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3"/>
    <p:sldId id="1203" r:id="rId4"/>
    <p:sldId id="1204" r:id="rId6"/>
    <p:sldId id="1202" r:id="rId7"/>
    <p:sldId id="1205" r:id="rId8"/>
    <p:sldId id="1206" r:id="rId9"/>
    <p:sldId id="1207" r:id="rId10"/>
    <p:sldId id="1208" r:id="rId11"/>
    <p:sldId id="1209" r:id="rId12"/>
    <p:sldId id="1210" r:id="rId13"/>
    <p:sldId id="1211" r:id="rId14"/>
    <p:sldId id="1212" r:id="rId15"/>
    <p:sldId id="1213" r:id="rId16"/>
    <p:sldId id="1214" r:id="rId17"/>
    <p:sldId id="1216" r:id="rId18"/>
    <p:sldId id="1217" r:id="rId19"/>
    <p:sldId id="1220" r:id="rId20"/>
    <p:sldId id="1221" r:id="rId21"/>
    <p:sldId id="1215" r:id="rId22"/>
    <p:sldId id="435" r:id="rId23"/>
    <p:sldId id="552" r:id="rId24"/>
    <p:sldId id="454" r:id="rId25"/>
    <p:sldId id="717" r:id="rId26"/>
    <p:sldId id="453" r:id="rId27"/>
    <p:sldId id="372" r:id="rId28"/>
    <p:sldId id="376" r:id="rId29"/>
    <p:sldId id="379" r:id="rId30"/>
    <p:sldId id="546" r:id="rId31"/>
    <p:sldId id="1071" r:id="rId32"/>
    <p:sldId id="879" r:id="rId33"/>
    <p:sldId id="444" r:id="rId34"/>
    <p:sldId id="461" r:id="rId35"/>
    <p:sldId id="1061" r:id="rId36"/>
    <p:sldId id="1062" r:id="rId37"/>
    <p:sldId id="1063" r:id="rId38"/>
    <p:sldId id="542" r:id="rId39"/>
    <p:sldId id="386" r:id="rId40"/>
    <p:sldId id="880" r:id="rId41"/>
    <p:sldId id="432" r:id="rId42"/>
    <p:sldId id="391" r:id="rId43"/>
    <p:sldId id="392" r:id="rId44"/>
    <p:sldId id="445" r:id="rId45"/>
    <p:sldId id="395" r:id="rId46"/>
    <p:sldId id="400" r:id="rId47"/>
    <p:sldId id="555" r:id="rId48"/>
    <p:sldId id="554" r:id="rId49"/>
    <p:sldId id="446" r:id="rId50"/>
    <p:sldId id="1073" r:id="rId51"/>
    <p:sldId id="433" r:id="rId52"/>
    <p:sldId id="556" r:id="rId53"/>
    <p:sldId id="408" r:id="rId54"/>
    <p:sldId id="409" r:id="rId55"/>
    <p:sldId id="412" r:id="rId56"/>
    <p:sldId id="413" r:id="rId57"/>
    <p:sldId id="414" r:id="rId58"/>
    <p:sldId id="415" r:id="rId59"/>
    <p:sldId id="447" r:id="rId60"/>
    <p:sldId id="457" r:id="rId61"/>
    <p:sldId id="417" r:id="rId62"/>
    <p:sldId id="418" r:id="rId63"/>
    <p:sldId id="561" r:id="rId64"/>
    <p:sldId id="419" r:id="rId65"/>
    <p:sldId id="420" r:id="rId66"/>
    <p:sldId id="423" r:id="rId67"/>
    <p:sldId id="424" r:id="rId68"/>
    <p:sldId id="425" r:id="rId69"/>
    <p:sldId id="257" r:id="rId70"/>
    <p:sldId id="558" r:id="rId71"/>
    <p:sldId id="550" r:id="rId72"/>
    <p:sldId id="260" r:id="rId73"/>
    <p:sldId id="452" r:id="rId74"/>
    <p:sldId id="307" r:id="rId75"/>
    <p:sldId id="308" r:id="rId76"/>
    <p:sldId id="304" r:id="rId77"/>
    <p:sldId id="305" r:id="rId78"/>
    <p:sldId id="302" r:id="rId79"/>
    <p:sldId id="306" r:id="rId80"/>
    <p:sldId id="292" r:id="rId81"/>
    <p:sldId id="309" r:id="rId82"/>
    <p:sldId id="311" r:id="rId83"/>
    <p:sldId id="293" r:id="rId84"/>
    <p:sldId id="312" r:id="rId85"/>
    <p:sldId id="313" r:id="rId86"/>
    <p:sldId id="448" r:id="rId87"/>
    <p:sldId id="315" r:id="rId88"/>
    <p:sldId id="455" r:id="rId89"/>
    <p:sldId id="294" r:id="rId90"/>
    <p:sldId id="295" r:id="rId91"/>
    <p:sldId id="316" r:id="rId92"/>
    <p:sldId id="296" r:id="rId93"/>
    <p:sldId id="297" r:id="rId94"/>
    <p:sldId id="298" r:id="rId95"/>
    <p:sldId id="317" r:id="rId96"/>
    <p:sldId id="318" r:id="rId97"/>
    <p:sldId id="299" r:id="rId98"/>
    <p:sldId id="319" r:id="rId99"/>
    <p:sldId id="320" r:id="rId100"/>
    <p:sldId id="321" r:id="rId101"/>
    <p:sldId id="449" r:id="rId102"/>
    <p:sldId id="322" r:id="rId103"/>
    <p:sldId id="477" r:id="rId104"/>
    <p:sldId id="475" r:id="rId105"/>
    <p:sldId id="478" r:id="rId106"/>
    <p:sldId id="481" r:id="rId107"/>
    <p:sldId id="482" r:id="rId108"/>
    <p:sldId id="560" r:id="rId109"/>
    <p:sldId id="456" r:id="rId110"/>
    <p:sldId id="485" r:id="rId111"/>
    <p:sldId id="538" r:id="rId112"/>
    <p:sldId id="486" r:id="rId113"/>
    <p:sldId id="488" r:id="rId114"/>
    <p:sldId id="551" r:id="rId115"/>
    <p:sldId id="491" r:id="rId116"/>
    <p:sldId id="492" r:id="rId117"/>
    <p:sldId id="493" r:id="rId118"/>
    <p:sldId id="494" r:id="rId119"/>
    <p:sldId id="557" r:id="rId120"/>
    <p:sldId id="539" r:id="rId121"/>
    <p:sldId id="506" r:id="rId122"/>
    <p:sldId id="1028" r:id="rId123"/>
    <p:sldId id="508" r:id="rId124"/>
    <p:sldId id="509" r:id="rId125"/>
    <p:sldId id="510" r:id="rId126"/>
    <p:sldId id="511" r:id="rId127"/>
    <p:sldId id="512" r:id="rId128"/>
    <p:sldId id="513" r:id="rId129"/>
    <p:sldId id="515" r:id="rId130"/>
    <p:sldId id="540" r:id="rId131"/>
    <p:sldId id="516" r:id="rId132"/>
    <p:sldId id="517" r:id="rId133"/>
    <p:sldId id="518" r:id="rId134"/>
    <p:sldId id="519" r:id="rId135"/>
    <p:sldId id="520" r:id="rId136"/>
    <p:sldId id="521" r:id="rId137"/>
    <p:sldId id="523" r:id="rId138"/>
    <p:sldId id="522" r:id="rId139"/>
    <p:sldId id="524" r:id="rId140"/>
    <p:sldId id="525" r:id="rId141"/>
    <p:sldId id="526" r:id="rId142"/>
    <p:sldId id="527" r:id="rId143"/>
    <p:sldId id="528" r:id="rId144"/>
    <p:sldId id="529" r:id="rId145"/>
    <p:sldId id="530" r:id="rId146"/>
    <p:sldId id="531" r:id="rId147"/>
    <p:sldId id="532" r:id="rId148"/>
    <p:sldId id="534" r:id="rId149"/>
    <p:sldId id="535" r:id="rId150"/>
    <p:sldId id="536" r:id="rId151"/>
    <p:sldId id="537" r:id="rId152"/>
    <p:sldId id="559" r:id="rId153"/>
    <p:sldId id="258" r:id="rId15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微软系统" initials="微"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9" d="100"/>
          <a:sy n="79" d="100"/>
        </p:scale>
        <p:origin x="101" y="125"/>
      </p:cViewPr>
      <p:guideLst>
        <p:guide orient="horz" pos="2173"/>
        <p:guide pos="397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notesMaster" Target="notesMasters/notesMaster1.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8" Type="http://schemas.openxmlformats.org/officeDocument/2006/relationships/commentAuthors" Target="commentAuthors.xml"/><Relationship Id="rId157" Type="http://schemas.openxmlformats.org/officeDocument/2006/relationships/tableStyles" Target="tableStyles.xml"/><Relationship Id="rId156" Type="http://schemas.openxmlformats.org/officeDocument/2006/relationships/viewProps" Target="viewProps.xml"/><Relationship Id="rId155" Type="http://schemas.openxmlformats.org/officeDocument/2006/relationships/presProps" Target="presProps.xml"/><Relationship Id="rId154" Type="http://schemas.openxmlformats.org/officeDocument/2006/relationships/slide" Target="slides/slide151.xml"/><Relationship Id="rId153" Type="http://schemas.openxmlformats.org/officeDocument/2006/relationships/slide" Target="slides/slide150.xml"/><Relationship Id="rId152" Type="http://schemas.openxmlformats.org/officeDocument/2006/relationships/slide" Target="slides/slide149.xml"/><Relationship Id="rId151" Type="http://schemas.openxmlformats.org/officeDocument/2006/relationships/slide" Target="slides/slide148.xml"/><Relationship Id="rId150" Type="http://schemas.openxmlformats.org/officeDocument/2006/relationships/slide" Target="slides/slide147.xml"/><Relationship Id="rId15" Type="http://schemas.openxmlformats.org/officeDocument/2006/relationships/slide" Target="slides/slide12.xml"/><Relationship Id="rId149" Type="http://schemas.openxmlformats.org/officeDocument/2006/relationships/slide" Target="slides/slide146.xml"/><Relationship Id="rId148" Type="http://schemas.openxmlformats.org/officeDocument/2006/relationships/slide" Target="slides/slide145.xml"/><Relationship Id="rId147" Type="http://schemas.openxmlformats.org/officeDocument/2006/relationships/slide" Target="slides/slide144.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1.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8E92BE40-1534-4E8B-B638-46E36EFE257D}" type="doc">
      <dgm:prSet loTypeId="urn:microsoft.com/office/officeart/2005/8/layout/pyramid2" loCatId="pyramid" qsTypeId="urn:microsoft.com/office/officeart/2005/8/quickstyle/simple3" qsCatId="simple" csTypeId="urn:microsoft.com/office/officeart/2005/8/colors/accent1_2" csCatId="accent1" phldr="1"/>
      <dgm:spPr/>
    </dgm:pt>
    <dgm:pt modelId="{F081D046-C3BC-483B-9AD2-4C0545F65EA1}">
      <dgm:prSet phldrT="[文本]" custT="1"/>
      <dgm:spPr>
        <a:ln>
          <a:solidFill>
            <a:srgbClr val="FF0000"/>
          </a:solidFill>
        </a:ln>
      </dgm:spPr>
      <dgm:t>
        <a:bodyPr/>
        <a:lstStyle/>
        <a:p>
          <a:r>
            <a:rPr lang="zh-CN" altLang="en-US" sz="2400" b="1" dirty="0">
              <a:solidFill>
                <a:srgbClr val="FF0000"/>
              </a:solidFill>
              <a:latin typeface="楷体" panose="02010609060101010101" pitchFamily="49" charset="-122"/>
              <a:ea typeface="楷体" panose="02010609060101010101" pitchFamily="49" charset="-122"/>
            </a:rPr>
            <a:t>创造性参与</a:t>
          </a:r>
        </a:p>
      </dgm:t>
    </dgm:pt>
    <dgm:pt modelId="{0AF668F7-7955-42A5-BF98-CE5A07C1A4D7}" cxnId="{142B6834-1DA1-4B87-9757-AFAAD0FC6551}" type="parTrans">
      <dgm:prSet/>
      <dgm:spPr/>
      <dgm:t>
        <a:bodyPr/>
        <a:lstStyle/>
        <a:p>
          <a:endParaRPr lang="zh-CN" altLang="en-US"/>
        </a:p>
      </dgm:t>
    </dgm:pt>
    <dgm:pt modelId="{B3A25EF2-7455-47C7-AE27-3C3F8880C7B2}" cxnId="{142B6834-1DA1-4B87-9757-AFAAD0FC6551}" type="sibTrans">
      <dgm:prSet/>
      <dgm:spPr/>
      <dgm:t>
        <a:bodyPr/>
        <a:lstStyle/>
        <a:p>
          <a:endParaRPr lang="zh-CN" altLang="en-US"/>
        </a:p>
      </dgm:t>
    </dgm:pt>
    <dgm:pt modelId="{FDBAA3CC-B9EC-4A0A-BDE1-B31163F0529B}">
      <dgm:prSet phldrT="[文本]" custT="1"/>
      <dgm:spPr>
        <a:ln>
          <a:solidFill>
            <a:srgbClr val="FF0000"/>
          </a:solidFill>
        </a:ln>
      </dgm:spPr>
      <dgm:t>
        <a:bodyPr/>
        <a:lstStyle/>
        <a:p>
          <a:r>
            <a:rPr lang="zh-CN" altLang="en-US" sz="2400" b="1" dirty="0">
              <a:solidFill>
                <a:srgbClr val="002060"/>
              </a:solidFill>
              <a:latin typeface="楷体" panose="02010609060101010101" pitchFamily="49" charset="-122"/>
              <a:ea typeface="楷体" panose="02010609060101010101" pitchFamily="49" charset="-122"/>
            </a:rPr>
            <a:t>伤害自我</a:t>
          </a:r>
        </a:p>
      </dgm:t>
    </dgm:pt>
    <dgm:pt modelId="{B46BD374-18C6-487E-A3CD-DECD33872639}" cxnId="{B8555647-132F-4155-8D3C-F763D1146281}" type="parTrans">
      <dgm:prSet/>
      <dgm:spPr/>
      <dgm:t>
        <a:bodyPr/>
        <a:lstStyle/>
        <a:p>
          <a:endParaRPr lang="zh-CN" altLang="en-US"/>
        </a:p>
      </dgm:t>
    </dgm:pt>
    <dgm:pt modelId="{AB8AD443-D57E-4A8D-858B-223B5DDFC9D0}" cxnId="{B8555647-132F-4155-8D3C-F763D1146281}" type="sibTrans">
      <dgm:prSet/>
      <dgm:spPr/>
      <dgm:t>
        <a:bodyPr/>
        <a:lstStyle/>
        <a:p>
          <a:endParaRPr lang="zh-CN" altLang="en-US"/>
        </a:p>
      </dgm:t>
    </dgm:pt>
    <dgm:pt modelId="{B88430B9-17D1-4320-BC0D-C00BC367EE50}">
      <dgm:prSet phldrT="[文本]" custT="1"/>
      <dgm:spPr>
        <a:ln>
          <a:solidFill>
            <a:srgbClr val="FF0000"/>
          </a:solidFill>
        </a:ln>
      </dgm:spPr>
      <dgm:t>
        <a:bodyPr/>
        <a:lstStyle/>
        <a:p>
          <a:r>
            <a:rPr lang="zh-CN" altLang="en-US" sz="2400" b="1" dirty="0">
              <a:latin typeface="楷体" panose="02010609060101010101" pitchFamily="49" charset="-122"/>
              <a:ea typeface="楷体" panose="02010609060101010101" pitchFamily="49" charset="-122"/>
            </a:rPr>
            <a:t>反社会行为</a:t>
          </a:r>
        </a:p>
      </dgm:t>
    </dgm:pt>
    <dgm:pt modelId="{9D07994A-84DF-46F1-AF6D-31C6816D1296}" cxnId="{8A239260-413F-43A3-BCE2-AAC6ECA94630}" type="parTrans">
      <dgm:prSet/>
      <dgm:spPr/>
      <dgm:t>
        <a:bodyPr/>
        <a:lstStyle/>
        <a:p>
          <a:endParaRPr lang="zh-CN" altLang="en-US"/>
        </a:p>
      </dgm:t>
    </dgm:pt>
    <dgm:pt modelId="{4C103705-1DB2-4ED8-BA3E-CF14C699900C}" cxnId="{8A239260-413F-43A3-BCE2-AAC6ECA94630}" type="sibTrans">
      <dgm:prSet/>
      <dgm:spPr/>
      <dgm:t>
        <a:bodyPr/>
        <a:lstStyle/>
        <a:p>
          <a:endParaRPr lang="zh-CN" altLang="en-US"/>
        </a:p>
      </dgm:t>
    </dgm:pt>
    <dgm:pt modelId="{4791DFA3-1DFA-406F-BAC6-1530BC74F9C6}">
      <dgm:prSet custT="1"/>
      <dgm:spPr>
        <a:ln>
          <a:solidFill>
            <a:srgbClr val="FF0000"/>
          </a:solidFill>
        </a:ln>
      </dgm:spPr>
      <dgm:t>
        <a:bodyPr/>
        <a:lstStyle/>
        <a:p>
          <a:r>
            <a:rPr lang="zh-CN" altLang="en-US" sz="2400" b="1" dirty="0">
              <a:solidFill>
                <a:srgbClr val="0070C0"/>
              </a:solidFill>
              <a:latin typeface="楷体" panose="02010609060101010101" pitchFamily="49" charset="-122"/>
              <a:ea typeface="楷体" panose="02010609060101010101" pitchFamily="49" charset="-122"/>
            </a:rPr>
            <a:t>消磨时间</a:t>
          </a:r>
        </a:p>
      </dgm:t>
    </dgm:pt>
    <dgm:pt modelId="{FF0AD42A-547F-40D0-B413-E5812E9F5183}" cxnId="{016E09C7-E22E-4D82-8F2E-04C8C3184539}" type="parTrans">
      <dgm:prSet/>
      <dgm:spPr/>
      <dgm:t>
        <a:bodyPr/>
        <a:lstStyle/>
        <a:p>
          <a:endParaRPr lang="zh-CN" altLang="en-US"/>
        </a:p>
      </dgm:t>
    </dgm:pt>
    <dgm:pt modelId="{03223B03-074E-452F-8056-26C844459D50}" cxnId="{016E09C7-E22E-4D82-8F2E-04C8C3184539}" type="sibTrans">
      <dgm:prSet/>
      <dgm:spPr/>
      <dgm:t>
        <a:bodyPr/>
        <a:lstStyle/>
        <a:p>
          <a:endParaRPr lang="zh-CN" altLang="en-US"/>
        </a:p>
      </dgm:t>
    </dgm:pt>
    <dgm:pt modelId="{BCBC3858-0066-4C68-AFED-FAAACCF25971}">
      <dgm:prSet custT="1"/>
      <dgm:spPr>
        <a:ln>
          <a:solidFill>
            <a:srgbClr val="FF0000"/>
          </a:solidFill>
        </a:ln>
      </dgm:spPr>
      <dgm:t>
        <a:bodyPr/>
        <a:lstStyle/>
        <a:p>
          <a:r>
            <a:rPr lang="zh-CN" altLang="en-US" sz="2400" b="1" dirty="0">
              <a:solidFill>
                <a:srgbClr val="FF0000"/>
              </a:solidFill>
              <a:latin typeface="楷体" panose="02010609060101010101" pitchFamily="49" charset="-122"/>
              <a:ea typeface="楷体" panose="02010609060101010101" pitchFamily="49" charset="-122"/>
            </a:rPr>
            <a:t>欣赏性参与</a:t>
          </a:r>
        </a:p>
      </dgm:t>
    </dgm:pt>
    <dgm:pt modelId="{A6FDDB07-4A09-4219-8726-698A88D7D72E}" cxnId="{0D36370B-AD83-48A7-98FF-4C2707E3ECF0}" type="parTrans">
      <dgm:prSet/>
      <dgm:spPr/>
      <dgm:t>
        <a:bodyPr/>
        <a:lstStyle/>
        <a:p>
          <a:endParaRPr lang="zh-CN" altLang="en-US"/>
        </a:p>
      </dgm:t>
    </dgm:pt>
    <dgm:pt modelId="{8005F602-6882-4226-9CD0-8DC22CBFDE65}" cxnId="{0D36370B-AD83-48A7-98FF-4C2707E3ECF0}" type="sibTrans">
      <dgm:prSet/>
      <dgm:spPr/>
      <dgm:t>
        <a:bodyPr/>
        <a:lstStyle/>
        <a:p>
          <a:endParaRPr lang="zh-CN" altLang="en-US"/>
        </a:p>
      </dgm:t>
    </dgm:pt>
    <dgm:pt modelId="{5A0FAB41-5B88-4C20-BA7D-BD8BE77D0BD7}">
      <dgm:prSet custT="1"/>
      <dgm:spPr>
        <a:ln>
          <a:solidFill>
            <a:srgbClr val="FF0000"/>
          </a:solidFill>
        </a:ln>
      </dgm:spPr>
      <dgm:t>
        <a:bodyPr/>
        <a:lstStyle/>
        <a:p>
          <a:r>
            <a:rPr lang="zh-CN" altLang="en-US" sz="2400" b="1" dirty="0">
              <a:solidFill>
                <a:srgbClr val="FF0000"/>
              </a:solidFill>
              <a:latin typeface="楷体" panose="02010609060101010101" pitchFamily="49" charset="-122"/>
              <a:ea typeface="楷体" panose="02010609060101010101" pitchFamily="49" charset="-122"/>
            </a:rPr>
            <a:t>积极参与</a:t>
          </a:r>
        </a:p>
      </dgm:t>
    </dgm:pt>
    <dgm:pt modelId="{0890948A-C0C0-4ECF-B596-3F5678D6D1FF}" cxnId="{3BF497B4-573E-4CB6-9828-53658EBE02A1}" type="parTrans">
      <dgm:prSet/>
      <dgm:spPr/>
      <dgm:t>
        <a:bodyPr/>
        <a:lstStyle/>
        <a:p>
          <a:endParaRPr lang="zh-CN" altLang="en-US"/>
        </a:p>
      </dgm:t>
    </dgm:pt>
    <dgm:pt modelId="{92210E68-6E94-40D2-B0F2-B6F5F1F3F248}" cxnId="{3BF497B4-573E-4CB6-9828-53658EBE02A1}" type="sibTrans">
      <dgm:prSet/>
      <dgm:spPr/>
      <dgm:t>
        <a:bodyPr/>
        <a:lstStyle/>
        <a:p>
          <a:endParaRPr lang="zh-CN" altLang="en-US"/>
        </a:p>
      </dgm:t>
    </dgm:pt>
    <dgm:pt modelId="{DCF9EE12-F177-4F66-BD99-FB857E02C92C}" type="pres">
      <dgm:prSet presAssocID="{8E92BE40-1534-4E8B-B638-46E36EFE257D}" presName="compositeShape" presStyleCnt="0">
        <dgm:presLayoutVars>
          <dgm:dir/>
          <dgm:resizeHandles/>
        </dgm:presLayoutVars>
      </dgm:prSet>
      <dgm:spPr/>
    </dgm:pt>
    <dgm:pt modelId="{E2E4AAEE-4AC9-4C09-9E22-15A3E4553781}" type="pres">
      <dgm:prSet presAssocID="{8E92BE40-1534-4E8B-B638-46E36EFE257D}" presName="pyramid" presStyleLbl="node1" presStyleIdx="0" presStyleCnt="1"/>
      <dgm:spPr>
        <a:solidFill>
          <a:srgbClr val="92D050"/>
        </a:solidFill>
        <a:ln>
          <a:solidFill>
            <a:srgbClr val="92D050"/>
          </a:solidFill>
        </a:ln>
      </dgm:spPr>
    </dgm:pt>
    <dgm:pt modelId="{E2FDA700-0D5B-40ED-90C3-1F99B9169649}" type="pres">
      <dgm:prSet presAssocID="{8E92BE40-1534-4E8B-B638-46E36EFE257D}" presName="theList" presStyleCnt="0"/>
      <dgm:spPr/>
    </dgm:pt>
    <dgm:pt modelId="{FBD564C9-93D4-43FA-AB34-A54E2CFC9B62}" type="pres">
      <dgm:prSet presAssocID="{F081D046-C3BC-483B-9AD2-4C0545F65EA1}" presName="aNode" presStyleLbl="fgAcc1" presStyleIdx="0" presStyleCnt="6">
        <dgm:presLayoutVars>
          <dgm:bulletEnabled val="1"/>
        </dgm:presLayoutVars>
      </dgm:prSet>
      <dgm:spPr/>
    </dgm:pt>
    <dgm:pt modelId="{7F3EA4FE-D10A-401C-8B85-57E54A15BA13}" type="pres">
      <dgm:prSet presAssocID="{F081D046-C3BC-483B-9AD2-4C0545F65EA1}" presName="aSpace" presStyleCnt="0"/>
      <dgm:spPr/>
    </dgm:pt>
    <dgm:pt modelId="{276415A6-08C2-4F96-9DDF-55AEAAF765F0}" type="pres">
      <dgm:prSet presAssocID="{5A0FAB41-5B88-4C20-BA7D-BD8BE77D0BD7}" presName="aNode" presStyleLbl="fgAcc1" presStyleIdx="1" presStyleCnt="6">
        <dgm:presLayoutVars>
          <dgm:bulletEnabled val="1"/>
        </dgm:presLayoutVars>
      </dgm:prSet>
      <dgm:spPr/>
    </dgm:pt>
    <dgm:pt modelId="{A4E5780C-6A23-4C3A-BAC4-0903E2ECE4F0}" type="pres">
      <dgm:prSet presAssocID="{5A0FAB41-5B88-4C20-BA7D-BD8BE77D0BD7}" presName="aSpace" presStyleCnt="0"/>
      <dgm:spPr/>
    </dgm:pt>
    <dgm:pt modelId="{BFCF0B6D-7329-479C-924C-CC62508BEBA0}" type="pres">
      <dgm:prSet presAssocID="{BCBC3858-0066-4C68-AFED-FAAACCF25971}" presName="aNode" presStyleLbl="fgAcc1" presStyleIdx="2" presStyleCnt="6">
        <dgm:presLayoutVars>
          <dgm:bulletEnabled val="1"/>
        </dgm:presLayoutVars>
      </dgm:prSet>
      <dgm:spPr/>
    </dgm:pt>
    <dgm:pt modelId="{43C94778-C404-4808-957D-D90058FD4D7D}" type="pres">
      <dgm:prSet presAssocID="{BCBC3858-0066-4C68-AFED-FAAACCF25971}" presName="aSpace" presStyleCnt="0"/>
      <dgm:spPr/>
    </dgm:pt>
    <dgm:pt modelId="{12211E08-4B7C-4C5D-BD60-B7A45BA09748}" type="pres">
      <dgm:prSet presAssocID="{4791DFA3-1DFA-406F-BAC6-1530BC74F9C6}" presName="aNode" presStyleLbl="fgAcc1" presStyleIdx="3" presStyleCnt="6">
        <dgm:presLayoutVars>
          <dgm:bulletEnabled val="1"/>
        </dgm:presLayoutVars>
      </dgm:prSet>
      <dgm:spPr/>
    </dgm:pt>
    <dgm:pt modelId="{DE858312-CCDD-42C3-BA92-F8DA74694EBB}" type="pres">
      <dgm:prSet presAssocID="{4791DFA3-1DFA-406F-BAC6-1530BC74F9C6}" presName="aSpace" presStyleCnt="0"/>
      <dgm:spPr/>
    </dgm:pt>
    <dgm:pt modelId="{9146E86C-3A01-4244-BD2A-E9D6C4F8583A}" type="pres">
      <dgm:prSet presAssocID="{FDBAA3CC-B9EC-4A0A-BDE1-B31163F0529B}" presName="aNode" presStyleLbl="fgAcc1" presStyleIdx="4" presStyleCnt="6">
        <dgm:presLayoutVars>
          <dgm:bulletEnabled val="1"/>
        </dgm:presLayoutVars>
      </dgm:prSet>
      <dgm:spPr/>
    </dgm:pt>
    <dgm:pt modelId="{2BC6C0FB-C344-466C-92EB-4D4B7F9BD3A6}" type="pres">
      <dgm:prSet presAssocID="{FDBAA3CC-B9EC-4A0A-BDE1-B31163F0529B}" presName="aSpace" presStyleCnt="0"/>
      <dgm:spPr/>
    </dgm:pt>
    <dgm:pt modelId="{7B747E36-EE8F-4736-88E7-C9439209BD13}" type="pres">
      <dgm:prSet presAssocID="{B88430B9-17D1-4320-BC0D-C00BC367EE50}" presName="aNode" presStyleLbl="fgAcc1" presStyleIdx="5" presStyleCnt="6">
        <dgm:presLayoutVars>
          <dgm:bulletEnabled val="1"/>
        </dgm:presLayoutVars>
      </dgm:prSet>
      <dgm:spPr/>
    </dgm:pt>
    <dgm:pt modelId="{137F62BA-60F0-4E2A-A295-16C9C0EBF61D}" type="pres">
      <dgm:prSet presAssocID="{B88430B9-17D1-4320-BC0D-C00BC367EE50}" presName="aSpace" presStyleCnt="0"/>
      <dgm:spPr/>
    </dgm:pt>
  </dgm:ptLst>
  <dgm:cxnLst>
    <dgm:cxn modelId="{7964A008-89C0-4552-AB7B-D6D123610A66}" type="presOf" srcId="{8E92BE40-1534-4E8B-B638-46E36EFE257D}" destId="{DCF9EE12-F177-4F66-BD99-FB857E02C92C}" srcOrd="0" destOrd="0" presId="urn:microsoft.com/office/officeart/2005/8/layout/pyramid2"/>
    <dgm:cxn modelId="{0D36370B-AD83-48A7-98FF-4C2707E3ECF0}" srcId="{8E92BE40-1534-4E8B-B638-46E36EFE257D}" destId="{BCBC3858-0066-4C68-AFED-FAAACCF25971}" srcOrd="2" destOrd="0" parTransId="{A6FDDB07-4A09-4219-8726-698A88D7D72E}" sibTransId="{8005F602-6882-4226-9CD0-8DC22CBFDE65}"/>
    <dgm:cxn modelId="{6FDBB326-0AC6-424A-AF0B-FBAC57A76620}" type="presOf" srcId="{B88430B9-17D1-4320-BC0D-C00BC367EE50}" destId="{7B747E36-EE8F-4736-88E7-C9439209BD13}" srcOrd="0" destOrd="0" presId="urn:microsoft.com/office/officeart/2005/8/layout/pyramid2"/>
    <dgm:cxn modelId="{142B6834-1DA1-4B87-9757-AFAAD0FC6551}" srcId="{8E92BE40-1534-4E8B-B638-46E36EFE257D}" destId="{F081D046-C3BC-483B-9AD2-4C0545F65EA1}" srcOrd="0" destOrd="0" parTransId="{0AF668F7-7955-42A5-BF98-CE5A07C1A4D7}" sibTransId="{B3A25EF2-7455-47C7-AE27-3C3F8880C7B2}"/>
    <dgm:cxn modelId="{8A239260-413F-43A3-BCE2-AAC6ECA94630}" srcId="{8E92BE40-1534-4E8B-B638-46E36EFE257D}" destId="{B88430B9-17D1-4320-BC0D-C00BC367EE50}" srcOrd="5" destOrd="0" parTransId="{9D07994A-84DF-46F1-AF6D-31C6816D1296}" sibTransId="{4C103705-1DB2-4ED8-BA3E-CF14C699900C}"/>
    <dgm:cxn modelId="{B8555647-132F-4155-8D3C-F763D1146281}" srcId="{8E92BE40-1534-4E8B-B638-46E36EFE257D}" destId="{FDBAA3CC-B9EC-4A0A-BDE1-B31163F0529B}" srcOrd="4" destOrd="0" parTransId="{B46BD374-18C6-487E-A3CD-DECD33872639}" sibTransId="{AB8AD443-D57E-4A8D-858B-223B5DDFC9D0}"/>
    <dgm:cxn modelId="{F3DD3080-4F91-4ADB-A4DD-6F29F3E6D077}" type="presOf" srcId="{5A0FAB41-5B88-4C20-BA7D-BD8BE77D0BD7}" destId="{276415A6-08C2-4F96-9DDF-55AEAAF765F0}" srcOrd="0" destOrd="0" presId="urn:microsoft.com/office/officeart/2005/8/layout/pyramid2"/>
    <dgm:cxn modelId="{9390EB85-EE94-4723-B3EC-BD8C8562B571}" type="presOf" srcId="{BCBC3858-0066-4C68-AFED-FAAACCF25971}" destId="{BFCF0B6D-7329-479C-924C-CC62508BEBA0}" srcOrd="0" destOrd="0" presId="urn:microsoft.com/office/officeart/2005/8/layout/pyramid2"/>
    <dgm:cxn modelId="{3483B097-1E80-4164-8221-7243C383C8E6}" type="presOf" srcId="{FDBAA3CC-B9EC-4A0A-BDE1-B31163F0529B}" destId="{9146E86C-3A01-4244-BD2A-E9D6C4F8583A}" srcOrd="0" destOrd="0" presId="urn:microsoft.com/office/officeart/2005/8/layout/pyramid2"/>
    <dgm:cxn modelId="{7F9C669D-9EBA-43CA-AC2A-DB4BE9BE91E4}" type="presOf" srcId="{4791DFA3-1DFA-406F-BAC6-1530BC74F9C6}" destId="{12211E08-4B7C-4C5D-BD60-B7A45BA09748}" srcOrd="0" destOrd="0" presId="urn:microsoft.com/office/officeart/2005/8/layout/pyramid2"/>
    <dgm:cxn modelId="{3BF497B4-573E-4CB6-9828-53658EBE02A1}" srcId="{8E92BE40-1534-4E8B-B638-46E36EFE257D}" destId="{5A0FAB41-5B88-4C20-BA7D-BD8BE77D0BD7}" srcOrd="1" destOrd="0" parTransId="{0890948A-C0C0-4ECF-B596-3F5678D6D1FF}" sibTransId="{92210E68-6E94-40D2-B0F2-B6F5F1F3F248}"/>
    <dgm:cxn modelId="{1D3CDCC4-7D3D-44B7-B5C4-C13B91CF48F0}" type="presOf" srcId="{F081D046-C3BC-483B-9AD2-4C0545F65EA1}" destId="{FBD564C9-93D4-43FA-AB34-A54E2CFC9B62}" srcOrd="0" destOrd="0" presId="urn:microsoft.com/office/officeart/2005/8/layout/pyramid2"/>
    <dgm:cxn modelId="{016E09C7-E22E-4D82-8F2E-04C8C3184539}" srcId="{8E92BE40-1534-4E8B-B638-46E36EFE257D}" destId="{4791DFA3-1DFA-406F-BAC6-1530BC74F9C6}" srcOrd="3" destOrd="0" parTransId="{FF0AD42A-547F-40D0-B413-E5812E9F5183}" sibTransId="{03223B03-074E-452F-8056-26C844459D50}"/>
    <dgm:cxn modelId="{96D9973F-150F-40E6-B8B3-D6AA2C5FB53F}" type="presParOf" srcId="{DCF9EE12-F177-4F66-BD99-FB857E02C92C}" destId="{E2E4AAEE-4AC9-4C09-9E22-15A3E4553781}" srcOrd="0" destOrd="0" presId="urn:microsoft.com/office/officeart/2005/8/layout/pyramid2"/>
    <dgm:cxn modelId="{93BAB521-33B0-468C-971C-099ED2C074C8}" type="presParOf" srcId="{DCF9EE12-F177-4F66-BD99-FB857E02C92C}" destId="{E2FDA700-0D5B-40ED-90C3-1F99B9169649}" srcOrd="1" destOrd="0" presId="urn:microsoft.com/office/officeart/2005/8/layout/pyramid2"/>
    <dgm:cxn modelId="{A60FFDCD-91A6-47B4-B199-BD01B952D653}" type="presParOf" srcId="{E2FDA700-0D5B-40ED-90C3-1F99B9169649}" destId="{FBD564C9-93D4-43FA-AB34-A54E2CFC9B62}" srcOrd="0" destOrd="0" presId="urn:microsoft.com/office/officeart/2005/8/layout/pyramid2"/>
    <dgm:cxn modelId="{9680A8FE-A241-48AB-BDCA-CADFFA809728}" type="presParOf" srcId="{E2FDA700-0D5B-40ED-90C3-1F99B9169649}" destId="{7F3EA4FE-D10A-401C-8B85-57E54A15BA13}" srcOrd="1" destOrd="0" presId="urn:microsoft.com/office/officeart/2005/8/layout/pyramid2"/>
    <dgm:cxn modelId="{C61C6645-A948-4240-8DB9-281F3CDDE98E}" type="presParOf" srcId="{E2FDA700-0D5B-40ED-90C3-1F99B9169649}" destId="{276415A6-08C2-4F96-9DDF-55AEAAF765F0}" srcOrd="2" destOrd="0" presId="urn:microsoft.com/office/officeart/2005/8/layout/pyramid2"/>
    <dgm:cxn modelId="{8D6F73C7-4C01-4C74-90E8-BDCE60F78E98}" type="presParOf" srcId="{E2FDA700-0D5B-40ED-90C3-1F99B9169649}" destId="{A4E5780C-6A23-4C3A-BAC4-0903E2ECE4F0}" srcOrd="3" destOrd="0" presId="urn:microsoft.com/office/officeart/2005/8/layout/pyramid2"/>
    <dgm:cxn modelId="{0FE9057C-B5A7-440B-9A08-77D66342BBA6}" type="presParOf" srcId="{E2FDA700-0D5B-40ED-90C3-1F99B9169649}" destId="{BFCF0B6D-7329-479C-924C-CC62508BEBA0}" srcOrd="4" destOrd="0" presId="urn:microsoft.com/office/officeart/2005/8/layout/pyramid2"/>
    <dgm:cxn modelId="{CEC2C40C-5A9A-4F2C-A69C-1EE57CF2D3D1}" type="presParOf" srcId="{E2FDA700-0D5B-40ED-90C3-1F99B9169649}" destId="{43C94778-C404-4808-957D-D90058FD4D7D}" srcOrd="5" destOrd="0" presId="urn:microsoft.com/office/officeart/2005/8/layout/pyramid2"/>
    <dgm:cxn modelId="{3D1F102E-24C2-4315-AD11-07B82A693D89}" type="presParOf" srcId="{E2FDA700-0D5B-40ED-90C3-1F99B9169649}" destId="{12211E08-4B7C-4C5D-BD60-B7A45BA09748}" srcOrd="6" destOrd="0" presId="urn:microsoft.com/office/officeart/2005/8/layout/pyramid2"/>
    <dgm:cxn modelId="{B34ECB5E-66ED-4CB7-8F1F-625431902E74}" type="presParOf" srcId="{E2FDA700-0D5B-40ED-90C3-1F99B9169649}" destId="{DE858312-CCDD-42C3-BA92-F8DA74694EBB}" srcOrd="7" destOrd="0" presId="urn:microsoft.com/office/officeart/2005/8/layout/pyramid2"/>
    <dgm:cxn modelId="{83207C71-7FB3-4EED-A81A-0830C321E650}" type="presParOf" srcId="{E2FDA700-0D5B-40ED-90C3-1F99B9169649}" destId="{9146E86C-3A01-4244-BD2A-E9D6C4F8583A}" srcOrd="8" destOrd="0" presId="urn:microsoft.com/office/officeart/2005/8/layout/pyramid2"/>
    <dgm:cxn modelId="{3E54E536-C1B7-442B-B940-7F9D511E5292}" type="presParOf" srcId="{E2FDA700-0D5B-40ED-90C3-1F99B9169649}" destId="{2BC6C0FB-C344-466C-92EB-4D4B7F9BD3A6}" srcOrd="9" destOrd="0" presId="urn:microsoft.com/office/officeart/2005/8/layout/pyramid2"/>
    <dgm:cxn modelId="{0DBE05E0-1D5F-42C0-996F-8D33C7C56DBB}" type="presParOf" srcId="{E2FDA700-0D5B-40ED-90C3-1F99B9169649}" destId="{7B747E36-EE8F-4736-88E7-C9439209BD13}" srcOrd="10" destOrd="0" presId="urn:microsoft.com/office/officeart/2005/8/layout/pyramid2"/>
    <dgm:cxn modelId="{3091FA00-4B0C-40BA-9F3F-148EE45EEC0C}" type="presParOf" srcId="{E2FDA700-0D5B-40ED-90C3-1F99B9169649}" destId="{137F62BA-60F0-4E2A-A295-16C9C0EBF61D}" srcOrd="11" destOrd="0" presId="urn:microsoft.com/office/officeart/2005/8/layout/pyramid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6F2C394-6742-4999-888B-BC741FE3242F}" type="doc">
      <dgm:prSet loTypeId="urn:microsoft.com/office/officeart/2005/8/layout/arrow4" loCatId="relationship" qsTypeId="urn:microsoft.com/office/officeart/2005/8/quickstyle/simple1" qsCatId="simple" csTypeId="urn:microsoft.com/office/officeart/2005/8/colors/accent1_2" csCatId="accent1" phldr="1"/>
      <dgm:spPr/>
      <dgm:t>
        <a:bodyPr/>
        <a:lstStyle/>
        <a:p>
          <a:endParaRPr lang="zh-CN" altLang="en-US"/>
        </a:p>
      </dgm:t>
    </dgm:pt>
    <dgm:pt modelId="{4D7C717A-017D-4318-90A3-C44AB1D912EA}">
      <dgm:prSet phldrT="[文本]" custT="1"/>
      <dgm:spPr/>
      <dgm:t>
        <a:bodyPr/>
        <a:lstStyle/>
        <a:p>
          <a:r>
            <a:rPr lang="zh-CN" altLang="en-US" sz="2400" dirty="0">
              <a:solidFill>
                <a:srgbClr val="FF0000"/>
              </a:solidFill>
              <a:latin typeface="黑体" panose="02010609060101010101" pitchFamily="49" charset="-122"/>
              <a:ea typeface="黑体" panose="02010609060101010101" pitchFamily="49" charset="-122"/>
            </a:rPr>
            <a:t>正向价值</a:t>
          </a:r>
        </a:p>
      </dgm:t>
    </dgm:pt>
    <dgm:pt modelId="{7C2A04A6-1E86-4B1C-A329-01E1C2E28B68}" cxnId="{49948C6A-FC0B-4F03-BC13-AC51D4249EB8}" type="parTrans">
      <dgm:prSet/>
      <dgm:spPr/>
      <dgm:t>
        <a:bodyPr/>
        <a:lstStyle/>
        <a:p>
          <a:endParaRPr lang="zh-CN" altLang="en-US" sz="2400">
            <a:latin typeface="楷体" panose="02010609060101010101" pitchFamily="49" charset="-122"/>
            <a:ea typeface="楷体" panose="02010609060101010101" pitchFamily="49" charset="-122"/>
          </a:endParaRPr>
        </a:p>
      </dgm:t>
    </dgm:pt>
    <dgm:pt modelId="{EE3645B0-D088-4546-B12E-EBC2F3F90855}" cxnId="{49948C6A-FC0B-4F03-BC13-AC51D4249EB8}" type="sibTrans">
      <dgm:prSet/>
      <dgm:spPr/>
      <dgm:t>
        <a:bodyPr/>
        <a:lstStyle/>
        <a:p>
          <a:endParaRPr lang="zh-CN" altLang="en-US" sz="2400">
            <a:latin typeface="楷体" panose="02010609060101010101" pitchFamily="49" charset="-122"/>
            <a:ea typeface="楷体" panose="02010609060101010101" pitchFamily="49" charset="-122"/>
          </a:endParaRPr>
        </a:p>
      </dgm:t>
    </dgm:pt>
    <dgm:pt modelId="{39A13D25-C0A2-4899-BD96-9642EE635432}">
      <dgm:prSet phldrT="[文本]" custT="1"/>
      <dgm:spPr/>
      <dgm:t>
        <a:bodyPr/>
        <a:lstStyle/>
        <a:p>
          <a:r>
            <a:rPr lang="zh-CN" altLang="en-US" sz="2400" dirty="0">
              <a:solidFill>
                <a:schemeClr val="tx1"/>
              </a:solidFill>
              <a:latin typeface="黑体" panose="02010609060101010101" pitchFamily="49" charset="-122"/>
              <a:ea typeface="黑体" panose="02010609060101010101" pitchFamily="49" charset="-122"/>
            </a:rPr>
            <a:t>负向价值</a:t>
          </a:r>
        </a:p>
      </dgm:t>
    </dgm:pt>
    <dgm:pt modelId="{BA8488D0-DE21-4D4A-9710-7AD31E8AF80F}" cxnId="{1012986F-ED95-47D0-BCDF-C5D2358838AF}" type="parTrans">
      <dgm:prSet/>
      <dgm:spPr/>
      <dgm:t>
        <a:bodyPr/>
        <a:lstStyle/>
        <a:p>
          <a:endParaRPr lang="zh-CN" altLang="en-US" sz="2400">
            <a:latin typeface="楷体" panose="02010609060101010101" pitchFamily="49" charset="-122"/>
            <a:ea typeface="楷体" panose="02010609060101010101" pitchFamily="49" charset="-122"/>
          </a:endParaRPr>
        </a:p>
      </dgm:t>
    </dgm:pt>
    <dgm:pt modelId="{1C7E12BC-9B97-453D-B120-92F520A45AD7}" cxnId="{1012986F-ED95-47D0-BCDF-C5D2358838AF}" type="sibTrans">
      <dgm:prSet/>
      <dgm:spPr/>
      <dgm:t>
        <a:bodyPr/>
        <a:lstStyle/>
        <a:p>
          <a:endParaRPr lang="zh-CN" altLang="en-US" sz="2400">
            <a:latin typeface="楷体" panose="02010609060101010101" pitchFamily="49" charset="-122"/>
            <a:ea typeface="楷体" panose="02010609060101010101" pitchFamily="49" charset="-122"/>
          </a:endParaRPr>
        </a:p>
      </dgm:t>
    </dgm:pt>
    <dgm:pt modelId="{B1740447-715D-4E67-A824-4245B5D775FE}" type="pres">
      <dgm:prSet presAssocID="{B6F2C394-6742-4999-888B-BC741FE3242F}" presName="compositeShape" presStyleCnt="0">
        <dgm:presLayoutVars>
          <dgm:chMax val="2"/>
          <dgm:dir/>
          <dgm:resizeHandles val="exact"/>
        </dgm:presLayoutVars>
      </dgm:prSet>
      <dgm:spPr/>
    </dgm:pt>
    <dgm:pt modelId="{15EE9C32-FD4B-4967-8155-EC7B06B1380B}" type="pres">
      <dgm:prSet presAssocID="{4D7C717A-017D-4318-90A3-C44AB1D912EA}" presName="upArrow" presStyleLbl="node1" presStyleIdx="0" presStyleCnt="2" custScaleX="41516" custScaleY="45086" custLinFactNeighborX="31326"/>
      <dgm:spPr>
        <a:solidFill>
          <a:srgbClr val="FF0000"/>
        </a:solidFill>
      </dgm:spPr>
    </dgm:pt>
    <dgm:pt modelId="{1B90D1DB-6785-4887-9D84-FE589D3F3B00}" type="pres">
      <dgm:prSet presAssocID="{4D7C717A-017D-4318-90A3-C44AB1D912EA}" presName="upArrowText" presStyleLbl="revTx" presStyleIdx="0" presStyleCnt="2" custLinFactNeighborX="18629" custLinFactNeighborY="3691">
        <dgm:presLayoutVars>
          <dgm:chMax val="0"/>
          <dgm:bulletEnabled val="1"/>
        </dgm:presLayoutVars>
      </dgm:prSet>
      <dgm:spPr/>
    </dgm:pt>
    <dgm:pt modelId="{39F4CB35-4462-4782-BAC4-CCE3AA0F9D1D}" type="pres">
      <dgm:prSet presAssocID="{39A13D25-C0A2-4899-BD96-9642EE635432}" presName="downArrow" presStyleLbl="node1" presStyleIdx="1" presStyleCnt="2" custScaleX="41516" custScaleY="45086"/>
      <dgm:spPr>
        <a:solidFill>
          <a:schemeClr val="tx1"/>
        </a:solidFill>
      </dgm:spPr>
    </dgm:pt>
    <dgm:pt modelId="{D250D37D-1FF4-48CF-960F-ABD6B13B5BEB}" type="pres">
      <dgm:prSet presAssocID="{39A13D25-C0A2-4899-BD96-9642EE635432}" presName="downArrowText" presStyleLbl="revTx" presStyleIdx="1" presStyleCnt="2">
        <dgm:presLayoutVars>
          <dgm:chMax val="0"/>
          <dgm:bulletEnabled val="1"/>
        </dgm:presLayoutVars>
      </dgm:prSet>
      <dgm:spPr/>
    </dgm:pt>
  </dgm:ptLst>
  <dgm:cxnLst>
    <dgm:cxn modelId="{49948C6A-FC0B-4F03-BC13-AC51D4249EB8}" srcId="{B6F2C394-6742-4999-888B-BC741FE3242F}" destId="{4D7C717A-017D-4318-90A3-C44AB1D912EA}" srcOrd="0" destOrd="0" parTransId="{7C2A04A6-1E86-4B1C-A329-01E1C2E28B68}" sibTransId="{EE3645B0-D088-4546-B12E-EBC2F3F90855}"/>
    <dgm:cxn modelId="{1012986F-ED95-47D0-BCDF-C5D2358838AF}" srcId="{B6F2C394-6742-4999-888B-BC741FE3242F}" destId="{39A13D25-C0A2-4899-BD96-9642EE635432}" srcOrd="1" destOrd="0" parTransId="{BA8488D0-DE21-4D4A-9710-7AD31E8AF80F}" sibTransId="{1C7E12BC-9B97-453D-B120-92F520A45AD7}"/>
    <dgm:cxn modelId="{0D319697-CDE4-44D7-829B-E11293242461}" type="presOf" srcId="{4D7C717A-017D-4318-90A3-C44AB1D912EA}" destId="{1B90D1DB-6785-4887-9D84-FE589D3F3B00}" srcOrd="0" destOrd="0" presId="urn:microsoft.com/office/officeart/2005/8/layout/arrow4"/>
    <dgm:cxn modelId="{9A6EF0A6-A6C2-4899-BFF2-87358338CC5C}" type="presOf" srcId="{B6F2C394-6742-4999-888B-BC741FE3242F}" destId="{B1740447-715D-4E67-A824-4245B5D775FE}" srcOrd="0" destOrd="0" presId="urn:microsoft.com/office/officeart/2005/8/layout/arrow4"/>
    <dgm:cxn modelId="{11C796F0-3F1E-4C60-9EBB-987A744BD70D}" type="presOf" srcId="{39A13D25-C0A2-4899-BD96-9642EE635432}" destId="{D250D37D-1FF4-48CF-960F-ABD6B13B5BEB}" srcOrd="0" destOrd="0" presId="urn:microsoft.com/office/officeart/2005/8/layout/arrow4"/>
    <dgm:cxn modelId="{18988B46-BAD7-4145-ADA4-367EB718571E}" type="presParOf" srcId="{B1740447-715D-4E67-A824-4245B5D775FE}" destId="{15EE9C32-FD4B-4967-8155-EC7B06B1380B}" srcOrd="0" destOrd="0" presId="urn:microsoft.com/office/officeart/2005/8/layout/arrow4"/>
    <dgm:cxn modelId="{D12E5E43-DCE6-4CB7-BD27-75A51475D30E}" type="presParOf" srcId="{B1740447-715D-4E67-A824-4245B5D775FE}" destId="{1B90D1DB-6785-4887-9D84-FE589D3F3B00}" srcOrd="1" destOrd="0" presId="urn:microsoft.com/office/officeart/2005/8/layout/arrow4"/>
    <dgm:cxn modelId="{A5011E4D-9D77-49A0-9E5F-45B2C50CDF13}" type="presParOf" srcId="{B1740447-715D-4E67-A824-4245B5D775FE}" destId="{39F4CB35-4462-4782-BAC4-CCE3AA0F9D1D}" srcOrd="2" destOrd="0" presId="urn:microsoft.com/office/officeart/2005/8/layout/arrow4"/>
    <dgm:cxn modelId="{E2DCB170-4037-4B05-B26D-78E52BBD6BFA}" type="presParOf" srcId="{B1740447-715D-4E67-A824-4245B5D775FE}" destId="{D250D37D-1FF4-48CF-960F-ABD6B13B5BEB}" srcOrd="3" destOrd="0" presId="urn:microsoft.com/office/officeart/2005/8/layout/arrow4"/>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90A068B-A6FB-4605-B944-26A40C7D5963}" type="doc">
      <dgm:prSet loTypeId="urn:microsoft.com/office/officeart/2008/layout/RadialCluster" loCatId="relationship" qsTypeId="urn:microsoft.com/office/officeart/2005/8/quickstyle/simple1" qsCatId="simple" csTypeId="urn:microsoft.com/office/officeart/2005/8/colors/accent1_2" csCatId="accent1" phldr="1"/>
      <dgm:spPr/>
      <dgm:t>
        <a:bodyPr/>
        <a:lstStyle/>
        <a:p>
          <a:endParaRPr lang="zh-CN" altLang="en-US"/>
        </a:p>
      </dgm:t>
    </dgm:pt>
    <dgm:pt modelId="{737A1686-7490-441E-9C4F-44431AC1D2D3}">
      <dgm:prSet phldrT="[文本]"/>
      <dgm:spPr>
        <a:noFill/>
        <a:ln w="9525">
          <a:solidFill>
            <a:schemeClr val="tx1"/>
          </a:solidFill>
        </a:ln>
      </dgm:spPr>
      <dgm:t>
        <a:bodyPr/>
        <a:lstStyle/>
        <a:p>
          <a:r>
            <a:rPr lang="zh-CN" altLang="en-US" dirty="0">
              <a:solidFill>
                <a:schemeClr val="tx1"/>
              </a:solidFill>
              <a:latin typeface="华文中宋" panose="02010600040101010101" pitchFamily="2" charset="-122"/>
              <a:ea typeface="华文中宋" panose="02010600040101010101" pitchFamily="2" charset="-122"/>
            </a:rPr>
            <a:t>传统美德内容</a:t>
          </a:r>
        </a:p>
      </dgm:t>
    </dgm:pt>
    <dgm:pt modelId="{FDDDA538-35F0-4724-8839-D630B8158A0C}" cxnId="{DA75300E-6473-4C4D-8288-701FCDAFE670}" type="parTrans">
      <dgm:prSet/>
      <dgm:spPr/>
      <dgm:t>
        <a:bodyPr/>
        <a:lstStyle/>
        <a:p>
          <a:endParaRPr lang="zh-CN" altLang="en-US"/>
        </a:p>
      </dgm:t>
    </dgm:pt>
    <dgm:pt modelId="{86A56429-D898-4AF7-9ED4-F070E134617F}" cxnId="{DA75300E-6473-4C4D-8288-701FCDAFE670}" type="sibTrans">
      <dgm:prSet/>
      <dgm:spPr/>
      <dgm:t>
        <a:bodyPr/>
        <a:lstStyle/>
        <a:p>
          <a:endParaRPr lang="zh-CN" altLang="en-US"/>
        </a:p>
      </dgm:t>
    </dgm:pt>
    <dgm:pt modelId="{EC3393F2-9B85-42C8-9D44-3B33D8D01D25}">
      <dgm:prSet phldrT="[文本]" custT="1"/>
      <dgm:spPr>
        <a:noFill/>
        <a:ln w="9525">
          <a:solidFill>
            <a:schemeClr val="tx1"/>
          </a:solidFill>
        </a:ln>
      </dgm:spPr>
      <dgm:t>
        <a:bodyPr/>
        <a:lstStyle/>
        <a:p>
          <a:r>
            <a:rPr lang="zh-CN" altLang="en-US" sz="2800" dirty="0">
              <a:solidFill>
                <a:schemeClr val="tx1"/>
              </a:solidFill>
              <a:latin typeface="楷体" panose="02010609060101010101" pitchFamily="49" charset="-122"/>
              <a:ea typeface="楷体" panose="02010609060101010101" pitchFamily="49" charset="-122"/>
            </a:rPr>
            <a:t>选择</a:t>
          </a:r>
        </a:p>
      </dgm:t>
    </dgm:pt>
    <dgm:pt modelId="{107EA0CC-48CC-48D4-8F29-39EED0374644}" cxnId="{26894824-C2A8-429B-B377-E53CB0641DFD}" type="parTrans">
      <dgm:prSet/>
      <dgm:spPr>
        <a:noFill/>
        <a:ln w="9525">
          <a:solidFill>
            <a:schemeClr val="tx1"/>
          </a:solidFill>
        </a:ln>
      </dgm:spPr>
      <dgm:t>
        <a:bodyPr/>
        <a:lstStyle/>
        <a:p>
          <a:endParaRPr lang="zh-CN" altLang="en-US"/>
        </a:p>
      </dgm:t>
    </dgm:pt>
    <dgm:pt modelId="{DF954F92-A473-4497-A272-6C71AF832BB0}" cxnId="{26894824-C2A8-429B-B377-E53CB0641DFD}" type="sibTrans">
      <dgm:prSet/>
      <dgm:spPr/>
      <dgm:t>
        <a:bodyPr/>
        <a:lstStyle/>
        <a:p>
          <a:endParaRPr lang="zh-CN" altLang="en-US"/>
        </a:p>
      </dgm:t>
    </dgm:pt>
    <dgm:pt modelId="{21C57188-93D4-4DAA-8142-1A35F3C1036F}">
      <dgm:prSet phldrT="[文本]" custT="1"/>
      <dgm:spPr>
        <a:noFill/>
        <a:ln w="9525">
          <a:solidFill>
            <a:schemeClr val="tx1"/>
          </a:solidFill>
        </a:ln>
      </dgm:spPr>
      <dgm:t>
        <a:bodyPr/>
        <a:lstStyle/>
        <a:p>
          <a:r>
            <a:rPr lang="zh-CN" altLang="en-US" sz="2800" dirty="0">
              <a:solidFill>
                <a:schemeClr val="tx1"/>
              </a:solidFill>
              <a:latin typeface="楷体" panose="02010609060101010101" pitchFamily="49" charset="-122"/>
              <a:ea typeface="楷体" panose="02010609060101010101" pitchFamily="49" charset="-122"/>
            </a:rPr>
            <a:t>创造</a:t>
          </a:r>
        </a:p>
      </dgm:t>
    </dgm:pt>
    <dgm:pt modelId="{AAD34128-2E7F-49C5-A233-D5CF20CFFA64}" cxnId="{77D019E7-B5AD-45E0-817C-A2EAD6D2E05E}" type="parTrans">
      <dgm:prSet/>
      <dgm:spPr>
        <a:noFill/>
        <a:ln w="9525">
          <a:solidFill>
            <a:schemeClr val="tx1"/>
          </a:solidFill>
        </a:ln>
      </dgm:spPr>
      <dgm:t>
        <a:bodyPr/>
        <a:lstStyle/>
        <a:p>
          <a:endParaRPr lang="zh-CN" altLang="en-US"/>
        </a:p>
      </dgm:t>
    </dgm:pt>
    <dgm:pt modelId="{75567B8C-B6F2-46E5-9262-857A64815D71}" cxnId="{77D019E7-B5AD-45E0-817C-A2EAD6D2E05E}" type="sibTrans">
      <dgm:prSet/>
      <dgm:spPr/>
      <dgm:t>
        <a:bodyPr/>
        <a:lstStyle/>
        <a:p>
          <a:endParaRPr lang="zh-CN" altLang="en-US"/>
        </a:p>
      </dgm:t>
    </dgm:pt>
    <dgm:pt modelId="{5D340D86-6DFF-4E75-9BD2-212A68086798}">
      <dgm:prSet phldrT="[文本]" custT="1"/>
      <dgm:spPr>
        <a:noFill/>
        <a:ln w="9525">
          <a:solidFill>
            <a:schemeClr val="tx1"/>
          </a:solidFill>
        </a:ln>
      </dgm:spPr>
      <dgm:t>
        <a:bodyPr/>
        <a:lstStyle/>
        <a:p>
          <a:r>
            <a:rPr lang="zh-CN" altLang="en-US" sz="2800" dirty="0">
              <a:solidFill>
                <a:schemeClr val="tx1"/>
              </a:solidFill>
              <a:latin typeface="楷体" panose="02010609060101010101" pitchFamily="49" charset="-122"/>
              <a:ea typeface="楷体" panose="02010609060101010101" pitchFamily="49" charset="-122"/>
            </a:rPr>
            <a:t>解释</a:t>
          </a:r>
        </a:p>
      </dgm:t>
    </dgm:pt>
    <dgm:pt modelId="{E0FABCCC-0C77-49B7-850E-BED09B713864}" cxnId="{A75021D2-18BB-457C-83EB-678F3AD96E9E}" type="parTrans">
      <dgm:prSet/>
      <dgm:spPr>
        <a:noFill/>
        <a:ln w="9525">
          <a:solidFill>
            <a:schemeClr val="tx1"/>
          </a:solidFill>
        </a:ln>
      </dgm:spPr>
      <dgm:t>
        <a:bodyPr/>
        <a:lstStyle/>
        <a:p>
          <a:endParaRPr lang="zh-CN" altLang="en-US"/>
        </a:p>
      </dgm:t>
    </dgm:pt>
    <dgm:pt modelId="{D3B44DC4-188D-4161-8390-80083AF0CEA2}" cxnId="{A75021D2-18BB-457C-83EB-678F3AD96E9E}" type="sibTrans">
      <dgm:prSet/>
      <dgm:spPr/>
      <dgm:t>
        <a:bodyPr/>
        <a:lstStyle/>
        <a:p>
          <a:endParaRPr lang="zh-CN" altLang="en-US"/>
        </a:p>
      </dgm:t>
    </dgm:pt>
    <dgm:pt modelId="{A7C0508F-0247-4926-9EA1-D1B608106259}" type="pres">
      <dgm:prSet presAssocID="{E90A068B-A6FB-4605-B944-26A40C7D5963}" presName="Name0" presStyleCnt="0">
        <dgm:presLayoutVars>
          <dgm:chMax val="1"/>
          <dgm:chPref val="1"/>
          <dgm:dir/>
          <dgm:animOne val="branch"/>
          <dgm:animLvl val="lvl"/>
        </dgm:presLayoutVars>
      </dgm:prSet>
      <dgm:spPr/>
    </dgm:pt>
    <dgm:pt modelId="{CBB129FB-897E-49DD-A9DF-BB94FF93972B}" type="pres">
      <dgm:prSet presAssocID="{737A1686-7490-441E-9C4F-44431AC1D2D3}" presName="singleCycle" presStyleCnt="0"/>
      <dgm:spPr/>
    </dgm:pt>
    <dgm:pt modelId="{2B5B8053-94EA-4157-AE68-A40228F4B850}" type="pres">
      <dgm:prSet presAssocID="{737A1686-7490-441E-9C4F-44431AC1D2D3}" presName="singleCenter" presStyleLbl="node1" presStyleIdx="0" presStyleCnt="4">
        <dgm:presLayoutVars>
          <dgm:chMax val="7"/>
          <dgm:chPref val="7"/>
        </dgm:presLayoutVars>
      </dgm:prSet>
      <dgm:spPr/>
    </dgm:pt>
    <dgm:pt modelId="{FCA5284E-1FE0-4618-8990-37FFC9191D02}" type="pres">
      <dgm:prSet presAssocID="{107EA0CC-48CC-48D4-8F29-39EED0374644}" presName="Name56" presStyleLbl="parChTrans1D2" presStyleIdx="0" presStyleCnt="3"/>
      <dgm:spPr/>
    </dgm:pt>
    <dgm:pt modelId="{FC533FBC-9E2B-4F31-B5FF-083714ECDF32}" type="pres">
      <dgm:prSet presAssocID="{EC3393F2-9B85-42C8-9D44-3B33D8D01D25}" presName="text0" presStyleLbl="node1" presStyleIdx="1" presStyleCnt="4">
        <dgm:presLayoutVars>
          <dgm:bulletEnabled val="1"/>
        </dgm:presLayoutVars>
      </dgm:prSet>
      <dgm:spPr/>
    </dgm:pt>
    <dgm:pt modelId="{4DC9E374-4883-472A-8E6A-28EA806AFA4B}" type="pres">
      <dgm:prSet presAssocID="{AAD34128-2E7F-49C5-A233-D5CF20CFFA64}" presName="Name56" presStyleLbl="parChTrans1D2" presStyleIdx="1" presStyleCnt="3"/>
      <dgm:spPr/>
    </dgm:pt>
    <dgm:pt modelId="{3F23AC1C-3E1E-4A48-99CC-FE54E4865E2B}" type="pres">
      <dgm:prSet presAssocID="{21C57188-93D4-4DAA-8142-1A35F3C1036F}" presName="text0" presStyleLbl="node1" presStyleIdx="2" presStyleCnt="4">
        <dgm:presLayoutVars>
          <dgm:bulletEnabled val="1"/>
        </dgm:presLayoutVars>
      </dgm:prSet>
      <dgm:spPr/>
    </dgm:pt>
    <dgm:pt modelId="{CF4CACD4-FDDD-45DE-88E6-3AFC2AFBD663}" type="pres">
      <dgm:prSet presAssocID="{E0FABCCC-0C77-49B7-850E-BED09B713864}" presName="Name56" presStyleLbl="parChTrans1D2" presStyleIdx="2" presStyleCnt="3"/>
      <dgm:spPr/>
    </dgm:pt>
    <dgm:pt modelId="{C90DB134-9857-4B56-8365-C0E8616E1B6E}" type="pres">
      <dgm:prSet presAssocID="{5D340D86-6DFF-4E75-9BD2-212A68086798}" presName="text0" presStyleLbl="node1" presStyleIdx="3" presStyleCnt="4">
        <dgm:presLayoutVars>
          <dgm:bulletEnabled val="1"/>
        </dgm:presLayoutVars>
      </dgm:prSet>
      <dgm:spPr/>
    </dgm:pt>
  </dgm:ptLst>
  <dgm:cxnLst>
    <dgm:cxn modelId="{7FFC0307-FB58-47E7-BA98-DF74ECDE2AC7}" type="presOf" srcId="{21C57188-93D4-4DAA-8142-1A35F3C1036F}" destId="{3F23AC1C-3E1E-4A48-99CC-FE54E4865E2B}" srcOrd="0" destOrd="0" presId="urn:microsoft.com/office/officeart/2008/layout/RadialCluster"/>
    <dgm:cxn modelId="{DA75300E-6473-4C4D-8288-701FCDAFE670}" srcId="{E90A068B-A6FB-4605-B944-26A40C7D5963}" destId="{737A1686-7490-441E-9C4F-44431AC1D2D3}" srcOrd="0" destOrd="0" parTransId="{FDDDA538-35F0-4724-8839-D630B8158A0C}" sibTransId="{86A56429-D898-4AF7-9ED4-F070E134617F}"/>
    <dgm:cxn modelId="{26894824-C2A8-429B-B377-E53CB0641DFD}" srcId="{737A1686-7490-441E-9C4F-44431AC1D2D3}" destId="{EC3393F2-9B85-42C8-9D44-3B33D8D01D25}" srcOrd="0" destOrd="0" parTransId="{107EA0CC-48CC-48D4-8F29-39EED0374644}" sibTransId="{DF954F92-A473-4497-A272-6C71AF832BB0}"/>
    <dgm:cxn modelId="{3F772132-34CD-43D7-8D5C-3FB125248AD8}" type="presOf" srcId="{5D340D86-6DFF-4E75-9BD2-212A68086798}" destId="{C90DB134-9857-4B56-8365-C0E8616E1B6E}" srcOrd="0" destOrd="0" presId="urn:microsoft.com/office/officeart/2008/layout/RadialCluster"/>
    <dgm:cxn modelId="{1DDAD03B-94DF-4A23-B3E8-BB55A31D99F2}" type="presOf" srcId="{E0FABCCC-0C77-49B7-850E-BED09B713864}" destId="{CF4CACD4-FDDD-45DE-88E6-3AFC2AFBD663}" srcOrd="0" destOrd="0" presId="urn:microsoft.com/office/officeart/2008/layout/RadialCluster"/>
    <dgm:cxn modelId="{47C5043E-DCAE-4039-9AE5-2E89618A144A}" type="presOf" srcId="{AAD34128-2E7F-49C5-A233-D5CF20CFFA64}" destId="{4DC9E374-4883-472A-8E6A-28EA806AFA4B}" srcOrd="0" destOrd="0" presId="urn:microsoft.com/office/officeart/2008/layout/RadialCluster"/>
    <dgm:cxn modelId="{FD242767-61F9-4261-A198-419C99417ACF}" type="presOf" srcId="{737A1686-7490-441E-9C4F-44431AC1D2D3}" destId="{2B5B8053-94EA-4157-AE68-A40228F4B850}" srcOrd="0" destOrd="0" presId="urn:microsoft.com/office/officeart/2008/layout/RadialCluster"/>
    <dgm:cxn modelId="{80365D69-2257-4AFC-8B0B-FB2D6A69A8D8}" type="presOf" srcId="{107EA0CC-48CC-48D4-8F29-39EED0374644}" destId="{FCA5284E-1FE0-4618-8990-37FFC9191D02}" srcOrd="0" destOrd="0" presId="urn:microsoft.com/office/officeart/2008/layout/RadialCluster"/>
    <dgm:cxn modelId="{89F6738A-8087-4896-967E-5475C87FAE92}" type="presOf" srcId="{E90A068B-A6FB-4605-B944-26A40C7D5963}" destId="{A7C0508F-0247-4926-9EA1-D1B608106259}" srcOrd="0" destOrd="0" presId="urn:microsoft.com/office/officeart/2008/layout/RadialCluster"/>
    <dgm:cxn modelId="{543A29BA-1422-454B-9F12-C753053B7D75}" type="presOf" srcId="{EC3393F2-9B85-42C8-9D44-3B33D8D01D25}" destId="{FC533FBC-9E2B-4F31-B5FF-083714ECDF32}" srcOrd="0" destOrd="0" presId="urn:microsoft.com/office/officeart/2008/layout/RadialCluster"/>
    <dgm:cxn modelId="{A75021D2-18BB-457C-83EB-678F3AD96E9E}" srcId="{737A1686-7490-441E-9C4F-44431AC1D2D3}" destId="{5D340D86-6DFF-4E75-9BD2-212A68086798}" srcOrd="2" destOrd="0" parTransId="{E0FABCCC-0C77-49B7-850E-BED09B713864}" sibTransId="{D3B44DC4-188D-4161-8390-80083AF0CEA2}"/>
    <dgm:cxn modelId="{77D019E7-B5AD-45E0-817C-A2EAD6D2E05E}" srcId="{737A1686-7490-441E-9C4F-44431AC1D2D3}" destId="{21C57188-93D4-4DAA-8142-1A35F3C1036F}" srcOrd="1" destOrd="0" parTransId="{AAD34128-2E7F-49C5-A233-D5CF20CFFA64}" sibTransId="{75567B8C-B6F2-46E5-9262-857A64815D71}"/>
    <dgm:cxn modelId="{C341D1DD-E851-4EF5-9C57-57C029545552}" type="presParOf" srcId="{A7C0508F-0247-4926-9EA1-D1B608106259}" destId="{CBB129FB-897E-49DD-A9DF-BB94FF93972B}" srcOrd="0" destOrd="0" presId="urn:microsoft.com/office/officeart/2008/layout/RadialCluster"/>
    <dgm:cxn modelId="{808F0DAB-EB24-4901-9F66-E3F071853239}" type="presParOf" srcId="{CBB129FB-897E-49DD-A9DF-BB94FF93972B}" destId="{2B5B8053-94EA-4157-AE68-A40228F4B850}" srcOrd="0" destOrd="0" presId="urn:microsoft.com/office/officeart/2008/layout/RadialCluster"/>
    <dgm:cxn modelId="{529416BA-597C-4B0B-969F-DCFC09E7C4EE}" type="presParOf" srcId="{CBB129FB-897E-49DD-A9DF-BB94FF93972B}" destId="{FCA5284E-1FE0-4618-8990-37FFC9191D02}" srcOrd="1" destOrd="0" presId="urn:microsoft.com/office/officeart/2008/layout/RadialCluster"/>
    <dgm:cxn modelId="{AE9FBE8B-534F-4B52-BDBB-4E9610F082FC}" type="presParOf" srcId="{CBB129FB-897E-49DD-A9DF-BB94FF93972B}" destId="{FC533FBC-9E2B-4F31-B5FF-083714ECDF32}" srcOrd="2" destOrd="0" presId="urn:microsoft.com/office/officeart/2008/layout/RadialCluster"/>
    <dgm:cxn modelId="{8F74703C-9773-4E6E-B28D-D8917E3E871C}" type="presParOf" srcId="{CBB129FB-897E-49DD-A9DF-BB94FF93972B}" destId="{4DC9E374-4883-472A-8E6A-28EA806AFA4B}" srcOrd="3" destOrd="0" presId="urn:microsoft.com/office/officeart/2008/layout/RadialCluster"/>
    <dgm:cxn modelId="{B64DC65E-FC65-464A-84F2-05ED5444BA66}" type="presParOf" srcId="{CBB129FB-897E-49DD-A9DF-BB94FF93972B}" destId="{3F23AC1C-3E1E-4A48-99CC-FE54E4865E2B}" srcOrd="4" destOrd="0" presId="urn:microsoft.com/office/officeart/2008/layout/RadialCluster"/>
    <dgm:cxn modelId="{C16BDB41-20E9-4B99-A09B-1B9970F04189}" type="presParOf" srcId="{CBB129FB-897E-49DD-A9DF-BB94FF93972B}" destId="{CF4CACD4-FDDD-45DE-88E6-3AFC2AFBD663}" srcOrd="5" destOrd="0" presId="urn:microsoft.com/office/officeart/2008/layout/RadialCluster"/>
    <dgm:cxn modelId="{0177D018-C385-49F1-B8E1-FF38DAC251D1}" type="presParOf" srcId="{CBB129FB-897E-49DD-A9DF-BB94FF93972B}" destId="{C90DB134-9857-4B56-8365-C0E8616E1B6E}" srcOrd="6" destOrd="0" presId="urn:microsoft.com/office/officeart/2008/layout/RadialCluster"/>
  </dgm:cxnLst>
  <dgm:bg>
    <a:noFill/>
  </dgm:bg>
  <dgm:whole/>
  <dgm:extLst>
    <a:ext uri="http://schemas.microsoft.com/office/drawing/2008/diagram">
      <dsp:dataModelExt xmlns:dsp="http://schemas.microsoft.com/office/drawing/2008/diagram" relId="rId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DD0AA20-DD20-4D3B-8AAD-F0D4C8ECFB8E}"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zh-CN" altLang="en-US"/>
        </a:p>
      </dgm:t>
    </dgm:pt>
    <dgm:pt modelId="{5294D0AD-44E7-4997-962A-8631C82CA320}">
      <dgm:prSet phldrT="[文本]"/>
      <dgm:spPr>
        <a:solidFill>
          <a:srgbClr val="FF0000"/>
        </a:solidFill>
      </dgm:spPr>
      <dgm:t>
        <a:bodyPr/>
        <a:lstStyle/>
        <a:p>
          <a:r>
            <a:rPr lang="zh-CN" altLang="en-US" dirty="0"/>
            <a:t>选择</a:t>
          </a:r>
        </a:p>
      </dgm:t>
    </dgm:pt>
    <dgm:pt modelId="{3D31C0B9-EA68-4F18-BBAF-F85DECB70DC6}" cxnId="{ACC1D097-D398-4B15-9FFE-B9C89AEA3236}" type="parTrans">
      <dgm:prSet/>
      <dgm:spPr/>
      <dgm:t>
        <a:bodyPr/>
        <a:lstStyle/>
        <a:p>
          <a:endParaRPr lang="zh-CN" altLang="en-US"/>
        </a:p>
      </dgm:t>
    </dgm:pt>
    <dgm:pt modelId="{B2542628-9670-45F9-A0E6-1B819E3C6BF7}" cxnId="{ACC1D097-D398-4B15-9FFE-B9C89AEA3236}" type="sibTrans">
      <dgm:prSet/>
      <dgm:spPr/>
      <dgm:t>
        <a:bodyPr/>
        <a:lstStyle/>
        <a:p>
          <a:endParaRPr lang="zh-CN" altLang="en-US"/>
        </a:p>
      </dgm:t>
    </dgm:pt>
    <dgm:pt modelId="{7AFF2AF8-79DC-4F8C-A71C-C551356A3C8B}">
      <dgm:prSet phldrT="[文本]"/>
      <dgm:spPr/>
      <dgm:t>
        <a:bodyPr/>
        <a:lstStyle/>
        <a:p>
          <a:r>
            <a:rPr lang="zh-CN" altLang="en-US" dirty="0"/>
            <a:t>核心价值观</a:t>
          </a:r>
        </a:p>
      </dgm:t>
    </dgm:pt>
    <dgm:pt modelId="{C0608144-28F9-4DD4-9787-F76F10205804}" cxnId="{984170AF-D441-4A44-88C8-97E43F5D3E8C}" type="parTrans">
      <dgm:prSet/>
      <dgm:spPr/>
      <dgm:t>
        <a:bodyPr/>
        <a:lstStyle/>
        <a:p>
          <a:endParaRPr lang="zh-CN" altLang="en-US"/>
        </a:p>
      </dgm:t>
    </dgm:pt>
    <dgm:pt modelId="{86D6F77E-87CE-40F1-ADAB-804A8F2199A2}" cxnId="{984170AF-D441-4A44-88C8-97E43F5D3E8C}" type="sibTrans">
      <dgm:prSet/>
      <dgm:spPr/>
      <dgm:t>
        <a:bodyPr/>
        <a:lstStyle/>
        <a:p>
          <a:endParaRPr lang="zh-CN" altLang="en-US"/>
        </a:p>
      </dgm:t>
    </dgm:pt>
    <dgm:pt modelId="{EEE7F27E-75C5-4A1D-BE05-65A37F08C554}">
      <dgm:prSet phldrT="[文本]"/>
      <dgm:spPr>
        <a:solidFill>
          <a:srgbClr val="FF0000"/>
        </a:solidFill>
      </dgm:spPr>
      <dgm:t>
        <a:bodyPr/>
        <a:lstStyle/>
        <a:p>
          <a:r>
            <a:rPr lang="zh-CN" altLang="en-US" dirty="0"/>
            <a:t>解释</a:t>
          </a:r>
        </a:p>
      </dgm:t>
    </dgm:pt>
    <dgm:pt modelId="{62491F39-1195-406C-AA6B-ECE70D2F224B}" cxnId="{A8DF4686-6945-486C-A402-32AAF4CEBDA4}" type="parTrans">
      <dgm:prSet/>
      <dgm:spPr/>
      <dgm:t>
        <a:bodyPr/>
        <a:lstStyle/>
        <a:p>
          <a:endParaRPr lang="zh-CN" altLang="en-US"/>
        </a:p>
      </dgm:t>
    </dgm:pt>
    <dgm:pt modelId="{0AC21512-397B-4A4D-9641-C2372C1E047D}" cxnId="{A8DF4686-6945-486C-A402-32AAF4CEBDA4}" type="sibTrans">
      <dgm:prSet/>
      <dgm:spPr/>
      <dgm:t>
        <a:bodyPr/>
        <a:lstStyle/>
        <a:p>
          <a:endParaRPr lang="zh-CN" altLang="en-US"/>
        </a:p>
      </dgm:t>
    </dgm:pt>
    <dgm:pt modelId="{82A0552C-EC23-436D-A312-2A4DBF926BB4}">
      <dgm:prSet phldrT="[文本]"/>
      <dgm:spPr/>
      <dgm:t>
        <a:bodyPr/>
        <a:lstStyle/>
        <a:p>
          <a:r>
            <a:rPr lang="zh-CN" altLang="en-US" dirty="0"/>
            <a:t>用故事阐释</a:t>
          </a:r>
        </a:p>
      </dgm:t>
    </dgm:pt>
    <dgm:pt modelId="{52501C2A-809B-4560-9A7A-C24B52743686}" cxnId="{EDBC3A2A-5918-4882-ACF6-DA22F0B0F8B4}" type="parTrans">
      <dgm:prSet/>
      <dgm:spPr/>
      <dgm:t>
        <a:bodyPr/>
        <a:lstStyle/>
        <a:p>
          <a:endParaRPr lang="zh-CN" altLang="en-US"/>
        </a:p>
      </dgm:t>
    </dgm:pt>
    <dgm:pt modelId="{B39FF6AC-D1EC-4E7F-9840-F5988AD08299}" cxnId="{EDBC3A2A-5918-4882-ACF6-DA22F0B0F8B4}" type="sibTrans">
      <dgm:prSet/>
      <dgm:spPr/>
      <dgm:t>
        <a:bodyPr/>
        <a:lstStyle/>
        <a:p>
          <a:endParaRPr lang="zh-CN" altLang="en-US"/>
        </a:p>
      </dgm:t>
    </dgm:pt>
    <dgm:pt modelId="{6D734DF9-A6D2-48A9-975D-F5E493588CF1}">
      <dgm:prSet phldrT="[文本]"/>
      <dgm:spPr>
        <a:solidFill>
          <a:srgbClr val="FF0000"/>
        </a:solidFill>
      </dgm:spPr>
      <dgm:t>
        <a:bodyPr/>
        <a:lstStyle/>
        <a:p>
          <a:r>
            <a:rPr lang="zh-CN" altLang="en-US" dirty="0"/>
            <a:t>创造</a:t>
          </a:r>
        </a:p>
      </dgm:t>
    </dgm:pt>
    <dgm:pt modelId="{D9251B2D-0D61-4CB6-BF1E-F45F0FE74ACE}" cxnId="{EB52BB68-DF0F-448B-A1B0-4578EE20D608}" type="parTrans">
      <dgm:prSet/>
      <dgm:spPr/>
      <dgm:t>
        <a:bodyPr/>
        <a:lstStyle/>
        <a:p>
          <a:endParaRPr lang="zh-CN" altLang="en-US"/>
        </a:p>
      </dgm:t>
    </dgm:pt>
    <dgm:pt modelId="{327D5B0B-4A3A-4B11-A883-AA36478DC7AA}" cxnId="{EB52BB68-DF0F-448B-A1B0-4578EE20D608}" type="sibTrans">
      <dgm:prSet/>
      <dgm:spPr/>
      <dgm:t>
        <a:bodyPr/>
        <a:lstStyle/>
        <a:p>
          <a:endParaRPr lang="zh-CN" altLang="en-US"/>
        </a:p>
      </dgm:t>
    </dgm:pt>
    <dgm:pt modelId="{5E38FBAD-1EA9-4891-8EAC-75462A3C7CCF}">
      <dgm:prSet phldrT="[文本]"/>
      <dgm:spPr/>
      <dgm:t>
        <a:bodyPr/>
        <a:lstStyle/>
        <a:p>
          <a:r>
            <a:rPr lang="zh-CN" altLang="en-US" dirty="0"/>
            <a:t>创造性的学习活动</a:t>
          </a:r>
        </a:p>
      </dgm:t>
    </dgm:pt>
    <dgm:pt modelId="{793FF6FA-247E-4A8D-BA94-E959D27D20DB}" cxnId="{97AF89E0-5BE3-46D4-B6A8-7F7ADFF59ADB}" type="parTrans">
      <dgm:prSet/>
      <dgm:spPr/>
      <dgm:t>
        <a:bodyPr/>
        <a:lstStyle/>
        <a:p>
          <a:endParaRPr lang="zh-CN" altLang="en-US"/>
        </a:p>
      </dgm:t>
    </dgm:pt>
    <dgm:pt modelId="{CA9DECB7-690B-4F3C-B746-59F66DDA1D16}" cxnId="{97AF89E0-5BE3-46D4-B6A8-7F7ADFF59ADB}" type="sibTrans">
      <dgm:prSet/>
      <dgm:spPr/>
      <dgm:t>
        <a:bodyPr/>
        <a:lstStyle/>
        <a:p>
          <a:endParaRPr lang="zh-CN" altLang="en-US"/>
        </a:p>
      </dgm:t>
    </dgm:pt>
    <dgm:pt modelId="{42934AA8-6039-4B93-8024-3CF79838BA53}" type="pres">
      <dgm:prSet presAssocID="{6DD0AA20-DD20-4D3B-8AAD-F0D4C8ECFB8E}" presName="linearFlow" presStyleCnt="0">
        <dgm:presLayoutVars>
          <dgm:dir/>
          <dgm:animLvl val="lvl"/>
          <dgm:resizeHandles val="exact"/>
        </dgm:presLayoutVars>
      </dgm:prSet>
      <dgm:spPr/>
    </dgm:pt>
    <dgm:pt modelId="{7CDB2587-7325-43C4-9FFF-397D833CA750}" type="pres">
      <dgm:prSet presAssocID="{5294D0AD-44E7-4997-962A-8631C82CA320}" presName="composite" presStyleCnt="0"/>
      <dgm:spPr/>
    </dgm:pt>
    <dgm:pt modelId="{34CD9CE2-1B0C-4B2A-A865-B72E96CA77C2}" type="pres">
      <dgm:prSet presAssocID="{5294D0AD-44E7-4997-962A-8631C82CA320}" presName="parentText" presStyleLbl="alignNode1" presStyleIdx="0" presStyleCnt="3">
        <dgm:presLayoutVars>
          <dgm:chMax val="1"/>
          <dgm:bulletEnabled val="1"/>
        </dgm:presLayoutVars>
      </dgm:prSet>
      <dgm:spPr/>
    </dgm:pt>
    <dgm:pt modelId="{201D2972-4BE6-4532-9D08-90AB360E7D83}" type="pres">
      <dgm:prSet presAssocID="{5294D0AD-44E7-4997-962A-8631C82CA320}" presName="descendantText" presStyleLbl="alignAcc1" presStyleIdx="0" presStyleCnt="3">
        <dgm:presLayoutVars>
          <dgm:bulletEnabled val="1"/>
        </dgm:presLayoutVars>
      </dgm:prSet>
      <dgm:spPr/>
    </dgm:pt>
    <dgm:pt modelId="{16310E2C-FD5A-46B4-B3CF-D52D7F038C3F}" type="pres">
      <dgm:prSet presAssocID="{B2542628-9670-45F9-A0E6-1B819E3C6BF7}" presName="sp" presStyleCnt="0"/>
      <dgm:spPr/>
    </dgm:pt>
    <dgm:pt modelId="{6588B42A-B3E9-4B88-BAAB-1BCC82EC8DD0}" type="pres">
      <dgm:prSet presAssocID="{EEE7F27E-75C5-4A1D-BE05-65A37F08C554}" presName="composite" presStyleCnt="0"/>
      <dgm:spPr/>
    </dgm:pt>
    <dgm:pt modelId="{FB7885C5-24AA-41A2-AE0B-0083F136A9B3}" type="pres">
      <dgm:prSet presAssocID="{EEE7F27E-75C5-4A1D-BE05-65A37F08C554}" presName="parentText" presStyleLbl="alignNode1" presStyleIdx="1" presStyleCnt="3">
        <dgm:presLayoutVars>
          <dgm:chMax val="1"/>
          <dgm:bulletEnabled val="1"/>
        </dgm:presLayoutVars>
      </dgm:prSet>
      <dgm:spPr/>
    </dgm:pt>
    <dgm:pt modelId="{72059F7A-67E9-418B-ADF7-21D5EF01396B}" type="pres">
      <dgm:prSet presAssocID="{EEE7F27E-75C5-4A1D-BE05-65A37F08C554}" presName="descendantText" presStyleLbl="alignAcc1" presStyleIdx="1" presStyleCnt="3">
        <dgm:presLayoutVars>
          <dgm:bulletEnabled val="1"/>
        </dgm:presLayoutVars>
      </dgm:prSet>
      <dgm:spPr/>
    </dgm:pt>
    <dgm:pt modelId="{746E7671-FFC9-4403-AA81-354777B4A3BA}" type="pres">
      <dgm:prSet presAssocID="{0AC21512-397B-4A4D-9641-C2372C1E047D}" presName="sp" presStyleCnt="0"/>
      <dgm:spPr/>
    </dgm:pt>
    <dgm:pt modelId="{2D88456C-119F-4C03-BFFF-5D6CF7D822AE}" type="pres">
      <dgm:prSet presAssocID="{6D734DF9-A6D2-48A9-975D-F5E493588CF1}" presName="composite" presStyleCnt="0"/>
      <dgm:spPr/>
    </dgm:pt>
    <dgm:pt modelId="{E003F858-B867-445C-808D-BD2569A49679}" type="pres">
      <dgm:prSet presAssocID="{6D734DF9-A6D2-48A9-975D-F5E493588CF1}" presName="parentText" presStyleLbl="alignNode1" presStyleIdx="2" presStyleCnt="3">
        <dgm:presLayoutVars>
          <dgm:chMax val="1"/>
          <dgm:bulletEnabled val="1"/>
        </dgm:presLayoutVars>
      </dgm:prSet>
      <dgm:spPr/>
    </dgm:pt>
    <dgm:pt modelId="{C0045F95-E54E-48CA-8864-495A45C3338E}" type="pres">
      <dgm:prSet presAssocID="{6D734DF9-A6D2-48A9-975D-F5E493588CF1}" presName="descendantText" presStyleLbl="alignAcc1" presStyleIdx="2" presStyleCnt="3">
        <dgm:presLayoutVars>
          <dgm:bulletEnabled val="1"/>
        </dgm:presLayoutVars>
      </dgm:prSet>
      <dgm:spPr/>
    </dgm:pt>
  </dgm:ptLst>
  <dgm:cxnLst>
    <dgm:cxn modelId="{EDBC3A2A-5918-4882-ACF6-DA22F0B0F8B4}" srcId="{EEE7F27E-75C5-4A1D-BE05-65A37F08C554}" destId="{82A0552C-EC23-436D-A312-2A4DBF926BB4}" srcOrd="0" destOrd="0" parTransId="{52501C2A-809B-4560-9A7A-C24B52743686}" sibTransId="{B39FF6AC-D1EC-4E7F-9840-F5988AD08299}"/>
    <dgm:cxn modelId="{EB52BB68-DF0F-448B-A1B0-4578EE20D608}" srcId="{6DD0AA20-DD20-4D3B-8AAD-F0D4C8ECFB8E}" destId="{6D734DF9-A6D2-48A9-975D-F5E493588CF1}" srcOrd="2" destOrd="0" parTransId="{D9251B2D-0D61-4CB6-BF1E-F45F0FE74ACE}" sibTransId="{327D5B0B-4A3A-4B11-A883-AA36478DC7AA}"/>
    <dgm:cxn modelId="{DB1BBB81-C4F5-4A13-8380-4583E749D14A}" type="presOf" srcId="{EEE7F27E-75C5-4A1D-BE05-65A37F08C554}" destId="{FB7885C5-24AA-41A2-AE0B-0083F136A9B3}" srcOrd="0" destOrd="0" presId="urn:microsoft.com/office/officeart/2005/8/layout/chevron2"/>
    <dgm:cxn modelId="{A8DF4686-6945-486C-A402-32AAF4CEBDA4}" srcId="{6DD0AA20-DD20-4D3B-8AAD-F0D4C8ECFB8E}" destId="{EEE7F27E-75C5-4A1D-BE05-65A37F08C554}" srcOrd="1" destOrd="0" parTransId="{62491F39-1195-406C-AA6B-ECE70D2F224B}" sibTransId="{0AC21512-397B-4A4D-9641-C2372C1E047D}"/>
    <dgm:cxn modelId="{ACC1D097-D398-4B15-9FFE-B9C89AEA3236}" srcId="{6DD0AA20-DD20-4D3B-8AAD-F0D4C8ECFB8E}" destId="{5294D0AD-44E7-4997-962A-8631C82CA320}" srcOrd="0" destOrd="0" parTransId="{3D31C0B9-EA68-4F18-BBAF-F85DECB70DC6}" sibTransId="{B2542628-9670-45F9-A0E6-1B819E3C6BF7}"/>
    <dgm:cxn modelId="{984170AF-D441-4A44-88C8-97E43F5D3E8C}" srcId="{5294D0AD-44E7-4997-962A-8631C82CA320}" destId="{7AFF2AF8-79DC-4F8C-A71C-C551356A3C8B}" srcOrd="0" destOrd="0" parTransId="{C0608144-28F9-4DD4-9787-F76F10205804}" sibTransId="{86D6F77E-87CE-40F1-ADAB-804A8F2199A2}"/>
    <dgm:cxn modelId="{026799C9-BF7E-4B34-B874-96E4C1AD1EA1}" type="presOf" srcId="{82A0552C-EC23-436D-A312-2A4DBF926BB4}" destId="{72059F7A-67E9-418B-ADF7-21D5EF01396B}" srcOrd="0" destOrd="0" presId="urn:microsoft.com/office/officeart/2005/8/layout/chevron2"/>
    <dgm:cxn modelId="{BC489DCA-3A17-4A30-BD23-F7E75D4B98E9}" type="presOf" srcId="{5E38FBAD-1EA9-4891-8EAC-75462A3C7CCF}" destId="{C0045F95-E54E-48CA-8864-495A45C3338E}" srcOrd="0" destOrd="0" presId="urn:microsoft.com/office/officeart/2005/8/layout/chevron2"/>
    <dgm:cxn modelId="{97AF89E0-5BE3-46D4-B6A8-7F7ADFF59ADB}" srcId="{6D734DF9-A6D2-48A9-975D-F5E493588CF1}" destId="{5E38FBAD-1EA9-4891-8EAC-75462A3C7CCF}" srcOrd="0" destOrd="0" parTransId="{793FF6FA-247E-4A8D-BA94-E959D27D20DB}" sibTransId="{CA9DECB7-690B-4F3C-B746-59F66DDA1D16}"/>
    <dgm:cxn modelId="{7E7858EC-C82D-4147-85DA-CDF2B8FA20D6}" type="presOf" srcId="{6DD0AA20-DD20-4D3B-8AAD-F0D4C8ECFB8E}" destId="{42934AA8-6039-4B93-8024-3CF79838BA53}" srcOrd="0" destOrd="0" presId="urn:microsoft.com/office/officeart/2005/8/layout/chevron2"/>
    <dgm:cxn modelId="{F97A22F2-8D2D-4E1F-8FB6-709C19CBFE2D}" type="presOf" srcId="{7AFF2AF8-79DC-4F8C-A71C-C551356A3C8B}" destId="{201D2972-4BE6-4532-9D08-90AB360E7D83}" srcOrd="0" destOrd="0" presId="urn:microsoft.com/office/officeart/2005/8/layout/chevron2"/>
    <dgm:cxn modelId="{48E82AFB-FAA2-4477-94DE-022F159CA5D5}" type="presOf" srcId="{5294D0AD-44E7-4997-962A-8631C82CA320}" destId="{34CD9CE2-1B0C-4B2A-A865-B72E96CA77C2}" srcOrd="0" destOrd="0" presId="urn:microsoft.com/office/officeart/2005/8/layout/chevron2"/>
    <dgm:cxn modelId="{D615B5FE-79CE-46B1-8C2F-ABA5A8894B09}" type="presOf" srcId="{6D734DF9-A6D2-48A9-975D-F5E493588CF1}" destId="{E003F858-B867-445C-808D-BD2569A49679}" srcOrd="0" destOrd="0" presId="urn:microsoft.com/office/officeart/2005/8/layout/chevron2"/>
    <dgm:cxn modelId="{16CF73E7-4AD5-4B59-8CC6-1A01542F7ABE}" type="presParOf" srcId="{42934AA8-6039-4B93-8024-3CF79838BA53}" destId="{7CDB2587-7325-43C4-9FFF-397D833CA750}" srcOrd="0" destOrd="0" presId="urn:microsoft.com/office/officeart/2005/8/layout/chevron2"/>
    <dgm:cxn modelId="{B714BE49-8573-4CD8-A6EC-D46ABE7E0DFD}" type="presParOf" srcId="{7CDB2587-7325-43C4-9FFF-397D833CA750}" destId="{34CD9CE2-1B0C-4B2A-A865-B72E96CA77C2}" srcOrd="0" destOrd="0" presId="urn:microsoft.com/office/officeart/2005/8/layout/chevron2"/>
    <dgm:cxn modelId="{675BCF44-E73D-452E-A4BF-7CE4B1E5D8E8}" type="presParOf" srcId="{7CDB2587-7325-43C4-9FFF-397D833CA750}" destId="{201D2972-4BE6-4532-9D08-90AB360E7D83}" srcOrd="1" destOrd="0" presId="urn:microsoft.com/office/officeart/2005/8/layout/chevron2"/>
    <dgm:cxn modelId="{84916947-4FC6-4692-851E-A8F29BDAFBDE}" type="presParOf" srcId="{42934AA8-6039-4B93-8024-3CF79838BA53}" destId="{16310E2C-FD5A-46B4-B3CF-D52D7F038C3F}" srcOrd="1" destOrd="0" presId="urn:microsoft.com/office/officeart/2005/8/layout/chevron2"/>
    <dgm:cxn modelId="{048526A3-DABF-44C2-9049-B558E15281CC}" type="presParOf" srcId="{42934AA8-6039-4B93-8024-3CF79838BA53}" destId="{6588B42A-B3E9-4B88-BAAB-1BCC82EC8DD0}" srcOrd="2" destOrd="0" presId="urn:microsoft.com/office/officeart/2005/8/layout/chevron2"/>
    <dgm:cxn modelId="{B323F989-3D0F-4452-A0C2-394AAD92C2BB}" type="presParOf" srcId="{6588B42A-B3E9-4B88-BAAB-1BCC82EC8DD0}" destId="{FB7885C5-24AA-41A2-AE0B-0083F136A9B3}" srcOrd="0" destOrd="0" presId="urn:microsoft.com/office/officeart/2005/8/layout/chevron2"/>
    <dgm:cxn modelId="{0D440A0A-FECD-43B0-BC89-7B452447FEF7}" type="presParOf" srcId="{6588B42A-B3E9-4B88-BAAB-1BCC82EC8DD0}" destId="{72059F7A-67E9-418B-ADF7-21D5EF01396B}" srcOrd="1" destOrd="0" presId="urn:microsoft.com/office/officeart/2005/8/layout/chevron2"/>
    <dgm:cxn modelId="{DE1635C8-CA34-4045-9BCB-148E5A6CB0A6}" type="presParOf" srcId="{42934AA8-6039-4B93-8024-3CF79838BA53}" destId="{746E7671-FFC9-4403-AA81-354777B4A3BA}" srcOrd="3" destOrd="0" presId="urn:microsoft.com/office/officeart/2005/8/layout/chevron2"/>
    <dgm:cxn modelId="{F284AEBA-8D1C-4C2D-A305-D8EF4D4DE585}" type="presParOf" srcId="{42934AA8-6039-4B93-8024-3CF79838BA53}" destId="{2D88456C-119F-4C03-BFFF-5D6CF7D822AE}" srcOrd="4" destOrd="0" presId="urn:microsoft.com/office/officeart/2005/8/layout/chevron2"/>
    <dgm:cxn modelId="{CCBC943A-77D9-464E-A3CC-7EA2B0B70C10}" type="presParOf" srcId="{2D88456C-119F-4C03-BFFF-5D6CF7D822AE}" destId="{E003F858-B867-445C-808D-BD2569A49679}" srcOrd="0" destOrd="0" presId="urn:microsoft.com/office/officeart/2005/8/layout/chevron2"/>
    <dgm:cxn modelId="{58021A15-3290-493B-A339-9B2904EA4692}" type="presParOf" srcId="{2D88456C-119F-4C03-BFFF-5D6CF7D822AE}" destId="{C0045F95-E54E-48CA-8864-495A45C3338E}"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DD0AA20-DD20-4D3B-8AAD-F0D4C8ECFB8E}"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zh-CN" altLang="en-US"/>
        </a:p>
      </dgm:t>
    </dgm:pt>
    <dgm:pt modelId="{5294D0AD-44E7-4997-962A-8631C82CA320}">
      <dgm:prSet phldrT="[文本]"/>
      <dgm:spPr>
        <a:solidFill>
          <a:srgbClr val="FF0000"/>
        </a:solidFill>
      </dgm:spPr>
      <dgm:t>
        <a:bodyPr/>
        <a:lstStyle/>
        <a:p>
          <a:r>
            <a:rPr lang="zh-CN" altLang="en-US" dirty="0"/>
            <a:t>选择</a:t>
          </a:r>
        </a:p>
      </dgm:t>
    </dgm:pt>
    <dgm:pt modelId="{3D31C0B9-EA68-4F18-BBAF-F85DECB70DC6}" cxnId="{ACC1D097-D398-4B15-9FFE-B9C89AEA3236}" type="parTrans">
      <dgm:prSet/>
      <dgm:spPr/>
      <dgm:t>
        <a:bodyPr/>
        <a:lstStyle/>
        <a:p>
          <a:endParaRPr lang="zh-CN" altLang="en-US"/>
        </a:p>
      </dgm:t>
    </dgm:pt>
    <dgm:pt modelId="{B2542628-9670-45F9-A0E6-1B819E3C6BF7}" cxnId="{ACC1D097-D398-4B15-9FFE-B9C89AEA3236}" type="sibTrans">
      <dgm:prSet/>
      <dgm:spPr/>
      <dgm:t>
        <a:bodyPr/>
        <a:lstStyle/>
        <a:p>
          <a:endParaRPr lang="zh-CN" altLang="en-US"/>
        </a:p>
      </dgm:t>
    </dgm:pt>
    <dgm:pt modelId="{7AFF2AF8-79DC-4F8C-A71C-C551356A3C8B}">
      <dgm:prSet phldrT="[文本]"/>
      <dgm:spPr/>
      <dgm:t>
        <a:bodyPr/>
        <a:lstStyle/>
        <a:p>
          <a:r>
            <a:rPr lang="zh-CN" altLang="en-US" dirty="0"/>
            <a:t>核心价值观</a:t>
          </a:r>
        </a:p>
      </dgm:t>
    </dgm:pt>
    <dgm:pt modelId="{C0608144-28F9-4DD4-9787-F76F10205804}" cxnId="{984170AF-D441-4A44-88C8-97E43F5D3E8C}" type="parTrans">
      <dgm:prSet/>
      <dgm:spPr/>
      <dgm:t>
        <a:bodyPr/>
        <a:lstStyle/>
        <a:p>
          <a:endParaRPr lang="zh-CN" altLang="en-US"/>
        </a:p>
      </dgm:t>
    </dgm:pt>
    <dgm:pt modelId="{86D6F77E-87CE-40F1-ADAB-804A8F2199A2}" cxnId="{984170AF-D441-4A44-88C8-97E43F5D3E8C}" type="sibTrans">
      <dgm:prSet/>
      <dgm:spPr/>
      <dgm:t>
        <a:bodyPr/>
        <a:lstStyle/>
        <a:p>
          <a:endParaRPr lang="zh-CN" altLang="en-US"/>
        </a:p>
      </dgm:t>
    </dgm:pt>
    <dgm:pt modelId="{EEE7F27E-75C5-4A1D-BE05-65A37F08C554}">
      <dgm:prSet phldrT="[文本]"/>
      <dgm:spPr>
        <a:solidFill>
          <a:srgbClr val="FF0000"/>
        </a:solidFill>
      </dgm:spPr>
      <dgm:t>
        <a:bodyPr/>
        <a:lstStyle/>
        <a:p>
          <a:r>
            <a:rPr lang="zh-CN" altLang="en-US" dirty="0"/>
            <a:t>解释</a:t>
          </a:r>
        </a:p>
      </dgm:t>
    </dgm:pt>
    <dgm:pt modelId="{62491F39-1195-406C-AA6B-ECE70D2F224B}" cxnId="{A8DF4686-6945-486C-A402-32AAF4CEBDA4}" type="parTrans">
      <dgm:prSet/>
      <dgm:spPr/>
      <dgm:t>
        <a:bodyPr/>
        <a:lstStyle/>
        <a:p>
          <a:endParaRPr lang="zh-CN" altLang="en-US"/>
        </a:p>
      </dgm:t>
    </dgm:pt>
    <dgm:pt modelId="{0AC21512-397B-4A4D-9641-C2372C1E047D}" cxnId="{A8DF4686-6945-486C-A402-32AAF4CEBDA4}" type="sibTrans">
      <dgm:prSet/>
      <dgm:spPr/>
      <dgm:t>
        <a:bodyPr/>
        <a:lstStyle/>
        <a:p>
          <a:endParaRPr lang="zh-CN" altLang="en-US"/>
        </a:p>
      </dgm:t>
    </dgm:pt>
    <dgm:pt modelId="{82A0552C-EC23-436D-A312-2A4DBF926BB4}">
      <dgm:prSet phldrT="[文本]"/>
      <dgm:spPr/>
      <dgm:t>
        <a:bodyPr/>
        <a:lstStyle/>
        <a:p>
          <a:r>
            <a:rPr lang="zh-CN" altLang="en-US" dirty="0"/>
            <a:t>用故事阐释</a:t>
          </a:r>
        </a:p>
      </dgm:t>
    </dgm:pt>
    <dgm:pt modelId="{52501C2A-809B-4560-9A7A-C24B52743686}" cxnId="{EDBC3A2A-5918-4882-ACF6-DA22F0B0F8B4}" type="parTrans">
      <dgm:prSet/>
      <dgm:spPr/>
      <dgm:t>
        <a:bodyPr/>
        <a:lstStyle/>
        <a:p>
          <a:endParaRPr lang="zh-CN" altLang="en-US"/>
        </a:p>
      </dgm:t>
    </dgm:pt>
    <dgm:pt modelId="{B39FF6AC-D1EC-4E7F-9840-F5988AD08299}" cxnId="{EDBC3A2A-5918-4882-ACF6-DA22F0B0F8B4}" type="sibTrans">
      <dgm:prSet/>
      <dgm:spPr/>
      <dgm:t>
        <a:bodyPr/>
        <a:lstStyle/>
        <a:p>
          <a:endParaRPr lang="zh-CN" altLang="en-US"/>
        </a:p>
      </dgm:t>
    </dgm:pt>
    <dgm:pt modelId="{6D734DF9-A6D2-48A9-975D-F5E493588CF1}">
      <dgm:prSet phldrT="[文本]"/>
      <dgm:spPr>
        <a:solidFill>
          <a:srgbClr val="FF0000"/>
        </a:solidFill>
      </dgm:spPr>
      <dgm:t>
        <a:bodyPr/>
        <a:lstStyle/>
        <a:p>
          <a:r>
            <a:rPr lang="zh-CN" altLang="en-US" dirty="0"/>
            <a:t>拓展</a:t>
          </a:r>
        </a:p>
      </dgm:t>
    </dgm:pt>
    <dgm:pt modelId="{D9251B2D-0D61-4CB6-BF1E-F45F0FE74ACE}" cxnId="{EB52BB68-DF0F-448B-A1B0-4578EE20D608}" type="parTrans">
      <dgm:prSet/>
      <dgm:spPr/>
      <dgm:t>
        <a:bodyPr/>
        <a:lstStyle/>
        <a:p>
          <a:endParaRPr lang="zh-CN" altLang="en-US"/>
        </a:p>
      </dgm:t>
    </dgm:pt>
    <dgm:pt modelId="{327D5B0B-4A3A-4B11-A883-AA36478DC7AA}" cxnId="{EB52BB68-DF0F-448B-A1B0-4578EE20D608}" type="sibTrans">
      <dgm:prSet/>
      <dgm:spPr/>
      <dgm:t>
        <a:bodyPr/>
        <a:lstStyle/>
        <a:p>
          <a:endParaRPr lang="zh-CN" altLang="en-US"/>
        </a:p>
      </dgm:t>
    </dgm:pt>
    <dgm:pt modelId="{5E38FBAD-1EA9-4891-8EAC-75462A3C7CCF}">
      <dgm:prSet phldrT="[文本]"/>
      <dgm:spPr/>
      <dgm:t>
        <a:bodyPr/>
        <a:lstStyle/>
        <a:p>
          <a:r>
            <a:rPr lang="zh-CN" altLang="en-US" dirty="0"/>
            <a:t>用格言拓展、提升</a:t>
          </a:r>
        </a:p>
      </dgm:t>
    </dgm:pt>
    <dgm:pt modelId="{793FF6FA-247E-4A8D-BA94-E959D27D20DB}" cxnId="{97AF89E0-5BE3-46D4-B6A8-7F7ADFF59ADB}" type="parTrans">
      <dgm:prSet/>
      <dgm:spPr/>
      <dgm:t>
        <a:bodyPr/>
        <a:lstStyle/>
        <a:p>
          <a:endParaRPr lang="zh-CN" altLang="en-US"/>
        </a:p>
      </dgm:t>
    </dgm:pt>
    <dgm:pt modelId="{CA9DECB7-690B-4F3C-B746-59F66DDA1D16}" cxnId="{97AF89E0-5BE3-46D4-B6A8-7F7ADFF59ADB}" type="sibTrans">
      <dgm:prSet/>
      <dgm:spPr/>
      <dgm:t>
        <a:bodyPr/>
        <a:lstStyle/>
        <a:p>
          <a:endParaRPr lang="zh-CN" altLang="en-US"/>
        </a:p>
      </dgm:t>
    </dgm:pt>
    <dgm:pt modelId="{42934AA8-6039-4B93-8024-3CF79838BA53}" type="pres">
      <dgm:prSet presAssocID="{6DD0AA20-DD20-4D3B-8AAD-F0D4C8ECFB8E}" presName="linearFlow" presStyleCnt="0">
        <dgm:presLayoutVars>
          <dgm:dir/>
          <dgm:animLvl val="lvl"/>
          <dgm:resizeHandles val="exact"/>
        </dgm:presLayoutVars>
      </dgm:prSet>
      <dgm:spPr/>
    </dgm:pt>
    <dgm:pt modelId="{7CDB2587-7325-43C4-9FFF-397D833CA750}" type="pres">
      <dgm:prSet presAssocID="{5294D0AD-44E7-4997-962A-8631C82CA320}" presName="composite" presStyleCnt="0"/>
      <dgm:spPr/>
    </dgm:pt>
    <dgm:pt modelId="{34CD9CE2-1B0C-4B2A-A865-B72E96CA77C2}" type="pres">
      <dgm:prSet presAssocID="{5294D0AD-44E7-4997-962A-8631C82CA320}" presName="parentText" presStyleLbl="alignNode1" presStyleIdx="0" presStyleCnt="3">
        <dgm:presLayoutVars>
          <dgm:chMax val="1"/>
          <dgm:bulletEnabled val="1"/>
        </dgm:presLayoutVars>
      </dgm:prSet>
      <dgm:spPr/>
    </dgm:pt>
    <dgm:pt modelId="{201D2972-4BE6-4532-9D08-90AB360E7D83}" type="pres">
      <dgm:prSet presAssocID="{5294D0AD-44E7-4997-962A-8631C82CA320}" presName="descendantText" presStyleLbl="alignAcc1" presStyleIdx="0" presStyleCnt="3">
        <dgm:presLayoutVars>
          <dgm:bulletEnabled val="1"/>
        </dgm:presLayoutVars>
      </dgm:prSet>
      <dgm:spPr/>
    </dgm:pt>
    <dgm:pt modelId="{16310E2C-FD5A-46B4-B3CF-D52D7F038C3F}" type="pres">
      <dgm:prSet presAssocID="{B2542628-9670-45F9-A0E6-1B819E3C6BF7}" presName="sp" presStyleCnt="0"/>
      <dgm:spPr/>
    </dgm:pt>
    <dgm:pt modelId="{6588B42A-B3E9-4B88-BAAB-1BCC82EC8DD0}" type="pres">
      <dgm:prSet presAssocID="{EEE7F27E-75C5-4A1D-BE05-65A37F08C554}" presName="composite" presStyleCnt="0"/>
      <dgm:spPr/>
    </dgm:pt>
    <dgm:pt modelId="{FB7885C5-24AA-41A2-AE0B-0083F136A9B3}" type="pres">
      <dgm:prSet presAssocID="{EEE7F27E-75C5-4A1D-BE05-65A37F08C554}" presName="parentText" presStyleLbl="alignNode1" presStyleIdx="1" presStyleCnt="3">
        <dgm:presLayoutVars>
          <dgm:chMax val="1"/>
          <dgm:bulletEnabled val="1"/>
        </dgm:presLayoutVars>
      </dgm:prSet>
      <dgm:spPr/>
    </dgm:pt>
    <dgm:pt modelId="{72059F7A-67E9-418B-ADF7-21D5EF01396B}" type="pres">
      <dgm:prSet presAssocID="{EEE7F27E-75C5-4A1D-BE05-65A37F08C554}" presName="descendantText" presStyleLbl="alignAcc1" presStyleIdx="1" presStyleCnt="3">
        <dgm:presLayoutVars>
          <dgm:bulletEnabled val="1"/>
        </dgm:presLayoutVars>
      </dgm:prSet>
      <dgm:spPr/>
    </dgm:pt>
    <dgm:pt modelId="{746E7671-FFC9-4403-AA81-354777B4A3BA}" type="pres">
      <dgm:prSet presAssocID="{0AC21512-397B-4A4D-9641-C2372C1E047D}" presName="sp" presStyleCnt="0"/>
      <dgm:spPr/>
    </dgm:pt>
    <dgm:pt modelId="{2D88456C-119F-4C03-BFFF-5D6CF7D822AE}" type="pres">
      <dgm:prSet presAssocID="{6D734DF9-A6D2-48A9-975D-F5E493588CF1}" presName="composite" presStyleCnt="0"/>
      <dgm:spPr/>
    </dgm:pt>
    <dgm:pt modelId="{E003F858-B867-445C-808D-BD2569A49679}" type="pres">
      <dgm:prSet presAssocID="{6D734DF9-A6D2-48A9-975D-F5E493588CF1}" presName="parentText" presStyleLbl="alignNode1" presStyleIdx="2" presStyleCnt="3">
        <dgm:presLayoutVars>
          <dgm:chMax val="1"/>
          <dgm:bulletEnabled val="1"/>
        </dgm:presLayoutVars>
      </dgm:prSet>
      <dgm:spPr/>
    </dgm:pt>
    <dgm:pt modelId="{C0045F95-E54E-48CA-8864-495A45C3338E}" type="pres">
      <dgm:prSet presAssocID="{6D734DF9-A6D2-48A9-975D-F5E493588CF1}" presName="descendantText" presStyleLbl="alignAcc1" presStyleIdx="2" presStyleCnt="3">
        <dgm:presLayoutVars>
          <dgm:bulletEnabled val="1"/>
        </dgm:presLayoutVars>
      </dgm:prSet>
      <dgm:spPr/>
    </dgm:pt>
  </dgm:ptLst>
  <dgm:cxnLst>
    <dgm:cxn modelId="{EDBC3A2A-5918-4882-ACF6-DA22F0B0F8B4}" srcId="{EEE7F27E-75C5-4A1D-BE05-65A37F08C554}" destId="{82A0552C-EC23-436D-A312-2A4DBF926BB4}" srcOrd="0" destOrd="0" parTransId="{52501C2A-809B-4560-9A7A-C24B52743686}" sibTransId="{B39FF6AC-D1EC-4E7F-9840-F5988AD08299}"/>
    <dgm:cxn modelId="{93473E35-A8B9-4AEA-A952-14B1B76AD385}" type="presOf" srcId="{5E38FBAD-1EA9-4891-8EAC-75462A3C7CCF}" destId="{C0045F95-E54E-48CA-8864-495A45C3338E}" srcOrd="0" destOrd="0" presId="urn:microsoft.com/office/officeart/2005/8/layout/chevron2"/>
    <dgm:cxn modelId="{D1FAA75E-B26A-4392-99F1-D56C2612FAAC}" type="presOf" srcId="{82A0552C-EC23-436D-A312-2A4DBF926BB4}" destId="{72059F7A-67E9-418B-ADF7-21D5EF01396B}" srcOrd="0" destOrd="0" presId="urn:microsoft.com/office/officeart/2005/8/layout/chevron2"/>
    <dgm:cxn modelId="{EB52BB68-DF0F-448B-A1B0-4578EE20D608}" srcId="{6DD0AA20-DD20-4D3B-8AAD-F0D4C8ECFB8E}" destId="{6D734DF9-A6D2-48A9-975D-F5E493588CF1}" srcOrd="2" destOrd="0" parTransId="{D9251B2D-0D61-4CB6-BF1E-F45F0FE74ACE}" sibTransId="{327D5B0B-4A3A-4B11-A883-AA36478DC7AA}"/>
    <dgm:cxn modelId="{A8DF4686-6945-486C-A402-32AAF4CEBDA4}" srcId="{6DD0AA20-DD20-4D3B-8AAD-F0D4C8ECFB8E}" destId="{EEE7F27E-75C5-4A1D-BE05-65A37F08C554}" srcOrd="1" destOrd="0" parTransId="{62491F39-1195-406C-AA6B-ECE70D2F224B}" sibTransId="{0AC21512-397B-4A4D-9641-C2372C1E047D}"/>
    <dgm:cxn modelId="{ACC1D097-D398-4B15-9FFE-B9C89AEA3236}" srcId="{6DD0AA20-DD20-4D3B-8AAD-F0D4C8ECFB8E}" destId="{5294D0AD-44E7-4997-962A-8631C82CA320}" srcOrd="0" destOrd="0" parTransId="{3D31C0B9-EA68-4F18-BBAF-F85DECB70DC6}" sibTransId="{B2542628-9670-45F9-A0E6-1B819E3C6BF7}"/>
    <dgm:cxn modelId="{1591A2A9-B4A3-4EBF-8A4F-9E674E7CB5CC}" type="presOf" srcId="{6D734DF9-A6D2-48A9-975D-F5E493588CF1}" destId="{E003F858-B867-445C-808D-BD2569A49679}" srcOrd="0" destOrd="0" presId="urn:microsoft.com/office/officeart/2005/8/layout/chevron2"/>
    <dgm:cxn modelId="{984170AF-D441-4A44-88C8-97E43F5D3E8C}" srcId="{5294D0AD-44E7-4997-962A-8631C82CA320}" destId="{7AFF2AF8-79DC-4F8C-A71C-C551356A3C8B}" srcOrd="0" destOrd="0" parTransId="{C0608144-28F9-4DD4-9787-F76F10205804}" sibTransId="{86D6F77E-87CE-40F1-ADAB-804A8F2199A2}"/>
    <dgm:cxn modelId="{9D88CCB2-D2DE-4B45-A1BB-221B45633B77}" type="presOf" srcId="{7AFF2AF8-79DC-4F8C-A71C-C551356A3C8B}" destId="{201D2972-4BE6-4532-9D08-90AB360E7D83}" srcOrd="0" destOrd="0" presId="urn:microsoft.com/office/officeart/2005/8/layout/chevron2"/>
    <dgm:cxn modelId="{145E34CA-E37F-4C7F-949C-92DF3628AEB0}" type="presOf" srcId="{5294D0AD-44E7-4997-962A-8631C82CA320}" destId="{34CD9CE2-1B0C-4B2A-A865-B72E96CA77C2}" srcOrd="0" destOrd="0" presId="urn:microsoft.com/office/officeart/2005/8/layout/chevron2"/>
    <dgm:cxn modelId="{677605D4-93D7-48F8-A08C-04E26C9831C8}" type="presOf" srcId="{EEE7F27E-75C5-4A1D-BE05-65A37F08C554}" destId="{FB7885C5-24AA-41A2-AE0B-0083F136A9B3}" srcOrd="0" destOrd="0" presId="urn:microsoft.com/office/officeart/2005/8/layout/chevron2"/>
    <dgm:cxn modelId="{97AF89E0-5BE3-46D4-B6A8-7F7ADFF59ADB}" srcId="{6D734DF9-A6D2-48A9-975D-F5E493588CF1}" destId="{5E38FBAD-1EA9-4891-8EAC-75462A3C7CCF}" srcOrd="0" destOrd="0" parTransId="{793FF6FA-247E-4A8D-BA94-E959D27D20DB}" sibTransId="{CA9DECB7-690B-4F3C-B746-59F66DDA1D16}"/>
    <dgm:cxn modelId="{8B7B8AEE-26AE-4A05-84BC-2B77CA1381B5}" type="presOf" srcId="{6DD0AA20-DD20-4D3B-8AAD-F0D4C8ECFB8E}" destId="{42934AA8-6039-4B93-8024-3CF79838BA53}" srcOrd="0" destOrd="0" presId="urn:microsoft.com/office/officeart/2005/8/layout/chevron2"/>
    <dgm:cxn modelId="{D07A6099-DA58-4E8E-8FF9-AD0DFBB557AA}" type="presParOf" srcId="{42934AA8-6039-4B93-8024-3CF79838BA53}" destId="{7CDB2587-7325-43C4-9FFF-397D833CA750}" srcOrd="0" destOrd="0" presId="urn:microsoft.com/office/officeart/2005/8/layout/chevron2"/>
    <dgm:cxn modelId="{7F74A715-D605-459F-904F-747CB2343EF6}" type="presParOf" srcId="{7CDB2587-7325-43C4-9FFF-397D833CA750}" destId="{34CD9CE2-1B0C-4B2A-A865-B72E96CA77C2}" srcOrd="0" destOrd="0" presId="urn:microsoft.com/office/officeart/2005/8/layout/chevron2"/>
    <dgm:cxn modelId="{527D005B-ECED-4F3E-B24C-EDB442BB1D7C}" type="presParOf" srcId="{7CDB2587-7325-43C4-9FFF-397D833CA750}" destId="{201D2972-4BE6-4532-9D08-90AB360E7D83}" srcOrd="1" destOrd="0" presId="urn:microsoft.com/office/officeart/2005/8/layout/chevron2"/>
    <dgm:cxn modelId="{FBC40B94-3DBE-4E8B-AEFF-E8F919A893B8}" type="presParOf" srcId="{42934AA8-6039-4B93-8024-3CF79838BA53}" destId="{16310E2C-FD5A-46B4-B3CF-D52D7F038C3F}" srcOrd="1" destOrd="0" presId="urn:microsoft.com/office/officeart/2005/8/layout/chevron2"/>
    <dgm:cxn modelId="{8019FC50-AA41-48EA-9EB0-29786C080E57}" type="presParOf" srcId="{42934AA8-6039-4B93-8024-3CF79838BA53}" destId="{6588B42A-B3E9-4B88-BAAB-1BCC82EC8DD0}" srcOrd="2" destOrd="0" presId="urn:microsoft.com/office/officeart/2005/8/layout/chevron2"/>
    <dgm:cxn modelId="{EBFD9AF2-31F7-4EF8-A2B4-FB26E74DBCF9}" type="presParOf" srcId="{6588B42A-B3E9-4B88-BAAB-1BCC82EC8DD0}" destId="{FB7885C5-24AA-41A2-AE0B-0083F136A9B3}" srcOrd="0" destOrd="0" presId="urn:microsoft.com/office/officeart/2005/8/layout/chevron2"/>
    <dgm:cxn modelId="{B416A9AD-D81E-4AD3-A43A-A33276926635}" type="presParOf" srcId="{6588B42A-B3E9-4B88-BAAB-1BCC82EC8DD0}" destId="{72059F7A-67E9-418B-ADF7-21D5EF01396B}" srcOrd="1" destOrd="0" presId="urn:microsoft.com/office/officeart/2005/8/layout/chevron2"/>
    <dgm:cxn modelId="{115A39ED-5B70-45F7-B49F-F9A30E92B488}" type="presParOf" srcId="{42934AA8-6039-4B93-8024-3CF79838BA53}" destId="{746E7671-FFC9-4403-AA81-354777B4A3BA}" srcOrd="3" destOrd="0" presId="urn:microsoft.com/office/officeart/2005/8/layout/chevron2"/>
    <dgm:cxn modelId="{71D47E70-58C1-48A2-9AD3-BA51C39F9AE0}" type="presParOf" srcId="{42934AA8-6039-4B93-8024-3CF79838BA53}" destId="{2D88456C-119F-4C03-BFFF-5D6CF7D822AE}" srcOrd="4" destOrd="0" presId="urn:microsoft.com/office/officeart/2005/8/layout/chevron2"/>
    <dgm:cxn modelId="{B6DA1920-00DE-4582-8AE2-6A6FC3D8028D}" type="presParOf" srcId="{2D88456C-119F-4C03-BFFF-5D6CF7D822AE}" destId="{E003F858-B867-445C-808D-BD2569A49679}" srcOrd="0" destOrd="0" presId="urn:microsoft.com/office/officeart/2005/8/layout/chevron2"/>
    <dgm:cxn modelId="{3DFC72A5-DE1C-47FB-98BC-AC9CE5C59876}" type="presParOf" srcId="{2D88456C-119F-4C03-BFFF-5D6CF7D822AE}" destId="{C0045F95-E54E-48CA-8864-495A45C3338E}"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DD0AA20-DD20-4D3B-8AAD-F0D4C8ECFB8E}"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zh-CN" altLang="en-US"/>
        </a:p>
      </dgm:t>
    </dgm:pt>
    <dgm:pt modelId="{5294D0AD-44E7-4997-962A-8631C82CA320}">
      <dgm:prSet phldrT="[文本]"/>
      <dgm:spPr>
        <a:solidFill>
          <a:srgbClr val="FF0000"/>
        </a:solidFill>
      </dgm:spPr>
      <dgm:t>
        <a:bodyPr/>
        <a:lstStyle/>
        <a:p>
          <a:r>
            <a:rPr lang="zh-CN" altLang="en-US" dirty="0"/>
            <a:t>选择</a:t>
          </a:r>
        </a:p>
      </dgm:t>
    </dgm:pt>
    <dgm:pt modelId="{3D31C0B9-EA68-4F18-BBAF-F85DECB70DC6}" cxnId="{ACC1D097-D398-4B15-9FFE-B9C89AEA3236}" type="parTrans">
      <dgm:prSet/>
      <dgm:spPr/>
      <dgm:t>
        <a:bodyPr/>
        <a:lstStyle/>
        <a:p>
          <a:endParaRPr lang="zh-CN" altLang="en-US"/>
        </a:p>
      </dgm:t>
    </dgm:pt>
    <dgm:pt modelId="{B2542628-9670-45F9-A0E6-1B819E3C6BF7}" cxnId="{ACC1D097-D398-4B15-9FFE-B9C89AEA3236}" type="sibTrans">
      <dgm:prSet/>
      <dgm:spPr/>
      <dgm:t>
        <a:bodyPr/>
        <a:lstStyle/>
        <a:p>
          <a:endParaRPr lang="zh-CN" altLang="en-US"/>
        </a:p>
      </dgm:t>
    </dgm:pt>
    <dgm:pt modelId="{7AFF2AF8-79DC-4F8C-A71C-C551356A3C8B}">
      <dgm:prSet phldrT="[文本]"/>
      <dgm:spPr/>
      <dgm:t>
        <a:bodyPr/>
        <a:lstStyle/>
        <a:p>
          <a:r>
            <a:rPr lang="zh-CN" altLang="en-US" dirty="0"/>
            <a:t>核心价值观</a:t>
          </a:r>
        </a:p>
      </dgm:t>
    </dgm:pt>
    <dgm:pt modelId="{C0608144-28F9-4DD4-9787-F76F10205804}" cxnId="{984170AF-D441-4A44-88C8-97E43F5D3E8C}" type="parTrans">
      <dgm:prSet/>
      <dgm:spPr/>
      <dgm:t>
        <a:bodyPr/>
        <a:lstStyle/>
        <a:p>
          <a:endParaRPr lang="zh-CN" altLang="en-US"/>
        </a:p>
      </dgm:t>
    </dgm:pt>
    <dgm:pt modelId="{86D6F77E-87CE-40F1-ADAB-804A8F2199A2}" cxnId="{984170AF-D441-4A44-88C8-97E43F5D3E8C}" type="sibTrans">
      <dgm:prSet/>
      <dgm:spPr/>
      <dgm:t>
        <a:bodyPr/>
        <a:lstStyle/>
        <a:p>
          <a:endParaRPr lang="zh-CN" altLang="en-US"/>
        </a:p>
      </dgm:t>
    </dgm:pt>
    <dgm:pt modelId="{EEE7F27E-75C5-4A1D-BE05-65A37F08C554}">
      <dgm:prSet phldrT="[文本]"/>
      <dgm:spPr>
        <a:solidFill>
          <a:srgbClr val="FF0000"/>
        </a:solidFill>
      </dgm:spPr>
      <dgm:t>
        <a:bodyPr/>
        <a:lstStyle/>
        <a:p>
          <a:r>
            <a:rPr lang="zh-CN" altLang="en-US" dirty="0"/>
            <a:t>解释</a:t>
          </a:r>
        </a:p>
      </dgm:t>
    </dgm:pt>
    <dgm:pt modelId="{62491F39-1195-406C-AA6B-ECE70D2F224B}" cxnId="{A8DF4686-6945-486C-A402-32AAF4CEBDA4}" type="parTrans">
      <dgm:prSet/>
      <dgm:spPr/>
      <dgm:t>
        <a:bodyPr/>
        <a:lstStyle/>
        <a:p>
          <a:endParaRPr lang="zh-CN" altLang="en-US"/>
        </a:p>
      </dgm:t>
    </dgm:pt>
    <dgm:pt modelId="{0AC21512-397B-4A4D-9641-C2372C1E047D}" cxnId="{A8DF4686-6945-486C-A402-32AAF4CEBDA4}" type="sibTrans">
      <dgm:prSet/>
      <dgm:spPr/>
      <dgm:t>
        <a:bodyPr/>
        <a:lstStyle/>
        <a:p>
          <a:endParaRPr lang="zh-CN" altLang="en-US"/>
        </a:p>
      </dgm:t>
    </dgm:pt>
    <dgm:pt modelId="{82A0552C-EC23-436D-A312-2A4DBF926BB4}">
      <dgm:prSet phldrT="[文本]"/>
      <dgm:spPr/>
      <dgm:t>
        <a:bodyPr/>
        <a:lstStyle/>
        <a:p>
          <a:r>
            <a:rPr lang="zh-CN" altLang="en-US" dirty="0"/>
            <a:t>用故事阐释</a:t>
          </a:r>
        </a:p>
      </dgm:t>
    </dgm:pt>
    <dgm:pt modelId="{52501C2A-809B-4560-9A7A-C24B52743686}" cxnId="{EDBC3A2A-5918-4882-ACF6-DA22F0B0F8B4}" type="parTrans">
      <dgm:prSet/>
      <dgm:spPr/>
      <dgm:t>
        <a:bodyPr/>
        <a:lstStyle/>
        <a:p>
          <a:endParaRPr lang="zh-CN" altLang="en-US"/>
        </a:p>
      </dgm:t>
    </dgm:pt>
    <dgm:pt modelId="{B39FF6AC-D1EC-4E7F-9840-F5988AD08299}" cxnId="{EDBC3A2A-5918-4882-ACF6-DA22F0B0F8B4}" type="sibTrans">
      <dgm:prSet/>
      <dgm:spPr/>
      <dgm:t>
        <a:bodyPr/>
        <a:lstStyle/>
        <a:p>
          <a:endParaRPr lang="zh-CN" altLang="en-US"/>
        </a:p>
      </dgm:t>
    </dgm:pt>
    <dgm:pt modelId="{6D734DF9-A6D2-48A9-975D-F5E493588CF1}">
      <dgm:prSet phldrT="[文本]"/>
      <dgm:spPr>
        <a:solidFill>
          <a:srgbClr val="FF0000"/>
        </a:solidFill>
      </dgm:spPr>
      <dgm:t>
        <a:bodyPr/>
        <a:lstStyle/>
        <a:p>
          <a:r>
            <a:rPr lang="zh-CN" altLang="en-US" dirty="0"/>
            <a:t>创造</a:t>
          </a:r>
        </a:p>
      </dgm:t>
    </dgm:pt>
    <dgm:pt modelId="{D9251B2D-0D61-4CB6-BF1E-F45F0FE74ACE}" cxnId="{EB52BB68-DF0F-448B-A1B0-4578EE20D608}" type="parTrans">
      <dgm:prSet/>
      <dgm:spPr/>
      <dgm:t>
        <a:bodyPr/>
        <a:lstStyle/>
        <a:p>
          <a:endParaRPr lang="zh-CN" altLang="en-US"/>
        </a:p>
      </dgm:t>
    </dgm:pt>
    <dgm:pt modelId="{327D5B0B-4A3A-4B11-A883-AA36478DC7AA}" cxnId="{EB52BB68-DF0F-448B-A1B0-4578EE20D608}" type="sibTrans">
      <dgm:prSet/>
      <dgm:spPr/>
      <dgm:t>
        <a:bodyPr/>
        <a:lstStyle/>
        <a:p>
          <a:endParaRPr lang="zh-CN" altLang="en-US"/>
        </a:p>
      </dgm:t>
    </dgm:pt>
    <dgm:pt modelId="{5E38FBAD-1EA9-4891-8EAC-75462A3C7CCF}">
      <dgm:prSet phldrT="[文本]"/>
      <dgm:spPr/>
      <dgm:t>
        <a:bodyPr/>
        <a:lstStyle/>
        <a:p>
          <a:r>
            <a:rPr lang="zh-CN" altLang="en-US" dirty="0"/>
            <a:t>创造性的学习活动</a:t>
          </a:r>
        </a:p>
      </dgm:t>
    </dgm:pt>
    <dgm:pt modelId="{793FF6FA-247E-4A8D-BA94-E959D27D20DB}" cxnId="{97AF89E0-5BE3-46D4-B6A8-7F7ADFF59ADB}" type="parTrans">
      <dgm:prSet/>
      <dgm:spPr/>
      <dgm:t>
        <a:bodyPr/>
        <a:lstStyle/>
        <a:p>
          <a:endParaRPr lang="zh-CN" altLang="en-US"/>
        </a:p>
      </dgm:t>
    </dgm:pt>
    <dgm:pt modelId="{CA9DECB7-690B-4F3C-B746-59F66DDA1D16}" cxnId="{97AF89E0-5BE3-46D4-B6A8-7F7ADFF59ADB}" type="sibTrans">
      <dgm:prSet/>
      <dgm:spPr/>
      <dgm:t>
        <a:bodyPr/>
        <a:lstStyle/>
        <a:p>
          <a:endParaRPr lang="zh-CN" altLang="en-US"/>
        </a:p>
      </dgm:t>
    </dgm:pt>
    <dgm:pt modelId="{32D5B0CB-A6C3-4C7D-ABF2-B28498F6C1B8}">
      <dgm:prSet/>
      <dgm:spPr>
        <a:solidFill>
          <a:srgbClr val="FF0000"/>
        </a:solidFill>
      </dgm:spPr>
      <dgm:t>
        <a:bodyPr/>
        <a:lstStyle/>
        <a:p>
          <a:r>
            <a:rPr lang="zh-CN" altLang="en-US" dirty="0"/>
            <a:t>拓展</a:t>
          </a:r>
        </a:p>
      </dgm:t>
    </dgm:pt>
    <dgm:pt modelId="{2CEC1C4C-11CB-430A-AC99-A8A8F6401606}" cxnId="{BBF52007-261B-42B5-A2B1-71C406E29FA8}" type="parTrans">
      <dgm:prSet/>
      <dgm:spPr/>
      <dgm:t>
        <a:bodyPr/>
        <a:lstStyle/>
        <a:p>
          <a:endParaRPr lang="zh-CN" altLang="en-US"/>
        </a:p>
      </dgm:t>
    </dgm:pt>
    <dgm:pt modelId="{0D1FF9DA-B01A-4594-972D-CF2DAF6C4F95}" cxnId="{BBF52007-261B-42B5-A2B1-71C406E29FA8}" type="sibTrans">
      <dgm:prSet/>
      <dgm:spPr/>
      <dgm:t>
        <a:bodyPr/>
        <a:lstStyle/>
        <a:p>
          <a:endParaRPr lang="zh-CN" altLang="en-US"/>
        </a:p>
      </dgm:t>
    </dgm:pt>
    <dgm:pt modelId="{FAC8B1CC-A3C7-406F-BDC9-907134019B49}">
      <dgm:prSet/>
      <dgm:spPr/>
      <dgm:t>
        <a:bodyPr/>
        <a:lstStyle/>
        <a:p>
          <a:r>
            <a:rPr lang="zh-CN" altLang="en-US" dirty="0"/>
            <a:t>用格言作为拓展、提升</a:t>
          </a:r>
        </a:p>
      </dgm:t>
    </dgm:pt>
    <dgm:pt modelId="{96952610-2A5C-4D31-A325-F9B9C1D9A551}" cxnId="{59E3846D-B0F4-47B5-B31F-A5F7CEE06CCD}" type="parTrans">
      <dgm:prSet/>
      <dgm:spPr/>
      <dgm:t>
        <a:bodyPr/>
        <a:lstStyle/>
        <a:p>
          <a:endParaRPr lang="zh-CN" altLang="en-US"/>
        </a:p>
      </dgm:t>
    </dgm:pt>
    <dgm:pt modelId="{E7A01491-CD7E-43A1-B26C-E53C67249B6F}" cxnId="{59E3846D-B0F4-47B5-B31F-A5F7CEE06CCD}" type="sibTrans">
      <dgm:prSet/>
      <dgm:spPr/>
      <dgm:t>
        <a:bodyPr/>
        <a:lstStyle/>
        <a:p>
          <a:endParaRPr lang="zh-CN" altLang="en-US"/>
        </a:p>
      </dgm:t>
    </dgm:pt>
    <dgm:pt modelId="{42934AA8-6039-4B93-8024-3CF79838BA53}" type="pres">
      <dgm:prSet presAssocID="{6DD0AA20-DD20-4D3B-8AAD-F0D4C8ECFB8E}" presName="linearFlow" presStyleCnt="0">
        <dgm:presLayoutVars>
          <dgm:dir/>
          <dgm:animLvl val="lvl"/>
          <dgm:resizeHandles val="exact"/>
        </dgm:presLayoutVars>
      </dgm:prSet>
      <dgm:spPr/>
    </dgm:pt>
    <dgm:pt modelId="{7CDB2587-7325-43C4-9FFF-397D833CA750}" type="pres">
      <dgm:prSet presAssocID="{5294D0AD-44E7-4997-962A-8631C82CA320}" presName="composite" presStyleCnt="0"/>
      <dgm:spPr/>
    </dgm:pt>
    <dgm:pt modelId="{34CD9CE2-1B0C-4B2A-A865-B72E96CA77C2}" type="pres">
      <dgm:prSet presAssocID="{5294D0AD-44E7-4997-962A-8631C82CA320}" presName="parentText" presStyleLbl="alignNode1" presStyleIdx="0" presStyleCnt="4">
        <dgm:presLayoutVars>
          <dgm:chMax val="1"/>
          <dgm:bulletEnabled val="1"/>
        </dgm:presLayoutVars>
      </dgm:prSet>
      <dgm:spPr/>
    </dgm:pt>
    <dgm:pt modelId="{201D2972-4BE6-4532-9D08-90AB360E7D83}" type="pres">
      <dgm:prSet presAssocID="{5294D0AD-44E7-4997-962A-8631C82CA320}" presName="descendantText" presStyleLbl="alignAcc1" presStyleIdx="0" presStyleCnt="4">
        <dgm:presLayoutVars>
          <dgm:bulletEnabled val="1"/>
        </dgm:presLayoutVars>
      </dgm:prSet>
      <dgm:spPr/>
    </dgm:pt>
    <dgm:pt modelId="{16310E2C-FD5A-46B4-B3CF-D52D7F038C3F}" type="pres">
      <dgm:prSet presAssocID="{B2542628-9670-45F9-A0E6-1B819E3C6BF7}" presName="sp" presStyleCnt="0"/>
      <dgm:spPr/>
    </dgm:pt>
    <dgm:pt modelId="{6588B42A-B3E9-4B88-BAAB-1BCC82EC8DD0}" type="pres">
      <dgm:prSet presAssocID="{EEE7F27E-75C5-4A1D-BE05-65A37F08C554}" presName="composite" presStyleCnt="0"/>
      <dgm:spPr/>
    </dgm:pt>
    <dgm:pt modelId="{FB7885C5-24AA-41A2-AE0B-0083F136A9B3}" type="pres">
      <dgm:prSet presAssocID="{EEE7F27E-75C5-4A1D-BE05-65A37F08C554}" presName="parentText" presStyleLbl="alignNode1" presStyleIdx="1" presStyleCnt="4">
        <dgm:presLayoutVars>
          <dgm:chMax val="1"/>
          <dgm:bulletEnabled val="1"/>
        </dgm:presLayoutVars>
      </dgm:prSet>
      <dgm:spPr/>
    </dgm:pt>
    <dgm:pt modelId="{72059F7A-67E9-418B-ADF7-21D5EF01396B}" type="pres">
      <dgm:prSet presAssocID="{EEE7F27E-75C5-4A1D-BE05-65A37F08C554}" presName="descendantText" presStyleLbl="alignAcc1" presStyleIdx="1" presStyleCnt="4">
        <dgm:presLayoutVars>
          <dgm:bulletEnabled val="1"/>
        </dgm:presLayoutVars>
      </dgm:prSet>
      <dgm:spPr/>
    </dgm:pt>
    <dgm:pt modelId="{746E7671-FFC9-4403-AA81-354777B4A3BA}" type="pres">
      <dgm:prSet presAssocID="{0AC21512-397B-4A4D-9641-C2372C1E047D}" presName="sp" presStyleCnt="0"/>
      <dgm:spPr/>
    </dgm:pt>
    <dgm:pt modelId="{2D88456C-119F-4C03-BFFF-5D6CF7D822AE}" type="pres">
      <dgm:prSet presAssocID="{6D734DF9-A6D2-48A9-975D-F5E493588CF1}" presName="composite" presStyleCnt="0"/>
      <dgm:spPr/>
    </dgm:pt>
    <dgm:pt modelId="{E003F858-B867-445C-808D-BD2569A49679}" type="pres">
      <dgm:prSet presAssocID="{6D734DF9-A6D2-48A9-975D-F5E493588CF1}" presName="parentText" presStyleLbl="alignNode1" presStyleIdx="2" presStyleCnt="4">
        <dgm:presLayoutVars>
          <dgm:chMax val="1"/>
          <dgm:bulletEnabled val="1"/>
        </dgm:presLayoutVars>
      </dgm:prSet>
      <dgm:spPr/>
    </dgm:pt>
    <dgm:pt modelId="{C0045F95-E54E-48CA-8864-495A45C3338E}" type="pres">
      <dgm:prSet presAssocID="{6D734DF9-A6D2-48A9-975D-F5E493588CF1}" presName="descendantText" presStyleLbl="alignAcc1" presStyleIdx="2" presStyleCnt="4">
        <dgm:presLayoutVars>
          <dgm:bulletEnabled val="1"/>
        </dgm:presLayoutVars>
      </dgm:prSet>
      <dgm:spPr/>
    </dgm:pt>
    <dgm:pt modelId="{DA70F762-7634-4B44-9A5D-812000E8C1A5}" type="pres">
      <dgm:prSet presAssocID="{327D5B0B-4A3A-4B11-A883-AA36478DC7AA}" presName="sp" presStyleCnt="0"/>
      <dgm:spPr/>
    </dgm:pt>
    <dgm:pt modelId="{1DD17066-64C0-41E4-9D15-8FC8F3522D65}" type="pres">
      <dgm:prSet presAssocID="{32D5B0CB-A6C3-4C7D-ABF2-B28498F6C1B8}" presName="composite" presStyleCnt="0"/>
      <dgm:spPr/>
    </dgm:pt>
    <dgm:pt modelId="{69C59593-CEEF-4E93-AFC2-729194F9CB76}" type="pres">
      <dgm:prSet presAssocID="{32D5B0CB-A6C3-4C7D-ABF2-B28498F6C1B8}" presName="parentText" presStyleLbl="alignNode1" presStyleIdx="3" presStyleCnt="4">
        <dgm:presLayoutVars>
          <dgm:chMax val="1"/>
          <dgm:bulletEnabled val="1"/>
        </dgm:presLayoutVars>
      </dgm:prSet>
      <dgm:spPr/>
    </dgm:pt>
    <dgm:pt modelId="{13161B31-4406-454F-8BB2-4D047090F3EA}" type="pres">
      <dgm:prSet presAssocID="{32D5B0CB-A6C3-4C7D-ABF2-B28498F6C1B8}" presName="descendantText" presStyleLbl="alignAcc1" presStyleIdx="3" presStyleCnt="4">
        <dgm:presLayoutVars>
          <dgm:bulletEnabled val="1"/>
        </dgm:presLayoutVars>
      </dgm:prSet>
      <dgm:spPr/>
    </dgm:pt>
  </dgm:ptLst>
  <dgm:cxnLst>
    <dgm:cxn modelId="{6D3ED103-5CC5-47AD-8336-266E27E11620}" type="presOf" srcId="{82A0552C-EC23-436D-A312-2A4DBF926BB4}" destId="{72059F7A-67E9-418B-ADF7-21D5EF01396B}" srcOrd="0" destOrd="0" presId="urn:microsoft.com/office/officeart/2005/8/layout/chevron2"/>
    <dgm:cxn modelId="{BBF52007-261B-42B5-A2B1-71C406E29FA8}" srcId="{6DD0AA20-DD20-4D3B-8AAD-F0D4C8ECFB8E}" destId="{32D5B0CB-A6C3-4C7D-ABF2-B28498F6C1B8}" srcOrd="3" destOrd="0" parTransId="{2CEC1C4C-11CB-430A-AC99-A8A8F6401606}" sibTransId="{0D1FF9DA-B01A-4594-972D-CF2DAF6C4F95}"/>
    <dgm:cxn modelId="{A6AA0F29-B957-4681-959B-5DF47CA9FD12}" type="presOf" srcId="{5294D0AD-44E7-4997-962A-8631C82CA320}" destId="{34CD9CE2-1B0C-4B2A-A865-B72E96CA77C2}" srcOrd="0" destOrd="0" presId="urn:microsoft.com/office/officeart/2005/8/layout/chevron2"/>
    <dgm:cxn modelId="{EDBC3A2A-5918-4882-ACF6-DA22F0B0F8B4}" srcId="{EEE7F27E-75C5-4A1D-BE05-65A37F08C554}" destId="{82A0552C-EC23-436D-A312-2A4DBF926BB4}" srcOrd="0" destOrd="0" parTransId="{52501C2A-809B-4560-9A7A-C24B52743686}" sibTransId="{B39FF6AC-D1EC-4E7F-9840-F5988AD08299}"/>
    <dgm:cxn modelId="{FA32FB3F-1692-4105-994E-62EBA69A436A}" type="presOf" srcId="{6DD0AA20-DD20-4D3B-8AAD-F0D4C8ECFB8E}" destId="{42934AA8-6039-4B93-8024-3CF79838BA53}" srcOrd="0" destOrd="0" presId="urn:microsoft.com/office/officeart/2005/8/layout/chevron2"/>
    <dgm:cxn modelId="{AD3D3B61-D6AE-4900-A4F1-7A676AD4B5B1}" type="presOf" srcId="{6D734DF9-A6D2-48A9-975D-F5E493588CF1}" destId="{E003F858-B867-445C-808D-BD2569A49679}" srcOrd="0" destOrd="0" presId="urn:microsoft.com/office/officeart/2005/8/layout/chevron2"/>
    <dgm:cxn modelId="{EB52BB68-DF0F-448B-A1B0-4578EE20D608}" srcId="{6DD0AA20-DD20-4D3B-8AAD-F0D4C8ECFB8E}" destId="{6D734DF9-A6D2-48A9-975D-F5E493588CF1}" srcOrd="2" destOrd="0" parTransId="{D9251B2D-0D61-4CB6-BF1E-F45F0FE74ACE}" sibTransId="{327D5B0B-4A3A-4B11-A883-AA36478DC7AA}"/>
    <dgm:cxn modelId="{59E3846D-B0F4-47B5-B31F-A5F7CEE06CCD}" srcId="{32D5B0CB-A6C3-4C7D-ABF2-B28498F6C1B8}" destId="{FAC8B1CC-A3C7-406F-BDC9-907134019B49}" srcOrd="0" destOrd="0" parTransId="{96952610-2A5C-4D31-A325-F9B9C1D9A551}" sibTransId="{E7A01491-CD7E-43A1-B26C-E53C67249B6F}"/>
    <dgm:cxn modelId="{9871B876-E931-47A4-BF5D-8E0015162922}" type="presOf" srcId="{FAC8B1CC-A3C7-406F-BDC9-907134019B49}" destId="{13161B31-4406-454F-8BB2-4D047090F3EA}" srcOrd="0" destOrd="0" presId="urn:microsoft.com/office/officeart/2005/8/layout/chevron2"/>
    <dgm:cxn modelId="{E0702858-5C49-4BCC-98BA-CEE37CBBB30F}" type="presOf" srcId="{5E38FBAD-1EA9-4891-8EAC-75462A3C7CCF}" destId="{C0045F95-E54E-48CA-8864-495A45C3338E}" srcOrd="0" destOrd="0" presId="urn:microsoft.com/office/officeart/2005/8/layout/chevron2"/>
    <dgm:cxn modelId="{A8DF4686-6945-486C-A402-32AAF4CEBDA4}" srcId="{6DD0AA20-DD20-4D3B-8AAD-F0D4C8ECFB8E}" destId="{EEE7F27E-75C5-4A1D-BE05-65A37F08C554}" srcOrd="1" destOrd="0" parTransId="{62491F39-1195-406C-AA6B-ECE70D2F224B}" sibTransId="{0AC21512-397B-4A4D-9641-C2372C1E047D}"/>
    <dgm:cxn modelId="{AAC20189-7195-4EB6-A9BF-454D14B23BD7}" type="presOf" srcId="{EEE7F27E-75C5-4A1D-BE05-65A37F08C554}" destId="{FB7885C5-24AA-41A2-AE0B-0083F136A9B3}" srcOrd="0" destOrd="0" presId="urn:microsoft.com/office/officeart/2005/8/layout/chevron2"/>
    <dgm:cxn modelId="{ACC1D097-D398-4B15-9FFE-B9C89AEA3236}" srcId="{6DD0AA20-DD20-4D3B-8AAD-F0D4C8ECFB8E}" destId="{5294D0AD-44E7-4997-962A-8631C82CA320}" srcOrd="0" destOrd="0" parTransId="{3D31C0B9-EA68-4F18-BBAF-F85DECB70DC6}" sibTransId="{B2542628-9670-45F9-A0E6-1B819E3C6BF7}"/>
    <dgm:cxn modelId="{FE15ECA9-CD52-4421-AF8F-523364186EC2}" type="presOf" srcId="{7AFF2AF8-79DC-4F8C-A71C-C551356A3C8B}" destId="{201D2972-4BE6-4532-9D08-90AB360E7D83}" srcOrd="0" destOrd="0" presId="urn:microsoft.com/office/officeart/2005/8/layout/chevron2"/>
    <dgm:cxn modelId="{984170AF-D441-4A44-88C8-97E43F5D3E8C}" srcId="{5294D0AD-44E7-4997-962A-8631C82CA320}" destId="{7AFF2AF8-79DC-4F8C-A71C-C551356A3C8B}" srcOrd="0" destOrd="0" parTransId="{C0608144-28F9-4DD4-9787-F76F10205804}" sibTransId="{86D6F77E-87CE-40F1-ADAB-804A8F2199A2}"/>
    <dgm:cxn modelId="{97AF89E0-5BE3-46D4-B6A8-7F7ADFF59ADB}" srcId="{6D734DF9-A6D2-48A9-975D-F5E493588CF1}" destId="{5E38FBAD-1EA9-4891-8EAC-75462A3C7CCF}" srcOrd="0" destOrd="0" parTransId="{793FF6FA-247E-4A8D-BA94-E959D27D20DB}" sibTransId="{CA9DECB7-690B-4F3C-B746-59F66DDA1D16}"/>
    <dgm:cxn modelId="{C4D0A5FC-E3D2-4051-B8F4-88B261DF5FE5}" type="presOf" srcId="{32D5B0CB-A6C3-4C7D-ABF2-B28498F6C1B8}" destId="{69C59593-CEEF-4E93-AFC2-729194F9CB76}" srcOrd="0" destOrd="0" presId="urn:microsoft.com/office/officeart/2005/8/layout/chevron2"/>
    <dgm:cxn modelId="{106D67B7-014C-41D8-9852-7192ED0A4EF6}" type="presParOf" srcId="{42934AA8-6039-4B93-8024-3CF79838BA53}" destId="{7CDB2587-7325-43C4-9FFF-397D833CA750}" srcOrd="0" destOrd="0" presId="urn:microsoft.com/office/officeart/2005/8/layout/chevron2"/>
    <dgm:cxn modelId="{ABE8D15C-8BC6-45A0-867B-CD352C05FA1E}" type="presParOf" srcId="{7CDB2587-7325-43C4-9FFF-397D833CA750}" destId="{34CD9CE2-1B0C-4B2A-A865-B72E96CA77C2}" srcOrd="0" destOrd="0" presId="urn:microsoft.com/office/officeart/2005/8/layout/chevron2"/>
    <dgm:cxn modelId="{0400EC5F-9E7C-4EF4-BDE8-F031E80820F2}" type="presParOf" srcId="{7CDB2587-7325-43C4-9FFF-397D833CA750}" destId="{201D2972-4BE6-4532-9D08-90AB360E7D83}" srcOrd="1" destOrd="0" presId="urn:microsoft.com/office/officeart/2005/8/layout/chevron2"/>
    <dgm:cxn modelId="{2853BC8D-DD86-41C4-89C7-D7908BE2F26C}" type="presParOf" srcId="{42934AA8-6039-4B93-8024-3CF79838BA53}" destId="{16310E2C-FD5A-46B4-B3CF-D52D7F038C3F}" srcOrd="1" destOrd="0" presId="urn:microsoft.com/office/officeart/2005/8/layout/chevron2"/>
    <dgm:cxn modelId="{5C3FA5E0-D756-468E-A6AE-E1799F5C8EF1}" type="presParOf" srcId="{42934AA8-6039-4B93-8024-3CF79838BA53}" destId="{6588B42A-B3E9-4B88-BAAB-1BCC82EC8DD0}" srcOrd="2" destOrd="0" presId="urn:microsoft.com/office/officeart/2005/8/layout/chevron2"/>
    <dgm:cxn modelId="{37FC3EE8-1EAA-4110-9CD6-5EBD5BE0DEA6}" type="presParOf" srcId="{6588B42A-B3E9-4B88-BAAB-1BCC82EC8DD0}" destId="{FB7885C5-24AA-41A2-AE0B-0083F136A9B3}" srcOrd="0" destOrd="0" presId="urn:microsoft.com/office/officeart/2005/8/layout/chevron2"/>
    <dgm:cxn modelId="{F415E068-B009-4DC1-9776-CAEBD28CE468}" type="presParOf" srcId="{6588B42A-B3E9-4B88-BAAB-1BCC82EC8DD0}" destId="{72059F7A-67E9-418B-ADF7-21D5EF01396B}" srcOrd="1" destOrd="0" presId="urn:microsoft.com/office/officeart/2005/8/layout/chevron2"/>
    <dgm:cxn modelId="{80A9BDEA-4CA1-4120-B50E-5A9EBA41BAFD}" type="presParOf" srcId="{42934AA8-6039-4B93-8024-3CF79838BA53}" destId="{746E7671-FFC9-4403-AA81-354777B4A3BA}" srcOrd="3" destOrd="0" presId="urn:microsoft.com/office/officeart/2005/8/layout/chevron2"/>
    <dgm:cxn modelId="{F17A3BEB-CF5C-41B1-BC13-2893A79861C2}" type="presParOf" srcId="{42934AA8-6039-4B93-8024-3CF79838BA53}" destId="{2D88456C-119F-4C03-BFFF-5D6CF7D822AE}" srcOrd="4" destOrd="0" presId="urn:microsoft.com/office/officeart/2005/8/layout/chevron2"/>
    <dgm:cxn modelId="{E5D57CD6-2659-47A5-B1B9-A90DED86D28F}" type="presParOf" srcId="{2D88456C-119F-4C03-BFFF-5D6CF7D822AE}" destId="{E003F858-B867-445C-808D-BD2569A49679}" srcOrd="0" destOrd="0" presId="urn:microsoft.com/office/officeart/2005/8/layout/chevron2"/>
    <dgm:cxn modelId="{7C56B3A6-E7C3-46EC-A2EA-E5D4E360BED4}" type="presParOf" srcId="{2D88456C-119F-4C03-BFFF-5D6CF7D822AE}" destId="{C0045F95-E54E-48CA-8864-495A45C3338E}" srcOrd="1" destOrd="0" presId="urn:microsoft.com/office/officeart/2005/8/layout/chevron2"/>
    <dgm:cxn modelId="{DFCFB8FF-A04D-4BF0-B3A8-AC302F3EBD1B}" type="presParOf" srcId="{42934AA8-6039-4B93-8024-3CF79838BA53}" destId="{DA70F762-7634-4B44-9A5D-812000E8C1A5}" srcOrd="5" destOrd="0" presId="urn:microsoft.com/office/officeart/2005/8/layout/chevron2"/>
    <dgm:cxn modelId="{2BBFF085-1B60-4CFB-BE29-13A635134CF5}" type="presParOf" srcId="{42934AA8-6039-4B93-8024-3CF79838BA53}" destId="{1DD17066-64C0-41E4-9D15-8FC8F3522D65}" srcOrd="6" destOrd="0" presId="urn:microsoft.com/office/officeart/2005/8/layout/chevron2"/>
    <dgm:cxn modelId="{7FF3AD5C-5F60-400C-8449-84470B2A2DEA}" type="presParOf" srcId="{1DD17066-64C0-41E4-9D15-8FC8F3522D65}" destId="{69C59593-CEEF-4E93-AFC2-729194F9CB76}" srcOrd="0" destOrd="0" presId="urn:microsoft.com/office/officeart/2005/8/layout/chevron2"/>
    <dgm:cxn modelId="{91C07B8D-29AB-45C8-8955-2C3099DD79F8}" type="presParOf" srcId="{1DD17066-64C0-41E4-9D15-8FC8F3522D65}" destId="{13161B31-4406-454F-8BB2-4D047090F3EA}"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E4AAEE-4AC9-4C09-9E22-15A3E4553781}">
      <dsp:nvSpPr>
        <dsp:cNvPr id="0" name=""/>
        <dsp:cNvSpPr/>
      </dsp:nvSpPr>
      <dsp:spPr>
        <a:xfrm>
          <a:off x="0" y="0"/>
          <a:ext cx="4333656" cy="4525963"/>
        </a:xfrm>
        <a:prstGeom prst="triangle">
          <a:avLst/>
        </a:prstGeom>
        <a:solidFill>
          <a:srgbClr val="92D050"/>
        </a:solidFill>
        <a:ln>
          <a:solidFill>
            <a:srgbClr val="92D050"/>
          </a:solid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FBD564C9-93D4-43FA-AB34-A54E2CFC9B62}">
      <dsp:nvSpPr>
        <dsp:cNvPr id="0" name=""/>
        <dsp:cNvSpPr/>
      </dsp:nvSpPr>
      <dsp:spPr>
        <a:xfrm>
          <a:off x="2166828" y="455027"/>
          <a:ext cx="2816876" cy="535690"/>
        </a:xfrm>
        <a:prstGeom prst="roundRect">
          <a:avLst/>
        </a:prstGeom>
        <a:solidFill>
          <a:schemeClr val="lt1">
            <a:alpha val="90000"/>
            <a:hueOff val="0"/>
            <a:satOff val="0"/>
            <a:lumOff val="0"/>
            <a:alphaOff val="0"/>
          </a:schemeClr>
        </a:solidFill>
        <a:ln w="9525" cap="flat" cmpd="sng" algn="ctr">
          <a:solidFill>
            <a:srgbClr val="FF0000"/>
          </a:solidFill>
          <a:prstDash val="solid"/>
        </a:ln>
        <a:effectLst/>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solidFill>
                <a:srgbClr val="FF0000"/>
              </a:solidFill>
              <a:latin typeface="楷体" panose="02010609060101010101" pitchFamily="49" charset="-122"/>
              <a:ea typeface="楷体" panose="02010609060101010101" pitchFamily="49" charset="-122"/>
            </a:rPr>
            <a:t>创造性参与</a:t>
          </a:r>
        </a:p>
      </dsp:txBody>
      <dsp:txXfrm>
        <a:off x="2192978" y="481177"/>
        <a:ext cx="2764576" cy="483390"/>
      </dsp:txXfrm>
    </dsp:sp>
    <dsp:sp modelId="{276415A6-08C2-4F96-9DDF-55AEAAF765F0}">
      <dsp:nvSpPr>
        <dsp:cNvPr id="0" name=""/>
        <dsp:cNvSpPr/>
      </dsp:nvSpPr>
      <dsp:spPr>
        <a:xfrm>
          <a:off x="2166828" y="1057678"/>
          <a:ext cx="2816876" cy="535690"/>
        </a:xfrm>
        <a:prstGeom prst="roundRect">
          <a:avLst/>
        </a:prstGeom>
        <a:solidFill>
          <a:schemeClr val="lt1">
            <a:alpha val="90000"/>
            <a:hueOff val="0"/>
            <a:satOff val="0"/>
            <a:lumOff val="0"/>
            <a:alphaOff val="0"/>
          </a:schemeClr>
        </a:solidFill>
        <a:ln w="9525" cap="flat" cmpd="sng" algn="ctr">
          <a:solidFill>
            <a:srgbClr val="FF0000"/>
          </a:solidFill>
          <a:prstDash val="solid"/>
        </a:ln>
        <a:effectLst/>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solidFill>
                <a:srgbClr val="FF0000"/>
              </a:solidFill>
              <a:latin typeface="楷体" panose="02010609060101010101" pitchFamily="49" charset="-122"/>
              <a:ea typeface="楷体" panose="02010609060101010101" pitchFamily="49" charset="-122"/>
            </a:rPr>
            <a:t>积极参与</a:t>
          </a:r>
        </a:p>
      </dsp:txBody>
      <dsp:txXfrm>
        <a:off x="2192978" y="1083828"/>
        <a:ext cx="2764576" cy="483390"/>
      </dsp:txXfrm>
    </dsp:sp>
    <dsp:sp modelId="{BFCF0B6D-7329-479C-924C-CC62508BEBA0}">
      <dsp:nvSpPr>
        <dsp:cNvPr id="0" name=""/>
        <dsp:cNvSpPr/>
      </dsp:nvSpPr>
      <dsp:spPr>
        <a:xfrm>
          <a:off x="2166828" y="1660330"/>
          <a:ext cx="2816876" cy="535690"/>
        </a:xfrm>
        <a:prstGeom prst="roundRect">
          <a:avLst/>
        </a:prstGeom>
        <a:solidFill>
          <a:schemeClr val="lt1">
            <a:alpha val="90000"/>
            <a:hueOff val="0"/>
            <a:satOff val="0"/>
            <a:lumOff val="0"/>
            <a:alphaOff val="0"/>
          </a:schemeClr>
        </a:solidFill>
        <a:ln w="9525" cap="flat" cmpd="sng" algn="ctr">
          <a:solidFill>
            <a:srgbClr val="FF0000"/>
          </a:solidFill>
          <a:prstDash val="solid"/>
        </a:ln>
        <a:effectLst/>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solidFill>
                <a:srgbClr val="FF0000"/>
              </a:solidFill>
              <a:latin typeface="楷体" panose="02010609060101010101" pitchFamily="49" charset="-122"/>
              <a:ea typeface="楷体" panose="02010609060101010101" pitchFamily="49" charset="-122"/>
            </a:rPr>
            <a:t>欣赏性参与</a:t>
          </a:r>
        </a:p>
      </dsp:txBody>
      <dsp:txXfrm>
        <a:off x="2192978" y="1686480"/>
        <a:ext cx="2764576" cy="483390"/>
      </dsp:txXfrm>
    </dsp:sp>
    <dsp:sp modelId="{12211E08-4B7C-4C5D-BD60-B7A45BA09748}">
      <dsp:nvSpPr>
        <dsp:cNvPr id="0" name=""/>
        <dsp:cNvSpPr/>
      </dsp:nvSpPr>
      <dsp:spPr>
        <a:xfrm>
          <a:off x="2166828" y="2262981"/>
          <a:ext cx="2816876" cy="535690"/>
        </a:xfrm>
        <a:prstGeom prst="roundRect">
          <a:avLst/>
        </a:prstGeom>
        <a:solidFill>
          <a:schemeClr val="lt1">
            <a:alpha val="90000"/>
            <a:hueOff val="0"/>
            <a:satOff val="0"/>
            <a:lumOff val="0"/>
            <a:alphaOff val="0"/>
          </a:schemeClr>
        </a:solidFill>
        <a:ln w="9525" cap="flat" cmpd="sng" algn="ctr">
          <a:solidFill>
            <a:srgbClr val="FF0000"/>
          </a:solidFill>
          <a:prstDash val="solid"/>
        </a:ln>
        <a:effectLst/>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solidFill>
                <a:srgbClr val="0070C0"/>
              </a:solidFill>
              <a:latin typeface="楷体" panose="02010609060101010101" pitchFamily="49" charset="-122"/>
              <a:ea typeface="楷体" panose="02010609060101010101" pitchFamily="49" charset="-122"/>
            </a:rPr>
            <a:t>消磨时间</a:t>
          </a:r>
        </a:p>
      </dsp:txBody>
      <dsp:txXfrm>
        <a:off x="2192978" y="2289131"/>
        <a:ext cx="2764576" cy="483390"/>
      </dsp:txXfrm>
    </dsp:sp>
    <dsp:sp modelId="{9146E86C-3A01-4244-BD2A-E9D6C4F8583A}">
      <dsp:nvSpPr>
        <dsp:cNvPr id="0" name=""/>
        <dsp:cNvSpPr/>
      </dsp:nvSpPr>
      <dsp:spPr>
        <a:xfrm>
          <a:off x="2166828" y="2865632"/>
          <a:ext cx="2816876" cy="535690"/>
        </a:xfrm>
        <a:prstGeom prst="roundRect">
          <a:avLst/>
        </a:prstGeom>
        <a:solidFill>
          <a:schemeClr val="lt1">
            <a:alpha val="90000"/>
            <a:hueOff val="0"/>
            <a:satOff val="0"/>
            <a:lumOff val="0"/>
            <a:alphaOff val="0"/>
          </a:schemeClr>
        </a:solidFill>
        <a:ln w="9525" cap="flat" cmpd="sng" algn="ctr">
          <a:solidFill>
            <a:srgbClr val="FF0000"/>
          </a:solidFill>
          <a:prstDash val="solid"/>
        </a:ln>
        <a:effectLst/>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solidFill>
                <a:srgbClr val="002060"/>
              </a:solidFill>
              <a:latin typeface="楷体" panose="02010609060101010101" pitchFamily="49" charset="-122"/>
              <a:ea typeface="楷体" panose="02010609060101010101" pitchFamily="49" charset="-122"/>
            </a:rPr>
            <a:t>伤害自我</a:t>
          </a:r>
        </a:p>
      </dsp:txBody>
      <dsp:txXfrm>
        <a:off x="2192978" y="2891782"/>
        <a:ext cx="2764576" cy="483390"/>
      </dsp:txXfrm>
    </dsp:sp>
    <dsp:sp modelId="{7B747E36-EE8F-4736-88E7-C9439209BD13}">
      <dsp:nvSpPr>
        <dsp:cNvPr id="0" name=""/>
        <dsp:cNvSpPr/>
      </dsp:nvSpPr>
      <dsp:spPr>
        <a:xfrm>
          <a:off x="2166828" y="3468284"/>
          <a:ext cx="2816876" cy="535690"/>
        </a:xfrm>
        <a:prstGeom prst="roundRect">
          <a:avLst/>
        </a:prstGeom>
        <a:solidFill>
          <a:schemeClr val="lt1">
            <a:alpha val="90000"/>
            <a:hueOff val="0"/>
            <a:satOff val="0"/>
            <a:lumOff val="0"/>
            <a:alphaOff val="0"/>
          </a:schemeClr>
        </a:solidFill>
        <a:ln w="9525" cap="flat" cmpd="sng" algn="ctr">
          <a:solidFill>
            <a:srgbClr val="FF0000"/>
          </a:solidFill>
          <a:prstDash val="solid"/>
        </a:ln>
        <a:effectLst/>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latin typeface="楷体" panose="02010609060101010101" pitchFamily="49" charset="-122"/>
              <a:ea typeface="楷体" panose="02010609060101010101" pitchFamily="49" charset="-122"/>
            </a:rPr>
            <a:t>反社会行为</a:t>
          </a:r>
        </a:p>
      </dsp:txBody>
      <dsp:txXfrm>
        <a:off x="2192978" y="3494434"/>
        <a:ext cx="2764576" cy="48339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EE9C32-FD4B-4967-8155-EC7B06B1380B}">
      <dsp:nvSpPr>
        <dsp:cNvPr id="0" name=""/>
        <dsp:cNvSpPr/>
      </dsp:nvSpPr>
      <dsp:spPr>
        <a:xfrm>
          <a:off x="504059" y="535609"/>
          <a:ext cx="453803" cy="879501"/>
        </a:xfrm>
        <a:prstGeom prst="upArrow">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B90D1DB-6785-4887-9D84-FE589D3F3B00}">
      <dsp:nvSpPr>
        <dsp:cNvPr id="0" name=""/>
        <dsp:cNvSpPr/>
      </dsp:nvSpPr>
      <dsp:spPr>
        <a:xfrm>
          <a:off x="1313430" y="72001"/>
          <a:ext cx="1854926" cy="19507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0" rIns="170688" bIns="170688" numCol="1" spcCol="1270" anchor="ctr" anchorCtr="0">
          <a:noAutofit/>
        </a:bodyPr>
        <a:lstStyle/>
        <a:p>
          <a:pPr marL="0" lvl="0" indent="0" algn="l" defTabSz="1066800">
            <a:lnSpc>
              <a:spcPct val="90000"/>
            </a:lnSpc>
            <a:spcBef>
              <a:spcPct val="0"/>
            </a:spcBef>
            <a:spcAft>
              <a:spcPct val="35000"/>
            </a:spcAft>
            <a:buNone/>
          </a:pPr>
          <a:r>
            <a:rPr lang="zh-CN" altLang="en-US" sz="2400" kern="1200" dirty="0">
              <a:solidFill>
                <a:srgbClr val="FF0000"/>
              </a:solidFill>
              <a:latin typeface="黑体" panose="02010609060101010101" pitchFamily="49" charset="-122"/>
              <a:ea typeface="黑体" panose="02010609060101010101" pitchFamily="49" charset="-122"/>
            </a:rPr>
            <a:t>正向价值</a:t>
          </a:r>
        </a:p>
      </dsp:txBody>
      <dsp:txXfrm>
        <a:off x="1313430" y="72001"/>
        <a:ext cx="1854926" cy="1950720"/>
      </dsp:txXfrm>
    </dsp:sp>
    <dsp:sp modelId="{39F4CB35-4462-4782-BAC4-CCE3AA0F9D1D}">
      <dsp:nvSpPr>
        <dsp:cNvPr id="0" name=""/>
        <dsp:cNvSpPr/>
      </dsp:nvSpPr>
      <dsp:spPr>
        <a:xfrm>
          <a:off x="489565" y="2648889"/>
          <a:ext cx="453803" cy="879501"/>
        </a:xfrm>
        <a:prstGeom prst="downArrow">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250D37D-1FF4-48CF-960F-ABD6B13B5BEB}">
      <dsp:nvSpPr>
        <dsp:cNvPr id="0" name=""/>
        <dsp:cNvSpPr/>
      </dsp:nvSpPr>
      <dsp:spPr>
        <a:xfrm>
          <a:off x="1295800" y="2113280"/>
          <a:ext cx="1854926" cy="19507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0" rIns="170688" bIns="170688" numCol="1" spcCol="1270" anchor="ctr" anchorCtr="0">
          <a:noAutofit/>
        </a:bodyPr>
        <a:lstStyle/>
        <a:p>
          <a:pPr marL="0" lvl="0" indent="0" algn="l" defTabSz="1066800">
            <a:lnSpc>
              <a:spcPct val="90000"/>
            </a:lnSpc>
            <a:spcBef>
              <a:spcPct val="0"/>
            </a:spcBef>
            <a:spcAft>
              <a:spcPct val="35000"/>
            </a:spcAft>
            <a:buNone/>
          </a:pPr>
          <a:r>
            <a:rPr lang="zh-CN" altLang="en-US" sz="2400" kern="1200" dirty="0">
              <a:solidFill>
                <a:schemeClr val="tx1"/>
              </a:solidFill>
              <a:latin typeface="黑体" panose="02010609060101010101" pitchFamily="49" charset="-122"/>
              <a:ea typeface="黑体" panose="02010609060101010101" pitchFamily="49" charset="-122"/>
            </a:rPr>
            <a:t>负向价值</a:t>
          </a:r>
        </a:p>
      </dsp:txBody>
      <dsp:txXfrm>
        <a:off x="1295800" y="2113280"/>
        <a:ext cx="1854926" cy="195072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5B8053-94EA-4157-AE68-A40228F4B850}">
      <dsp:nvSpPr>
        <dsp:cNvPr id="0" name=""/>
        <dsp:cNvSpPr/>
      </dsp:nvSpPr>
      <dsp:spPr>
        <a:xfrm>
          <a:off x="3435905" y="2105633"/>
          <a:ext cx="1357788" cy="1357788"/>
        </a:xfrm>
        <a:prstGeom prst="roundRect">
          <a:avLst/>
        </a:prstGeom>
        <a:noFill/>
        <a:ln w="9525"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solidFill>
                <a:schemeClr val="tx1"/>
              </a:solidFill>
              <a:latin typeface="华文中宋" panose="02010600040101010101" pitchFamily="2" charset="-122"/>
              <a:ea typeface="华文中宋" panose="02010600040101010101" pitchFamily="2" charset="-122"/>
            </a:rPr>
            <a:t>传统美德内容</a:t>
          </a:r>
        </a:p>
      </dsp:txBody>
      <dsp:txXfrm>
        <a:off x="3502187" y="2171915"/>
        <a:ext cx="1225224" cy="1225224"/>
      </dsp:txXfrm>
    </dsp:sp>
    <dsp:sp modelId="{FCA5284E-1FE0-4618-8990-37FFC9191D02}">
      <dsp:nvSpPr>
        <dsp:cNvPr id="0" name=""/>
        <dsp:cNvSpPr/>
      </dsp:nvSpPr>
      <dsp:spPr>
        <a:xfrm rot="16200000">
          <a:off x="3638583" y="1629417"/>
          <a:ext cx="952432" cy="0"/>
        </a:xfrm>
        <a:custGeom>
          <a:avLst/>
          <a:gdLst/>
          <a:ahLst/>
          <a:cxnLst/>
          <a:rect l="0" t="0" r="0" b="0"/>
          <a:pathLst>
            <a:path>
              <a:moveTo>
                <a:pt x="0" y="0"/>
              </a:moveTo>
              <a:lnTo>
                <a:pt x="952432" y="0"/>
              </a:lnTo>
            </a:path>
          </a:pathLst>
        </a:custGeom>
        <a:noFill/>
        <a:ln w="9525" cap="flat" cmpd="sng" algn="ctr">
          <a:solidFill>
            <a:schemeClr val="tx1"/>
          </a:solidFill>
          <a:prstDash val="solid"/>
        </a:ln>
        <a:effectLst/>
      </dsp:spPr>
      <dsp:style>
        <a:lnRef idx="2">
          <a:scrgbClr r="0" g="0" b="0"/>
        </a:lnRef>
        <a:fillRef idx="0">
          <a:scrgbClr r="0" g="0" b="0"/>
        </a:fillRef>
        <a:effectRef idx="0">
          <a:scrgbClr r="0" g="0" b="0"/>
        </a:effectRef>
        <a:fontRef idx="minor"/>
      </dsp:style>
    </dsp:sp>
    <dsp:sp modelId="{FC533FBC-9E2B-4F31-B5FF-083714ECDF32}">
      <dsp:nvSpPr>
        <dsp:cNvPr id="0" name=""/>
        <dsp:cNvSpPr/>
      </dsp:nvSpPr>
      <dsp:spPr>
        <a:xfrm>
          <a:off x="3659940" y="243482"/>
          <a:ext cx="909718" cy="909718"/>
        </a:xfrm>
        <a:prstGeom prst="roundRect">
          <a:avLst/>
        </a:prstGeom>
        <a:noFill/>
        <a:ln w="9525"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solidFill>
                <a:schemeClr val="tx1"/>
              </a:solidFill>
              <a:latin typeface="楷体" panose="02010609060101010101" pitchFamily="49" charset="-122"/>
              <a:ea typeface="楷体" panose="02010609060101010101" pitchFamily="49" charset="-122"/>
            </a:rPr>
            <a:t>选择</a:t>
          </a:r>
        </a:p>
      </dsp:txBody>
      <dsp:txXfrm>
        <a:off x="3704349" y="287891"/>
        <a:ext cx="820900" cy="820900"/>
      </dsp:txXfrm>
    </dsp:sp>
    <dsp:sp modelId="{4DC9E374-4883-472A-8E6A-28EA806AFA4B}">
      <dsp:nvSpPr>
        <dsp:cNvPr id="0" name=""/>
        <dsp:cNvSpPr/>
      </dsp:nvSpPr>
      <dsp:spPr>
        <a:xfrm rot="1800000">
          <a:off x="4741642" y="3370747"/>
          <a:ext cx="777040" cy="0"/>
        </a:xfrm>
        <a:custGeom>
          <a:avLst/>
          <a:gdLst/>
          <a:ahLst/>
          <a:cxnLst/>
          <a:rect l="0" t="0" r="0" b="0"/>
          <a:pathLst>
            <a:path>
              <a:moveTo>
                <a:pt x="0" y="0"/>
              </a:moveTo>
              <a:lnTo>
                <a:pt x="777040" y="0"/>
              </a:lnTo>
            </a:path>
          </a:pathLst>
        </a:custGeom>
        <a:noFill/>
        <a:ln w="9525" cap="flat" cmpd="sng" algn="ctr">
          <a:solidFill>
            <a:schemeClr val="tx1"/>
          </a:solidFill>
          <a:prstDash val="solid"/>
        </a:ln>
        <a:effectLst/>
      </dsp:spPr>
      <dsp:style>
        <a:lnRef idx="2">
          <a:scrgbClr r="0" g="0" b="0"/>
        </a:lnRef>
        <a:fillRef idx="0">
          <a:scrgbClr r="0" g="0" b="0"/>
        </a:fillRef>
        <a:effectRef idx="0">
          <a:scrgbClr r="0" g="0" b="0"/>
        </a:effectRef>
        <a:fontRef idx="minor"/>
      </dsp:style>
    </dsp:sp>
    <dsp:sp modelId="{3F23AC1C-3E1E-4A48-99CC-FE54E4865E2B}">
      <dsp:nvSpPr>
        <dsp:cNvPr id="0" name=""/>
        <dsp:cNvSpPr/>
      </dsp:nvSpPr>
      <dsp:spPr>
        <a:xfrm>
          <a:off x="5466630" y="3372761"/>
          <a:ext cx="909718" cy="909718"/>
        </a:xfrm>
        <a:prstGeom prst="roundRect">
          <a:avLst/>
        </a:prstGeom>
        <a:noFill/>
        <a:ln w="9525"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solidFill>
                <a:schemeClr val="tx1"/>
              </a:solidFill>
              <a:latin typeface="楷体" panose="02010609060101010101" pitchFamily="49" charset="-122"/>
              <a:ea typeface="楷体" panose="02010609060101010101" pitchFamily="49" charset="-122"/>
            </a:rPr>
            <a:t>创造</a:t>
          </a:r>
        </a:p>
      </dsp:txBody>
      <dsp:txXfrm>
        <a:off x="5511039" y="3417170"/>
        <a:ext cx="820900" cy="820900"/>
      </dsp:txXfrm>
    </dsp:sp>
    <dsp:sp modelId="{CF4CACD4-FDDD-45DE-88E6-3AFC2AFBD663}">
      <dsp:nvSpPr>
        <dsp:cNvPr id="0" name=""/>
        <dsp:cNvSpPr/>
      </dsp:nvSpPr>
      <dsp:spPr>
        <a:xfrm rot="9000000">
          <a:off x="2710917" y="3370747"/>
          <a:ext cx="777040" cy="0"/>
        </a:xfrm>
        <a:custGeom>
          <a:avLst/>
          <a:gdLst/>
          <a:ahLst/>
          <a:cxnLst/>
          <a:rect l="0" t="0" r="0" b="0"/>
          <a:pathLst>
            <a:path>
              <a:moveTo>
                <a:pt x="0" y="0"/>
              </a:moveTo>
              <a:lnTo>
                <a:pt x="777040" y="0"/>
              </a:lnTo>
            </a:path>
          </a:pathLst>
        </a:custGeom>
        <a:noFill/>
        <a:ln w="9525" cap="flat" cmpd="sng" algn="ctr">
          <a:solidFill>
            <a:schemeClr val="tx1"/>
          </a:solidFill>
          <a:prstDash val="solid"/>
        </a:ln>
        <a:effectLst/>
      </dsp:spPr>
      <dsp:style>
        <a:lnRef idx="2">
          <a:scrgbClr r="0" g="0" b="0"/>
        </a:lnRef>
        <a:fillRef idx="0">
          <a:scrgbClr r="0" g="0" b="0"/>
        </a:fillRef>
        <a:effectRef idx="0">
          <a:scrgbClr r="0" g="0" b="0"/>
        </a:effectRef>
        <a:fontRef idx="minor"/>
      </dsp:style>
    </dsp:sp>
    <dsp:sp modelId="{C90DB134-9857-4B56-8365-C0E8616E1B6E}">
      <dsp:nvSpPr>
        <dsp:cNvPr id="0" name=""/>
        <dsp:cNvSpPr/>
      </dsp:nvSpPr>
      <dsp:spPr>
        <a:xfrm>
          <a:off x="1853250" y="3372761"/>
          <a:ext cx="909718" cy="909718"/>
        </a:xfrm>
        <a:prstGeom prst="roundRect">
          <a:avLst/>
        </a:prstGeom>
        <a:noFill/>
        <a:ln w="9525"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solidFill>
                <a:schemeClr val="tx1"/>
              </a:solidFill>
              <a:latin typeface="楷体" panose="02010609060101010101" pitchFamily="49" charset="-122"/>
              <a:ea typeface="楷体" panose="02010609060101010101" pitchFamily="49" charset="-122"/>
            </a:rPr>
            <a:t>解释</a:t>
          </a:r>
        </a:p>
      </dsp:txBody>
      <dsp:txXfrm>
        <a:off x="1897659" y="3417170"/>
        <a:ext cx="820900" cy="8209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CD9CE2-1B0C-4B2A-A865-B72E96CA77C2}">
      <dsp:nvSpPr>
        <dsp:cNvPr id="0" name=""/>
        <dsp:cNvSpPr/>
      </dsp:nvSpPr>
      <dsp:spPr>
        <a:xfrm rot="5400000">
          <a:off x="-193075" y="193382"/>
          <a:ext cx="1287169" cy="901018"/>
        </a:xfrm>
        <a:prstGeom prst="chevron">
          <a:avLst/>
        </a:prstGeom>
        <a:solidFill>
          <a:srgbClr val="FF0000"/>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marL="0" lvl="0" indent="0" algn="ctr" defTabSz="1022350">
            <a:lnSpc>
              <a:spcPct val="90000"/>
            </a:lnSpc>
            <a:spcBef>
              <a:spcPct val="0"/>
            </a:spcBef>
            <a:spcAft>
              <a:spcPct val="35000"/>
            </a:spcAft>
            <a:buNone/>
          </a:pPr>
          <a:r>
            <a:rPr lang="zh-CN" altLang="en-US" sz="2300" kern="1200" dirty="0"/>
            <a:t>选择</a:t>
          </a:r>
        </a:p>
      </dsp:txBody>
      <dsp:txXfrm rot="-5400000">
        <a:off x="1" y="450815"/>
        <a:ext cx="901018" cy="386151"/>
      </dsp:txXfrm>
    </dsp:sp>
    <dsp:sp modelId="{201D2972-4BE6-4532-9D08-90AB360E7D83}">
      <dsp:nvSpPr>
        <dsp:cNvPr id="0" name=""/>
        <dsp:cNvSpPr/>
      </dsp:nvSpPr>
      <dsp:spPr>
        <a:xfrm rot="5400000">
          <a:off x="2318179" y="-1416853"/>
          <a:ext cx="836659" cy="3670981"/>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13360" tIns="19050" rIns="19050" bIns="19050" numCol="1" spcCol="1270" anchor="ctr" anchorCtr="0">
          <a:noAutofit/>
        </a:bodyPr>
        <a:lstStyle/>
        <a:p>
          <a:pPr marL="285750" lvl="1" indent="-285750" algn="l" defTabSz="1333500">
            <a:lnSpc>
              <a:spcPct val="90000"/>
            </a:lnSpc>
            <a:spcBef>
              <a:spcPct val="0"/>
            </a:spcBef>
            <a:spcAft>
              <a:spcPct val="15000"/>
            </a:spcAft>
            <a:buChar char="•"/>
          </a:pPr>
          <a:r>
            <a:rPr lang="zh-CN" altLang="en-US" sz="3000" kern="1200" dirty="0"/>
            <a:t>核心价值观</a:t>
          </a:r>
        </a:p>
      </dsp:txBody>
      <dsp:txXfrm rot="-5400000">
        <a:off x="901018" y="41150"/>
        <a:ext cx="3630139" cy="754975"/>
      </dsp:txXfrm>
    </dsp:sp>
    <dsp:sp modelId="{FB7885C5-24AA-41A2-AE0B-0083F136A9B3}">
      <dsp:nvSpPr>
        <dsp:cNvPr id="0" name=""/>
        <dsp:cNvSpPr/>
      </dsp:nvSpPr>
      <dsp:spPr>
        <a:xfrm rot="5400000">
          <a:off x="-193075" y="1281502"/>
          <a:ext cx="1287169" cy="901018"/>
        </a:xfrm>
        <a:prstGeom prst="chevron">
          <a:avLst/>
        </a:prstGeom>
        <a:solidFill>
          <a:srgbClr val="FF0000"/>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marL="0" lvl="0" indent="0" algn="ctr" defTabSz="1022350">
            <a:lnSpc>
              <a:spcPct val="90000"/>
            </a:lnSpc>
            <a:spcBef>
              <a:spcPct val="0"/>
            </a:spcBef>
            <a:spcAft>
              <a:spcPct val="35000"/>
            </a:spcAft>
            <a:buNone/>
          </a:pPr>
          <a:r>
            <a:rPr lang="zh-CN" altLang="en-US" sz="2300" kern="1200" dirty="0"/>
            <a:t>解释</a:t>
          </a:r>
        </a:p>
      </dsp:txBody>
      <dsp:txXfrm rot="-5400000">
        <a:off x="1" y="1538935"/>
        <a:ext cx="901018" cy="386151"/>
      </dsp:txXfrm>
    </dsp:sp>
    <dsp:sp modelId="{72059F7A-67E9-418B-ADF7-21D5EF01396B}">
      <dsp:nvSpPr>
        <dsp:cNvPr id="0" name=""/>
        <dsp:cNvSpPr/>
      </dsp:nvSpPr>
      <dsp:spPr>
        <a:xfrm rot="5400000">
          <a:off x="2318179" y="-328733"/>
          <a:ext cx="836659" cy="3670981"/>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13360" tIns="19050" rIns="19050" bIns="19050" numCol="1" spcCol="1270" anchor="ctr" anchorCtr="0">
          <a:noAutofit/>
        </a:bodyPr>
        <a:lstStyle/>
        <a:p>
          <a:pPr marL="285750" lvl="1" indent="-285750" algn="l" defTabSz="1333500">
            <a:lnSpc>
              <a:spcPct val="90000"/>
            </a:lnSpc>
            <a:spcBef>
              <a:spcPct val="0"/>
            </a:spcBef>
            <a:spcAft>
              <a:spcPct val="15000"/>
            </a:spcAft>
            <a:buChar char="•"/>
          </a:pPr>
          <a:r>
            <a:rPr lang="zh-CN" altLang="en-US" sz="3000" kern="1200" dirty="0"/>
            <a:t>用故事阐释</a:t>
          </a:r>
        </a:p>
      </dsp:txBody>
      <dsp:txXfrm rot="-5400000">
        <a:off x="901018" y="1129270"/>
        <a:ext cx="3630139" cy="754975"/>
      </dsp:txXfrm>
    </dsp:sp>
    <dsp:sp modelId="{E003F858-B867-445C-808D-BD2569A49679}">
      <dsp:nvSpPr>
        <dsp:cNvPr id="0" name=""/>
        <dsp:cNvSpPr/>
      </dsp:nvSpPr>
      <dsp:spPr>
        <a:xfrm rot="5400000">
          <a:off x="-193075" y="2369622"/>
          <a:ext cx="1287169" cy="901018"/>
        </a:xfrm>
        <a:prstGeom prst="chevron">
          <a:avLst/>
        </a:prstGeom>
        <a:solidFill>
          <a:srgbClr val="FF0000"/>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marL="0" lvl="0" indent="0" algn="ctr" defTabSz="1022350">
            <a:lnSpc>
              <a:spcPct val="90000"/>
            </a:lnSpc>
            <a:spcBef>
              <a:spcPct val="0"/>
            </a:spcBef>
            <a:spcAft>
              <a:spcPct val="35000"/>
            </a:spcAft>
            <a:buNone/>
          </a:pPr>
          <a:r>
            <a:rPr lang="zh-CN" altLang="en-US" sz="2300" kern="1200" dirty="0"/>
            <a:t>创造</a:t>
          </a:r>
        </a:p>
      </dsp:txBody>
      <dsp:txXfrm rot="-5400000">
        <a:off x="1" y="2627055"/>
        <a:ext cx="901018" cy="386151"/>
      </dsp:txXfrm>
    </dsp:sp>
    <dsp:sp modelId="{C0045F95-E54E-48CA-8864-495A45C3338E}">
      <dsp:nvSpPr>
        <dsp:cNvPr id="0" name=""/>
        <dsp:cNvSpPr/>
      </dsp:nvSpPr>
      <dsp:spPr>
        <a:xfrm rot="5400000">
          <a:off x="2318179" y="759386"/>
          <a:ext cx="836659" cy="3670981"/>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13360" tIns="19050" rIns="19050" bIns="19050" numCol="1" spcCol="1270" anchor="ctr" anchorCtr="0">
          <a:noAutofit/>
        </a:bodyPr>
        <a:lstStyle/>
        <a:p>
          <a:pPr marL="285750" lvl="1" indent="-285750" algn="l" defTabSz="1333500">
            <a:lnSpc>
              <a:spcPct val="90000"/>
            </a:lnSpc>
            <a:spcBef>
              <a:spcPct val="0"/>
            </a:spcBef>
            <a:spcAft>
              <a:spcPct val="15000"/>
            </a:spcAft>
            <a:buChar char="•"/>
          </a:pPr>
          <a:r>
            <a:rPr lang="zh-CN" altLang="en-US" sz="3000" kern="1200" dirty="0"/>
            <a:t>创造性的学习活动</a:t>
          </a:r>
        </a:p>
      </dsp:txBody>
      <dsp:txXfrm rot="-5400000">
        <a:off x="901018" y="2217389"/>
        <a:ext cx="3630139" cy="75497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CD9CE2-1B0C-4B2A-A865-B72E96CA77C2}">
      <dsp:nvSpPr>
        <dsp:cNvPr id="0" name=""/>
        <dsp:cNvSpPr/>
      </dsp:nvSpPr>
      <dsp:spPr>
        <a:xfrm rot="5400000">
          <a:off x="-222182" y="223768"/>
          <a:ext cx="1481213" cy="1036849"/>
        </a:xfrm>
        <a:prstGeom prst="chevron">
          <a:avLst/>
        </a:prstGeom>
        <a:solidFill>
          <a:srgbClr val="FF0000"/>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lvl="0" indent="0" algn="ctr" defTabSz="1200150">
            <a:lnSpc>
              <a:spcPct val="90000"/>
            </a:lnSpc>
            <a:spcBef>
              <a:spcPct val="0"/>
            </a:spcBef>
            <a:spcAft>
              <a:spcPct val="35000"/>
            </a:spcAft>
            <a:buNone/>
          </a:pPr>
          <a:r>
            <a:rPr lang="zh-CN" altLang="en-US" sz="2700" kern="1200" dirty="0"/>
            <a:t>选择</a:t>
          </a:r>
        </a:p>
      </dsp:txBody>
      <dsp:txXfrm rot="-5400000">
        <a:off x="1" y="520011"/>
        <a:ext cx="1036849" cy="444364"/>
      </dsp:txXfrm>
    </dsp:sp>
    <dsp:sp modelId="{201D2972-4BE6-4532-9D08-90AB360E7D83}">
      <dsp:nvSpPr>
        <dsp:cNvPr id="0" name=""/>
        <dsp:cNvSpPr/>
      </dsp:nvSpPr>
      <dsp:spPr>
        <a:xfrm rot="5400000">
          <a:off x="2323030" y="-1284594"/>
          <a:ext cx="962789" cy="3535150"/>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6248" tIns="18415" rIns="18415" bIns="18415" numCol="1" spcCol="1270" anchor="ctr" anchorCtr="0">
          <a:noAutofit/>
        </a:bodyPr>
        <a:lstStyle/>
        <a:p>
          <a:pPr marL="285750" lvl="1" indent="-285750" algn="l" defTabSz="1289050">
            <a:lnSpc>
              <a:spcPct val="90000"/>
            </a:lnSpc>
            <a:spcBef>
              <a:spcPct val="0"/>
            </a:spcBef>
            <a:spcAft>
              <a:spcPct val="15000"/>
            </a:spcAft>
            <a:buChar char="•"/>
          </a:pPr>
          <a:r>
            <a:rPr lang="zh-CN" altLang="en-US" sz="2900" kern="1200" dirty="0"/>
            <a:t>核心价值观</a:t>
          </a:r>
        </a:p>
      </dsp:txBody>
      <dsp:txXfrm rot="-5400000">
        <a:off x="1036850" y="48585"/>
        <a:ext cx="3488151" cy="868791"/>
      </dsp:txXfrm>
    </dsp:sp>
    <dsp:sp modelId="{FB7885C5-24AA-41A2-AE0B-0083F136A9B3}">
      <dsp:nvSpPr>
        <dsp:cNvPr id="0" name=""/>
        <dsp:cNvSpPr/>
      </dsp:nvSpPr>
      <dsp:spPr>
        <a:xfrm rot="5400000">
          <a:off x="-222182" y="1509333"/>
          <a:ext cx="1481213" cy="1036849"/>
        </a:xfrm>
        <a:prstGeom prst="chevron">
          <a:avLst/>
        </a:prstGeom>
        <a:solidFill>
          <a:srgbClr val="FF0000"/>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lvl="0" indent="0" algn="ctr" defTabSz="1200150">
            <a:lnSpc>
              <a:spcPct val="90000"/>
            </a:lnSpc>
            <a:spcBef>
              <a:spcPct val="0"/>
            </a:spcBef>
            <a:spcAft>
              <a:spcPct val="35000"/>
            </a:spcAft>
            <a:buNone/>
          </a:pPr>
          <a:r>
            <a:rPr lang="zh-CN" altLang="en-US" sz="2700" kern="1200" dirty="0"/>
            <a:t>解释</a:t>
          </a:r>
        </a:p>
      </dsp:txBody>
      <dsp:txXfrm rot="-5400000">
        <a:off x="1" y="1805576"/>
        <a:ext cx="1036849" cy="444364"/>
      </dsp:txXfrm>
    </dsp:sp>
    <dsp:sp modelId="{72059F7A-67E9-418B-ADF7-21D5EF01396B}">
      <dsp:nvSpPr>
        <dsp:cNvPr id="0" name=""/>
        <dsp:cNvSpPr/>
      </dsp:nvSpPr>
      <dsp:spPr>
        <a:xfrm rot="5400000">
          <a:off x="2323030" y="970"/>
          <a:ext cx="962789" cy="3535150"/>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6248" tIns="18415" rIns="18415" bIns="18415" numCol="1" spcCol="1270" anchor="ctr" anchorCtr="0">
          <a:noAutofit/>
        </a:bodyPr>
        <a:lstStyle/>
        <a:p>
          <a:pPr marL="285750" lvl="1" indent="-285750" algn="l" defTabSz="1289050">
            <a:lnSpc>
              <a:spcPct val="90000"/>
            </a:lnSpc>
            <a:spcBef>
              <a:spcPct val="0"/>
            </a:spcBef>
            <a:spcAft>
              <a:spcPct val="15000"/>
            </a:spcAft>
            <a:buChar char="•"/>
          </a:pPr>
          <a:r>
            <a:rPr lang="zh-CN" altLang="en-US" sz="2900" kern="1200" dirty="0"/>
            <a:t>用故事阐释</a:t>
          </a:r>
        </a:p>
      </dsp:txBody>
      <dsp:txXfrm rot="-5400000">
        <a:off x="1036850" y="1334150"/>
        <a:ext cx="3488151" cy="868791"/>
      </dsp:txXfrm>
    </dsp:sp>
    <dsp:sp modelId="{E003F858-B867-445C-808D-BD2569A49679}">
      <dsp:nvSpPr>
        <dsp:cNvPr id="0" name=""/>
        <dsp:cNvSpPr/>
      </dsp:nvSpPr>
      <dsp:spPr>
        <a:xfrm rot="5400000">
          <a:off x="-222182" y="2794898"/>
          <a:ext cx="1481213" cy="1036849"/>
        </a:xfrm>
        <a:prstGeom prst="chevron">
          <a:avLst/>
        </a:prstGeom>
        <a:solidFill>
          <a:srgbClr val="FF0000"/>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lvl="0" indent="0" algn="ctr" defTabSz="1200150">
            <a:lnSpc>
              <a:spcPct val="90000"/>
            </a:lnSpc>
            <a:spcBef>
              <a:spcPct val="0"/>
            </a:spcBef>
            <a:spcAft>
              <a:spcPct val="35000"/>
            </a:spcAft>
            <a:buNone/>
          </a:pPr>
          <a:r>
            <a:rPr lang="zh-CN" altLang="en-US" sz="2700" kern="1200" dirty="0"/>
            <a:t>拓展</a:t>
          </a:r>
        </a:p>
      </dsp:txBody>
      <dsp:txXfrm rot="-5400000">
        <a:off x="1" y="3091141"/>
        <a:ext cx="1036849" cy="444364"/>
      </dsp:txXfrm>
    </dsp:sp>
    <dsp:sp modelId="{C0045F95-E54E-48CA-8864-495A45C3338E}">
      <dsp:nvSpPr>
        <dsp:cNvPr id="0" name=""/>
        <dsp:cNvSpPr/>
      </dsp:nvSpPr>
      <dsp:spPr>
        <a:xfrm rot="5400000">
          <a:off x="2323030" y="1286535"/>
          <a:ext cx="962789" cy="3535150"/>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6248" tIns="18415" rIns="18415" bIns="18415" numCol="1" spcCol="1270" anchor="ctr" anchorCtr="0">
          <a:noAutofit/>
        </a:bodyPr>
        <a:lstStyle/>
        <a:p>
          <a:pPr marL="285750" lvl="1" indent="-285750" algn="l" defTabSz="1289050">
            <a:lnSpc>
              <a:spcPct val="90000"/>
            </a:lnSpc>
            <a:spcBef>
              <a:spcPct val="0"/>
            </a:spcBef>
            <a:spcAft>
              <a:spcPct val="15000"/>
            </a:spcAft>
            <a:buChar char="•"/>
          </a:pPr>
          <a:r>
            <a:rPr lang="zh-CN" altLang="en-US" sz="2900" kern="1200" dirty="0"/>
            <a:t>用格言拓展、提升</a:t>
          </a:r>
        </a:p>
      </dsp:txBody>
      <dsp:txXfrm rot="-5400000">
        <a:off x="1036850" y="2619715"/>
        <a:ext cx="3488151" cy="86879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CD9CE2-1B0C-4B2A-A865-B72E96CA77C2}">
      <dsp:nvSpPr>
        <dsp:cNvPr id="0" name=""/>
        <dsp:cNvSpPr/>
      </dsp:nvSpPr>
      <dsp:spPr>
        <a:xfrm rot="5400000">
          <a:off x="-200250" y="203076"/>
          <a:ext cx="1335003" cy="934502"/>
        </a:xfrm>
        <a:prstGeom prst="chevron">
          <a:avLst/>
        </a:prstGeom>
        <a:solidFill>
          <a:srgbClr val="FF0000"/>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t>选择</a:t>
          </a:r>
        </a:p>
      </dsp:txBody>
      <dsp:txXfrm rot="-5400000">
        <a:off x="1" y="470076"/>
        <a:ext cx="934502" cy="400501"/>
      </dsp:txXfrm>
    </dsp:sp>
    <dsp:sp modelId="{201D2972-4BE6-4532-9D08-90AB360E7D83}">
      <dsp:nvSpPr>
        <dsp:cNvPr id="0" name=""/>
        <dsp:cNvSpPr/>
      </dsp:nvSpPr>
      <dsp:spPr>
        <a:xfrm rot="5400000">
          <a:off x="2319375" y="-1382046"/>
          <a:ext cx="867752" cy="3637497"/>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0" tIns="15875" rIns="15875" bIns="15875" numCol="1" spcCol="1270" anchor="ctr" anchorCtr="0">
          <a:noAutofit/>
        </a:bodyPr>
        <a:lstStyle/>
        <a:p>
          <a:pPr marL="228600" lvl="1" indent="-228600" algn="l" defTabSz="1111250">
            <a:lnSpc>
              <a:spcPct val="90000"/>
            </a:lnSpc>
            <a:spcBef>
              <a:spcPct val="0"/>
            </a:spcBef>
            <a:spcAft>
              <a:spcPct val="15000"/>
            </a:spcAft>
            <a:buChar char="•"/>
          </a:pPr>
          <a:r>
            <a:rPr lang="zh-CN" altLang="en-US" sz="2500" kern="1200" dirty="0"/>
            <a:t>核心价值观</a:t>
          </a:r>
        </a:p>
      </dsp:txBody>
      <dsp:txXfrm rot="-5400000">
        <a:off x="934503" y="45186"/>
        <a:ext cx="3595137" cy="783032"/>
      </dsp:txXfrm>
    </dsp:sp>
    <dsp:sp modelId="{FB7885C5-24AA-41A2-AE0B-0083F136A9B3}">
      <dsp:nvSpPr>
        <dsp:cNvPr id="0" name=""/>
        <dsp:cNvSpPr/>
      </dsp:nvSpPr>
      <dsp:spPr>
        <a:xfrm rot="5400000">
          <a:off x="-200250" y="1392389"/>
          <a:ext cx="1335003" cy="934502"/>
        </a:xfrm>
        <a:prstGeom prst="chevron">
          <a:avLst/>
        </a:prstGeom>
        <a:solidFill>
          <a:srgbClr val="FF0000"/>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t>解释</a:t>
          </a:r>
        </a:p>
      </dsp:txBody>
      <dsp:txXfrm rot="-5400000">
        <a:off x="1" y="1659389"/>
        <a:ext cx="934502" cy="400501"/>
      </dsp:txXfrm>
    </dsp:sp>
    <dsp:sp modelId="{72059F7A-67E9-418B-ADF7-21D5EF01396B}">
      <dsp:nvSpPr>
        <dsp:cNvPr id="0" name=""/>
        <dsp:cNvSpPr/>
      </dsp:nvSpPr>
      <dsp:spPr>
        <a:xfrm rot="5400000">
          <a:off x="2319375" y="-192733"/>
          <a:ext cx="867752" cy="3637497"/>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0" tIns="15875" rIns="15875" bIns="15875" numCol="1" spcCol="1270" anchor="ctr" anchorCtr="0">
          <a:noAutofit/>
        </a:bodyPr>
        <a:lstStyle/>
        <a:p>
          <a:pPr marL="228600" lvl="1" indent="-228600" algn="l" defTabSz="1111250">
            <a:lnSpc>
              <a:spcPct val="90000"/>
            </a:lnSpc>
            <a:spcBef>
              <a:spcPct val="0"/>
            </a:spcBef>
            <a:spcAft>
              <a:spcPct val="15000"/>
            </a:spcAft>
            <a:buChar char="•"/>
          </a:pPr>
          <a:r>
            <a:rPr lang="zh-CN" altLang="en-US" sz="2500" kern="1200" dirty="0"/>
            <a:t>用故事阐释</a:t>
          </a:r>
        </a:p>
      </dsp:txBody>
      <dsp:txXfrm rot="-5400000">
        <a:off x="934503" y="1234499"/>
        <a:ext cx="3595137" cy="783032"/>
      </dsp:txXfrm>
    </dsp:sp>
    <dsp:sp modelId="{E003F858-B867-445C-808D-BD2569A49679}">
      <dsp:nvSpPr>
        <dsp:cNvPr id="0" name=""/>
        <dsp:cNvSpPr/>
      </dsp:nvSpPr>
      <dsp:spPr>
        <a:xfrm rot="5400000">
          <a:off x="-200250" y="2581702"/>
          <a:ext cx="1335003" cy="934502"/>
        </a:xfrm>
        <a:prstGeom prst="chevron">
          <a:avLst/>
        </a:prstGeom>
        <a:solidFill>
          <a:srgbClr val="FF0000"/>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t>创造</a:t>
          </a:r>
        </a:p>
      </dsp:txBody>
      <dsp:txXfrm rot="-5400000">
        <a:off x="1" y="2848702"/>
        <a:ext cx="934502" cy="400501"/>
      </dsp:txXfrm>
    </dsp:sp>
    <dsp:sp modelId="{C0045F95-E54E-48CA-8864-495A45C3338E}">
      <dsp:nvSpPr>
        <dsp:cNvPr id="0" name=""/>
        <dsp:cNvSpPr/>
      </dsp:nvSpPr>
      <dsp:spPr>
        <a:xfrm rot="5400000">
          <a:off x="2319375" y="996579"/>
          <a:ext cx="867752" cy="3637497"/>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0" tIns="15875" rIns="15875" bIns="15875" numCol="1" spcCol="1270" anchor="ctr" anchorCtr="0">
          <a:noAutofit/>
        </a:bodyPr>
        <a:lstStyle/>
        <a:p>
          <a:pPr marL="228600" lvl="1" indent="-228600" algn="l" defTabSz="1111250">
            <a:lnSpc>
              <a:spcPct val="90000"/>
            </a:lnSpc>
            <a:spcBef>
              <a:spcPct val="0"/>
            </a:spcBef>
            <a:spcAft>
              <a:spcPct val="15000"/>
            </a:spcAft>
            <a:buChar char="•"/>
          </a:pPr>
          <a:r>
            <a:rPr lang="zh-CN" altLang="en-US" sz="2500" kern="1200" dirty="0"/>
            <a:t>创造性的学习活动</a:t>
          </a:r>
        </a:p>
      </dsp:txBody>
      <dsp:txXfrm rot="-5400000">
        <a:off x="934503" y="2423811"/>
        <a:ext cx="3595137" cy="783032"/>
      </dsp:txXfrm>
    </dsp:sp>
    <dsp:sp modelId="{69C59593-CEEF-4E93-AFC2-729194F9CB76}">
      <dsp:nvSpPr>
        <dsp:cNvPr id="0" name=""/>
        <dsp:cNvSpPr/>
      </dsp:nvSpPr>
      <dsp:spPr>
        <a:xfrm rot="5400000">
          <a:off x="-200250" y="3771015"/>
          <a:ext cx="1335003" cy="934502"/>
        </a:xfrm>
        <a:prstGeom prst="chevron">
          <a:avLst/>
        </a:prstGeom>
        <a:solidFill>
          <a:srgbClr val="FF0000"/>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t>拓展</a:t>
          </a:r>
        </a:p>
      </dsp:txBody>
      <dsp:txXfrm rot="-5400000">
        <a:off x="1" y="4038015"/>
        <a:ext cx="934502" cy="400501"/>
      </dsp:txXfrm>
    </dsp:sp>
    <dsp:sp modelId="{13161B31-4406-454F-8BB2-4D047090F3EA}">
      <dsp:nvSpPr>
        <dsp:cNvPr id="0" name=""/>
        <dsp:cNvSpPr/>
      </dsp:nvSpPr>
      <dsp:spPr>
        <a:xfrm rot="5400000">
          <a:off x="2319375" y="2185892"/>
          <a:ext cx="867752" cy="3637497"/>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0" tIns="15875" rIns="15875" bIns="15875" numCol="1" spcCol="1270" anchor="ctr" anchorCtr="0">
          <a:noAutofit/>
        </a:bodyPr>
        <a:lstStyle/>
        <a:p>
          <a:pPr marL="228600" lvl="1" indent="-228600" algn="l" defTabSz="1111250">
            <a:lnSpc>
              <a:spcPct val="90000"/>
            </a:lnSpc>
            <a:spcBef>
              <a:spcPct val="0"/>
            </a:spcBef>
            <a:spcAft>
              <a:spcPct val="15000"/>
            </a:spcAft>
            <a:buChar char="•"/>
          </a:pPr>
          <a:r>
            <a:rPr lang="zh-CN" altLang="en-US" sz="2500" kern="1200" dirty="0"/>
            <a:t>用格言作为拓展、提升</a:t>
          </a:r>
        </a:p>
      </dsp:txBody>
      <dsp:txXfrm rot="-5400000">
        <a:off x="934503" y="3613124"/>
        <a:ext cx="3595137" cy="783032"/>
      </dsp:txXfrm>
    </dsp:sp>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varLst>
      <dgm:dir/>
      <dgm:resizeHandles/>
    </dgm:varLst>
    <dgm:alg type="composite"/>
    <dgm:shape xmlns:r="http://schemas.openxmlformats.org/officeDocument/2006/relationships" r:blip="">
      <dgm:adjLst/>
    </dgm:shape>
    <dgm:presOf/>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2.xml><?xml version="1.0" encoding="utf-8"?>
<dgm:layoutDef xmlns:dgm="http://schemas.openxmlformats.org/drawingml/2006/diagram" xmlns:a="http://schemas.openxmlformats.org/drawingml/2006/main" uniqueId="urn:microsoft.com/office/officeart/2005/8/layout/arrow4">
  <dgm:title val=""/>
  <dgm:desc val=""/>
  <dgm:catLst>
    <dgm:cat type="relationship" pri="8000"/>
    <dgm:cat type="process" pri="30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shape xmlns:r="http://schemas.openxmlformats.org/officeDocument/2006/relationships" r:blip="">
      <dgm:adjLst/>
    </dgm:shape>
    <dgm:presOf/>
    <dgm:choose name="Name0">
      <dgm:if name="Name1" func="var" arg="dir" op="equ" val="norm">
        <dgm:choose name="Name2">
          <dgm:if name="Name3" axis="ch" ptType="node" func="cnt" op="lte" val="1">
            <dgm:constrLst>
              <dgm:constr type="primFontSz" for="des" ptType="node" op="equ" val="65"/>
              <dgm:constr type="w" for="ch" forName="upArrow" refType="w" fact="0.33"/>
              <dgm:constr type="h" for="ch" forName="upArrow" refType="h"/>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dgm:constr type="b" for="ch" forName="upArrowText" refType="h" fact="0.48"/>
              <dgm:constr type="l" for="ch" forName="upArrowText" refType="w" refFor="ch" refForName="upArrow" fact="1.03"/>
            </dgm:constrLst>
          </dgm:if>
          <dgm:else name="Name4">
            <dgm:constrLst>
              <dgm:constr type="primFontSz" for="des" ptType="node" op="equ" val="65"/>
              <dgm:constr type="w" for="ch" forName="upArrow" refType="w" fact="0.33"/>
              <dgm:constr type="h" for="ch" forName="upArrow" refType="h" fact="0.48"/>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fact="0.48"/>
              <dgm:constr type="b" for="ch" forName="upArrowText" refType="h" fact="0.48"/>
              <dgm:constr type="l" for="ch" forName="upArrowText" refType="w" refFor="ch" refForName="upArrow" fact="1.03"/>
              <dgm:constr type="w" for="ch" forName="downArrow" refType="w" fact="0.33"/>
              <dgm:constr type="h" for="ch" forName="downArrow" refType="h" fact="0.48"/>
              <dgm:constr type="t" for="ch" forName="downArrow" refType="h" fact="0.52"/>
              <dgm:constr type="l" for="ch" forName="downArrow" refType="w" refFor="ch" refForName="downArrow" fact="0.3"/>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refType="w" refFor="ch" refForName="downArrow" fact="1.33"/>
            </dgm:constrLst>
          </dgm:else>
        </dgm:choose>
      </dgm:if>
      <dgm:else name="Name5">
        <dgm:choose name="Name6">
          <dgm:if name="Name7" axis="ch" ptType="node" func="cnt" op="lte" val="1">
            <dgm:constrLst>
              <dgm:constr type="primFontSz" for="des" ptType="node" op="equ" val="65"/>
              <dgm:constr type="w" for="ch" forName="upArrow" refType="w" fact="0.33"/>
              <dgm:constr type="h" for="ch" forName="upArrow" refType="h"/>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dgm:constr type="t" for="ch" forName="upArrowText"/>
              <dgm:constr type="l" for="ch" forName="upArrowText" refType="w" fact="0.1"/>
            </dgm:constrLst>
          </dgm:if>
          <dgm:else name="Name8">
            <dgm:constrLst>
              <dgm:constr type="primFontSz" for="des" ptType="node" op="equ" val="65"/>
              <dgm:constr type="w" for="ch" forName="upArrow" refType="w" fact="0.33"/>
              <dgm:constr type="h" for="ch" forName="upArrow" refType="h" fact="0.48"/>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fact="0.48"/>
              <dgm:constr type="t" for="ch" forName="upArrowText"/>
              <dgm:constr type="l" for="ch" forName="upArrowText" refType="w" fact="0.1"/>
              <dgm:constr type="w" for="ch" forName="downArrow" refType="w" fact="0.33"/>
              <dgm:constr type="h" for="ch" forName="downArrow" refType="h" fact="0.48"/>
              <dgm:constr type="t" for="ch" forName="downArrow" refType="h" fact="0.52"/>
              <dgm:constr type="l" for="ch" forName="downArrow" refType="w" fact="0.57"/>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dgm:constrLst>
          </dgm:else>
        </dgm:choose>
      </dgm:else>
    </dgm:choose>
    <dgm:ruleLst/>
    <dgm:forEach name="Name9" axis="ch" ptType="node" cnt="1">
      <dgm:layoutNode name="upArrow" styleLbl="node1">
        <dgm:alg type="sp"/>
        <dgm:shape xmlns:r="http://schemas.openxmlformats.org/officeDocument/2006/relationships" type="upArrow" r:blip="">
          <dgm:adjLst/>
        </dgm:shape>
        <dgm:presOf/>
        <dgm:constrLst/>
        <dgm:ruleLst/>
      </dgm:layoutNode>
      <dgm:layoutNode name="upArrowText" styleLbl="revTx">
        <dgm:varLst>
          <dgm:chMax val="0"/>
          <dgm:bulletEnabled val="1"/>
        </dgm:varLst>
        <dgm:choose name="Name10">
          <dgm:if name="Name11" axis="root des" ptType="all node" func="maxDepth" op="gt" val="1">
            <dgm:alg type="tx">
              <dgm:param type="parTxLTRAlign" val="l"/>
              <dgm:param type="parTxRTLAlign" val="r"/>
              <dgm:param type="txAnchorVertCh" val="mid"/>
            </dgm:alg>
          </dgm:if>
          <dgm:else name="Name12">
            <dgm:choose name="Name13">
              <dgm:if name="Name14" func="var" arg="dir" op="equ" val="norm">
                <dgm:alg type="tx">
                  <dgm:param type="parTxLTRAlign" val="l"/>
                  <dgm:param type="parTxRTLAlign" val="l"/>
                  <dgm:param type="txAnchorVertCh" val="mid"/>
                </dgm:alg>
              </dgm:if>
              <dgm:else name="Name15">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forEach name="Name16" axis="ch" ptType="node" st="2"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chMax val="0"/>
          <dgm:bulletEnabled val="1"/>
        </dgm:varLst>
        <dgm:choose name="Name17">
          <dgm:if name="Name18" axis="root des" ptType="all node" func="maxDepth" op="gt" val="1">
            <dgm:alg type="tx">
              <dgm:param type="parTxLTRAlign" val="l"/>
              <dgm:param type="parTxRTLAlign" val="r"/>
              <dgm:param type="txAnchorVertCh" val="mid"/>
            </dgm:alg>
          </dgm:if>
          <dgm:else name="Name19">
            <dgm:choose name="Name20">
              <dgm:if name="Name21" func="var" arg="dir" op="equ" val="norm">
                <dgm:alg type="tx">
                  <dgm:param type="parTxLTRAlign" val="l"/>
                  <dgm:param type="parTxRTLAlign" val="l"/>
                  <dgm:param type="txAnchorVertCh" val="mid"/>
                </dgm:alg>
              </dgm:if>
              <dgm:else name="Name22">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stAng" val="90"/>
                              <dgm:param type="ctrShpMap" val="fNode"/>
                            </dgm:alg>
                          </dgm:if>
                          <dgm:if name="Name67" axis="ch ch" ptType="node node" st="1 1" cnt="1 0" func="cnt" op="equ" val="2">
                            <dgm:alg type="cycle">
                              <dgm:param type="stAng" val="45"/>
                              <dgm:param type="spanAng" val="90"/>
                              <dgm:param type="ctrShpMap" val="fNode"/>
                            </dgm:alg>
                          </dgm:if>
                          <dgm:else name="Name68">
                            <dgm:alg type="cycle">
                              <dgm:param type="stAng" val="0"/>
                              <dgm:param type="spanAng" val="180"/>
                              <dgm:param type="ctrShpMap" val="fNode"/>
                            </dgm:alg>
                          </dgm:else>
                        </dgm:choose>
                      </dgm:if>
                      <dgm:if name="Name69" axis="ch" ptType="node" func="cnt" op="equ" val="2">
                        <dgm:choose name="Name70">
                          <dgm:if name="Name71" axis="ch ch" ptType="node node" st="1 1" cnt="1 0" func="cnt" op="equ" val="1">
                            <dgm:alg type="cycle">
                              <dgm:param type="stAng" val="0"/>
                              <dgm:param type="ctrShpMap" val="fNode"/>
                            </dgm:alg>
                          </dgm:if>
                          <dgm:if name="Name72" axis="ch ch" ptType="node node" st="1 1" cnt="1 0" func="cnt" op="equ" val="2">
                            <dgm:alg type="cycle">
                              <dgm:param type="stAng" val="315"/>
                              <dgm:param type="spanAng" val="90"/>
                              <dgm:param type="ctrShpMap" val="fNode"/>
                            </dgm:alg>
                          </dgm:if>
                          <dgm:else name="Name73">
                            <dgm:alg type="cycle">
                              <dgm:param type="stAng" val="270"/>
                              <dgm:param type="spanAng" val="180"/>
                              <dgm:param type="ctrShpMap" val="fNode"/>
                            </dgm:alg>
                          </dgm:else>
                        </dgm:choose>
                      </dgm:if>
                      <dgm:if name="Name74" axis="ch" ptType="node" func="cnt" op="equ" val="3">
                        <dgm:choose name="Name75">
                          <dgm:if name="Name76" axis="ch ch" ptType="node node" st="1 1" cnt="1 0" func="cnt" op="equ" val="1">
                            <dgm:alg type="cycle">
                              <dgm:param type="stAng" val="0"/>
                              <dgm:param type="ctrShpMap" val="fNode"/>
                            </dgm:alg>
                          </dgm:if>
                          <dgm:if name="Name77" axis="ch ch" ptType="node node" st="1 1" cnt="1 0" func="cnt" op="equ" val="2">
                            <dgm:alg type="cycle">
                              <dgm:param type="stAng" val="315"/>
                              <dgm:param type="spanAng" val="90"/>
                              <dgm:param type="ctrShpMap" val="fNode"/>
                            </dgm:alg>
                          </dgm:if>
                          <dgm:else name="Name78">
                            <dgm:alg type="cycle">
                              <dgm:param type="stAng" val="270"/>
                              <dgm:param type="spanAng" val="180"/>
                              <dgm:param type="ctrShpMap" val="fNode"/>
                            </dgm:alg>
                          </dgm:else>
                        </dgm:choose>
                      </dgm:if>
                      <dgm:if name="Name79" axis="ch" ptType="node" func="cnt" op="equ" val="4">
                        <dgm:choose name="Name80">
                          <dgm:if name="Name81" axis="ch ch" ptType="node node" st="1 1" cnt="1 0" func="cnt" op="equ" val="1">
                            <dgm:alg type="cycle">
                              <dgm:param type="stAng" val="0"/>
                              <dgm:param type="ctrShpMap" val="fNode"/>
                            </dgm:alg>
                          </dgm:if>
                          <dgm:if name="Name82" axis="ch ch" ptType="node node" st="1 1" cnt="1 0" func="cnt" op="equ" val="2">
                            <dgm:alg type="cycle">
                              <dgm:param type="stAng" val="315"/>
                              <dgm:param type="spanAng" val="90"/>
                              <dgm:param type="ctrShpMap" val="fNode"/>
                            </dgm:alg>
                          </dgm:if>
                          <dgm:else name="Name83">
                            <dgm:alg type="cycle">
                              <dgm:param type="stAng" val="292.5"/>
                              <dgm:param type="spanAng" val="135"/>
                              <dgm:param type="ctrShpMap" val="fNode"/>
                            </dgm:alg>
                          </dgm:else>
                        </dgm:choose>
                      </dgm:if>
                      <dgm:if name="Name84" axis="ch" ptType="node" func="cnt" op="equ" val="5">
                        <dgm:choose name="Name85">
                          <dgm:if name="Name86" axis="ch ch" ptType="node node" st="1 1" cnt="1 0" func="cnt" op="equ" val="1">
                            <dgm:alg type="cycle">
                              <dgm:param type="stAng" val="0"/>
                              <dgm:param type="ctrShpMap" val="fNode"/>
                            </dgm:alg>
                          </dgm:if>
                          <dgm:if name="Name87" axis="ch ch" ptType="node node" st="1 1" cnt="1 0" func="cnt" op="equ" val="2">
                            <dgm:alg type="cycle">
                              <dgm:param type="stAng" val="315"/>
                              <dgm:param type="spanAng" val="90"/>
                              <dgm:param type="ctrShpMap" val="fNode"/>
                            </dgm:alg>
                          </dgm:if>
                          <dgm:else name="Name88">
                            <dgm:alg type="cycle">
                              <dgm:param type="stAng" val="0"/>
                              <dgm:param type="spanAng" val="360"/>
                              <dgm:param type="ctrShpMap" val="fNode"/>
                            </dgm:alg>
                          </dgm:else>
                        </dgm:choose>
                      </dgm:if>
                      <dgm:if name="Name89" axis="ch" ptType="node" func="cnt" op="equ" val="6">
                        <dgm:choose name="Name90">
                          <dgm:if name="Name91" axis="ch ch" ptType="node node" st="1 1" cnt="1 0" func="cnt" op="equ" val="1">
                            <dgm:alg type="cycle">
                              <dgm:param type="stAng" val="0"/>
                              <dgm:param type="ctrShpMap" val="fNode"/>
                            </dgm:alg>
                          </dgm:if>
                          <dgm:if name="Name92" axis="ch ch" ptType="node node" st="1 1" cnt="1 0" func="cnt" op="equ" val="2">
                            <dgm:alg type="cycle">
                              <dgm:param type="stAng" val="315"/>
                              <dgm:param type="spanAng" val="90"/>
                              <dgm:param type="ctrShpMap" val="fNode"/>
                            </dgm:alg>
                          </dgm:if>
                          <dgm:else name="Name93">
                            <dgm:alg type="cycle">
                              <dgm:param type="stAng" val="0"/>
                              <dgm:param type="spanAng" val="360"/>
                              <dgm:param type="ctrShpMap" val="fNode"/>
                            </dgm:alg>
                          </dgm:else>
                        </dgm:choose>
                      </dgm:if>
                      <dgm:if name="Name94" axis="ch" ptType="node" func="cnt" op="gte" val="7">
                        <dgm:choose name="Name95">
                          <dgm:if name="Name96" axis="ch ch" ptType="node node" st="1 1" cnt="1 0" func="cnt" op="equ" val="1">
                            <dgm:alg type="cycle">
                              <dgm:param type="stAng" val="0"/>
                              <dgm:param type="ctrShpMap" val="fNode"/>
                            </dgm:alg>
                          </dgm:if>
                          <dgm:if name="Name97" axis="ch ch" ptType="node node" st="1 1" cnt="1 0" func="cnt" op="equ" val="2">
                            <dgm:alg type="cycle">
                              <dgm:param type="stAng" val="315"/>
                              <dgm:param type="spanAng" val="90"/>
                              <dgm:param type="ctrShpMap" val="fNode"/>
                            </dgm:alg>
                          </dgm:if>
                          <dgm:else name="Name98">
                            <dgm:alg type="cycle">
                              <dgm:param type="stAng" val="0"/>
                              <dgm:param type="spanAng" val="360"/>
                              <dgm:param type="ctrShpMap" val="fNode"/>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stAng" val="270"/>
                              <dgm:param type="ctrShpMap" val="fNode"/>
                            </dgm:alg>
                          </dgm:if>
                          <dgm:if name="Name105" axis="ch ch" ptType="node node" st="1 1" cnt="1 0" func="cnt" op="equ" val="2">
                            <dgm:alg type="cycle">
                              <dgm:param type="stAng" val="315"/>
                              <dgm:param type="spanAng" val="-90"/>
                              <dgm:param type="ctrShpMap" val="fNode"/>
                            </dgm:alg>
                          </dgm:if>
                          <dgm:else name="Name106">
                            <dgm:alg type="cycle">
                              <dgm:param type="stAng" val="0"/>
                              <dgm:param type="spanAng" val="-180"/>
                              <dgm:param type="ctrShpMap" val="fNode"/>
                            </dgm:alg>
                          </dgm:else>
                        </dgm:choose>
                      </dgm:if>
                      <dgm:if name="Name107" axis="ch" ptType="node" func="cnt" op="equ" val="2">
                        <dgm:choose name="Name108">
                          <dgm:if name="Name109" axis="ch ch" ptType="node node" st="1 1" cnt="1 0" func="cnt" op="equ" val="1">
                            <dgm:alg type="cycle">
                              <dgm:param type="stAng" val="0"/>
                              <dgm:param type="ctrShpMap" val="fNode"/>
                            </dgm:alg>
                          </dgm:if>
                          <dgm:if name="Name110" axis="ch ch" ptType="node node" st="1 1" cnt="1 0" func="cnt" op="equ" val="2">
                            <dgm:alg type="cycle">
                              <dgm:param type="stAng" val="45"/>
                              <dgm:param type="spanAng" val="-90"/>
                              <dgm:param type="ctrShpMap" val="fNode"/>
                            </dgm:alg>
                          </dgm:if>
                          <dgm:else name="Name111">
                            <dgm:alg type="cycle">
                              <dgm:param type="stAng" val="90"/>
                              <dgm:param type="spanAng" val="-180"/>
                              <dgm:param type="ctrShpMap" val="fNode"/>
                            </dgm:alg>
                          </dgm:else>
                        </dgm:choose>
                      </dgm:if>
                      <dgm:if name="Name112" axis="ch" ptType="node" func="cnt" op="equ" val="3">
                        <dgm:choose name="Name113">
                          <dgm:if name="Name114" axis="ch ch" ptType="node node" st="1 1" cnt="1 0" func="cnt" op="equ" val="1">
                            <dgm:alg type="cycle">
                              <dgm:param type="stAng" val="0"/>
                              <dgm:param type="ctrShpMap" val="fNode"/>
                            </dgm:alg>
                          </dgm:if>
                          <dgm:if name="Name115" axis="ch ch" ptType="node node" st="1 1" cnt="1 0" func="cnt" op="equ" val="2">
                            <dgm:alg type="cycle">
                              <dgm:param type="stAng" val="45"/>
                              <dgm:param type="spanAng" val="-90"/>
                              <dgm:param type="ctrShpMap" val="fNode"/>
                            </dgm:alg>
                          </dgm:if>
                          <dgm:else name="Name116">
                            <dgm:alg type="cycle">
                              <dgm:param type="stAng" val="90"/>
                              <dgm:param type="spanAng" val="-180"/>
                              <dgm:param type="ctrShpMap" val="fNode"/>
                            </dgm:alg>
                          </dgm:else>
                        </dgm:choose>
                      </dgm:if>
                      <dgm:if name="Name117" axis="ch" ptType="node" func="cnt" op="equ" val="4">
                        <dgm:choose name="Name118">
                          <dgm:if name="Name119" axis="ch ch" ptType="node node" st="1 1" cnt="1 0" func="cnt" op="equ" val="1">
                            <dgm:alg type="cycle">
                              <dgm:param type="stAng" val="0"/>
                              <dgm:param type="ctrShpMap" val="fNode"/>
                            </dgm:alg>
                          </dgm:if>
                          <dgm:if name="Name120" axis="ch ch" ptType="node node" st="1 1" cnt="1 0" func="cnt" op="equ" val="2">
                            <dgm:alg type="cycle">
                              <dgm:param type="stAng" val="45"/>
                              <dgm:param type="spanAng" val="-90"/>
                              <dgm:param type="ctrShpMap" val="fNode"/>
                            </dgm:alg>
                          </dgm:if>
                          <dgm:else name="Name121">
                            <dgm:alg type="cycle">
                              <dgm:param type="stAng" val="67.5"/>
                              <dgm:param type="spanAng" val="-135"/>
                              <dgm:param type="ctrShpMap" val="fNode"/>
                            </dgm:alg>
                          </dgm:else>
                        </dgm:choose>
                      </dgm:if>
                      <dgm:if name="Name122" axis="ch" ptType="node" func="cnt" op="equ" val="5">
                        <dgm:choose name="Name123">
                          <dgm:if name="Name124" axis="ch ch" ptType="node node" st="1 1" cnt="1 0" func="cnt" op="equ" val="1">
                            <dgm:alg type="cycle">
                              <dgm:param type="stAng" val="0"/>
                              <dgm:param type="ctrShpMap" val="fNode"/>
                            </dgm:alg>
                          </dgm:if>
                          <dgm:if name="Name125" axis="ch ch" ptType="node node" st="1 1" cnt="1 0" func="cnt" op="equ" val="2">
                            <dgm:alg type="cycle">
                              <dgm:param type="stAng" val="45"/>
                              <dgm:param type="spanAng" val="-90"/>
                              <dgm:param type="ctrShpMap" val="fNode"/>
                            </dgm:alg>
                          </dgm:if>
                          <dgm:else name="Name126">
                            <dgm:alg type="cycle">
                              <dgm:param type="stAng" val="0"/>
                              <dgm:param type="spanAng" val="-360"/>
                              <dgm:param type="ctrShpMap" val="fNode"/>
                            </dgm:alg>
                          </dgm:else>
                        </dgm:choose>
                      </dgm:if>
                      <dgm:if name="Name127" axis="ch" ptType="node" func="cnt" op="equ" val="6">
                        <dgm:choose name="Name128">
                          <dgm:if name="Name129" axis="ch ch" ptType="node node" st="1 1" cnt="1 0" func="cnt" op="equ" val="1">
                            <dgm:alg type="cycle">
                              <dgm:param type="stAng" val="0"/>
                              <dgm:param type="ctrShpMap" val="fNode"/>
                            </dgm:alg>
                          </dgm:if>
                          <dgm:if name="Name130" axis="ch ch" ptType="node node" st="1 1" cnt="1 0" func="cnt" op="equ" val="2">
                            <dgm:alg type="cycle">
                              <dgm:param type="stAng" val="45"/>
                              <dgm:param type="spanAng" val="-90"/>
                              <dgm:param type="ctrShpMap" val="fNode"/>
                            </dgm:alg>
                          </dgm:if>
                          <dgm:else name="Name131">
                            <dgm:alg type="cycle">
                              <dgm:param type="stAng" val="0"/>
                              <dgm:param type="spanAng" val="-360"/>
                              <dgm:param type="ctrShpMap" val="fNode"/>
                            </dgm:alg>
                          </dgm:else>
                        </dgm:choose>
                      </dgm:if>
                      <dgm:if name="Name132" axis="ch" ptType="node" func="cnt" op="gte" val="7">
                        <dgm:choose name="Name133">
                          <dgm:if name="Name134" axis="ch ch" ptType="node node" st="1 1" cnt="1 0" func="cnt" op="equ" val="1">
                            <dgm:alg type="cycle">
                              <dgm:param type="stAng" val="0"/>
                              <dgm:param type="ctrShpMap" val="fNode"/>
                            </dgm:alg>
                          </dgm:if>
                          <dgm:if name="Name135" axis="ch ch" ptType="node node" st="1 1" cnt="1 0" func="cnt" op="equ" val="2">
                            <dgm:alg type="cycle">
                              <dgm:param type="stAng" val="45"/>
                              <dgm:param type="spanAng" val="-90"/>
                              <dgm:param type="ctrShpMap" val="fNode"/>
                            </dgm:alg>
                          </dgm:if>
                          <dgm:else name="Name136">
                            <dgm:alg type="cycle">
                              <dgm:param type="stAng" val="0"/>
                              <dgm:param type="spanAng" val="-360"/>
                              <dgm:param type="ctrShpMap" val="fNode"/>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srcNode" val="textCenter"/>
                    <dgm:param type="dstNode" val="childCenter1"/>
                    <dgm:param type="dim" val="1D"/>
                    <dgm:param type="endSty" val="noArr"/>
                    <dgm:param type="begPts" val="auto"/>
                    <dgm:param type="endPts" val="auto"/>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stAng" val="180"/>
                              <dgm:param type="ctrShpMap" val="fNode"/>
                            </dgm:alg>
                          </dgm:if>
                          <dgm:if name="Name154" axis="ch ch" ptType="node node" st="2 1" cnt="1 0" func="cnt" op="equ" val="2">
                            <dgm:alg type="cycle">
                              <dgm:param type="stAng" val="135"/>
                              <dgm:param type="spanAng" val="90"/>
                              <dgm:param type="ctrShpMap" val="fNode"/>
                            </dgm:alg>
                          </dgm:if>
                          <dgm:else name="Name155">
                            <dgm:alg type="cycle">
                              <dgm:param type="stAng" val="90"/>
                              <dgm:param type="spanAng" val="180"/>
                              <dgm:param type="ctrShpMap" val="fNode"/>
                            </dgm:alg>
                          </dgm:else>
                        </dgm:choose>
                      </dgm:if>
                      <dgm:if name="Name156" axis="ch" ptType="node" func="cnt" op="equ" val="3">
                        <dgm:choose name="Name157">
                          <dgm:if name="Name158" axis="ch ch" ptType="node node" st="2 1" cnt="1 0" func="cnt" op="equ" val="1">
                            <dgm:alg type="cycle">
                              <dgm:param type="stAng" val="120"/>
                              <dgm:param type="ctrShpMap" val="fNode"/>
                              <dgm:param type="horzAlign" val="r"/>
                              <dgm:param type="vertAlign" val="b"/>
                            </dgm:alg>
                          </dgm:if>
                          <dgm:if name="Name159" axis="ch ch" ptType="node node" st="2 1" cnt="1 0" func="cnt" op="equ" val="2">
                            <dgm:alg type="cycle">
                              <dgm:param type="stAng" val="75"/>
                              <dgm:param type="spanAng" val="90"/>
                              <dgm:param type="ctrShpMap" val="fNode"/>
                              <dgm:param type="horzAlign" val="r"/>
                              <dgm:param type="vertAlign" val="b"/>
                            </dgm:alg>
                          </dgm:if>
                          <dgm:else name="Name160">
                            <dgm:alg type="cycle">
                              <dgm:param type="stAng" val="30"/>
                              <dgm:param type="spanAng" val="180"/>
                              <dgm:param type="ctrShpMap" val="fNode"/>
                            </dgm:alg>
                          </dgm:else>
                        </dgm:choose>
                      </dgm:if>
                      <dgm:if name="Name161" axis="ch" ptType="node" func="cnt" op="equ" val="4">
                        <dgm:choose name="Name162">
                          <dgm:if name="Name163" axis="ch ch" ptType="node node" st="2 1" cnt="1 0" func="cnt" op="equ" val="1">
                            <dgm:alg type="cycle">
                              <dgm:param type="stAng" val="90"/>
                              <dgm:param type="ctrShpMap" val="fNode"/>
                            </dgm:alg>
                          </dgm:if>
                          <dgm:if name="Name164" axis="ch ch" ptType="node node" st="2 1" cnt="1 0" func="cnt" op="equ" val="2">
                            <dgm:alg type="cycle">
                              <dgm:param type="stAng" val="45"/>
                              <dgm:param type="spanAng" val="90"/>
                              <dgm:param type="ctrShpMap" val="fNode"/>
                            </dgm:alg>
                          </dgm:if>
                          <dgm:else name="Name165">
                            <dgm:alg type="cycle">
                              <dgm:param type="stAng" val="22.5"/>
                              <dgm:param type="spanAng" val="135"/>
                              <dgm:param type="ctrShpMap" val="fNode"/>
                            </dgm:alg>
                          </dgm:else>
                        </dgm:choose>
                      </dgm:if>
                      <dgm:if name="Name166" axis="ch" ptType="node" func="cnt" op="equ" val="5">
                        <dgm:choose name="Name167">
                          <dgm:if name="Name168" axis="ch ch" ptType="node node" st="2 1" cnt="1 0" func="cnt" op="equ" val="1">
                            <dgm:alg type="cycle">
                              <dgm:param type="stAng" val="72"/>
                              <dgm:param type="ctrShpMap" val="fNode"/>
                            </dgm:alg>
                          </dgm:if>
                          <dgm:if name="Name169" axis="ch ch" ptType="node node" st="2 1" cnt="1 0" func="cnt" op="equ" val="2">
                            <dgm:alg type="cycle">
                              <dgm:param type="stAng" val="27"/>
                              <dgm:param type="spanAng" val="90"/>
                              <dgm:param type="ctrShpMap" val="fNode"/>
                            </dgm:alg>
                          </dgm:if>
                          <dgm:else name="Name170">
                            <dgm:alg type="cycle">
                              <dgm:param type="stAng" val="0"/>
                              <dgm:param type="spanAng" val="360"/>
                              <dgm:param type="ctrShpMap" val="fNode"/>
                            </dgm:alg>
                          </dgm:else>
                        </dgm:choose>
                      </dgm:if>
                      <dgm:if name="Name171" axis="ch" ptType="node" func="cnt" op="equ" val="6">
                        <dgm:choose name="Name172">
                          <dgm:if name="Name173" axis="ch ch" ptType="node node" st="2 1" cnt="1 0" func="cnt" op="equ" val="1">
                            <dgm:alg type="cycle">
                              <dgm:param type="stAng" val="60"/>
                              <dgm:param type="ctrShpMap" val="fNode"/>
                            </dgm:alg>
                          </dgm:if>
                          <dgm:if name="Name174" axis="ch ch" ptType="node node" st="2 1" cnt="1 0" func="cnt" op="equ" val="2">
                            <dgm:alg type="cycle">
                              <dgm:param type="stAng" val="15"/>
                              <dgm:param type="spanAng" val="90"/>
                              <dgm:param type="ctrShpMap" val="fNode"/>
                            </dgm:alg>
                          </dgm:if>
                          <dgm:else name="Name175">
                            <dgm:alg type="cycle">
                              <dgm:param type="stAng" val="0"/>
                              <dgm:param type="spanAng" val="360"/>
                              <dgm:param type="ctrShpMap" val="fNode"/>
                            </dgm:alg>
                          </dgm:else>
                        </dgm:choose>
                      </dgm:if>
                      <dgm:if name="Name176" axis="ch" ptType="node" func="cnt" op="gte" val="7">
                        <dgm:choose name="Name177">
                          <dgm:if name="Name178" axis="ch ch" ptType="node node" st="2 1" cnt="1 0" func="cnt" op="equ" val="1">
                            <dgm:alg type="cycle">
                              <dgm:param type="stAng" val="51"/>
                              <dgm:param type="ctrShpMap" val="fNode"/>
                            </dgm:alg>
                          </dgm:if>
                          <dgm:if name="Name179" axis="ch ch" ptType="node node" st="2 1" cnt="1 0" func="cnt" op="equ" val="2">
                            <dgm:alg type="cycle">
                              <dgm:param type="stAng" val="6"/>
                              <dgm:param type="spanAng" val="90"/>
                              <dgm:param type="ctrShpMap" val="fNode"/>
                            </dgm:alg>
                          </dgm:if>
                          <dgm:else name="Name180">
                            <dgm:alg type="cycle">
                              <dgm:param type="stAng" val="0"/>
                              <dgm:param type="spanAng" val="360"/>
                              <dgm:param type="ctrShpMap" val="fNode"/>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stAng" val="180"/>
                              <dgm:param type="ctrShpMap" val="fNode"/>
                            </dgm:alg>
                          </dgm:if>
                          <dgm:if name="Name187" axis="ch ch" ptType="node node" st="2 1" cnt="1 0" func="cnt" op="equ" val="2">
                            <dgm:alg type="cycle">
                              <dgm:param type="stAng" val="225"/>
                              <dgm:param type="spanAng" val="-90"/>
                              <dgm:param type="ctrShpMap" val="fNode"/>
                            </dgm:alg>
                          </dgm:if>
                          <dgm:else name="Name188">
                            <dgm:alg type="cycle">
                              <dgm:param type="stAng" val="270"/>
                              <dgm:param type="spanAng" val="-180"/>
                              <dgm:param type="ctrShpMap" val="fNode"/>
                            </dgm:alg>
                          </dgm:else>
                        </dgm:choose>
                      </dgm:if>
                      <dgm:if name="Name189" axis="ch" ptType="node" func="cnt" op="equ" val="3">
                        <dgm:choose name="Name190">
                          <dgm:if name="Name191" axis="ch ch" ptType="node node" st="2 1" cnt="1 0" func="cnt" op="equ" val="1">
                            <dgm:alg type="cycle">
                              <dgm:param type="stAng" val="240"/>
                              <dgm:param type="ctrShpMap" val="fNode"/>
                              <dgm:param type="horzAlign" val="l"/>
                              <dgm:param type="vertAlign" val="b"/>
                            </dgm:alg>
                          </dgm:if>
                          <dgm:if name="Name192" axis="ch ch" ptType="node node" st="2 1" cnt="1 0" func="cnt" op="equ" val="2">
                            <dgm:alg type="cycle">
                              <dgm:param type="stAng" val="285"/>
                              <dgm:param type="spanAng" val="-90"/>
                              <dgm:param type="ctrShpMap" val="fNode"/>
                              <dgm:param type="horzAlign" val="l"/>
                              <dgm:param type="vertAlign" val="b"/>
                            </dgm:alg>
                          </dgm:if>
                          <dgm:else name="Name193">
                            <dgm:alg type="cycle">
                              <dgm:param type="stAng" val="330"/>
                              <dgm:param type="spanAng" val="-180"/>
                              <dgm:param type="ctrShpMap" val="fNode"/>
                            </dgm:alg>
                          </dgm:else>
                        </dgm:choose>
                      </dgm:if>
                      <dgm:if name="Name194" axis="ch" ptType="node" func="cnt" op="equ" val="4">
                        <dgm:choose name="Name195">
                          <dgm:if name="Name196" axis="ch ch" ptType="node node" st="2 1" cnt="1 0" func="cnt" op="equ" val="1">
                            <dgm:alg type="cycle">
                              <dgm:param type="stAng" val="270"/>
                              <dgm:param type="ctrShpMap" val="fNode"/>
                            </dgm:alg>
                          </dgm:if>
                          <dgm:if name="Name197" axis="ch ch" ptType="node node" st="2 1" cnt="1 0" func="cnt" op="equ" val="2">
                            <dgm:alg type="cycle">
                              <dgm:param type="stAng" val="315"/>
                              <dgm:param type="spanAng" val="-90"/>
                              <dgm:param type="ctrShpMap" val="fNode"/>
                            </dgm:alg>
                          </dgm:if>
                          <dgm:else name="Name198">
                            <dgm:alg type="cycle">
                              <dgm:param type="stAng" val="337.5"/>
                              <dgm:param type="spanAng" val="-135"/>
                              <dgm:param type="ctrShpMap" val="fNode"/>
                            </dgm:alg>
                          </dgm:else>
                        </dgm:choose>
                      </dgm:if>
                      <dgm:if name="Name199" axis="ch" ptType="node" func="cnt" op="equ" val="5">
                        <dgm:choose name="Name200">
                          <dgm:if name="Name201" axis="ch ch" ptType="node node" st="2 1" cnt="1 0" func="cnt" op="equ" val="1">
                            <dgm:alg type="cycle">
                              <dgm:param type="stAng" val="288"/>
                              <dgm:param type="ctrShpMap" val="fNode"/>
                            </dgm:alg>
                          </dgm:if>
                          <dgm:if name="Name202" axis="ch ch" ptType="node node" st="2 1" cnt="1 0" func="cnt" op="equ" val="2">
                            <dgm:alg type="cycle">
                              <dgm:param type="stAng" val="333"/>
                              <dgm:param type="spanAng" val="-90"/>
                              <dgm:param type="ctrShpMap" val="fNode"/>
                            </dgm:alg>
                          </dgm:if>
                          <dgm:else name="Name203">
                            <dgm:alg type="cycle">
                              <dgm:param type="stAng" val="0"/>
                              <dgm:param type="spanAng" val="-360"/>
                              <dgm:param type="ctrShpMap" val="fNode"/>
                            </dgm:alg>
                          </dgm:else>
                        </dgm:choose>
                      </dgm:if>
                      <dgm:if name="Name204" axis="ch" ptType="node" func="cnt" op="equ" val="6">
                        <dgm:choose name="Name205">
                          <dgm:if name="Name206" axis="ch ch" ptType="node node" st="2 1" cnt="1 0" func="cnt" op="equ" val="1">
                            <dgm:alg type="cycle">
                              <dgm:param type="stAng" val="300"/>
                              <dgm:param type="ctrShpMap" val="fNode"/>
                            </dgm:alg>
                          </dgm:if>
                          <dgm:if name="Name207" axis="ch ch" ptType="node node" st="2 1" cnt="1 0" func="cnt" op="equ" val="2">
                            <dgm:alg type="cycle">
                              <dgm:param type="stAng" val="345"/>
                              <dgm:param type="spanAng" val="-90"/>
                              <dgm:param type="ctrShpMap" val="fNode"/>
                            </dgm:alg>
                          </dgm:if>
                          <dgm:else name="Name208">
                            <dgm:alg type="cycle">
                              <dgm:param type="stAng" val="0"/>
                              <dgm:param type="spanAng" val="-360"/>
                              <dgm:param type="ctrShpMap" val="fNode"/>
                            </dgm:alg>
                          </dgm:else>
                        </dgm:choose>
                      </dgm:if>
                      <dgm:if name="Name209" axis="ch" ptType="node" func="cnt" op="gte" val="7">
                        <dgm:choose name="Name210">
                          <dgm:if name="Name211" axis="ch ch" ptType="node node" st="2 1" cnt="1 0" func="cnt" op="equ" val="1">
                            <dgm:alg type="cycle">
                              <dgm:param type="stAng" val="308"/>
                              <dgm:param type="ctrShpMap" val="fNode"/>
                            </dgm:alg>
                          </dgm:if>
                          <dgm:if name="Name212" axis="ch ch" ptType="node node" st="2 1" cnt="1 0" func="cnt" op="equ" val="2">
                            <dgm:alg type="cycle">
                              <dgm:param type="stAng" val="353"/>
                              <dgm:param type="spanAng" val="-90"/>
                              <dgm:param type="ctrShpMap" val="fNode"/>
                            </dgm:alg>
                          </dgm:if>
                          <dgm:else name="Name213">
                            <dgm:alg type="cycle">
                              <dgm:param type="stAng" val="0"/>
                              <dgm:param type="spanAng" val="-360"/>
                              <dgm:param type="ctrShpMap" val="fNode"/>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srcNode" val="textCenter"/>
                    <dgm:param type="dstNode" val="childCenter2"/>
                    <dgm:param type="dim" val="1D"/>
                    <dgm:param type="endSty" val="noArr"/>
                    <dgm:param type="begPts" val="auto"/>
                    <dgm:param type="endPts" val="auto"/>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stAng" val="240"/>
                              <dgm:param type="ctrShpMap" val="fNode"/>
                              <dgm:param type="horzAlign" val="l"/>
                              <dgm:param type="vertAlign" val="b"/>
                            </dgm:alg>
                          </dgm:if>
                          <dgm:if name="Name231" axis="ch ch" ptType="node node" st="3 1" cnt="1 0" func="cnt" op="equ" val="2">
                            <dgm:alg type="cycle">
                              <dgm:param type="stAng" val="195"/>
                              <dgm:param type="spanAng" val="90"/>
                              <dgm:param type="ctrShpMap" val="fNode"/>
                              <dgm:param type="horzAlign" val="l"/>
                              <dgm:param type="vertAlign" val="b"/>
                            </dgm:alg>
                          </dgm:if>
                          <dgm:else name="Name232">
                            <dgm:alg type="cycle">
                              <dgm:param type="stAng" val="150"/>
                              <dgm:param type="spanAng" val="180"/>
                              <dgm:param type="ctrShpMap" val="fNode"/>
                            </dgm:alg>
                          </dgm:else>
                        </dgm:choose>
                      </dgm:if>
                      <dgm:if name="Name233" axis="ch" ptType="node" func="cnt" op="equ" val="4">
                        <dgm:choose name="Name234">
                          <dgm:if name="Name235" axis="ch ch" ptType="node node" st="3 1" cnt="1 0" func="cnt" op="equ" val="1">
                            <dgm:alg type="cycle">
                              <dgm:param type="stAng" val="180"/>
                              <dgm:param type="ctrShpMap" val="fNode"/>
                            </dgm:alg>
                          </dgm:if>
                          <dgm:if name="Name236" axis="ch ch" ptType="node node" st="3 1" cnt="1 0" func="cnt" op="equ" val="2">
                            <dgm:alg type="cycle">
                              <dgm:param type="stAng" val="135"/>
                              <dgm:param type="spanAng" val="90"/>
                              <dgm:param type="ctrShpMap" val="fNode"/>
                            </dgm:alg>
                          </dgm:if>
                          <dgm:else name="Name237">
                            <dgm:alg type="cycle">
                              <dgm:param type="stAng" val="112.5"/>
                              <dgm:param type="spanAng" val="135"/>
                              <dgm:param type="ctrShpMap" val="fNode"/>
                            </dgm:alg>
                          </dgm:else>
                        </dgm:choose>
                      </dgm:if>
                      <dgm:if name="Name238" axis="ch" ptType="node" func="cnt" op="equ" val="5">
                        <dgm:choose name="Name239">
                          <dgm:if name="Name240" axis="ch ch" ptType="node node" st="3 1" cnt="1 0" func="cnt" op="equ" val="1">
                            <dgm:alg type="cycle">
                              <dgm:param type="stAng" val="144"/>
                              <dgm:param type="ctrShpMap" val="fNode"/>
                            </dgm:alg>
                          </dgm:if>
                          <dgm:if name="Name241" axis="ch ch" ptType="node node" st="3 1" cnt="1 0" func="cnt" op="equ" val="2">
                            <dgm:alg type="cycle">
                              <dgm:param type="stAng" val="99"/>
                              <dgm:param type="spanAng" val="90"/>
                              <dgm:param type="ctrShpMap" val="fNode"/>
                            </dgm:alg>
                          </dgm:if>
                          <dgm:else name="Name242">
                            <dgm:alg type="cycle">
                              <dgm:param type="stAng" val="0"/>
                              <dgm:param type="spanAng" val="360"/>
                              <dgm:param type="ctrShpMap" val="fNode"/>
                            </dgm:alg>
                          </dgm:else>
                        </dgm:choose>
                      </dgm:if>
                      <dgm:if name="Name243" axis="ch" ptType="node" func="cnt" op="equ" val="6">
                        <dgm:choose name="Name244">
                          <dgm:if name="Name245" axis="ch ch" ptType="node node" st="3 1" cnt="1 0" func="cnt" op="equ" val="1">
                            <dgm:alg type="cycle">
                              <dgm:param type="stAng" val="120"/>
                              <dgm:param type="ctrShpMap" val="fNode"/>
                            </dgm:alg>
                          </dgm:if>
                          <dgm:if name="Name246" axis="ch ch" ptType="node node" st="3 1" cnt="1 0" func="cnt" op="equ" val="2">
                            <dgm:alg type="cycle">
                              <dgm:param type="stAng" val="75"/>
                              <dgm:param type="spanAng" val="90"/>
                              <dgm:param type="ctrShpMap" val="fNode"/>
                            </dgm:alg>
                          </dgm:if>
                          <dgm:else name="Name247">
                            <dgm:alg type="cycle">
                              <dgm:param type="stAng" val="0"/>
                              <dgm:param type="spanAng" val="360"/>
                              <dgm:param type="ctrShpMap" val="fNode"/>
                            </dgm:alg>
                          </dgm:else>
                        </dgm:choose>
                      </dgm:if>
                      <dgm:if name="Name248" axis="ch" ptType="node" func="cnt" op="gte" val="7">
                        <dgm:choose name="Name249">
                          <dgm:if name="Name250" axis="ch ch" ptType="node node" st="3 1" cnt="1 0" func="cnt" op="equ" val="1">
                            <dgm:alg type="cycle">
                              <dgm:param type="stAng" val="102"/>
                              <dgm:param type="ctrShpMap" val="fNode"/>
                            </dgm:alg>
                          </dgm:if>
                          <dgm:if name="Name251" axis="ch ch" ptType="node node" st="3 1" cnt="1 0" func="cnt" op="equ" val="2">
                            <dgm:alg type="cycle">
                              <dgm:param type="stAng" val="57"/>
                              <dgm:param type="spanAng" val="90"/>
                              <dgm:param type="ctrShpMap" val="fNode"/>
                            </dgm:alg>
                          </dgm:if>
                          <dgm:else name="Name252">
                            <dgm:alg type="cycle">
                              <dgm:param type="stAng" val="0"/>
                              <dgm:param type="spanAng" val="360"/>
                              <dgm:param type="ctrShpMap" val="fNode"/>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stAng" val="120"/>
                              <dgm:param type="ctrShpMap" val="fNode"/>
                              <dgm:param type="horzAlign" val="r"/>
                              <dgm:param type="vertAlign" val="b"/>
                            </dgm:alg>
                          </dgm:if>
                          <dgm:if name="Name259" axis="ch ch" ptType="node node" st="3 1" cnt="1 0" func="cnt" op="equ" val="2">
                            <dgm:alg type="cycle">
                              <dgm:param type="stAng" val="165"/>
                              <dgm:param type="spanAng" val="-90"/>
                              <dgm:param type="ctrShpMap" val="fNode"/>
                              <dgm:param type="horzAlign" val="r"/>
                              <dgm:param type="vertAlign" val="b"/>
                            </dgm:alg>
                          </dgm:if>
                          <dgm:else name="Name260">
                            <dgm:alg type="cycle">
                              <dgm:param type="stAng" val="210"/>
                              <dgm:param type="spanAng" val="-180"/>
                              <dgm:param type="ctrShpMap" val="fNode"/>
                            </dgm:alg>
                          </dgm:else>
                        </dgm:choose>
                      </dgm:if>
                      <dgm:if name="Name261" axis="ch" ptType="node" func="cnt" op="equ" val="4">
                        <dgm:choose name="Name262">
                          <dgm:if name="Name263" axis="ch ch" ptType="node node" st="3 1" cnt="1 0" func="cnt" op="equ" val="1">
                            <dgm:alg type="cycle">
                              <dgm:param type="stAng" val="180"/>
                              <dgm:param type="ctrShpMap" val="fNode"/>
                            </dgm:alg>
                          </dgm:if>
                          <dgm:if name="Name264" axis="ch ch" ptType="node node" st="3 1" cnt="1 0" func="cnt" op="equ" val="2">
                            <dgm:alg type="cycle">
                              <dgm:param type="stAng" val="225"/>
                              <dgm:param type="spanAng" val="-90"/>
                              <dgm:param type="ctrShpMap" val="fNode"/>
                            </dgm:alg>
                          </dgm:if>
                          <dgm:else name="Name265">
                            <dgm:alg type="cycle">
                              <dgm:param type="stAng" val="247.5"/>
                              <dgm:param type="spanAng" val="-135"/>
                              <dgm:param type="ctrShpMap" val="fNode"/>
                            </dgm:alg>
                          </dgm:else>
                        </dgm:choose>
                      </dgm:if>
                      <dgm:if name="Name266" axis="ch" ptType="node" func="cnt" op="equ" val="5">
                        <dgm:choose name="Name267">
                          <dgm:if name="Name268" axis="ch ch" ptType="node node" st="3 1" cnt="1 0" func="cnt" op="equ" val="1">
                            <dgm:alg type="cycle">
                              <dgm:param type="stAng" val="216"/>
                              <dgm:param type="ctrShpMap" val="fNode"/>
                            </dgm:alg>
                          </dgm:if>
                          <dgm:if name="Name269" axis="ch ch" ptType="node node" st="3 1" cnt="1 0" func="cnt" op="equ" val="2">
                            <dgm:alg type="cycle">
                              <dgm:param type="stAng" val="261"/>
                              <dgm:param type="spanAng" val="-90"/>
                              <dgm:param type="ctrShpMap" val="fNode"/>
                            </dgm:alg>
                          </dgm:if>
                          <dgm:else name="Name270">
                            <dgm:alg type="cycle">
                              <dgm:param type="stAng" val="0"/>
                              <dgm:param type="spanAng" val="-360"/>
                              <dgm:param type="ctrShpMap" val="fNode"/>
                            </dgm:alg>
                          </dgm:else>
                        </dgm:choose>
                      </dgm:if>
                      <dgm:if name="Name271" axis="ch" ptType="node" func="cnt" op="equ" val="6">
                        <dgm:choose name="Name272">
                          <dgm:if name="Name273" axis="ch ch" ptType="node node" st="3 1" cnt="1 0" func="cnt" op="equ" val="1">
                            <dgm:alg type="cycle">
                              <dgm:param type="stAng" val="240"/>
                              <dgm:param type="ctrShpMap" val="fNode"/>
                            </dgm:alg>
                          </dgm:if>
                          <dgm:if name="Name274" axis="ch ch" ptType="node node" st="3 1" cnt="1 0" func="cnt" op="equ" val="2">
                            <dgm:alg type="cycle">
                              <dgm:param type="stAng" val="285"/>
                              <dgm:param type="spanAng" val="-90"/>
                              <dgm:param type="ctrShpMap" val="fNode"/>
                            </dgm:alg>
                          </dgm:if>
                          <dgm:else name="Name275">
                            <dgm:alg type="cycle">
                              <dgm:param type="stAng" val="0"/>
                              <dgm:param type="spanAng" val="-360"/>
                              <dgm:param type="ctrShpMap" val="fNode"/>
                            </dgm:alg>
                          </dgm:else>
                        </dgm:choose>
                      </dgm:if>
                      <dgm:if name="Name276" axis="ch" ptType="node" func="cnt" op="gte" val="7">
                        <dgm:choose name="Name277">
                          <dgm:if name="Name278" axis="ch ch" ptType="node node" st="3 1" cnt="1 0" func="cnt" op="equ" val="1">
                            <dgm:alg type="cycle">
                              <dgm:param type="stAng" val="257"/>
                              <dgm:param type="ctrShpMap" val="fNode"/>
                            </dgm:alg>
                          </dgm:if>
                          <dgm:if name="Name279" axis="ch ch" ptType="node node" st="3 1" cnt="1 0" func="cnt" op="equ" val="2">
                            <dgm:alg type="cycle">
                              <dgm:param type="stAng" val="302"/>
                              <dgm:param type="spanAng" val="-90"/>
                              <dgm:param type="ctrShpMap" val="fNode"/>
                            </dgm:alg>
                          </dgm:if>
                          <dgm:else name="Name280">
                            <dgm:alg type="cycle">
                              <dgm:param type="stAng" val="0"/>
                              <dgm:param type="spanAng" val="-360"/>
                              <dgm:param type="ctrShpMap" val="fNode"/>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srcNode" val="textCenter"/>
                    <dgm:param type="dstNode" val="childCenter3"/>
                    <dgm:param type="dim" val="1D"/>
                    <dgm:param type="endSty" val="noArr"/>
                    <dgm:param type="begPts" val="auto"/>
                    <dgm:param type="endPts" val="auto"/>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stAng" val="270"/>
                              <dgm:param type="ctrShpMap" val="fNode"/>
                            </dgm:alg>
                          </dgm:if>
                          <dgm:if name="Name298" axis="ch ch" ptType="node node" st="4 1" cnt="1 0" func="cnt" op="equ" val="2">
                            <dgm:alg type="cycle">
                              <dgm:param type="stAng" val="225"/>
                              <dgm:param type="spanAng" val="90"/>
                              <dgm:param type="ctrShpMap" val="fNode"/>
                            </dgm:alg>
                          </dgm:if>
                          <dgm:else name="Name299">
                            <dgm:alg type="cycle">
                              <dgm:param type="stAng" val="202.5"/>
                              <dgm:param type="spanAng" val="135"/>
                              <dgm:param type="ctrShpMap" val="fNode"/>
                            </dgm:alg>
                          </dgm:else>
                        </dgm:choose>
                      </dgm:if>
                      <dgm:if name="Name300" axis="ch" ptType="node" func="cnt" op="equ" val="5">
                        <dgm:choose name="Name301">
                          <dgm:if name="Name302" axis="ch ch" ptType="node node" st="4 1" cnt="1 0" func="cnt" op="equ" val="1">
                            <dgm:alg type="cycle">
                              <dgm:param type="stAng" val="216"/>
                              <dgm:param type="ctrShpMap" val="fNode"/>
                            </dgm:alg>
                          </dgm:if>
                          <dgm:if name="Name303" axis="ch ch" ptType="node node" st="4 1" cnt="1 0" func="cnt" op="equ" val="2">
                            <dgm:alg type="cycle">
                              <dgm:param type="stAng" val="171"/>
                              <dgm:param type="spanAng" val="90"/>
                              <dgm:param type="ctrShpMap" val="fNode"/>
                            </dgm:alg>
                          </dgm:if>
                          <dgm:else name="Name304">
                            <dgm:alg type="cycle">
                              <dgm:param type="stAng" val="0"/>
                              <dgm:param type="spanAng" val="360"/>
                              <dgm:param type="ctrShpMap" val="fNode"/>
                            </dgm:alg>
                          </dgm:else>
                        </dgm:choose>
                      </dgm:if>
                      <dgm:if name="Name305" axis="ch" ptType="node" func="cnt" op="equ" val="6">
                        <dgm:choose name="Name306">
                          <dgm:if name="Name307" axis="ch ch" ptType="node node" st="4 1" cnt="1 0" func="cnt" op="equ" val="1">
                            <dgm:alg type="cycle">
                              <dgm:param type="stAng" val="180"/>
                              <dgm:param type="ctrShpMap" val="fNode"/>
                            </dgm:alg>
                          </dgm:if>
                          <dgm:if name="Name308" axis="ch ch" ptType="node node" st="4 1" cnt="1 0" func="cnt" op="equ" val="2">
                            <dgm:alg type="cycle">
                              <dgm:param type="stAng" val="135"/>
                              <dgm:param type="spanAng" val="90"/>
                              <dgm:param type="ctrShpMap" val="fNode"/>
                            </dgm:alg>
                          </dgm:if>
                          <dgm:else name="Name309">
                            <dgm:alg type="cycle">
                              <dgm:param type="stAng" val="0"/>
                              <dgm:param type="spanAng" val="360"/>
                              <dgm:param type="ctrShpMap" val="fNode"/>
                            </dgm:alg>
                          </dgm:else>
                        </dgm:choose>
                      </dgm:if>
                      <dgm:if name="Name310" axis="ch" ptType="node" func="cnt" op="gte" val="7">
                        <dgm:choose name="Name311">
                          <dgm:if name="Name312" axis="ch ch" ptType="node node" st="4 1" cnt="1 0" func="cnt" op="equ" val="1">
                            <dgm:alg type="cycle">
                              <dgm:param type="stAng" val="154"/>
                              <dgm:param type="ctrShpMap" val="fNode"/>
                            </dgm:alg>
                          </dgm:if>
                          <dgm:if name="Name313" axis="ch ch" ptType="node node" st="4 1" cnt="1 0" func="cnt" op="equ" val="2">
                            <dgm:alg type="cycle">
                              <dgm:param type="stAng" val="109"/>
                              <dgm:param type="spanAng" val="90"/>
                              <dgm:param type="ctrShpMap" val="fNode"/>
                            </dgm:alg>
                          </dgm:if>
                          <dgm:else name="Name314">
                            <dgm:alg type="cycle">
                              <dgm:param type="stAng" val="0"/>
                              <dgm:param type="spanAng" val="360"/>
                              <dgm:param type="ctrShpMap" val="fNode"/>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stAng" val="90"/>
                              <dgm:param type="ctrShpMap" val="fNode"/>
                            </dgm:alg>
                          </dgm:if>
                          <dgm:if name="Name321" axis="ch ch" ptType="node node" st="4 1" cnt="1 0" func="cnt" op="equ" val="2">
                            <dgm:alg type="cycle">
                              <dgm:param type="stAng" val="135"/>
                              <dgm:param type="spanAng" val="-90"/>
                              <dgm:param type="ctrShpMap" val="fNode"/>
                            </dgm:alg>
                          </dgm:if>
                          <dgm:else name="Name322">
                            <dgm:alg type="cycle">
                              <dgm:param type="stAng" val="157.5"/>
                              <dgm:param type="spanAng" val="-135"/>
                              <dgm:param type="ctrShpMap" val="fNode"/>
                            </dgm:alg>
                          </dgm:else>
                        </dgm:choose>
                      </dgm:if>
                      <dgm:if name="Name323" axis="ch" ptType="node" func="cnt" op="equ" val="5">
                        <dgm:choose name="Name324">
                          <dgm:if name="Name325" axis="ch ch" ptType="node node" st="4 1" cnt="1 0" func="cnt" op="equ" val="1">
                            <dgm:alg type="cycle">
                              <dgm:param type="stAng" val="144"/>
                              <dgm:param type="ctrShpMap" val="fNode"/>
                            </dgm:alg>
                          </dgm:if>
                          <dgm:if name="Name326" axis="ch ch" ptType="node node" st="4 1" cnt="1 0" func="cnt" op="equ" val="2">
                            <dgm:alg type="cycle">
                              <dgm:param type="stAng" val="189"/>
                              <dgm:param type="spanAng" val="-90"/>
                              <dgm:param type="ctrShpMap" val="fNode"/>
                            </dgm:alg>
                          </dgm:if>
                          <dgm:else name="Name327">
                            <dgm:alg type="cycle">
                              <dgm:param type="stAng" val="0"/>
                              <dgm:param type="spanAng" val="-360"/>
                              <dgm:param type="ctrShpMap" val="fNode"/>
                            </dgm:alg>
                          </dgm:else>
                        </dgm:choose>
                      </dgm:if>
                      <dgm:if name="Name328" axis="ch" ptType="node" func="cnt" op="equ" val="6">
                        <dgm:choose name="Name329">
                          <dgm:if name="Name330" axis="ch ch" ptType="node node" st="4 1" cnt="1 0" func="cnt" op="equ" val="1">
                            <dgm:alg type="cycle">
                              <dgm:param type="stAng" val="180"/>
                              <dgm:param type="ctrShpMap" val="fNode"/>
                            </dgm:alg>
                          </dgm:if>
                          <dgm:if name="Name331" axis="ch ch" ptType="node node" st="4 1" cnt="1 0" func="cnt" op="equ" val="2">
                            <dgm:alg type="cycle">
                              <dgm:param type="stAng" val="225"/>
                              <dgm:param type="spanAng" val="-90"/>
                              <dgm:param type="ctrShpMap" val="fNode"/>
                            </dgm:alg>
                          </dgm:if>
                          <dgm:else name="Name332">
                            <dgm:alg type="cycle">
                              <dgm:param type="stAng" val="0"/>
                              <dgm:param type="spanAng" val="-360"/>
                              <dgm:param type="ctrShpMap" val="fNode"/>
                            </dgm:alg>
                          </dgm:else>
                        </dgm:choose>
                      </dgm:if>
                      <dgm:if name="Name333" axis="ch" ptType="node" func="cnt" op="gte" val="7">
                        <dgm:choose name="Name334">
                          <dgm:if name="Name335" axis="ch ch" ptType="node node" st="4 1" cnt="1 0" func="cnt" op="equ" val="1">
                            <dgm:alg type="cycle">
                              <dgm:param type="stAng" val="205"/>
                              <dgm:param type="ctrShpMap" val="fNode"/>
                            </dgm:alg>
                          </dgm:if>
                          <dgm:if name="Name336" axis="ch ch" ptType="node node" st="4 1" cnt="1 0" func="cnt" op="equ" val="2">
                            <dgm:alg type="cycle">
                              <dgm:param type="stAng" val="250"/>
                              <dgm:param type="spanAng" val="-90"/>
                              <dgm:param type="ctrShpMap" val="fNode"/>
                            </dgm:alg>
                          </dgm:if>
                          <dgm:else name="Name337">
                            <dgm:alg type="cycle">
                              <dgm:param type="stAng" val="0"/>
                              <dgm:param type="spanAng" val="-360"/>
                              <dgm:param type="ctrShpMap" val="fNode"/>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srcNode" val="textCenter"/>
                    <dgm:param type="dstNode" val="childCenter4"/>
                    <dgm:param type="dim" val="1D"/>
                    <dgm:param type="endSty" val="noArr"/>
                    <dgm:param type="begPts" val="auto"/>
                    <dgm:param type="endPts" val="auto"/>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stAng" val="288"/>
                              <dgm:param type="ctrShpMap" val="fNode"/>
                            </dgm:alg>
                          </dgm:if>
                          <dgm:if name="Name355" axis="ch ch" ptType="node node" st="5 1" cnt="1 0" func="cnt" op="equ" val="2">
                            <dgm:alg type="cycle">
                              <dgm:param type="stAng" val="243"/>
                              <dgm:param type="spanAng" val="90"/>
                              <dgm:param type="ctrShpMap" val="fNode"/>
                            </dgm:alg>
                          </dgm:if>
                          <dgm:else name="Name356">
                            <dgm:alg type="cycle">
                              <dgm:param type="stAng" val="0"/>
                              <dgm:param type="spanAng" val="360"/>
                              <dgm:param type="ctrShpMap" val="fNode"/>
                            </dgm:alg>
                          </dgm:else>
                        </dgm:choose>
                      </dgm:if>
                      <dgm:if name="Name357" axis="ch" ptType="node" func="cnt" op="equ" val="6">
                        <dgm:choose name="Name358">
                          <dgm:if name="Name359" axis="ch ch" ptType="node node" st="5 1" cnt="1 0" func="cnt" op="equ" val="1">
                            <dgm:alg type="cycle">
                              <dgm:param type="stAng" val="240"/>
                              <dgm:param type="ctrShpMap" val="fNode"/>
                            </dgm:alg>
                          </dgm:if>
                          <dgm:if name="Name360" axis="ch ch" ptType="node node" st="5 1" cnt="1 0" func="cnt" op="equ" val="2">
                            <dgm:alg type="cycle">
                              <dgm:param type="stAng" val="195"/>
                              <dgm:param type="spanAng" val="90"/>
                              <dgm:param type="ctrShpMap" val="fNode"/>
                            </dgm:alg>
                          </dgm:if>
                          <dgm:else name="Name361">
                            <dgm:alg type="cycle">
                              <dgm:param type="stAng" val="0"/>
                              <dgm:param type="spanAng" val="360"/>
                              <dgm:param type="ctrShpMap" val="fNode"/>
                            </dgm:alg>
                          </dgm:else>
                        </dgm:choose>
                      </dgm:if>
                      <dgm:if name="Name362" axis="ch" ptType="node" func="cnt" op="gte" val="7">
                        <dgm:choose name="Name363">
                          <dgm:if name="Name364" axis="ch ch" ptType="node node" st="5 1" cnt="1 0" func="cnt" op="equ" val="1">
                            <dgm:alg type="cycle">
                              <dgm:param type="stAng" val="205"/>
                              <dgm:param type="ctrShpMap" val="fNode"/>
                            </dgm:alg>
                          </dgm:if>
                          <dgm:if name="Name365" axis="ch ch" ptType="node node" st="5 1" cnt="1 0" func="cnt" op="equ" val="2">
                            <dgm:alg type="cycle">
                              <dgm:param type="stAng" val="160"/>
                              <dgm:param type="spanAng" val="90"/>
                              <dgm:param type="ctrShpMap" val="fNode"/>
                            </dgm:alg>
                          </dgm:if>
                          <dgm:else name="Name366">
                            <dgm:alg type="cycle">
                              <dgm:param type="stAng" val="0"/>
                              <dgm:param type="spanAng" val="360"/>
                              <dgm:param type="ctrShpMap" val="fNode"/>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stAng" val="72"/>
                              <dgm:param type="ctrShpMap" val="fNode"/>
                            </dgm:alg>
                          </dgm:if>
                          <dgm:if name="Name373" axis="ch ch" ptType="node node" st="5 1" cnt="1 0" func="cnt" op="equ" val="2">
                            <dgm:alg type="cycle">
                              <dgm:param type="stAng" val="117"/>
                              <dgm:param type="spanAng" val="-90"/>
                              <dgm:param type="ctrShpMap" val="fNode"/>
                            </dgm:alg>
                          </dgm:if>
                          <dgm:else name="Name374">
                            <dgm:alg type="cycle">
                              <dgm:param type="stAng" val="0"/>
                              <dgm:param type="spanAng" val="-360"/>
                              <dgm:param type="ctrShpMap" val="fNode"/>
                            </dgm:alg>
                          </dgm:else>
                        </dgm:choose>
                      </dgm:if>
                      <dgm:if name="Name375" axis="ch" ptType="node" func="cnt" op="equ" val="6">
                        <dgm:choose name="Name376">
                          <dgm:if name="Name377" axis="ch ch" ptType="node node" st="5 1" cnt="1 0" func="cnt" op="equ" val="1">
                            <dgm:alg type="cycle">
                              <dgm:param type="stAng" val="120"/>
                              <dgm:param type="ctrShpMap" val="fNode"/>
                            </dgm:alg>
                          </dgm:if>
                          <dgm:if name="Name378" axis="ch ch" ptType="node node" st="5 1" cnt="1 0" func="cnt" op="equ" val="2">
                            <dgm:alg type="cycle">
                              <dgm:param type="stAng" val="165"/>
                              <dgm:param type="spanAng" val="-90"/>
                              <dgm:param type="ctrShpMap" val="fNode"/>
                            </dgm:alg>
                          </dgm:if>
                          <dgm:else name="Name379">
                            <dgm:alg type="cycle">
                              <dgm:param type="stAng" val="0"/>
                              <dgm:param type="spanAng" val="-360"/>
                              <dgm:param type="ctrShpMap" val="fNode"/>
                            </dgm:alg>
                          </dgm:else>
                        </dgm:choose>
                      </dgm:if>
                      <dgm:if name="Name380" axis="ch" ptType="node" func="cnt" op="gte" val="7">
                        <dgm:choose name="Name381">
                          <dgm:if name="Name382" axis="ch ch" ptType="node node" st="5 1" cnt="1 0" func="cnt" op="equ" val="1">
                            <dgm:alg type="cycle">
                              <dgm:param type="stAng" val="154"/>
                              <dgm:param type="ctrShpMap" val="fNode"/>
                            </dgm:alg>
                          </dgm:if>
                          <dgm:if name="Name383" axis="ch ch" ptType="node node" st="5 1" cnt="1 0" func="cnt" op="equ" val="2">
                            <dgm:alg type="cycle">
                              <dgm:param type="stAng" val="199"/>
                              <dgm:param type="spanAng" val="-90"/>
                              <dgm:param type="ctrShpMap" val="fNode"/>
                            </dgm:alg>
                          </dgm:if>
                          <dgm:else name="Name384">
                            <dgm:alg type="cycle">
                              <dgm:param type="stAng" val="0"/>
                              <dgm:param type="spanAng" val="-360"/>
                              <dgm:param type="ctrShpMap" val="fNode"/>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srcNode" val="textCenter"/>
                    <dgm:param type="dstNode" val="childCenter5"/>
                    <dgm:param type="dim" val="1D"/>
                    <dgm:param type="endSty" val="noArr"/>
                    <dgm:param type="begPts" val="auto"/>
                    <dgm:param type="endPts" val="auto"/>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stAng" val="300"/>
                              <dgm:param type="ctrShpMap" val="fNode"/>
                            </dgm:alg>
                          </dgm:if>
                          <dgm:if name="Name402" axis="ch ch" ptType="node node" st="6 1" cnt="1 0" func="cnt" op="equ" val="2">
                            <dgm:alg type="cycle">
                              <dgm:param type="stAng" val="255"/>
                              <dgm:param type="spanAng" val="90"/>
                              <dgm:param type="ctrShpMap" val="fNode"/>
                            </dgm:alg>
                          </dgm:if>
                          <dgm:else name="Name403">
                            <dgm:alg type="cycle">
                              <dgm:param type="stAng" val="0"/>
                              <dgm:param type="spanAng" val="360"/>
                              <dgm:param type="ctrShpMap" val="fNode"/>
                            </dgm:alg>
                          </dgm:else>
                        </dgm:choose>
                      </dgm:if>
                      <dgm:if name="Name404" axis="ch" ptType="node" func="cnt" op="gte" val="7">
                        <dgm:choose name="Name405">
                          <dgm:if name="Name406" axis="ch ch" ptType="node node" st="6 1" cnt="1 0" func="cnt" op="equ" val="1">
                            <dgm:alg type="cycle">
                              <dgm:param type="stAng" val="257"/>
                              <dgm:param type="ctrShpMap" val="fNode"/>
                            </dgm:alg>
                          </dgm:if>
                          <dgm:if name="Name407" axis="ch ch" ptType="node node" st="6 1" cnt="1 0" func="cnt" op="equ" val="2">
                            <dgm:alg type="cycle">
                              <dgm:param type="stAng" val="212"/>
                              <dgm:param type="spanAng" val="90"/>
                              <dgm:param type="ctrShpMap" val="fNode"/>
                            </dgm:alg>
                          </dgm:if>
                          <dgm:else name="Name408">
                            <dgm:alg type="cycle">
                              <dgm:param type="stAng" val="0"/>
                              <dgm:param type="spanAng" val="360"/>
                              <dgm:param type="ctrShpMap" val="fNode"/>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stAng" val="60"/>
                              <dgm:param type="ctrShpMap" val="fNode"/>
                            </dgm:alg>
                          </dgm:if>
                          <dgm:if name="Name415" axis="ch ch" ptType="node node" st="6 1" cnt="1 0" func="cnt" op="equ" val="2">
                            <dgm:alg type="cycle">
                              <dgm:param type="stAng" val="105"/>
                              <dgm:param type="spanAng" val="-90"/>
                              <dgm:param type="ctrShpMap" val="fNode"/>
                            </dgm:alg>
                          </dgm:if>
                          <dgm:else name="Name416">
                            <dgm:alg type="cycle">
                              <dgm:param type="stAng" val="0"/>
                              <dgm:param type="spanAng" val="-360"/>
                              <dgm:param type="ctrShpMap" val="fNode"/>
                            </dgm:alg>
                          </dgm:else>
                        </dgm:choose>
                      </dgm:if>
                      <dgm:if name="Name417" axis="ch" ptType="node" func="cnt" op="gte" val="7">
                        <dgm:choose name="Name418">
                          <dgm:if name="Name419" axis="ch ch" ptType="node node" st="6 1" cnt="1 0" func="cnt" op="equ" val="1">
                            <dgm:alg type="cycle">
                              <dgm:param type="stAng" val="102"/>
                              <dgm:param type="ctrShpMap" val="fNode"/>
                            </dgm:alg>
                          </dgm:if>
                          <dgm:if name="Name420" axis="ch ch" ptType="node node" st="6 1" cnt="1 0" func="cnt" op="equ" val="2">
                            <dgm:alg type="cycle">
                              <dgm:param type="stAng" val="147"/>
                              <dgm:param type="spanAng" val="-90"/>
                              <dgm:param type="ctrShpMap" val="fNode"/>
                            </dgm:alg>
                          </dgm:if>
                          <dgm:else name="Name421">
                            <dgm:alg type="cycle">
                              <dgm:param type="stAng" val="0"/>
                              <dgm:param type="spanAng" val="-360"/>
                              <dgm:param type="ctrShpMap" val="fNode"/>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srcNode" val="textCenter"/>
                    <dgm:param type="dstNode" val="childCenter6"/>
                    <dgm:param type="dim" val="1D"/>
                    <dgm:param type="endSty" val="noArr"/>
                    <dgm:param type="begPts" val="auto"/>
                    <dgm:param type="endPts" val="auto"/>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stAng" val="308"/>
                              <dgm:param type="ctrShpMap" val="fNode"/>
                            </dgm:alg>
                          </dgm:if>
                          <dgm:if name="Name439" axis="ch ch" ptType="node node" st="7 1" cnt="1 0" func="cnt" op="equ" val="2">
                            <dgm:alg type="cycle">
                              <dgm:param type="stAng" val="263"/>
                              <dgm:param type="spanAng" val="90"/>
                              <dgm:param type="ctrShpMap" val="fNode"/>
                            </dgm:alg>
                          </dgm:if>
                          <dgm:else name="Name440">
                            <dgm:alg type="cycle">
                              <dgm:param type="stAng" val="0"/>
                              <dgm:param type="spanAng" val="360"/>
                              <dgm:param type="ctrShpMap" val="fNode"/>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stAng" val="51"/>
                              <dgm:param type="ctrShpMap" val="fNode"/>
                            </dgm:alg>
                          </dgm:if>
                          <dgm:if name="Name447" axis="ch ch" ptType="node node" st="7 1" cnt="1 0" func="cnt" op="equ" val="2">
                            <dgm:alg type="cycle">
                              <dgm:param type="stAng" val="96"/>
                              <dgm:param type="spanAng" val="-90"/>
                              <dgm:param type="ctrShpMap" val="fNode"/>
                            </dgm:alg>
                          </dgm:if>
                          <dgm:else name="Name448">
                            <dgm:alg type="cycle">
                              <dgm:param type="stAng" val="0"/>
                              <dgm:param type="spanAng" val="-360"/>
                              <dgm:param type="ctrShpMap" val="fNode"/>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srcNode" val="textCenter"/>
                    <dgm:param type="dstNode" val="childCenter7"/>
                    <dgm:param type="dim" val="1D"/>
                    <dgm:param type="endSty" val="noArr"/>
                    <dgm:param type="begPts" val="auto"/>
                    <dgm:param type="endPts" val="auto"/>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type="chevron" r:blip="" rot="90">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type="round2SameRect" r:blip="" rot="90">
                <dgm:adjLst/>
              </dgm:shape>
            </dgm:if>
            <dgm:else name="Name6">
              <dgm:alg type="tx">
                <dgm:param type="stBulletLvl" val="1"/>
                <dgm:param type="txAnchorVertCh" val="mid"/>
              </dgm:alg>
              <dgm:shape xmlns:r="http://schemas.openxmlformats.org/officeDocument/2006/relationships" type="round2SameRect" r:blip="" rot="-90">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type="chevron" r:blip="" rot="90">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type="round2SameRect" r:blip="" rot="90">
                <dgm:adjLst/>
              </dgm:shape>
            </dgm:if>
            <dgm:else name="Name6">
              <dgm:alg type="tx">
                <dgm:param type="stBulletLvl" val="1"/>
                <dgm:param type="txAnchorVertCh" val="mid"/>
              </dgm:alg>
              <dgm:shape xmlns:r="http://schemas.openxmlformats.org/officeDocument/2006/relationships" type="round2SameRect" r:blip="" rot="-90">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type="chevron" r:blip="" rot="90">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type="round2SameRect" r:blip="" rot="90">
                <dgm:adjLst/>
              </dgm:shape>
            </dgm:if>
            <dgm:else name="Name6">
              <dgm:alg type="tx">
                <dgm:param type="stBulletLvl" val="1"/>
                <dgm:param type="txAnchorVertCh" val="mid"/>
              </dgm:alg>
              <dgm:shape xmlns:r="http://schemas.openxmlformats.org/officeDocument/2006/relationships" type="round2SameRect" r:blip="" rot="-90">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b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callout">
    <dgm:scene3d>
      <a:camera prst="orthographicFront"/>
      <a:lightRig rig="threePt" dir="t"/>
    </dgm:scene3d>
    <dgm:txPr/>
    <dgm:style>
      <a:lnRef idx="1">
        <a:scrgbClr r="0" g="0" b="0"/>
      </a:lnRef>
      <a:fillRef idx="2">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2">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F6C7DC-AA11-459C-BEBC-DBE5743722B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657EDBF-8AC2-4BA6-B91A-098A144B503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4.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8.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9.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0.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E845B87-2B97-4EFB-B1B0-D90DE38C768A}"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教材图文并茂，我们要</a:t>
            </a:r>
            <a:r>
              <a:rPr lang="zh-CN" altLang="zh-CN" b="1" dirty="0">
                <a:solidFill>
                  <a:srgbClr val="FF0000"/>
                </a:solidFill>
                <a:sym typeface="+mn-ea"/>
              </a:rPr>
              <a:t>了解每一</a:t>
            </a:r>
            <a:r>
              <a:rPr lang="zh-CN" altLang="en-US" b="1" dirty="0">
                <a:solidFill>
                  <a:srgbClr val="FF0000"/>
                </a:solidFill>
                <a:sym typeface="+mn-ea"/>
              </a:rPr>
              <a:t>课</a:t>
            </a:r>
            <a:r>
              <a:rPr lang="zh-CN" altLang="zh-CN" b="1" dirty="0">
                <a:solidFill>
                  <a:srgbClr val="FF0000"/>
                </a:solidFill>
                <a:sym typeface="+mn-ea"/>
              </a:rPr>
              <a:t>教材图文背后的价值指向</a:t>
            </a:r>
            <a:endParaRPr lang="zh-CN" altLang="zh-CN" b="1" dirty="0">
              <a:solidFill>
                <a:srgbClr val="FF0000"/>
              </a:solidFill>
              <a:sym typeface="+mn-ea"/>
            </a:endParaRPr>
          </a:p>
          <a:p>
            <a:r>
              <a:rPr lang="zh-CN" altLang="zh-CN" b="1" dirty="0">
                <a:solidFill>
                  <a:srgbClr val="FF0000"/>
                </a:solidFill>
                <a:sym typeface="+mn-ea"/>
              </a:rPr>
              <a:t>例如</a:t>
            </a:r>
            <a:r>
              <a:rPr lang="en-US" altLang="zh-CN" b="1" dirty="0">
                <a:sym typeface="+mn-ea"/>
              </a:rPr>
              <a:t>4《</a:t>
            </a:r>
            <a:r>
              <a:rPr lang="zh-CN" altLang="en-US" b="1" dirty="0">
                <a:sym typeface="+mn-ea"/>
              </a:rPr>
              <a:t>我们的公共生活</a:t>
            </a:r>
            <a:r>
              <a:rPr lang="en-US" altLang="zh-CN" b="1" dirty="0">
                <a:sym typeface="+mn-ea"/>
              </a:rPr>
              <a:t>》P25</a:t>
            </a:r>
            <a:endParaRPr lang="zh-CN" altLang="zh-CN" b="1" dirty="0">
              <a:solidFill>
                <a:srgbClr val="FF0000"/>
              </a:solidFill>
            </a:endParaRPr>
          </a:p>
          <a:p>
            <a:r>
              <a:rPr lang="zh-CN" altLang="en-US" dirty="0"/>
              <a:t>，瞎眼路灯，教材出现的这个路灯，有他的价值导向的，一是</a:t>
            </a:r>
            <a:r>
              <a:rPr lang="zh-CN" altLang="en-US" dirty="0">
                <a:latin typeface="黑体" panose="02010609060101010101" pitchFamily="49" charset="-122"/>
                <a:ea typeface="黑体" panose="02010609060101010101" pitchFamily="49" charset="-122"/>
                <a:sym typeface="+mn-ea"/>
              </a:rPr>
              <a:t>政府提供或修建的公共设施，与我们每个人都息息相关。看奥这种情况我们可以向有关部门反映的；我们要维护公共利益</a:t>
            </a:r>
            <a:endParaRPr lang="zh-CN" altLang="en-US" dirty="0">
              <a:latin typeface="黑体" panose="02010609060101010101" pitchFamily="49" charset="-122"/>
              <a:ea typeface="黑体" panose="02010609060101010101" pitchFamily="49" charset="-122"/>
              <a:sym typeface="+mn-ea"/>
            </a:endParaRPr>
          </a:p>
          <a:p>
            <a:endParaRPr lang="zh-CN" altLang="en-US" dirty="0"/>
          </a:p>
        </p:txBody>
      </p:sp>
      <p:sp>
        <p:nvSpPr>
          <p:cNvPr id="4" name="灯片编号占位符 3"/>
          <p:cNvSpPr>
            <a:spLocks noGrp="1"/>
          </p:cNvSpPr>
          <p:nvPr>
            <p:ph type="sldNum" sz="quarter" idx="5"/>
          </p:nvPr>
        </p:nvSpPr>
        <p:spPr/>
        <p:txBody>
          <a:bodyPr/>
          <a:lstStyle/>
          <a:p>
            <a:fld id="{3E845B87-2B97-4EFB-B1B0-D90DE38C768A}"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E845B87-2B97-4EFB-B1B0-D90DE38C768A}"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从主题来看，我们不难发现，到了高年级学科的特点是越来越明显的，在低年段更多的是德育方面的培养，那么到了高年级国情教育越来凸显。比喻在第三单元中，我们的国土，我们的家园这一主题，就是地理知识，到第四单元更多的是历史知识。所以我们在执教这一册的时候要思考一个宏观的问题。就是</a:t>
            </a:r>
            <a:r>
              <a:rPr lang="en-US" altLang="zh-CN"/>
              <a:t>.....</a:t>
            </a:r>
            <a:endParaRPr lang="en-US"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关于业余活动的价值判断问题，我们可以参考这样的一个表格，有的是创造性参与的属于正向价值，</a:t>
            </a:r>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a:t>
            </a:r>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9" name="Shape 869"/>
          <p:cNvSpPr/>
          <p:nvPr>
            <p:ph type="sldImg"/>
          </p:nvPr>
        </p:nvSpPr>
        <p:spPr>
          <a:prstGeom prst="rect">
            <a:avLst/>
          </a:prstGeom>
        </p:spPr>
        <p:txBody>
          <a:bodyPr/>
          <a:lstStyle/>
          <a:p/>
        </p:txBody>
      </p:sp>
      <p:sp>
        <p:nvSpPr>
          <p:cNvPr id="870" name="Shape 870"/>
          <p:cNvSpPr/>
          <p:nvPr>
            <p:ph type="body" sz="quarter" idx="1"/>
          </p:nvPr>
        </p:nvSpPr>
        <p:spPr>
          <a:prstGeom prst="rect">
            <a:avLst/>
          </a:prstGeom>
        </p:spPr>
        <p:txBody>
          <a:bodyPr/>
          <a:lstStyle/>
          <a:p>
            <a:r>
              <a:t> 其一，要理解教材的设计才能做到从本班的生活实际出发来设计教学呢？其一，要理解教材的设计。事实上，教材已经为教师从本班的生活实际出发提供了某些指示。比如，教材中留白设计就是需要教师引导学生填补自己的生活经验，教材中的省略号的设计，以及主持人的问题设计也都是如此。</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 name="Shape 880"/>
          <p:cNvSpPr/>
          <p:nvPr>
            <p:ph type="sldImg"/>
          </p:nvPr>
        </p:nvSpPr>
        <p:spPr>
          <a:prstGeom prst="rect">
            <a:avLst/>
          </a:prstGeom>
        </p:spPr>
        <p:txBody>
          <a:bodyPr/>
          <a:lstStyle/>
          <a:p/>
        </p:txBody>
      </p:sp>
      <p:sp>
        <p:nvSpPr>
          <p:cNvPr id="881" name="Shape 881"/>
          <p:cNvSpPr/>
          <p:nvPr>
            <p:ph type="body" sz="quarter" idx="1"/>
          </p:nvPr>
        </p:nvSpPr>
        <p:spPr>
          <a:prstGeom prst="rect">
            <a:avLst/>
          </a:prstGeom>
        </p:spPr>
        <p:txBody>
          <a:bodyPr/>
          <a:lstStyle/>
          <a:p>
            <a:r>
              <a:t> </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1" name="Shape 891"/>
          <p:cNvSpPr/>
          <p:nvPr>
            <p:ph type="sldImg"/>
          </p:nvPr>
        </p:nvSpPr>
        <p:spPr>
          <a:prstGeom prst="rect">
            <a:avLst/>
          </a:prstGeom>
        </p:spPr>
        <p:txBody>
          <a:bodyPr/>
          <a:lstStyle/>
          <a:p/>
        </p:txBody>
      </p:sp>
      <p:sp>
        <p:nvSpPr>
          <p:cNvPr id="892" name="Shape 892"/>
          <p:cNvSpPr/>
          <p:nvPr>
            <p:ph type="body" sz="quarter" idx="1"/>
          </p:nvPr>
        </p:nvSpPr>
        <p:spPr>
          <a:prstGeom prst="rect">
            <a:avLst/>
          </a:prstGeom>
        </p:spPr>
        <p:txBody>
          <a:bodyPr/>
          <a:lstStyle/>
          <a:p>
            <a:r>
              <a:t> </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en-US" altLang="zh-CN"/>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本课要注意两个问题，方法价值和德育价值。不能单纯讲沟通的技巧，还要注意落实德育价值</a:t>
            </a:r>
            <a:r>
              <a:rPr lang="en-US" altLang="zh-CN"/>
              <a:t>“</a:t>
            </a:r>
            <a:r>
              <a:rPr lang="zh-CN" altLang="en-US"/>
              <a:t>真诚和坦率</a:t>
            </a:r>
            <a:r>
              <a:rPr lang="en-US" altLang="zh-CN"/>
              <a:t>”</a:t>
            </a:r>
            <a:r>
              <a:rPr lang="zh-CN" altLang="en-US"/>
              <a:t>。</a:t>
            </a:r>
            <a:endParaRPr lang="zh-CN" altLang="en-US"/>
          </a:p>
          <a:p>
            <a:r>
              <a:rPr lang="zh-CN" altLang="en-US"/>
              <a:t>换位三部曲简单看是一种方法的介绍，更重要的是理解和尊重，站在他人的角度想问题。这一个德育价值。</a:t>
            </a:r>
            <a:endParaRPr lang="zh-CN" altLang="en-US"/>
          </a:p>
          <a:p>
            <a:r>
              <a:rPr lang="zh-CN" altLang="en-US"/>
              <a:t>锻炼表达这个活动。实际上是沟通出现的不同层面，有的时候是心理、有的时候是能力问题和价值观的问题。内容是非常丰富的。</a:t>
            </a:r>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这一课的知识性比较强，与法治教育息息相关</a:t>
            </a:r>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E845B87-2B97-4EFB-B1B0-D90DE38C768A}"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 name="Shape 192"/>
          <p:cNvSpPr/>
          <p:nvPr>
            <p:ph type="sldImg"/>
          </p:nvPr>
        </p:nvSpPr>
        <p:spPr>
          <a:prstGeom prst="rect">
            <a:avLst/>
          </a:prstGeom>
        </p:spPr>
        <p:txBody>
          <a:bodyPr/>
          <a:lstStyle/>
          <a:p/>
        </p:txBody>
      </p:sp>
      <p:sp>
        <p:nvSpPr>
          <p:cNvPr id="193" name="Shape 193"/>
          <p:cNvSpPr/>
          <p:nvPr>
            <p:ph type="body" sz="quarter" idx="1"/>
          </p:nvPr>
        </p:nvSpPr>
        <p:spPr>
          <a:prstGeom prst="rect">
            <a:avLst/>
          </a:prstGeom>
        </p:spPr>
        <p:txBody>
          <a:bodyPr/>
          <a:lstStyle/>
          <a:p>
            <a:pPr>
              <a:defRPr sz="1800"/>
            </a:pPr>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第二单元我们是班级的主人，他只有两个两课</a:t>
            </a:r>
            <a:endParaRPr lang="zh-CN" altLang="en-US"/>
          </a:p>
          <a:p>
            <a:r>
              <a:rPr lang="zh-CN" altLang="en-US"/>
              <a:t>编写的背景是：从学生的视角来看</a:t>
            </a:r>
            <a:r>
              <a:rPr lang="en-US" altLang="zh-CN"/>
              <a:t>....</a:t>
            </a:r>
            <a:r>
              <a:rPr lang="zh-CN" altLang="en-US"/>
              <a:t>社会的视角</a:t>
            </a:r>
            <a:r>
              <a:rPr lang="en-US" altLang="zh-CN"/>
              <a:t>.....</a:t>
            </a:r>
            <a:r>
              <a:rPr lang="zh-CN" altLang="en-US"/>
              <a:t>价值观的视角来看</a:t>
            </a:r>
            <a:endParaRPr lang="zh-CN" altLang="en-US"/>
          </a:p>
          <a:p>
            <a:r>
              <a:rPr lang="zh-CN" altLang="en-US"/>
              <a:t>有老师认为：为什么到五年级才切入选班干部这个内容，三年级都开始选了，这里要做一个说明</a:t>
            </a:r>
            <a:endParaRPr lang="zh-CN" altLang="en-US"/>
          </a:p>
          <a:p>
            <a:r>
              <a:rPr lang="zh-CN" altLang="en-US"/>
              <a:t>班干部选举并不是单纯的探讨班级生活，而是以班级生活为载体，目的是培养孩子的集体意识、规则意识、民主的平等意识等</a:t>
            </a:r>
            <a:endParaRPr lang="zh-CN" altLang="en-US"/>
          </a:p>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教材上第26页、27页活动园围绕班干部职责、任职条件展开，能否为班级服务等不同角度讲述当班干部的条件。</a:t>
            </a:r>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30页到31页后一页具体讲班干部 。。。强调规则意识、平等意识、集体主义精神的培养。</a:t>
            </a:r>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a:t>
            </a:r>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38的页活动园强调公平公正。</a:t>
            </a:r>
            <a:endParaRPr lang="zh-CN" altLang="en-US"/>
          </a:p>
          <a:p>
            <a:r>
              <a:rPr lang="zh-CN" altLang="en-US"/>
              <a:t>第40页:共同的决定要落实。活动园是落实共同决定出现的问题。执行中出现的问题。</a:t>
            </a:r>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第40页:共同的决定要落实。活动园是落实共同决定出现的问题。执行中出现的问题。</a:t>
            </a:r>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我们的国土 我们的家园。对应课程标准的内容：.....</a:t>
            </a:r>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a:p>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E845B87-2B97-4EFB-B1B0-D90DE38C768A}"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第48页好山好水好风光。体验热爱国土的情感。了解中国地形的复杂性及不同特点。</a:t>
            </a:r>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a:t>
            </a:r>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zh-CN"/>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根据国家相关的政策编写的</a:t>
            </a:r>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骄人祖先 灿烂文化。此单元落实文化的认同。围绕文字、科技、美德设置三块内容。对应课程标准内容：知道我国是文明古国。掌握应有的历史常识。</a:t>
            </a:r>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对应只有一条，应有的历史没有明确的要求，不好把握。从侧面说明原有的课程对传统文化不够重视。从</a:t>
            </a:r>
            <a:r>
              <a:rPr lang="en-US" altLang="zh-CN"/>
              <a:t>2012</a:t>
            </a:r>
            <a:r>
              <a:rPr lang="zh-CN" altLang="en-US"/>
              <a:t>年开始越来越重视。</a:t>
            </a:r>
            <a:endParaRPr lang="zh-CN" altLang="en-US"/>
          </a:p>
          <a:p>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习总书记提出教材的编写提出要求五个体现</a:t>
            </a:r>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E845B87-2B97-4EFB-B1B0-D90DE38C768A}"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a:p>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强调文化和德育的</a:t>
            </a:r>
            <a:r>
              <a:rPr lang="zh-CN" altLang="en-US">
                <a:sym typeface="+mn-ea"/>
              </a:rPr>
              <a:t>切不可讲成书法课</a:t>
            </a:r>
            <a:r>
              <a:rPr lang="zh-CN" altLang="en-US"/>
              <a:t>内涵。</a:t>
            </a:r>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西方人认为四大方面，对西方的贡献而已</a:t>
            </a:r>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螺旋上升</a:t>
            </a:r>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编写依据：《完善中华传统优秀文化指导纲要》中对传统美德指出：对自我、对他人、对国家。</a:t>
            </a:r>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编写依据：。</a:t>
            </a:r>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E845B87-2B97-4EFB-B1B0-D90DE38C768A}"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30"/>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6689EDD7-2B58-4D06-9B53-61FEB47B1AE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B805191-9F02-4C6C-920B-4C33BE4F1DD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689EDD7-2B58-4D06-9B53-61FEB47B1AE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B805191-9F02-4C6C-920B-4C33BE4F1DD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3"/>
            <a:ext cx="27432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43"/>
            <a:ext cx="80264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689EDD7-2B58-4D06-9B53-61FEB47B1AE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B805191-9F02-4C6C-920B-4C33BE4F1DD9}"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dgm">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a:t>单击此处编辑母版标题样式</a:t>
            </a:r>
            <a:endParaRPr lang="zh-CN" altLang="en-US"/>
          </a:p>
        </p:txBody>
      </p:sp>
      <p:sp>
        <p:nvSpPr>
          <p:cNvPr id="3" name="SmartArt 占位符 2"/>
          <p:cNvSpPr>
            <a:spLocks noGrp="1"/>
          </p:cNvSpPr>
          <p:nvPr>
            <p:ph type="pic" idx="1"/>
          </p:nvPr>
        </p:nvSpPr>
        <p:spPr>
          <a:xfrm>
            <a:off x="609600" y="1600205"/>
            <a:ext cx="10972800" cy="4525963"/>
          </a:xfrm>
        </p:spPr>
        <p:txBody>
          <a:bodyPr/>
          <a:lstStyle/>
          <a:p>
            <a:pPr lvl="0"/>
            <a:endParaRPr lang="zh-CN" altLang="en-US" noProof="0"/>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5E6DD4D6-735C-495A-94EA-3FA578215239}"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689EDD7-2B58-4D06-9B53-61FEB47B1AE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B805191-9F02-4C6C-920B-4C33BE4F1DD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5"/>
            <a:ext cx="103632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6689EDD7-2B58-4D06-9B53-61FEB47B1AE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B805191-9F02-4C6C-920B-4C33BE4F1DD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6689EDD7-2B58-4D06-9B53-61FEB47B1AE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B805191-9F02-4C6C-920B-4C33BE4F1DD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7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6689EDD7-2B58-4D06-9B53-61FEB47B1AE3}"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B805191-9F02-4C6C-920B-4C33BE4F1DD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689EDD7-2B58-4D06-9B53-61FEB47B1AE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805191-9F02-4C6C-920B-4C33BE4F1DD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689EDD7-2B58-4D06-9B53-61FEB47B1AE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B805191-9F02-4C6C-920B-4C33BE4F1DD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50"/>
            <a:ext cx="4011084"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5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6689EDD7-2B58-4D06-9B53-61FEB47B1AE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B805191-9F02-4C6C-920B-4C33BE4F1DD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6689EDD7-2B58-4D06-9B53-61FEB47B1AE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B805191-9F02-4C6C-920B-4C33BE4F1DD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600205"/>
            <a:ext cx="109728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600" y="6356355"/>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89EDD7-2B58-4D06-9B53-61FEB47B1AE3}" type="datetimeFigureOut">
              <a:rPr lang="zh-CN" altLang="en-US" smtClean="0"/>
            </a:fld>
            <a:endParaRPr lang="zh-CN" altLang="en-US"/>
          </a:p>
        </p:txBody>
      </p:sp>
      <p:sp>
        <p:nvSpPr>
          <p:cNvPr id="5" name="页脚占位符 4"/>
          <p:cNvSpPr>
            <a:spLocks noGrp="1"/>
          </p:cNvSpPr>
          <p:nvPr>
            <p:ph type="ftr" sz="quarter" idx="3"/>
          </p:nvPr>
        </p:nvSpPr>
        <p:spPr>
          <a:xfrm>
            <a:off x="4165600" y="6356355"/>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5"/>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805191-9F02-4C6C-920B-4C33BE4F1DD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xml"/><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0.png"/><Relationship Id="rId1" Type="http://schemas.openxmlformats.org/officeDocument/2006/relationships/image" Target="../media/image2.png"/></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5.png"/></Relationships>
</file>

<file path=ppt/slides/_rels/slide1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6.png"/></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2.xml"/><Relationship Id="rId1" Type="http://schemas.openxmlformats.org/officeDocument/2006/relationships/image" Target="../media/image97.png"/></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2.xml"/><Relationship Id="rId1" Type="http://schemas.openxmlformats.org/officeDocument/2006/relationships/image" Target="../media/image98.png"/></Relationships>
</file>

<file path=ppt/slides/_rels/slide1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9.png"/></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1.png"/><Relationship Id="rId1" Type="http://schemas.openxmlformats.org/officeDocument/2006/relationships/image" Target="../media/image100.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image" Target="../media/image21.png"/><Relationship Id="rId1" Type="http://schemas.openxmlformats.org/officeDocument/2006/relationships/image" Target="../media/image2.png"/></Relationships>
</file>

<file path=ppt/slides/_rels/slide120.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2.xml"/><Relationship Id="rId1" Type="http://schemas.openxmlformats.org/officeDocument/2006/relationships/image" Target="../media/image102.png"/></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3.png"/></Relationships>
</file>

<file path=ppt/slides/_rels/slide1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5.png"/><Relationship Id="rId1" Type="http://schemas.openxmlformats.org/officeDocument/2006/relationships/image" Target="../media/image104.png"/></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7.xml"/><Relationship Id="rId5" Type="http://schemas.openxmlformats.org/officeDocument/2006/relationships/image" Target="../media/image25.jpeg"/><Relationship Id="rId4" Type="http://schemas.openxmlformats.org/officeDocument/2006/relationships/image" Target="../media/image24.jpeg"/><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image" Target="../media/image2.png"/></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image" Target="../media/image106.png"/></Relationships>
</file>

<file path=ppt/slides/_rels/slide138.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image" Target="../media/image107.png"/></Relationships>
</file>

<file path=ppt/slides/_rels/slide139.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microsoft.com/office/2007/relationships/diagramDrawing" Target="../diagrams/drawing6.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 Id="rId3" Type="http://schemas.openxmlformats.org/officeDocument/2006/relationships/diagramData" Target="../diagrams/data6.xml"/><Relationship Id="rId2" Type="http://schemas.openxmlformats.org/officeDocument/2006/relationships/image" Target="../media/image109.png"/><Relationship Id="rId1" Type="http://schemas.openxmlformats.org/officeDocument/2006/relationships/image" Target="../media/image108.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7.xml"/><Relationship Id="rId2" Type="http://schemas.openxmlformats.org/officeDocument/2006/relationships/image" Target="../media/image26.jpeg"/><Relationship Id="rId1" Type="http://schemas.openxmlformats.org/officeDocument/2006/relationships/image" Target="../media/image2.png"/></Relationships>
</file>

<file path=ppt/slides/_rels/slide1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0.png"/></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1.png"/></Relationships>
</file>

<file path=ppt/slides/_rels/slide1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2.png"/></Relationships>
</file>

<file path=ppt/slides/_rels/slide1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3.png"/></Relationships>
</file>

<file path=ppt/slides/_rels/slide1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5.jpeg"/><Relationship Id="rId1" Type="http://schemas.openxmlformats.org/officeDocument/2006/relationships/image" Target="../media/image114.jpeg"/></Relationships>
</file>

<file path=ppt/slides/_rels/slide1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6.jpeg"/></Relationships>
</file>

<file path=ppt/slides/_rels/slide1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7.jpeg"/></Relationships>
</file>

<file path=ppt/slides/_rels/slide1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8.jpeg"/></Relationships>
</file>

<file path=ppt/slides/_rels/slide1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9.jpeg"/></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2.xml"/><Relationship Id="rId4" Type="http://schemas.openxmlformats.org/officeDocument/2006/relationships/image" Target="../media/image29.png"/><Relationship Id="rId3" Type="http://schemas.openxmlformats.org/officeDocument/2006/relationships/image" Target="../media/image28.jpeg"/><Relationship Id="rId2" Type="http://schemas.openxmlformats.org/officeDocument/2006/relationships/image" Target="../media/image27.png"/><Relationship Id="rId1" Type="http://schemas.openxmlformats.org/officeDocument/2006/relationships/image" Target="../media/image2.png"/></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0.png"/><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image" Target="../media/image30.png"/><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2.png"/><Relationship Id="rId1" Type="http://schemas.openxmlformats.org/officeDocument/2006/relationships/image" Target="../media/image31.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4.png"/><Relationship Id="rId1" Type="http://schemas.openxmlformats.org/officeDocument/2006/relationships/image" Target="../media/image33.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6.png"/><Relationship Id="rId1" Type="http://schemas.openxmlformats.org/officeDocument/2006/relationships/image" Target="../media/image35.png"/></Relationships>
</file>

<file path=ppt/slides/_rels/slide28.xml.rels><?xml version="1.0" encoding="UTF-8" standalone="yes"?>
<Relationships xmlns="http://schemas.openxmlformats.org/package/2006/relationships"><Relationship Id="rId9" Type="http://schemas.openxmlformats.org/officeDocument/2006/relationships/diagramColors" Target="../diagrams/colors2.xml"/><Relationship Id="rId8" Type="http://schemas.openxmlformats.org/officeDocument/2006/relationships/diagramQuickStyle" Target="../diagrams/quickStyle2.xml"/><Relationship Id="rId7" Type="http://schemas.openxmlformats.org/officeDocument/2006/relationships/diagramLayout" Target="../diagrams/layout2.xml"/><Relationship Id="rId6" Type="http://schemas.openxmlformats.org/officeDocument/2006/relationships/diagramData" Target="../diagrams/data2.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2" Type="http://schemas.openxmlformats.org/officeDocument/2006/relationships/notesSlide" Target="../notesSlides/notesSlide20.xml"/><Relationship Id="rId11" Type="http://schemas.openxmlformats.org/officeDocument/2006/relationships/slideLayout" Target="../slideLayouts/slideLayout2.xml"/><Relationship Id="rId10" Type="http://schemas.microsoft.com/office/2007/relationships/diagramDrawing" Target="../diagrams/drawing2.xml"/><Relationship Id="rId1" Type="http://schemas.openxmlformats.org/officeDocument/2006/relationships/diagramData" Target="../diagrams/data1.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6.png"/><Relationship Id="rId1" Type="http://schemas.openxmlformats.org/officeDocument/2006/relationships/image" Target="../media/image35.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7.xml"/><Relationship Id="rId2" Type="http://schemas.openxmlformats.org/officeDocument/2006/relationships/image" Target="../media/image38.png"/><Relationship Id="rId1" Type="http://schemas.openxmlformats.org/officeDocument/2006/relationships/image" Target="../media/image3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2.xml"/><Relationship Id="rId4" Type="http://schemas.openxmlformats.org/officeDocument/2006/relationships/image" Target="../media/image42.png"/><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image" Target="../media/image39.jpe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xml"/><Relationship Id="rId2" Type="http://schemas.openxmlformats.org/officeDocument/2006/relationships/image" Target="../media/image43.png"/><Relationship Id="rId1" Type="http://schemas.openxmlformats.org/officeDocument/2006/relationships/image" Target="../media/image39.jpe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2.xml"/><Relationship Id="rId2" Type="http://schemas.openxmlformats.org/officeDocument/2006/relationships/image" Target="../media/image44.png"/><Relationship Id="rId1" Type="http://schemas.openxmlformats.org/officeDocument/2006/relationships/image" Target="../media/image39.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7.xml"/><Relationship Id="rId2" Type="http://schemas.openxmlformats.org/officeDocument/2006/relationships/image" Target="../media/image46.png"/><Relationship Id="rId1" Type="http://schemas.openxmlformats.org/officeDocument/2006/relationships/image" Target="../media/image45.png"/></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12.xml"/><Relationship Id="rId2" Type="http://schemas.openxmlformats.org/officeDocument/2006/relationships/image" Target="../media/image48.png"/><Relationship Id="rId1" Type="http://schemas.openxmlformats.org/officeDocument/2006/relationships/image" Target="../media/image47.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7.xml"/><Relationship Id="rId2" Type="http://schemas.openxmlformats.org/officeDocument/2006/relationships/image" Target="../media/image50.png"/><Relationship Id="rId1" Type="http://schemas.openxmlformats.org/officeDocument/2006/relationships/image" Target="../media/image49.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image" Target="../media/image51.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7.xml"/><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2.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5" Type="http://schemas.openxmlformats.org/officeDocument/2006/relationships/notesSlide" Target="../notesSlides/notesSlide34.xml"/><Relationship Id="rId4" Type="http://schemas.openxmlformats.org/officeDocument/2006/relationships/slideLayout" Target="../slideLayouts/slideLayout7.xml"/><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image" Target="../media/image52.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7.xml"/><Relationship Id="rId2" Type="http://schemas.openxmlformats.org/officeDocument/2006/relationships/image" Target="../media/image56.png"/><Relationship Id="rId1" Type="http://schemas.openxmlformats.org/officeDocument/2006/relationships/image" Target="../media/image55.png"/></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7.xml"/><Relationship Id="rId2" Type="http://schemas.openxmlformats.org/officeDocument/2006/relationships/image" Target="../media/image58.png"/><Relationship Id="rId1" Type="http://schemas.openxmlformats.org/officeDocument/2006/relationships/image" Target="../media/image57.png"/></Relationships>
</file>

<file path=ppt/slides/_rels/slide56.xml.rels><?xml version="1.0" encoding="UTF-8" standalone="yes"?>
<Relationships xmlns="http://schemas.openxmlformats.org/package/2006/relationships"><Relationship Id="rId6" Type="http://schemas.openxmlformats.org/officeDocument/2006/relationships/notesSlide" Target="../notesSlides/notesSlide37.xml"/><Relationship Id="rId5" Type="http://schemas.openxmlformats.org/officeDocument/2006/relationships/slideLayout" Target="../slideLayouts/slideLayout7.xml"/><Relationship Id="rId4" Type="http://schemas.openxmlformats.org/officeDocument/2006/relationships/image" Target="../media/image62.png"/><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image" Target="../media/image59.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7.xml"/><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2.png"/></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7.xml"/><Relationship Id="rId2" Type="http://schemas.openxmlformats.org/officeDocument/2006/relationships/image" Target="../media/image64.png"/><Relationship Id="rId1" Type="http://schemas.openxmlformats.org/officeDocument/2006/relationships/image" Target="../media/image63.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7.xml"/><Relationship Id="rId1" Type="http://schemas.openxmlformats.org/officeDocument/2006/relationships/image" Target="../media/image65.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7.xml"/><Relationship Id="rId2" Type="http://schemas.openxmlformats.org/officeDocument/2006/relationships/image" Target="../media/image67.png"/><Relationship Id="rId1" Type="http://schemas.openxmlformats.org/officeDocument/2006/relationships/image" Target="../media/image66.pn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2.xml"/><Relationship Id="rId2" Type="http://schemas.openxmlformats.org/officeDocument/2006/relationships/image" Target="../media/image69.png"/><Relationship Id="rId1" Type="http://schemas.openxmlformats.org/officeDocument/2006/relationships/image" Target="../media/image68.png"/></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1.png"/><Relationship Id="rId1" Type="http://schemas.openxmlformats.org/officeDocument/2006/relationships/image" Target="../media/image70.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7.xml"/><Relationship Id="rId4" Type="http://schemas.microsoft.com/office/2007/relationships/hdphoto" Target="../media/image11.wdp"/><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2.pn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image" Target="../media/image72.pn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image" Target="../media/image73.pn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xml"/><Relationship Id="rId1" Type="http://schemas.openxmlformats.org/officeDocument/2006/relationships/image" Target="../media/image74.png"/></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5.pn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image" Target="../media/image76.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xml"/><Relationship Id="rId1" Type="http://schemas.openxmlformats.org/officeDocument/2006/relationships/image" Target="../media/image77.png"/></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2.png"/></Relationships>
</file>

<file path=ppt/slides/_rels/slide80.xml.rels><?xml version="1.0" encoding="UTF-8" standalone="yes"?>
<Relationships xmlns="http://schemas.openxmlformats.org/package/2006/relationships"><Relationship Id="rId4" Type="http://schemas.openxmlformats.org/officeDocument/2006/relationships/notesSlide" Target="../notesSlides/notesSlide51.xml"/><Relationship Id="rId3" Type="http://schemas.openxmlformats.org/officeDocument/2006/relationships/slideLayout" Target="../slideLayouts/slideLayout2.xml"/><Relationship Id="rId2" Type="http://schemas.openxmlformats.org/officeDocument/2006/relationships/image" Target="../media/image79.png"/><Relationship Id="rId1" Type="http://schemas.openxmlformats.org/officeDocument/2006/relationships/image" Target="../media/image78.png"/></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0.png"/></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6" Type="http://schemas.openxmlformats.org/officeDocument/2006/relationships/notesSlide" Target="../notesSlides/notesSlide53.xml"/><Relationship Id="rId5" Type="http://schemas.openxmlformats.org/officeDocument/2006/relationships/slideLayout" Target="../slideLayouts/slideLayout2.xml"/><Relationship Id="rId4" Type="http://schemas.openxmlformats.org/officeDocument/2006/relationships/image" Target="../media/image84.png"/><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image" Target="../media/image81.png"/></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2.xml"/><Relationship Id="rId1" Type="http://schemas.openxmlformats.org/officeDocument/2006/relationships/image" Target="../media/image85.png"/></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7.xml"/><Relationship Id="rId4" Type="http://schemas.microsoft.com/office/2007/relationships/hdphoto" Target="../media/image19.wdp"/><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s>
</file>

<file path=ppt/slides/_rels/slide9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6.png"/></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2.xml"/><Relationship Id="rId1" Type="http://schemas.openxmlformats.org/officeDocument/2006/relationships/image" Target="../media/image87.png"/></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2.xml"/><Relationship Id="rId1" Type="http://schemas.openxmlformats.org/officeDocument/2006/relationships/image" Target="../media/image88.png"/></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2.xml"/><Relationship Id="rId1" Type="http://schemas.openxmlformats.org/officeDocument/2006/relationships/image" Target="../media/image89.png"/></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2.xml"/><Relationship Id="rId1" Type="http://schemas.openxmlformats.org/officeDocument/2006/relationships/image" Target="../media/image90.png"/></Relationships>
</file>

<file path=ppt/slides/_rels/slide9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1.png"/></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2.xml"/><Relationship Id="rId1" Type="http://schemas.openxmlformats.org/officeDocument/2006/relationships/image" Target="../media/image92.png"/></Relationships>
</file>

<file path=ppt/slides/_rels/slide9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3.png"/></Relationships>
</file>

<file path=ppt/slides/_rels/slide9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4.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1"/>
          <a:tile tx="0" ty="0" sx="100000" sy="100000" flip="none" algn="tl"/>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p:cNvSpPr>
            <a:spLocks noGrp="1" noChangeArrowheads="1"/>
          </p:cNvSpPr>
          <p:nvPr>
            <p:ph type="ctrTitle"/>
          </p:nvPr>
        </p:nvSpPr>
        <p:spPr>
          <a:xfrm>
            <a:off x="1414765" y="1772821"/>
            <a:ext cx="9721080" cy="1470025"/>
          </a:xfrm>
        </p:spPr>
        <p:txBody>
          <a:bodyPr>
            <a:noAutofit/>
          </a:bodyPr>
          <a:lstStyle/>
          <a:p>
            <a:pPr eaLnBrk="1" hangingPunct="1">
              <a:lnSpc>
                <a:spcPct val="150000"/>
              </a:lnSpc>
            </a:pPr>
            <a:r>
              <a:rPr lang="zh-CN" altLang="en-US" sz="3600" b="1" dirty="0">
                <a:solidFill>
                  <a:schemeClr val="tx1"/>
                </a:solidFill>
                <a:effectLst>
                  <a:outerShdw blurRad="38100" dist="19050" dir="2700000" algn="tl" rotWithShape="0">
                    <a:schemeClr val="dk1">
                      <a:alpha val="40000"/>
                    </a:schemeClr>
                  </a:outerShdw>
                </a:effectLst>
                <a:latin typeface="华文中宋" panose="02010600040101010101" pitchFamily="2" charset="-122"/>
                <a:ea typeface="华文中宋" panose="02010600040101010101" pitchFamily="2" charset="-122"/>
              </a:rPr>
              <a:t>统编</a:t>
            </a:r>
            <a:r>
              <a:rPr lang="en-US" altLang="zh-CN" sz="3600" b="1" dirty="0">
                <a:solidFill>
                  <a:schemeClr val="tx1"/>
                </a:solidFill>
                <a:effectLst>
                  <a:outerShdw blurRad="38100" dist="19050" dir="2700000" algn="tl" rotWithShape="0">
                    <a:schemeClr val="dk1">
                      <a:alpha val="40000"/>
                    </a:schemeClr>
                  </a:outerShdw>
                </a:effectLst>
                <a:latin typeface="华文中宋" panose="02010600040101010101" pitchFamily="2" charset="-122"/>
                <a:ea typeface="华文中宋" panose="02010600040101010101" pitchFamily="2" charset="-122"/>
              </a:rPr>
              <a:t>《</a:t>
            </a:r>
            <a:r>
              <a:rPr lang="zh-CN" altLang="en-US" sz="3600" b="1" dirty="0">
                <a:solidFill>
                  <a:schemeClr val="tx1"/>
                </a:solidFill>
                <a:effectLst>
                  <a:outerShdw blurRad="38100" dist="19050" dir="2700000" algn="tl" rotWithShape="0">
                    <a:schemeClr val="dk1">
                      <a:alpha val="40000"/>
                    </a:schemeClr>
                  </a:outerShdw>
                </a:effectLst>
                <a:latin typeface="华文中宋" panose="02010600040101010101" pitchFamily="2" charset="-122"/>
                <a:ea typeface="华文中宋" panose="02010600040101010101" pitchFamily="2" charset="-122"/>
              </a:rPr>
              <a:t>道德与法治</a:t>
            </a:r>
            <a:r>
              <a:rPr lang="en-US" altLang="zh-CN" sz="3600" b="1" dirty="0">
                <a:solidFill>
                  <a:schemeClr val="tx1"/>
                </a:solidFill>
                <a:effectLst>
                  <a:outerShdw blurRad="38100" dist="19050" dir="2700000" algn="tl" rotWithShape="0">
                    <a:schemeClr val="dk1">
                      <a:alpha val="40000"/>
                    </a:schemeClr>
                  </a:outerShdw>
                </a:effectLst>
                <a:latin typeface="华文中宋" panose="02010600040101010101" pitchFamily="2" charset="-122"/>
                <a:ea typeface="华文中宋" panose="02010600040101010101" pitchFamily="2" charset="-122"/>
              </a:rPr>
              <a:t>》</a:t>
            </a:r>
            <a:r>
              <a:rPr lang="zh-CN" altLang="en-US" sz="3600" b="1" dirty="0">
                <a:solidFill>
                  <a:schemeClr val="tx1"/>
                </a:solidFill>
                <a:effectLst>
                  <a:outerShdw blurRad="38100" dist="19050" dir="2700000" algn="tl" rotWithShape="0">
                    <a:schemeClr val="dk1">
                      <a:alpha val="40000"/>
                    </a:schemeClr>
                  </a:outerShdw>
                </a:effectLst>
                <a:latin typeface="华文中宋" panose="02010600040101010101" pitchFamily="2" charset="-122"/>
                <a:ea typeface="华文中宋" panose="02010600040101010101" pitchFamily="2" charset="-122"/>
              </a:rPr>
              <a:t>五年级上册</a:t>
            </a:r>
            <a:br>
              <a:rPr lang="en-US" altLang="zh-CN" sz="3600" b="1" dirty="0">
                <a:solidFill>
                  <a:schemeClr val="tx1"/>
                </a:solidFill>
                <a:effectLst>
                  <a:outerShdw blurRad="38100" dist="19050" dir="2700000" algn="tl" rotWithShape="0">
                    <a:schemeClr val="dk1">
                      <a:alpha val="40000"/>
                    </a:schemeClr>
                  </a:outerShdw>
                </a:effectLst>
                <a:latin typeface="华文中宋" panose="02010600040101010101" pitchFamily="2" charset="-122"/>
                <a:ea typeface="华文中宋" panose="02010600040101010101" pitchFamily="2" charset="-122"/>
              </a:rPr>
            </a:br>
            <a:r>
              <a:rPr lang="zh-CN" altLang="en-US" sz="3600" b="1" dirty="0">
                <a:solidFill>
                  <a:schemeClr val="tx1"/>
                </a:solidFill>
                <a:effectLst>
                  <a:outerShdw blurRad="38100" dist="19050" dir="2700000" algn="tl" rotWithShape="0">
                    <a:schemeClr val="dk1">
                      <a:alpha val="40000"/>
                    </a:schemeClr>
                  </a:outerShdw>
                </a:effectLst>
                <a:latin typeface="华文中宋" panose="02010600040101010101" pitchFamily="2" charset="-122"/>
                <a:ea typeface="华文中宋" panose="02010600040101010101" pitchFamily="2" charset="-122"/>
              </a:rPr>
              <a:t>重难点解析及教学建议</a:t>
            </a:r>
            <a:endParaRPr lang="zh-CN" altLang="en-US" sz="3600" b="1" dirty="0">
              <a:solidFill>
                <a:schemeClr val="tx1"/>
              </a:solidFill>
              <a:effectLst>
                <a:outerShdw blurRad="38100" dist="19050" dir="2700000" algn="tl" rotWithShape="0">
                  <a:schemeClr val="dk1">
                    <a:alpha val="40000"/>
                  </a:schemeClr>
                </a:outerShdw>
              </a:effectLst>
              <a:latin typeface="华文中宋" panose="02010600040101010101" pitchFamily="2" charset="-122"/>
              <a:ea typeface="华文中宋" panose="02010600040101010101" pitchFamily="2" charset="-122"/>
            </a:endParaRPr>
          </a:p>
        </p:txBody>
      </p:sp>
      <p:sp>
        <p:nvSpPr>
          <p:cNvPr id="5" name="Rectangle 2"/>
          <p:cNvSpPr txBox="1">
            <a:spLocks noChangeArrowheads="1"/>
          </p:cNvSpPr>
          <p:nvPr/>
        </p:nvSpPr>
        <p:spPr>
          <a:xfrm>
            <a:off x="1649045" y="3545642"/>
            <a:ext cx="9252520"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sz="2800" b="1" dirty="0">
                <a:latin typeface="华文中宋" panose="02010600040101010101" pitchFamily="2" charset="-122"/>
                <a:ea typeface="华文中宋" panose="02010600040101010101" pitchFamily="2" charset="-122"/>
              </a:rPr>
              <a:t>珠海市香洲区第十九小学 </a:t>
            </a:r>
            <a:endParaRPr lang="zh-CN" sz="2800" b="1" dirty="0">
              <a:latin typeface="华文中宋" panose="02010600040101010101" pitchFamily="2" charset="-122"/>
              <a:ea typeface="华文中宋" panose="02010600040101010101" pitchFamily="2" charset="-122"/>
            </a:endParaRPr>
          </a:p>
          <a:p>
            <a:r>
              <a:rPr lang="zh-CN" sz="2800" b="1" dirty="0">
                <a:latin typeface="华文中宋" panose="02010600040101010101" pitchFamily="2" charset="-122"/>
                <a:ea typeface="华文中宋" panose="02010600040101010101" pitchFamily="2" charset="-122"/>
              </a:rPr>
              <a:t>苏子燕</a:t>
            </a:r>
            <a:endParaRPr lang="zh-CN" sz="2800" b="1" dirty="0">
              <a:latin typeface="华文中宋" panose="02010600040101010101" pitchFamily="2" charset="-122"/>
              <a:ea typeface="华文中宋" panose="02010600040101010101" pitchFamily="2" charset="-122"/>
            </a:endParaRPr>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idx="4294967295"/>
          </p:nvPr>
        </p:nvSpPr>
        <p:spPr>
          <a:xfrm>
            <a:off x="838200" y="295323"/>
            <a:ext cx="10515600" cy="1325563"/>
          </a:xfrm>
          <a:prstGeom prst="rect">
            <a:avLst/>
          </a:prstGeom>
        </p:spPr>
        <p:txBody>
          <a:bodyPr/>
          <a:lstStyle/>
          <a:p>
            <a:r>
              <a:rPr lang="zh-CN" altLang="en-US" b="1" dirty="0">
                <a:latin typeface="黑体" panose="02010609060101010101" pitchFamily="49" charset="-122"/>
                <a:ea typeface="黑体" panose="02010609060101010101" pitchFamily="49" charset="-122"/>
              </a:rPr>
              <a:t>目  录</a:t>
            </a:r>
            <a:endParaRPr lang="zh-CN" altLang="en-US" b="1" dirty="0">
              <a:latin typeface="黑体" panose="02010609060101010101" pitchFamily="49" charset="-122"/>
              <a:ea typeface="黑体" panose="02010609060101010101" pitchFamily="49" charset="-122"/>
            </a:endParaRPr>
          </a:p>
        </p:txBody>
      </p:sp>
      <p:sp>
        <p:nvSpPr>
          <p:cNvPr id="3" name="内容占位符 2"/>
          <p:cNvSpPr>
            <a:spLocks noGrp="1"/>
          </p:cNvSpPr>
          <p:nvPr>
            <p:ph idx="4294967295"/>
          </p:nvPr>
        </p:nvSpPr>
        <p:spPr>
          <a:xfrm>
            <a:off x="2710949" y="1620877"/>
            <a:ext cx="7797994" cy="3545125"/>
          </a:xfrm>
          <a:prstGeom prst="rect">
            <a:avLst/>
          </a:prstGeom>
        </p:spPr>
        <p:txBody>
          <a:bodyPr>
            <a:noAutofit/>
          </a:bodyPr>
          <a:lstStyle/>
          <a:p>
            <a:pPr marL="0" indent="0">
              <a:lnSpc>
                <a:spcPct val="150000"/>
              </a:lnSpc>
              <a:buNone/>
            </a:pPr>
            <a:r>
              <a:rPr lang="zh-CN" altLang="en-US" sz="3200" b="1" dirty="0">
                <a:latin typeface="黑体" panose="02010609060101010101" pitchFamily="49" charset="-122"/>
                <a:ea typeface="黑体" panose="02010609060101010101" pitchFamily="49" charset="-122"/>
              </a:rPr>
              <a:t>一、五年级教材总体特点</a:t>
            </a:r>
            <a:endParaRPr lang="zh-CN" altLang="en-US" sz="3200" b="1" dirty="0">
              <a:latin typeface="黑体" panose="02010609060101010101" pitchFamily="49" charset="-122"/>
              <a:ea typeface="黑体" panose="02010609060101010101" pitchFamily="49" charset="-122"/>
            </a:endParaRPr>
          </a:p>
          <a:p>
            <a:pPr marL="0" indent="0">
              <a:lnSpc>
                <a:spcPct val="150000"/>
              </a:lnSpc>
              <a:buNone/>
            </a:pPr>
            <a:r>
              <a:rPr lang="zh-CN" altLang="en-US" sz="3200" b="1" dirty="0">
                <a:solidFill>
                  <a:srgbClr val="FF0000"/>
                </a:solidFill>
                <a:latin typeface="黑体" panose="02010609060101010101" pitchFamily="49" charset="-122"/>
                <a:ea typeface="黑体" panose="02010609060101010101" pitchFamily="49" charset="-122"/>
              </a:rPr>
              <a:t>二、五年级</a:t>
            </a:r>
            <a:r>
              <a:rPr lang="zh-CN" altLang="en-US" sz="3200" b="1" dirty="0">
                <a:solidFill>
                  <a:srgbClr val="FF0000"/>
                </a:solidFill>
                <a:latin typeface="黑体" panose="02010609060101010101" pitchFamily="49" charset="-122"/>
                <a:ea typeface="黑体" panose="02010609060101010101" pitchFamily="49" charset="-122"/>
                <a:sym typeface="+mn-ea"/>
              </a:rPr>
              <a:t>教材使用建议</a:t>
            </a:r>
            <a:endParaRPr lang="en-US" altLang="zh-CN" sz="3200" b="1" dirty="0">
              <a:latin typeface="黑体" panose="02010609060101010101" pitchFamily="49" charset="-122"/>
              <a:ea typeface="黑体" panose="02010609060101010101" pitchFamily="49" charset="-122"/>
            </a:endParaRPr>
          </a:p>
          <a:p>
            <a:pPr marL="0" indent="0">
              <a:lnSpc>
                <a:spcPct val="150000"/>
              </a:lnSpc>
              <a:buNone/>
            </a:pPr>
            <a:r>
              <a:rPr lang="zh-CN" altLang="en-US" sz="3200" b="1" dirty="0">
                <a:latin typeface="黑体" panose="02010609060101010101" pitchFamily="49" charset="-122"/>
                <a:ea typeface="黑体" panose="02010609060101010101" pitchFamily="49" charset="-122"/>
                <a:sym typeface="+mn-ea"/>
              </a:rPr>
              <a:t>三、五年级教材各课简析</a:t>
            </a:r>
            <a:endParaRPr lang="zh-CN" altLang="en-US" sz="3200" b="1" dirty="0">
              <a:latin typeface="黑体" panose="02010609060101010101" pitchFamily="49" charset="-122"/>
              <a:ea typeface="黑体" panose="02010609060101010101" pitchFamily="49" charset="-122"/>
              <a:sym typeface="+mn-ea"/>
            </a:endParaRPr>
          </a:p>
          <a:p>
            <a:pPr marL="0" indent="0">
              <a:lnSpc>
                <a:spcPct val="150000"/>
              </a:lnSpc>
              <a:buNone/>
            </a:pPr>
            <a:r>
              <a:rPr lang="zh-CN" altLang="en-US" sz="3200" b="1" dirty="0">
                <a:latin typeface="黑体" panose="02010609060101010101" pitchFamily="49" charset="-122"/>
                <a:ea typeface="黑体" panose="02010609060101010101" pitchFamily="49" charset="-122"/>
              </a:rPr>
              <a:t>四、五年级教材课例分享</a:t>
            </a:r>
            <a:endParaRPr lang="zh-CN" altLang="en-US" sz="32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a:xfrm>
            <a:off x="1487488" y="980733"/>
            <a:ext cx="9252520"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4000" b="1" dirty="0">
                <a:latin typeface="华文中宋" panose="02010600040101010101" pitchFamily="2" charset="-122"/>
                <a:ea typeface="华文中宋" panose="02010600040101010101" pitchFamily="2" charset="-122"/>
              </a:rPr>
              <a:t>第四单元</a:t>
            </a:r>
            <a:endParaRPr lang="en-US" altLang="zh-CN" sz="4000" b="1" dirty="0">
              <a:latin typeface="华文中宋" panose="02010600040101010101" pitchFamily="2" charset="-122"/>
              <a:ea typeface="华文中宋" panose="02010600040101010101" pitchFamily="2" charset="-122"/>
            </a:endParaRPr>
          </a:p>
          <a:p>
            <a:r>
              <a:rPr lang="zh-CN" altLang="en-US" sz="4000" b="1" dirty="0">
                <a:latin typeface="华文中宋" panose="02010600040101010101" pitchFamily="2" charset="-122"/>
                <a:ea typeface="华文中宋" panose="02010600040101010101" pitchFamily="2" charset="-122"/>
              </a:rPr>
              <a:t>骄人祖先  灿烂文化</a:t>
            </a:r>
            <a:endParaRPr lang="en-US" altLang="zh-CN" sz="4000" b="1" dirty="0">
              <a:latin typeface="华文中宋" panose="02010600040101010101" pitchFamily="2" charset="-122"/>
              <a:ea typeface="华文中宋" panose="02010600040101010101" pitchFamily="2" charset="-122"/>
            </a:endParaRPr>
          </a:p>
        </p:txBody>
      </p:sp>
      <p:sp>
        <p:nvSpPr>
          <p:cNvPr id="6" name="Rectangle 2"/>
          <p:cNvSpPr txBox="1">
            <a:spLocks noChangeArrowheads="1"/>
          </p:cNvSpPr>
          <p:nvPr/>
        </p:nvSpPr>
        <p:spPr>
          <a:xfrm>
            <a:off x="1469802" y="2852941"/>
            <a:ext cx="9252520" cy="244827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70000"/>
              </a:lnSpc>
            </a:pPr>
            <a:r>
              <a:rPr lang="en-US" altLang="zh-CN" sz="3200" b="1" dirty="0">
                <a:latin typeface="楷体" panose="02010609060101010101" pitchFamily="49" charset="-122"/>
                <a:ea typeface="楷体" panose="02010609060101010101" pitchFamily="49" charset="-122"/>
              </a:rPr>
              <a:t>8  </a:t>
            </a:r>
            <a:r>
              <a:rPr lang="zh-CN" altLang="zh-CN" sz="3200" b="1" dirty="0">
                <a:latin typeface="楷体" panose="02010609060101010101" pitchFamily="49" charset="-122"/>
                <a:ea typeface="楷体" panose="02010609060101010101" pitchFamily="49" charset="-122"/>
              </a:rPr>
              <a:t>美丽文字</a:t>
            </a:r>
            <a:r>
              <a:rPr lang="en-US" altLang="zh-CN" sz="3200" b="1" dirty="0">
                <a:latin typeface="楷体" panose="02010609060101010101" pitchFamily="49" charset="-122"/>
                <a:ea typeface="楷体" panose="02010609060101010101" pitchFamily="49" charset="-122"/>
              </a:rPr>
              <a:t>  </a:t>
            </a:r>
            <a:r>
              <a:rPr lang="zh-CN" altLang="zh-CN" sz="3200" b="1" dirty="0">
                <a:latin typeface="楷体" panose="02010609060101010101" pitchFamily="49" charset="-122"/>
                <a:ea typeface="楷体" panose="02010609060101010101" pitchFamily="49" charset="-122"/>
              </a:rPr>
              <a:t>民族瑰宝</a:t>
            </a:r>
            <a:endParaRPr lang="en-US" altLang="zh-CN" sz="3200" b="1" dirty="0">
              <a:latin typeface="楷体" panose="02010609060101010101" pitchFamily="49" charset="-122"/>
              <a:ea typeface="楷体" panose="02010609060101010101" pitchFamily="49" charset="-122"/>
            </a:endParaRPr>
          </a:p>
          <a:p>
            <a:pPr>
              <a:lnSpc>
                <a:spcPct val="170000"/>
              </a:lnSpc>
            </a:pPr>
            <a:r>
              <a:rPr lang="en-US" altLang="zh-CN" sz="3200" b="1" dirty="0">
                <a:latin typeface="楷体" panose="02010609060101010101" pitchFamily="49" charset="-122"/>
                <a:ea typeface="楷体" panose="02010609060101010101" pitchFamily="49" charset="-122"/>
              </a:rPr>
              <a:t>9  </a:t>
            </a:r>
            <a:r>
              <a:rPr lang="zh-CN" altLang="zh-CN" sz="3200" b="1" dirty="0">
                <a:latin typeface="楷体" panose="02010609060101010101" pitchFamily="49" charset="-122"/>
                <a:ea typeface="楷体" panose="02010609060101010101" pitchFamily="49" charset="-122"/>
              </a:rPr>
              <a:t>古代科技</a:t>
            </a:r>
            <a:r>
              <a:rPr lang="en-US" altLang="zh-CN" sz="3200" b="1" dirty="0">
                <a:latin typeface="楷体" panose="02010609060101010101" pitchFamily="49" charset="-122"/>
                <a:ea typeface="楷体" panose="02010609060101010101" pitchFamily="49" charset="-122"/>
              </a:rPr>
              <a:t>  </a:t>
            </a:r>
            <a:r>
              <a:rPr lang="zh-CN" altLang="zh-CN" sz="3200" b="1" dirty="0">
                <a:latin typeface="楷体" panose="02010609060101010101" pitchFamily="49" charset="-122"/>
                <a:ea typeface="楷体" panose="02010609060101010101" pitchFamily="49" charset="-122"/>
              </a:rPr>
              <a:t>耀我中华</a:t>
            </a:r>
            <a:endParaRPr lang="en-US" altLang="zh-CN" sz="3200" b="1" dirty="0">
              <a:latin typeface="楷体" panose="02010609060101010101" pitchFamily="49" charset="-122"/>
              <a:ea typeface="楷体" panose="02010609060101010101" pitchFamily="49" charset="-122"/>
            </a:endParaRPr>
          </a:p>
          <a:p>
            <a:pPr>
              <a:lnSpc>
                <a:spcPct val="170000"/>
              </a:lnSpc>
            </a:pPr>
            <a:r>
              <a:rPr lang="en-US" altLang="zh-CN" sz="3200" b="1" dirty="0">
                <a:latin typeface="楷体" panose="02010609060101010101" pitchFamily="49" charset="-122"/>
                <a:ea typeface="楷体" panose="02010609060101010101" pitchFamily="49" charset="-122"/>
              </a:rPr>
              <a:t>10 </a:t>
            </a:r>
            <a:r>
              <a:rPr lang="zh-CN" altLang="zh-CN" sz="3200" b="1" dirty="0">
                <a:latin typeface="楷体" panose="02010609060101010101" pitchFamily="49" charset="-122"/>
                <a:ea typeface="楷体" panose="02010609060101010101" pitchFamily="49" charset="-122"/>
              </a:rPr>
              <a:t>传统美德</a:t>
            </a:r>
            <a:r>
              <a:rPr lang="en-US" altLang="zh-CN" sz="3200" b="1" dirty="0">
                <a:latin typeface="楷体" panose="02010609060101010101" pitchFamily="49" charset="-122"/>
                <a:ea typeface="楷体" panose="02010609060101010101" pitchFamily="49" charset="-122"/>
              </a:rPr>
              <a:t>  </a:t>
            </a:r>
            <a:r>
              <a:rPr lang="zh-CN" altLang="zh-CN" sz="3200" b="1" dirty="0">
                <a:latin typeface="楷体" panose="02010609060101010101" pitchFamily="49" charset="-122"/>
                <a:ea typeface="楷体" panose="02010609060101010101" pitchFamily="49" charset="-122"/>
              </a:rPr>
              <a:t>源远流长</a:t>
            </a:r>
            <a:endParaRPr lang="en-US" altLang="zh-CN" sz="3200" b="1" dirty="0">
              <a:latin typeface="楷体" panose="02010609060101010101" pitchFamily="49" charset="-122"/>
              <a:ea typeface="楷体" panose="02010609060101010101" pitchFamily="49" charset="-122"/>
            </a:endParaRPr>
          </a:p>
        </p:txBody>
      </p:sp>
      <p:sp>
        <p:nvSpPr>
          <p:cNvPr id="7" name="矩形 6"/>
          <p:cNvSpPr/>
          <p:nvPr/>
        </p:nvSpPr>
        <p:spPr>
          <a:xfrm>
            <a:off x="4051483" y="5659661"/>
            <a:ext cx="4089167" cy="738664"/>
          </a:xfrm>
          <a:prstGeom prst="rect">
            <a:avLst/>
          </a:prstGeom>
          <a:solidFill>
            <a:schemeClr val="accent5">
              <a:lumMod val="20000"/>
              <a:lumOff val="80000"/>
            </a:schemeClr>
          </a:solidFill>
        </p:spPr>
        <p:txBody>
          <a:bodyPr wrap="square">
            <a:spAutoFit/>
          </a:bodyPr>
          <a:lstStyle/>
          <a:p>
            <a:pPr algn="ctr">
              <a:lnSpc>
                <a:spcPct val="150000"/>
              </a:lnSpc>
            </a:pPr>
            <a:r>
              <a:rPr lang="zh-CN" altLang="en-US" sz="2800" b="1" dirty="0">
                <a:latin typeface="华文中宋" panose="02010600040101010101" pitchFamily="2" charset="-122"/>
                <a:ea typeface="华文中宋" panose="02010600040101010101" pitchFamily="2" charset="-122"/>
              </a:rPr>
              <a:t>传统文化→文化认同</a:t>
            </a:r>
            <a:endParaRPr lang="en-US" altLang="zh-CN" sz="2800" b="1" dirty="0">
              <a:latin typeface="华文中宋" panose="02010600040101010101" pitchFamily="2" charset="-122"/>
              <a:ea typeface="华文中宋" panose="02010600040101010101" pitchFamily="2" charset="-122"/>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81200" y="476672"/>
            <a:ext cx="8229600" cy="1218212"/>
          </a:xfrm>
        </p:spPr>
        <p:txBody>
          <a:bodyPr>
            <a:normAutofit/>
          </a:bodyPr>
          <a:lstStyle/>
          <a:p>
            <a:r>
              <a:rPr lang="zh-CN" altLang="en-US" sz="3600" b="1" dirty="0">
                <a:latin typeface="华文中宋" panose="02010600040101010101" pitchFamily="2" charset="-122"/>
                <a:ea typeface="华文中宋" panose="02010600040101010101" pitchFamily="2" charset="-122"/>
              </a:rPr>
              <a:t>本单元对应课程标准内容</a:t>
            </a:r>
            <a:endParaRPr lang="en-US" altLang="zh-CN" sz="3600" b="1" dirty="0">
              <a:latin typeface="华文中宋" panose="02010600040101010101" pitchFamily="2" charset="-122"/>
              <a:ea typeface="华文中宋" panose="02010600040101010101" pitchFamily="2" charset="-122"/>
            </a:endParaRPr>
          </a:p>
        </p:txBody>
      </p:sp>
      <p:graphicFrame>
        <p:nvGraphicFramePr>
          <p:cNvPr id="4" name="表格 3"/>
          <p:cNvGraphicFramePr>
            <a:graphicFrameLocks noGrp="1"/>
          </p:cNvGraphicFramePr>
          <p:nvPr/>
        </p:nvGraphicFramePr>
        <p:xfrm>
          <a:off x="1981200" y="1916832"/>
          <a:ext cx="8507288" cy="3200400"/>
        </p:xfrm>
        <a:graphic>
          <a:graphicData uri="http://schemas.openxmlformats.org/drawingml/2006/table">
            <a:tbl>
              <a:tblPr firstRow="1" bandRow="1">
                <a:tableStyleId>{5C22544A-7EE6-4342-B048-85BDC9FD1C3A}</a:tableStyleId>
              </a:tblPr>
              <a:tblGrid>
                <a:gridCol w="3761117"/>
                <a:gridCol w="4746171"/>
              </a:tblGrid>
              <a:tr h="370840">
                <a:tc gridSpan="2">
                  <a:txBody>
                    <a:bodyPr/>
                    <a:lstStyle/>
                    <a:p>
                      <a:pPr algn="ctr"/>
                      <a:r>
                        <a:rPr lang="zh-CN" altLang="en-US" sz="2400" dirty="0">
                          <a:solidFill>
                            <a:schemeClr val="tx1"/>
                          </a:solidFill>
                          <a:latin typeface="黑体" panose="02010609060101010101" pitchFamily="49" charset="-122"/>
                          <a:ea typeface="黑体" panose="02010609060101010101" pitchFamily="49" charset="-122"/>
                        </a:rPr>
                        <a:t>五、我们的国家</a:t>
                      </a:r>
                      <a:endParaRPr lang="zh-CN" altLang="en-US" sz="2400" dirty="0">
                        <a:solidFill>
                          <a:schemeClr val="tx1"/>
                        </a:solidFill>
                        <a:latin typeface="黑体" panose="02010609060101010101" pitchFamily="49" charset="-122"/>
                        <a:ea typeface="黑体" panose="02010609060101010101" pitchFamily="49" charset="-122"/>
                      </a:endParaRPr>
                    </a:p>
                  </a:txBody>
                  <a:tcPr/>
                </a:tc>
                <a:tc hMerge="1">
                  <a:tcPr/>
                </a:tc>
              </a:tr>
              <a:tr h="370840">
                <a:tc>
                  <a:txBody>
                    <a:bodyPr/>
                    <a:lstStyle/>
                    <a:p>
                      <a:pPr algn="ctr"/>
                      <a:r>
                        <a:rPr lang="zh-CN" altLang="en-US" sz="2400" dirty="0">
                          <a:solidFill>
                            <a:schemeClr val="tx1"/>
                          </a:solidFill>
                          <a:latin typeface="黑体" panose="02010609060101010101" pitchFamily="49" charset="-122"/>
                          <a:ea typeface="黑体" panose="02010609060101010101" pitchFamily="49" charset="-122"/>
                        </a:rPr>
                        <a:t>课程内容</a:t>
                      </a:r>
                      <a:endParaRPr lang="zh-CN" altLang="en-US" sz="2400" dirty="0">
                        <a:solidFill>
                          <a:schemeClr val="tx1"/>
                        </a:solidFill>
                        <a:latin typeface="黑体" panose="02010609060101010101" pitchFamily="49" charset="-122"/>
                        <a:ea typeface="黑体" panose="02010609060101010101" pitchFamily="49" charset="-122"/>
                      </a:endParaRPr>
                    </a:p>
                  </a:txBody>
                  <a:tcPr/>
                </a:tc>
                <a:tc>
                  <a:txBody>
                    <a:bodyPr/>
                    <a:lstStyle/>
                    <a:p>
                      <a:pPr algn="ctr"/>
                      <a:r>
                        <a:rPr lang="zh-CN" altLang="en-US" sz="2400" dirty="0">
                          <a:solidFill>
                            <a:schemeClr val="tx1"/>
                          </a:solidFill>
                          <a:latin typeface="黑体" panose="02010609060101010101" pitchFamily="49" charset="-122"/>
                          <a:ea typeface="黑体" panose="02010609060101010101" pitchFamily="49" charset="-122"/>
                        </a:rPr>
                        <a:t>教学活动建议</a:t>
                      </a:r>
                      <a:endParaRPr lang="zh-CN" altLang="en-US" sz="2400" dirty="0">
                        <a:solidFill>
                          <a:schemeClr val="tx1"/>
                        </a:solidFill>
                        <a:latin typeface="黑体" panose="02010609060101010101" pitchFamily="49" charset="-122"/>
                        <a:ea typeface="黑体" panose="02010609060101010101" pitchFamily="49" charset="-122"/>
                      </a:endParaRPr>
                    </a:p>
                  </a:txBody>
                  <a:tcPr/>
                </a:tc>
              </a:tr>
              <a:tr h="1483360">
                <a:tc>
                  <a:txBody>
                    <a:bodyPr/>
                    <a:lstStyle/>
                    <a:p>
                      <a:pPr marL="457200" marR="0" indent="-457200" algn="just" defTabSz="914400" rtl="0" eaLnBrk="1" fontAlgn="auto" latinLnBrk="0" hangingPunct="1">
                        <a:lnSpc>
                          <a:spcPct val="100000"/>
                        </a:lnSpc>
                        <a:spcBef>
                          <a:spcPts val="0"/>
                        </a:spcBef>
                        <a:spcAft>
                          <a:spcPts val="0"/>
                        </a:spcAft>
                        <a:buClrTx/>
                        <a:buSzTx/>
                        <a:buFont typeface="+mj-lt"/>
                        <a:buAutoNum type="arabicPeriod" startAt="9"/>
                        <a:defRPr/>
                      </a:pPr>
                      <a:r>
                        <a:rPr lang="zh-CN" altLang="en-US" sz="2400" b="1" dirty="0">
                          <a:latin typeface="楷体" panose="02010609060101010101" pitchFamily="49" charset="-122"/>
                          <a:ea typeface="楷体" panose="02010609060101010101" pitchFamily="49" charset="-122"/>
                        </a:rPr>
                        <a:t>知道我国是有几千年历史的文明古国，</a:t>
                      </a:r>
                      <a:r>
                        <a:rPr lang="zh-CN" altLang="en-US" sz="2400" b="1" dirty="0">
                          <a:solidFill>
                            <a:srgbClr val="FF0000"/>
                          </a:solidFill>
                          <a:latin typeface="楷体" panose="02010609060101010101" pitchFamily="49" charset="-122"/>
                          <a:ea typeface="楷体" panose="02010609060101010101" pitchFamily="49" charset="-122"/>
                        </a:rPr>
                        <a:t>掌握应有的历史常识</a:t>
                      </a:r>
                      <a:r>
                        <a:rPr lang="zh-CN" altLang="en-US" sz="2400" b="1" dirty="0">
                          <a:latin typeface="楷体" panose="02010609060101010101" pitchFamily="49" charset="-122"/>
                          <a:ea typeface="楷体" panose="02010609060101010101" pitchFamily="49" charset="-122"/>
                        </a:rPr>
                        <a:t>，了解中华民族对世界文明的重大贡献。珍爱我国的文化遗产。</a:t>
                      </a:r>
                      <a:endParaRPr lang="zh-CN" altLang="en-US" sz="2400" b="1" dirty="0">
                        <a:latin typeface="楷体" panose="02010609060101010101" pitchFamily="49" charset="-122"/>
                        <a:ea typeface="楷体" panose="02010609060101010101" pitchFamily="49" charset="-122"/>
                      </a:endParaRPr>
                    </a:p>
                  </a:txBody>
                  <a:tcPr/>
                </a:tc>
                <a:tc>
                  <a:txBody>
                    <a:bodyPr/>
                    <a:lstStyle/>
                    <a:p>
                      <a:pPr marL="457200" marR="0" indent="-457200" algn="just" defTabSz="914400" rtl="0" eaLnBrk="1" fontAlgn="auto" latinLnBrk="0" hangingPunct="1">
                        <a:lnSpc>
                          <a:spcPct val="100000"/>
                        </a:lnSpc>
                        <a:spcBef>
                          <a:spcPts val="0"/>
                        </a:spcBef>
                        <a:spcAft>
                          <a:spcPts val="0"/>
                        </a:spcAft>
                        <a:buClrTx/>
                        <a:buSzTx/>
                        <a:buFont typeface="+mj-lt"/>
                        <a:buAutoNum type="arabicPeriod" startAt="9"/>
                        <a:defRPr/>
                      </a:pPr>
                      <a:r>
                        <a:rPr lang="zh-CN" altLang="en-US" sz="2400" b="1" kern="1200" dirty="0">
                          <a:solidFill>
                            <a:schemeClr val="dk1"/>
                          </a:solidFill>
                          <a:latin typeface="楷体" panose="02010609060101010101" pitchFamily="49" charset="-122"/>
                          <a:ea typeface="楷体" panose="02010609060101010101" pitchFamily="49" charset="-122"/>
                          <a:cs typeface="+mn-cs"/>
                        </a:rPr>
                        <a:t>观看一些反映我国历史上重大发明或重要文化遗产的影视片；或收集有关资料，举行报告会。或讲述体现我国劳动人民聪明才智和发明创造的故事。</a:t>
                      </a:r>
                      <a:endParaRPr lang="zh-CN" altLang="en-US" sz="2400" b="1" kern="1200" dirty="0">
                        <a:solidFill>
                          <a:schemeClr val="dk1"/>
                        </a:solidFill>
                        <a:latin typeface="楷体" panose="02010609060101010101" pitchFamily="49" charset="-122"/>
                        <a:ea typeface="楷体" panose="02010609060101010101" pitchFamily="49" charset="-122"/>
                        <a:cs typeface="+mn-cs"/>
                      </a:endParaRPr>
                    </a:p>
                  </a:txBody>
                  <a:tcPr/>
                </a:tc>
              </a:tr>
            </a:tbl>
          </a:graphicData>
        </a:graphic>
      </p:graphicFrame>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a:solidFill>
                  <a:prstClr val="black"/>
                </a:solidFill>
                <a:ea typeface="华文中宋" panose="02010600040101010101" pitchFamily="2" charset="-122"/>
              </a:rPr>
              <a:t>中华优秀传统文化主题教育内容的分布特点</a:t>
            </a:r>
            <a:endParaRPr lang="zh-CN" altLang="en-US" sz="3600" b="1" dirty="0">
              <a:solidFill>
                <a:prstClr val="black"/>
              </a:solidFill>
              <a:ea typeface="华文中宋" panose="02010600040101010101" pitchFamily="2" charset="-122"/>
            </a:endParaRPr>
          </a:p>
        </p:txBody>
      </p:sp>
      <p:sp>
        <p:nvSpPr>
          <p:cNvPr id="3" name="内容占位符 2"/>
          <p:cNvSpPr>
            <a:spLocks noGrp="1"/>
          </p:cNvSpPr>
          <p:nvPr>
            <p:ph idx="1"/>
          </p:nvPr>
        </p:nvSpPr>
        <p:spPr/>
        <p:txBody>
          <a:bodyPr>
            <a:normAutofit/>
          </a:bodyPr>
          <a:lstStyle/>
          <a:p>
            <a:pPr>
              <a:buFont typeface="Wingdings" panose="05000000000000000000" pitchFamily="2" charset="2"/>
              <a:buChar char="Ø"/>
            </a:pPr>
            <a:r>
              <a:rPr lang="zh-CN" altLang="en-US" dirty="0">
                <a:latin typeface="华文楷体" panose="02010600040101010101" pitchFamily="2" charset="-122"/>
                <a:ea typeface="华文楷体" panose="02010600040101010101" pitchFamily="2" charset="-122"/>
              </a:rPr>
              <a:t>低年段特别注重了传统节日、民俗、传统礼 仪、积极的民间文化等方面的教育，如一年级上册的 “快乐过新年”，二年级上册的“团团圆圆过中秋”，等等。</a:t>
            </a:r>
            <a:endParaRPr lang="en-US" altLang="zh-CN" dirty="0">
              <a:latin typeface="华文楷体" panose="02010600040101010101" pitchFamily="2" charset="-122"/>
              <a:ea typeface="华文楷体" panose="02010600040101010101" pitchFamily="2" charset="-122"/>
            </a:endParaRPr>
          </a:p>
          <a:p>
            <a:pPr>
              <a:lnSpc>
                <a:spcPts val="3600"/>
              </a:lnSpc>
              <a:buFont typeface="Wingdings" panose="05000000000000000000" pitchFamily="2" charset="2"/>
              <a:buChar char="Ø"/>
            </a:pPr>
            <a:r>
              <a:rPr lang="zh-CN" altLang="en-US" dirty="0">
                <a:latin typeface="华文楷体" panose="02010600040101010101" pitchFamily="2" charset="-122"/>
                <a:ea typeface="华文楷体" panose="02010600040101010101" pitchFamily="2" charset="-122"/>
              </a:rPr>
              <a:t>高年段集中进行优秀传统文化教育，如五年级上册第四单元“骄人祖先 灿烂文化”等。</a:t>
            </a:r>
            <a:endParaRPr lang="en-US" altLang="zh-CN" dirty="0">
              <a:latin typeface="华文楷体" panose="02010600040101010101" pitchFamily="2" charset="-122"/>
              <a:ea typeface="华文楷体" panose="02010600040101010101" pitchFamily="2" charset="-122"/>
            </a:endParaRPr>
          </a:p>
          <a:p>
            <a:pPr>
              <a:buFont typeface="Wingdings" panose="05000000000000000000" pitchFamily="2" charset="2"/>
              <a:buChar char="Ø"/>
            </a:pPr>
            <a:r>
              <a:rPr lang="zh-CN" altLang="en-US" dirty="0">
                <a:latin typeface="华文楷体" panose="02010600040101010101" pitchFamily="2" charset="-122"/>
                <a:ea typeface="华文楷体" panose="02010600040101010101" pitchFamily="2" charset="-122"/>
              </a:rPr>
              <a:t>另外，教科书也 注重在其他主题教育中，充分使用古代诗歌、传统格言及谚语等题材对儿童进行 优秀传统文化的教育，如引用</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三字经</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弟子规</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等。 </a:t>
            </a:r>
            <a:endParaRPr lang="zh-CN" altLang="en-US" dirty="0">
              <a:latin typeface="华文楷体" panose="02010600040101010101" pitchFamily="2" charset="-122"/>
              <a:ea typeface="华文楷体" panose="02010600040101010101" pitchFamily="2" charset="-122"/>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840819" y="2722809"/>
            <a:ext cx="8510362" cy="1384995"/>
          </a:xfrm>
          <a:prstGeom prst="rect">
            <a:avLst/>
          </a:prstGeom>
        </p:spPr>
        <p:txBody>
          <a:bodyPr wrap="square">
            <a:spAutoFit/>
          </a:bodyPr>
          <a:lstStyle/>
          <a:p>
            <a:pPr marL="457200" indent="-457200">
              <a:lnSpc>
                <a:spcPct val="150000"/>
              </a:lnSpc>
              <a:buFont typeface="Wingdings" panose="05000000000000000000" pitchFamily="2" charset="2"/>
              <a:buChar char="l"/>
            </a:pPr>
            <a:r>
              <a:rPr lang="en-US" altLang="zh-CN" sz="2800" dirty="0">
                <a:latin typeface="黑体" panose="02010609060101010101" pitchFamily="49" charset="-122"/>
                <a:ea typeface="黑体" panose="02010609060101010101" pitchFamily="49" charset="-122"/>
              </a:rPr>
              <a:t>《</a:t>
            </a:r>
            <a:r>
              <a:rPr lang="zh-CN" altLang="zh-CN" sz="2800" dirty="0">
                <a:latin typeface="黑体" panose="02010609060101010101" pitchFamily="49" charset="-122"/>
                <a:ea typeface="黑体" panose="02010609060101010101" pitchFamily="49" charset="-122"/>
              </a:rPr>
              <a:t>完善中华优秀传统文化教育指导纲要</a:t>
            </a:r>
            <a:r>
              <a:rPr lang="en-US" altLang="zh-CN" sz="2800" dirty="0">
                <a:latin typeface="黑体" panose="02010609060101010101" pitchFamily="49" charset="-122"/>
                <a:ea typeface="黑体" panose="02010609060101010101" pitchFamily="49" charset="-122"/>
              </a:rPr>
              <a:t>》</a:t>
            </a:r>
            <a:endParaRPr lang="en-US" altLang="zh-CN" sz="2800" dirty="0">
              <a:latin typeface="黑体" panose="02010609060101010101" pitchFamily="49" charset="-122"/>
              <a:ea typeface="黑体" panose="02010609060101010101" pitchFamily="49" charset="-122"/>
            </a:endParaRPr>
          </a:p>
          <a:p>
            <a:pPr marL="457200" indent="-457200">
              <a:lnSpc>
                <a:spcPct val="150000"/>
              </a:lnSpc>
              <a:buFont typeface="Wingdings" panose="05000000000000000000" pitchFamily="2" charset="2"/>
              <a:buChar char="l"/>
            </a:pPr>
            <a:r>
              <a:rPr lang="zh-CN" altLang="zh-CN" sz="2800" dirty="0">
                <a:latin typeface="黑体" panose="02010609060101010101" pitchFamily="49" charset="-122"/>
                <a:ea typeface="黑体" panose="02010609060101010101" pitchFamily="49" charset="-122"/>
              </a:rPr>
              <a:t>《关于实施中华优秀传统文化传承发展工程的意见》</a:t>
            </a:r>
            <a:endParaRPr lang="zh-CN" altLang="zh-CN" sz="2800" dirty="0">
              <a:latin typeface="黑体" panose="02010609060101010101" pitchFamily="49" charset="-122"/>
              <a:ea typeface="黑体" panose="02010609060101010101" pitchFamily="49" charset="-122"/>
            </a:endParaRPr>
          </a:p>
        </p:txBody>
      </p:sp>
      <p:sp>
        <p:nvSpPr>
          <p:cNvPr id="6" name="Rectangle 2"/>
          <p:cNvSpPr txBox="1">
            <a:spLocks noChangeArrowheads="1"/>
          </p:cNvSpPr>
          <p:nvPr/>
        </p:nvSpPr>
        <p:spPr>
          <a:xfrm>
            <a:off x="1524000" y="548685"/>
            <a:ext cx="9252520"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3600" b="1" dirty="0">
                <a:latin typeface="华文中宋" panose="02010600040101010101" pitchFamily="2" charset="-122"/>
                <a:ea typeface="华文中宋" panose="02010600040101010101" pitchFamily="2" charset="-122"/>
              </a:rPr>
              <a:t>本单元对应的其他重要教育文件</a:t>
            </a:r>
            <a:endParaRPr lang="en-US" altLang="zh-CN" sz="3600" b="1" dirty="0">
              <a:latin typeface="华文中宋" panose="02010600040101010101" pitchFamily="2" charset="-122"/>
              <a:ea typeface="华文中宋" panose="02010600040101010101" pitchFamily="2" charset="-122"/>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75520" y="274638"/>
            <a:ext cx="8712968" cy="1143000"/>
          </a:xfrm>
        </p:spPr>
        <p:txBody>
          <a:bodyPr>
            <a:noAutofit/>
          </a:bodyPr>
          <a:lstStyle/>
          <a:p>
            <a:r>
              <a:rPr lang="zh-CN" altLang="en-US" sz="3600" b="1" dirty="0">
                <a:latin typeface="华文中宋" panose="02010600040101010101" pitchFamily="2" charset="-122"/>
                <a:ea typeface="华文中宋" panose="02010600040101010101" pitchFamily="2" charset="-122"/>
              </a:rPr>
              <a:t>有关中华优秀传统文化的三个“迫切需要”</a:t>
            </a:r>
            <a:endParaRPr lang="zh-CN" altLang="en-US" sz="3600" b="1" dirty="0">
              <a:latin typeface="华文中宋" panose="02010600040101010101" pitchFamily="2" charset="-122"/>
              <a:ea typeface="华文中宋" panose="02010600040101010101" pitchFamily="2" charset="-122"/>
            </a:endParaRPr>
          </a:p>
        </p:txBody>
      </p:sp>
      <p:sp>
        <p:nvSpPr>
          <p:cNvPr id="3" name="内容占位符 2"/>
          <p:cNvSpPr>
            <a:spLocks noGrp="1"/>
          </p:cNvSpPr>
          <p:nvPr>
            <p:ph idx="1"/>
          </p:nvPr>
        </p:nvSpPr>
        <p:spPr>
          <a:xfrm>
            <a:off x="911424" y="1628800"/>
            <a:ext cx="10441160" cy="4137323"/>
          </a:xfrm>
        </p:spPr>
        <p:txBody>
          <a:bodyPr>
            <a:normAutofit fontScale="92500" lnSpcReduction="20000"/>
          </a:bodyPr>
          <a:lstStyle/>
          <a:p>
            <a:pPr>
              <a:lnSpc>
                <a:spcPct val="150000"/>
              </a:lnSpc>
            </a:pPr>
            <a:r>
              <a:rPr lang="zh-CN" altLang="en-US" sz="2800" dirty="0">
                <a:latin typeface="黑体" panose="02010609060101010101" pitchFamily="49" charset="-122"/>
                <a:ea typeface="黑体" panose="02010609060101010101" pitchFamily="49" charset="-122"/>
              </a:rPr>
              <a:t>迫切需要</a:t>
            </a:r>
            <a:r>
              <a:rPr lang="zh-CN" altLang="en-US" sz="2800" dirty="0">
                <a:latin typeface="楷体" panose="02010609060101010101" pitchFamily="49" charset="-122"/>
                <a:ea typeface="楷体" panose="02010609060101010101" pitchFamily="49" charset="-122"/>
              </a:rPr>
              <a:t>深化对中华优秀传统文化重要性的认识，进一步增强文化自觉和文化自信；</a:t>
            </a:r>
            <a:endParaRPr lang="zh-CN" altLang="en-US" sz="2800" dirty="0">
              <a:latin typeface="楷体" panose="02010609060101010101" pitchFamily="49" charset="-122"/>
              <a:ea typeface="楷体" panose="02010609060101010101" pitchFamily="49" charset="-122"/>
            </a:endParaRPr>
          </a:p>
          <a:p>
            <a:pPr>
              <a:lnSpc>
                <a:spcPct val="150000"/>
              </a:lnSpc>
            </a:pPr>
            <a:r>
              <a:rPr lang="zh-CN" altLang="en-US" sz="2800" dirty="0">
                <a:latin typeface="黑体" panose="02010609060101010101" pitchFamily="49" charset="-122"/>
                <a:ea typeface="黑体" panose="02010609060101010101" pitchFamily="49" charset="-122"/>
              </a:rPr>
              <a:t>迫切需要</a:t>
            </a:r>
            <a:r>
              <a:rPr lang="zh-CN" altLang="en-US" sz="2800" dirty="0">
                <a:latin typeface="楷体" panose="02010609060101010101" pitchFamily="49" charset="-122"/>
                <a:ea typeface="楷体" panose="02010609060101010101" pitchFamily="49" charset="-122"/>
              </a:rPr>
              <a:t>深入挖掘中华优秀传统文化价值内涵，进一步激发中华优秀传统文化的生机与活力；</a:t>
            </a:r>
            <a:endParaRPr lang="zh-CN" altLang="en-US" sz="2800" dirty="0">
              <a:latin typeface="楷体" panose="02010609060101010101" pitchFamily="49" charset="-122"/>
              <a:ea typeface="楷体" panose="02010609060101010101" pitchFamily="49" charset="-122"/>
            </a:endParaRPr>
          </a:p>
          <a:p>
            <a:pPr>
              <a:lnSpc>
                <a:spcPct val="150000"/>
              </a:lnSpc>
            </a:pPr>
            <a:r>
              <a:rPr lang="zh-CN" altLang="en-US" sz="2800" dirty="0">
                <a:latin typeface="黑体" panose="02010609060101010101" pitchFamily="49" charset="-122"/>
                <a:ea typeface="黑体" panose="02010609060101010101" pitchFamily="49" charset="-122"/>
              </a:rPr>
              <a:t>迫切需要</a:t>
            </a:r>
            <a:r>
              <a:rPr lang="zh-CN" altLang="en-US" sz="2800" dirty="0">
                <a:latin typeface="楷体" panose="02010609060101010101" pitchFamily="49" charset="-122"/>
                <a:ea typeface="楷体" panose="02010609060101010101" pitchFamily="49" charset="-122"/>
              </a:rPr>
              <a:t>加强政策支持，着力构建中华优秀传统文化传承发展体系。</a:t>
            </a:r>
            <a:endParaRPr lang="en-US" altLang="zh-CN" sz="2800" dirty="0">
              <a:latin typeface="楷体" panose="02010609060101010101" pitchFamily="49" charset="-122"/>
              <a:ea typeface="楷体" panose="02010609060101010101" pitchFamily="49" charset="-122"/>
            </a:endParaRPr>
          </a:p>
          <a:p>
            <a:pPr marL="0" indent="0">
              <a:lnSpc>
                <a:spcPct val="150000"/>
              </a:lnSpc>
              <a:buNone/>
            </a:pPr>
            <a:endParaRPr lang="en-US" altLang="zh-CN" sz="2800" dirty="0">
              <a:latin typeface="楷体" panose="02010609060101010101" pitchFamily="49" charset="-122"/>
              <a:ea typeface="楷体" panose="02010609060101010101" pitchFamily="49" charset="-122"/>
            </a:endParaRPr>
          </a:p>
          <a:p>
            <a:pPr marL="0" indent="0" algn="r">
              <a:lnSpc>
                <a:spcPct val="150000"/>
              </a:lnSpc>
              <a:buNone/>
            </a:pPr>
            <a:r>
              <a:rPr lang="en-US" altLang="zh-CN" sz="2400" dirty="0"/>
              <a:t>    </a:t>
            </a:r>
            <a:r>
              <a:rPr lang="en-US" altLang="zh-CN" sz="2400" dirty="0">
                <a:latin typeface="仿宋" panose="02010609060101010101" pitchFamily="49" charset="-122"/>
                <a:ea typeface="仿宋" panose="02010609060101010101" pitchFamily="49" charset="-122"/>
              </a:rPr>
              <a:t>——《</a:t>
            </a:r>
            <a:r>
              <a:rPr lang="zh-CN" altLang="en-US" sz="2400" dirty="0">
                <a:latin typeface="仿宋" panose="02010609060101010101" pitchFamily="49" charset="-122"/>
                <a:ea typeface="仿宋" panose="02010609060101010101" pitchFamily="49" charset="-122"/>
              </a:rPr>
              <a:t>关于实施中华优秀传统文化传承发展工程的意见</a:t>
            </a:r>
            <a:r>
              <a:rPr lang="en-US" altLang="zh-CN" sz="2400" dirty="0">
                <a:latin typeface="仿宋" panose="02010609060101010101" pitchFamily="49" charset="-122"/>
                <a:ea typeface="仿宋" panose="02010609060101010101" pitchFamily="49" charset="-122"/>
              </a:rPr>
              <a:t>》</a:t>
            </a:r>
            <a:endParaRPr lang="zh-CN" altLang="en-US" sz="2400" dirty="0">
              <a:latin typeface="仿宋" panose="02010609060101010101" pitchFamily="49" charset="-122"/>
              <a:ea typeface="仿宋" panose="02010609060101010101" pitchFamily="49" charset="-122"/>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a:latin typeface="华文中宋" panose="02010600040101010101" pitchFamily="2" charset="-122"/>
                <a:ea typeface="华文中宋" panose="02010600040101010101" pitchFamily="2" charset="-122"/>
              </a:rPr>
              <a:t>实施中华优秀传统文化传承发展工程的意义</a:t>
            </a:r>
            <a:endParaRPr lang="zh-CN" altLang="en-US" sz="3600" b="1" dirty="0">
              <a:latin typeface="华文中宋" panose="02010600040101010101" pitchFamily="2" charset="-122"/>
              <a:ea typeface="华文中宋" panose="02010600040101010101" pitchFamily="2" charset="-122"/>
            </a:endParaRPr>
          </a:p>
        </p:txBody>
      </p:sp>
      <p:sp>
        <p:nvSpPr>
          <p:cNvPr id="3" name="内容占位符 2"/>
          <p:cNvSpPr>
            <a:spLocks noGrp="1"/>
          </p:cNvSpPr>
          <p:nvPr>
            <p:ph idx="1"/>
          </p:nvPr>
        </p:nvSpPr>
        <p:spPr/>
        <p:txBody>
          <a:bodyPr>
            <a:normAutofit/>
          </a:bodyPr>
          <a:lstStyle/>
          <a:p>
            <a:pPr marL="0" indent="0">
              <a:buNone/>
            </a:pPr>
            <a:r>
              <a:rPr lang="zh-CN" altLang="en-US" dirty="0"/>
              <a:t>        </a:t>
            </a:r>
            <a:r>
              <a:rPr lang="zh-CN" altLang="en-US" sz="2800" dirty="0">
                <a:latin typeface="黑体" panose="02010609060101010101" pitchFamily="49" charset="-122"/>
                <a:ea typeface="黑体" panose="02010609060101010101" pitchFamily="49" charset="-122"/>
              </a:rPr>
              <a:t>实施中华优秀传统文化传承发展工程，是建设社会主义文化强国的重大战略任务。</a:t>
            </a:r>
            <a:endParaRPr lang="en-US" altLang="zh-CN" sz="2800" dirty="0">
              <a:latin typeface="黑体" panose="02010609060101010101" pitchFamily="49" charset="-122"/>
              <a:ea typeface="黑体" panose="02010609060101010101" pitchFamily="49" charset="-122"/>
            </a:endParaRPr>
          </a:p>
          <a:p>
            <a:pPr lvl="2"/>
            <a:r>
              <a:rPr lang="zh-CN" altLang="en-US" sz="2800" dirty="0">
                <a:latin typeface="楷体" panose="02010609060101010101" pitchFamily="49" charset="-122"/>
                <a:ea typeface="楷体" panose="02010609060101010101" pitchFamily="49" charset="-122"/>
              </a:rPr>
              <a:t>传承中华文脉</a:t>
            </a:r>
            <a:endParaRPr lang="en-US" altLang="zh-CN" sz="2800" dirty="0">
              <a:latin typeface="楷体" panose="02010609060101010101" pitchFamily="49" charset="-122"/>
              <a:ea typeface="楷体" panose="02010609060101010101" pitchFamily="49" charset="-122"/>
            </a:endParaRPr>
          </a:p>
          <a:p>
            <a:pPr lvl="2"/>
            <a:r>
              <a:rPr lang="zh-CN" altLang="en-US" sz="2800" dirty="0">
                <a:latin typeface="楷体" panose="02010609060101010101" pitchFamily="49" charset="-122"/>
                <a:ea typeface="楷体" panose="02010609060101010101" pitchFamily="49" charset="-122"/>
              </a:rPr>
              <a:t>全面提升人民群众文化素养</a:t>
            </a:r>
            <a:endParaRPr lang="en-US" altLang="zh-CN" sz="2800" dirty="0">
              <a:latin typeface="楷体" panose="02010609060101010101" pitchFamily="49" charset="-122"/>
              <a:ea typeface="楷体" panose="02010609060101010101" pitchFamily="49" charset="-122"/>
            </a:endParaRPr>
          </a:p>
          <a:p>
            <a:pPr lvl="2"/>
            <a:r>
              <a:rPr lang="zh-CN" altLang="en-US" sz="2800" dirty="0">
                <a:latin typeface="楷体" panose="02010609060101010101" pitchFamily="49" charset="-122"/>
                <a:ea typeface="楷体" panose="02010609060101010101" pitchFamily="49" charset="-122"/>
              </a:rPr>
              <a:t>维护国家文化安全</a:t>
            </a:r>
            <a:endParaRPr lang="en-US" altLang="zh-CN" sz="2800" dirty="0">
              <a:latin typeface="楷体" panose="02010609060101010101" pitchFamily="49" charset="-122"/>
              <a:ea typeface="楷体" panose="02010609060101010101" pitchFamily="49" charset="-122"/>
            </a:endParaRPr>
          </a:p>
          <a:p>
            <a:pPr lvl="2"/>
            <a:r>
              <a:rPr lang="zh-CN" altLang="en-US" sz="2800" dirty="0">
                <a:latin typeface="楷体" panose="02010609060101010101" pitchFamily="49" charset="-122"/>
                <a:ea typeface="楷体" panose="02010609060101010101" pitchFamily="49" charset="-122"/>
              </a:rPr>
              <a:t>增强国家文化软实力</a:t>
            </a:r>
            <a:endParaRPr lang="en-US" altLang="zh-CN" sz="2800" dirty="0">
              <a:latin typeface="楷体" panose="02010609060101010101" pitchFamily="49" charset="-122"/>
              <a:ea typeface="楷体" panose="02010609060101010101" pitchFamily="49" charset="-122"/>
            </a:endParaRPr>
          </a:p>
          <a:p>
            <a:pPr lvl="2"/>
            <a:r>
              <a:rPr lang="zh-CN" altLang="en-US" sz="2800" dirty="0">
                <a:latin typeface="楷体" panose="02010609060101010101" pitchFamily="49" charset="-122"/>
                <a:ea typeface="楷体" panose="02010609060101010101" pitchFamily="49" charset="-122"/>
              </a:rPr>
              <a:t>推进国家治理体系和治理能力现代化</a:t>
            </a:r>
            <a:endParaRPr lang="en-US" altLang="zh-CN" sz="2800" dirty="0">
              <a:latin typeface="楷体" panose="02010609060101010101" pitchFamily="49" charset="-122"/>
              <a:ea typeface="楷体" panose="02010609060101010101" pitchFamily="49" charset="-122"/>
            </a:endParaRPr>
          </a:p>
          <a:p>
            <a:pPr marL="914400" lvl="2" indent="0">
              <a:buNone/>
            </a:pPr>
            <a:endParaRPr lang="en-US" altLang="zh-CN" sz="2800" dirty="0">
              <a:latin typeface="楷体" panose="02010609060101010101" pitchFamily="49" charset="-122"/>
              <a:ea typeface="楷体" panose="02010609060101010101" pitchFamily="49" charset="-122"/>
            </a:endParaRPr>
          </a:p>
          <a:p>
            <a:pPr marL="0" indent="0" algn="r">
              <a:buNone/>
            </a:pPr>
            <a:r>
              <a:rPr lang="en-US" altLang="zh-CN" sz="2400" dirty="0">
                <a:latin typeface="仿宋" panose="02010609060101010101" pitchFamily="49" charset="-122"/>
                <a:ea typeface="仿宋" panose="02010609060101010101" pitchFamily="49" charset="-122"/>
              </a:rPr>
              <a:t>——《</a:t>
            </a:r>
            <a:r>
              <a:rPr lang="zh-CN" altLang="en-US" sz="2400" dirty="0">
                <a:latin typeface="仿宋" panose="02010609060101010101" pitchFamily="49" charset="-122"/>
                <a:ea typeface="仿宋" panose="02010609060101010101" pitchFamily="49" charset="-122"/>
              </a:rPr>
              <a:t>关于实施中华优秀传统文化传承发展工程的意见</a:t>
            </a:r>
            <a:r>
              <a:rPr lang="en-US" altLang="zh-CN" sz="2400" dirty="0">
                <a:latin typeface="仿宋" panose="02010609060101010101" pitchFamily="49" charset="-122"/>
                <a:ea typeface="仿宋" panose="02010609060101010101" pitchFamily="49" charset="-122"/>
              </a:rPr>
              <a:t>》</a:t>
            </a:r>
            <a:endParaRPr lang="zh-CN" altLang="en-US" sz="2400" dirty="0">
              <a:latin typeface="仿宋" panose="02010609060101010101" pitchFamily="49" charset="-122"/>
              <a:ea typeface="仿宋" panose="02010609060101010101" pitchFamily="49" charset="-122"/>
            </a:endParaRPr>
          </a:p>
          <a:p>
            <a:endParaRPr lang="zh-CN" altLang="en-US" dirty="0"/>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a:latin typeface="华文中宋" panose="02010600040101010101" pitchFamily="2" charset="-122"/>
                <a:ea typeface="华文中宋" panose="02010600040101010101" pitchFamily="2" charset="-122"/>
              </a:rPr>
              <a:t>五个体现</a:t>
            </a:r>
            <a:endParaRPr lang="zh-CN" altLang="en-US" sz="3600" b="1" dirty="0">
              <a:latin typeface="华文中宋" panose="02010600040101010101" pitchFamily="2" charset="-122"/>
              <a:ea typeface="华文中宋" panose="02010600040101010101" pitchFamily="2" charset="-122"/>
            </a:endParaRPr>
          </a:p>
        </p:txBody>
      </p:sp>
      <p:sp>
        <p:nvSpPr>
          <p:cNvPr id="3" name="内容占位符 2"/>
          <p:cNvSpPr>
            <a:spLocks noGrp="1"/>
          </p:cNvSpPr>
          <p:nvPr>
            <p:ph idx="1"/>
          </p:nvPr>
        </p:nvSpPr>
        <p:spPr>
          <a:xfrm>
            <a:off x="2207568" y="1556797"/>
            <a:ext cx="7920880" cy="4525963"/>
          </a:xfrm>
        </p:spPr>
        <p:txBody>
          <a:bodyPr>
            <a:normAutofit/>
          </a:bodyPr>
          <a:lstStyle/>
          <a:p>
            <a:pPr>
              <a:lnSpc>
                <a:spcPct val="150000"/>
              </a:lnSpc>
            </a:pPr>
            <a:r>
              <a:rPr lang="zh-CN" altLang="en-US" sz="2800" dirty="0">
                <a:latin typeface="楷体" panose="02010609060101010101" pitchFamily="49" charset="-122"/>
                <a:ea typeface="楷体" panose="02010609060101010101" pitchFamily="49" charset="-122"/>
              </a:rPr>
              <a:t>要充分体现马克思主义中国化要求。</a:t>
            </a:r>
            <a:endParaRPr lang="en-US" altLang="zh-CN" sz="2800" dirty="0">
              <a:latin typeface="楷体" panose="02010609060101010101" pitchFamily="49" charset="-122"/>
              <a:ea typeface="楷体" panose="02010609060101010101" pitchFamily="49" charset="-122"/>
            </a:endParaRPr>
          </a:p>
          <a:p>
            <a:pPr>
              <a:lnSpc>
                <a:spcPct val="150000"/>
              </a:lnSpc>
            </a:pPr>
            <a:r>
              <a:rPr lang="zh-CN" altLang="en-US" sz="2800" dirty="0">
                <a:solidFill>
                  <a:srgbClr val="FF0000"/>
                </a:solidFill>
                <a:latin typeface="楷体" panose="02010609060101010101" pitchFamily="49" charset="-122"/>
                <a:ea typeface="楷体" panose="02010609060101010101" pitchFamily="49" charset="-122"/>
              </a:rPr>
              <a:t>要充分体现中国和中华民族风格。</a:t>
            </a:r>
            <a:endParaRPr lang="en-US" altLang="zh-CN" sz="2800" dirty="0">
              <a:solidFill>
                <a:srgbClr val="FF0000"/>
              </a:solidFill>
              <a:latin typeface="楷体" panose="02010609060101010101" pitchFamily="49" charset="-122"/>
              <a:ea typeface="楷体" panose="02010609060101010101" pitchFamily="49" charset="-122"/>
            </a:endParaRPr>
          </a:p>
          <a:p>
            <a:pPr>
              <a:lnSpc>
                <a:spcPct val="150000"/>
              </a:lnSpc>
            </a:pPr>
            <a:r>
              <a:rPr lang="zh-CN" altLang="en-US" sz="2800" dirty="0">
                <a:latin typeface="楷体" panose="02010609060101010101" pitchFamily="49" charset="-122"/>
                <a:ea typeface="楷体" panose="02010609060101010101" pitchFamily="49" charset="-122"/>
              </a:rPr>
              <a:t>要充分体现党和国家对教育的基本要求。</a:t>
            </a:r>
            <a:endParaRPr lang="en-US" altLang="zh-CN" sz="2800" dirty="0">
              <a:latin typeface="楷体" panose="02010609060101010101" pitchFamily="49" charset="-122"/>
              <a:ea typeface="楷体" panose="02010609060101010101" pitchFamily="49" charset="-122"/>
            </a:endParaRPr>
          </a:p>
          <a:p>
            <a:pPr>
              <a:lnSpc>
                <a:spcPct val="150000"/>
              </a:lnSpc>
            </a:pPr>
            <a:r>
              <a:rPr lang="zh-CN" altLang="en-US" sz="2800" dirty="0">
                <a:solidFill>
                  <a:srgbClr val="FF0000"/>
                </a:solidFill>
                <a:latin typeface="楷体" panose="02010609060101010101" pitchFamily="49" charset="-122"/>
                <a:ea typeface="楷体" panose="02010609060101010101" pitchFamily="49" charset="-122"/>
              </a:rPr>
              <a:t>要充分体现国家和民族基本价值观。</a:t>
            </a:r>
            <a:endParaRPr lang="en-US" altLang="zh-CN" sz="2800" dirty="0">
              <a:solidFill>
                <a:srgbClr val="FF0000"/>
              </a:solidFill>
              <a:latin typeface="楷体" panose="02010609060101010101" pitchFamily="49" charset="-122"/>
              <a:ea typeface="楷体" panose="02010609060101010101" pitchFamily="49" charset="-122"/>
            </a:endParaRPr>
          </a:p>
          <a:p>
            <a:pPr>
              <a:lnSpc>
                <a:spcPct val="150000"/>
              </a:lnSpc>
            </a:pPr>
            <a:r>
              <a:rPr lang="zh-CN" altLang="en-US" sz="2800" dirty="0">
                <a:latin typeface="楷体" panose="02010609060101010101" pitchFamily="49" charset="-122"/>
                <a:ea typeface="楷体" panose="02010609060101010101" pitchFamily="49" charset="-122"/>
              </a:rPr>
              <a:t>要充分体现人类文化知识积累和创新成果。</a:t>
            </a:r>
            <a:endParaRPr lang="zh-CN" altLang="en-US" sz="2800" dirty="0">
              <a:latin typeface="楷体" panose="02010609060101010101" pitchFamily="49" charset="-122"/>
              <a:ea typeface="楷体" panose="02010609060101010101" pitchFamily="49" charset="-122"/>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135560" y="116994"/>
            <a:ext cx="8064896" cy="6404949"/>
            <a:chOff x="0" y="-128752"/>
            <a:chExt cx="5206781" cy="3885085"/>
          </a:xfrm>
          <a:noFill/>
        </p:grpSpPr>
        <p:sp>
          <p:nvSpPr>
            <p:cNvPr id="5" name="圆角矩形 2"/>
            <p:cNvSpPr/>
            <p:nvPr/>
          </p:nvSpPr>
          <p:spPr>
            <a:xfrm>
              <a:off x="1111185" y="-128752"/>
              <a:ext cx="2977405" cy="607897"/>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r>
                <a:rPr lang="zh-CN" altLang="en-US" sz="3200" b="1" kern="100" dirty="0">
                  <a:solidFill>
                    <a:srgbClr val="000000"/>
                  </a:solidFill>
                  <a:latin typeface="华文中宋" panose="02010600040101010101" pitchFamily="2" charset="-122"/>
                  <a:ea typeface="华文中宋" panose="02010600040101010101" pitchFamily="2" charset="-122"/>
                  <a:cs typeface="Times New Roman" panose="02020603050405020304" pitchFamily="18" charset="0"/>
                </a:rPr>
                <a:t>第四单元</a:t>
              </a:r>
              <a:endParaRPr lang="en-US" altLang="zh-CN" sz="3200" b="1" kern="100" dirty="0">
                <a:solidFill>
                  <a:srgbClr val="000000"/>
                </a:solidFill>
                <a:latin typeface="华文中宋" panose="02010600040101010101" pitchFamily="2" charset="-122"/>
                <a:ea typeface="华文中宋" panose="02010600040101010101" pitchFamily="2" charset="-122"/>
                <a:cs typeface="Times New Roman" panose="02020603050405020304" pitchFamily="18" charset="0"/>
              </a:endParaRPr>
            </a:p>
            <a:p>
              <a:pPr algn="ctr"/>
              <a:r>
                <a:rPr lang="zh-CN" altLang="en-US" sz="3200" b="1" kern="100" dirty="0">
                  <a:solidFill>
                    <a:srgbClr val="000000"/>
                  </a:solidFill>
                  <a:latin typeface="华文中宋" panose="02010600040101010101" pitchFamily="2" charset="-122"/>
                  <a:ea typeface="华文中宋" panose="02010600040101010101" pitchFamily="2" charset="-122"/>
                  <a:cs typeface="Times New Roman" panose="02020603050405020304" pitchFamily="18" charset="0"/>
                </a:rPr>
                <a:t>骄人祖先</a:t>
              </a:r>
              <a:r>
                <a:rPr lang="en-US" sz="3200" b="1" kern="100" dirty="0">
                  <a:solidFill>
                    <a:srgbClr val="000000"/>
                  </a:solidFill>
                  <a:latin typeface="华文中宋" panose="02010600040101010101" pitchFamily="2" charset="-122"/>
                  <a:ea typeface="华文中宋" panose="02010600040101010101" pitchFamily="2" charset="-122"/>
                  <a:cs typeface="Times New Roman" panose="02020603050405020304" pitchFamily="18" charset="0"/>
                </a:rPr>
                <a:t>  </a:t>
              </a:r>
              <a:r>
                <a:rPr lang="zh-CN" altLang="en-US" sz="3200" b="1" kern="100" dirty="0">
                  <a:solidFill>
                    <a:srgbClr val="000000"/>
                  </a:solidFill>
                  <a:latin typeface="华文中宋" panose="02010600040101010101" pitchFamily="2" charset="-122"/>
                  <a:ea typeface="华文中宋" panose="02010600040101010101" pitchFamily="2" charset="-122"/>
                  <a:cs typeface="Times New Roman" panose="02020603050405020304" pitchFamily="18" charset="0"/>
                </a:rPr>
                <a:t>灿烂文化</a:t>
              </a:r>
              <a:endParaRPr lang="zh-CN" altLang="en-US" sz="3200" b="1" kern="100" dirty="0">
                <a:latin typeface="华文中宋" panose="02010600040101010101" pitchFamily="2" charset="-122"/>
                <a:ea typeface="华文中宋" panose="02010600040101010101" pitchFamily="2" charset="-122"/>
                <a:cs typeface="Times New Roman" panose="02020603050405020304" pitchFamily="18" charset="0"/>
              </a:endParaRPr>
            </a:p>
          </p:txBody>
        </p:sp>
        <p:sp>
          <p:nvSpPr>
            <p:cNvPr id="6" name="圆角矩形 3"/>
            <p:cNvSpPr/>
            <p:nvPr/>
          </p:nvSpPr>
          <p:spPr>
            <a:xfrm>
              <a:off x="11648" y="665520"/>
              <a:ext cx="1519555" cy="504081"/>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r>
                <a:rPr lang="zh-CN" altLang="en-US" sz="2800" kern="100">
                  <a:solidFill>
                    <a:srgbClr val="000000"/>
                  </a:solidFill>
                  <a:latin typeface="黑体" panose="02010609060101010101" pitchFamily="49" charset="-122"/>
                  <a:ea typeface="黑体" panose="02010609060101010101" pitchFamily="49" charset="-122"/>
                  <a:cs typeface="Times New Roman" panose="02020603050405020304" pitchFamily="18" charset="0"/>
                </a:rPr>
                <a:t>美丽文字</a:t>
              </a:r>
              <a:r>
                <a:rPr lang="en-US" sz="2800" kern="100">
                  <a:solidFill>
                    <a:srgbClr val="000000"/>
                  </a:solidFill>
                  <a:latin typeface="黑体" panose="02010609060101010101" pitchFamily="49" charset="-122"/>
                  <a:ea typeface="黑体" panose="02010609060101010101" pitchFamily="49" charset="-122"/>
                  <a:cs typeface="Times New Roman" panose="02020603050405020304" pitchFamily="18" charset="0"/>
                </a:rPr>
                <a:t>  </a:t>
              </a:r>
              <a:r>
                <a:rPr lang="zh-CN" altLang="en-US" sz="2800" kern="100">
                  <a:solidFill>
                    <a:srgbClr val="000000"/>
                  </a:solidFill>
                  <a:latin typeface="黑体" panose="02010609060101010101" pitchFamily="49" charset="-122"/>
                  <a:ea typeface="黑体" panose="02010609060101010101" pitchFamily="49" charset="-122"/>
                  <a:cs typeface="Times New Roman" panose="02020603050405020304" pitchFamily="18" charset="0"/>
                </a:rPr>
                <a:t>民族瑰宝</a:t>
              </a:r>
              <a:endParaRPr lang="zh-CN" altLang="en-US" sz="2800" kern="100">
                <a:latin typeface="黑体" panose="02010609060101010101" pitchFamily="49" charset="-122"/>
                <a:ea typeface="黑体" panose="02010609060101010101" pitchFamily="49" charset="-122"/>
                <a:cs typeface="Times New Roman" panose="02020603050405020304" pitchFamily="18" charset="0"/>
              </a:endParaRPr>
            </a:p>
          </p:txBody>
        </p:sp>
        <p:sp>
          <p:nvSpPr>
            <p:cNvPr id="7" name="圆角矩形 4"/>
            <p:cNvSpPr/>
            <p:nvPr/>
          </p:nvSpPr>
          <p:spPr>
            <a:xfrm>
              <a:off x="1840448" y="659695"/>
              <a:ext cx="1519555" cy="504081"/>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r>
                <a:rPr lang="zh-CN" altLang="en-US" sz="2800" kern="100">
                  <a:solidFill>
                    <a:srgbClr val="000000"/>
                  </a:solidFill>
                  <a:latin typeface="黑体" panose="02010609060101010101" pitchFamily="49" charset="-122"/>
                  <a:ea typeface="黑体" panose="02010609060101010101" pitchFamily="49" charset="-122"/>
                  <a:cs typeface="Times New Roman" panose="02020603050405020304" pitchFamily="18" charset="0"/>
                </a:rPr>
                <a:t>古代科技</a:t>
              </a:r>
              <a:r>
                <a:rPr lang="en-US" sz="2800" kern="100">
                  <a:solidFill>
                    <a:srgbClr val="000000"/>
                  </a:solidFill>
                  <a:latin typeface="黑体" panose="02010609060101010101" pitchFamily="49" charset="-122"/>
                  <a:ea typeface="黑体" panose="02010609060101010101" pitchFamily="49" charset="-122"/>
                  <a:cs typeface="Times New Roman" panose="02020603050405020304" pitchFamily="18" charset="0"/>
                </a:rPr>
                <a:t>  </a:t>
              </a:r>
              <a:r>
                <a:rPr lang="zh-CN" altLang="en-US" sz="2800" kern="100">
                  <a:solidFill>
                    <a:srgbClr val="000000"/>
                  </a:solidFill>
                  <a:latin typeface="黑体" panose="02010609060101010101" pitchFamily="49" charset="-122"/>
                  <a:ea typeface="黑体" panose="02010609060101010101" pitchFamily="49" charset="-122"/>
                  <a:cs typeface="Times New Roman" panose="02020603050405020304" pitchFamily="18" charset="0"/>
                </a:rPr>
                <a:t>耀我中华</a:t>
              </a:r>
              <a:endParaRPr lang="zh-CN" altLang="en-US" sz="2800" kern="100">
                <a:latin typeface="黑体" panose="02010609060101010101" pitchFamily="49" charset="-122"/>
                <a:ea typeface="黑体" panose="02010609060101010101" pitchFamily="49" charset="-122"/>
                <a:cs typeface="Times New Roman" panose="02020603050405020304" pitchFamily="18" charset="0"/>
              </a:endParaRPr>
            </a:p>
          </p:txBody>
        </p:sp>
        <p:sp>
          <p:nvSpPr>
            <p:cNvPr id="8" name="圆角矩形 5"/>
            <p:cNvSpPr/>
            <p:nvPr/>
          </p:nvSpPr>
          <p:spPr>
            <a:xfrm>
              <a:off x="3645951" y="659695"/>
              <a:ext cx="1519555" cy="504081"/>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r>
                <a:rPr lang="zh-CN" altLang="en-US" sz="2800" kern="100">
                  <a:solidFill>
                    <a:srgbClr val="000000"/>
                  </a:solidFill>
                  <a:latin typeface="黑体" panose="02010609060101010101" pitchFamily="49" charset="-122"/>
                  <a:ea typeface="黑体" panose="02010609060101010101" pitchFamily="49" charset="-122"/>
                  <a:cs typeface="Times New Roman" panose="02020603050405020304" pitchFamily="18" charset="0"/>
                </a:rPr>
                <a:t>传统美德</a:t>
              </a:r>
              <a:r>
                <a:rPr lang="en-US" sz="2800" kern="100">
                  <a:solidFill>
                    <a:srgbClr val="000000"/>
                  </a:solidFill>
                  <a:latin typeface="黑体" panose="02010609060101010101" pitchFamily="49" charset="-122"/>
                  <a:ea typeface="黑体" panose="02010609060101010101" pitchFamily="49" charset="-122"/>
                  <a:cs typeface="Times New Roman" panose="02020603050405020304" pitchFamily="18" charset="0"/>
                </a:rPr>
                <a:t>  </a:t>
              </a:r>
              <a:r>
                <a:rPr lang="zh-CN" altLang="en-US" sz="2800" kern="100">
                  <a:solidFill>
                    <a:srgbClr val="000000"/>
                  </a:solidFill>
                  <a:latin typeface="黑体" panose="02010609060101010101" pitchFamily="49" charset="-122"/>
                  <a:ea typeface="黑体" panose="02010609060101010101" pitchFamily="49" charset="-122"/>
                  <a:cs typeface="Times New Roman" panose="02020603050405020304" pitchFamily="18" charset="0"/>
                </a:rPr>
                <a:t>源远流长</a:t>
              </a:r>
              <a:endParaRPr lang="zh-CN" altLang="en-US" sz="2800" kern="100">
                <a:latin typeface="黑体" panose="02010609060101010101" pitchFamily="49" charset="-122"/>
                <a:ea typeface="黑体" panose="02010609060101010101" pitchFamily="49" charset="-122"/>
                <a:cs typeface="Times New Roman" panose="02020603050405020304" pitchFamily="18" charset="0"/>
              </a:endParaRPr>
            </a:p>
          </p:txBody>
        </p:sp>
        <p:sp>
          <p:nvSpPr>
            <p:cNvPr id="9" name="圆角矩形 6"/>
            <p:cNvSpPr/>
            <p:nvPr/>
          </p:nvSpPr>
          <p:spPr>
            <a:xfrm>
              <a:off x="436815" y="1281325"/>
              <a:ext cx="674370" cy="337185"/>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r>
                <a:rPr lang="zh-CN" altLang="en-US" sz="2800" kern="100" dirty="0">
                  <a:solidFill>
                    <a:srgbClr val="000000"/>
                  </a:solidFill>
                  <a:latin typeface="仿宋" panose="02010609060101010101" pitchFamily="49" charset="-122"/>
                  <a:ea typeface="仿宋" panose="02010609060101010101" pitchFamily="49" charset="-122"/>
                  <a:cs typeface="Times New Roman" panose="02020603050405020304" pitchFamily="18" charset="0"/>
                </a:rPr>
                <a:t>文字</a:t>
              </a:r>
              <a:endParaRPr lang="zh-CN" altLang="en-US" sz="2800" kern="100" dirty="0">
                <a:latin typeface="仿宋" panose="02010609060101010101" pitchFamily="49" charset="-122"/>
                <a:ea typeface="仿宋" panose="02010609060101010101" pitchFamily="49" charset="-122"/>
                <a:cs typeface="Times New Roman" panose="02020603050405020304" pitchFamily="18" charset="0"/>
              </a:endParaRPr>
            </a:p>
          </p:txBody>
        </p:sp>
        <p:sp>
          <p:nvSpPr>
            <p:cNvPr id="10" name="圆角矩形 7"/>
            <p:cNvSpPr/>
            <p:nvPr/>
          </p:nvSpPr>
          <p:spPr>
            <a:xfrm>
              <a:off x="2265615" y="1275501"/>
              <a:ext cx="674370" cy="337185"/>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r>
                <a:rPr lang="zh-CN" altLang="en-US" sz="2800" kern="100">
                  <a:solidFill>
                    <a:srgbClr val="000000"/>
                  </a:solidFill>
                  <a:latin typeface="仿宋" panose="02010609060101010101" pitchFamily="49" charset="-122"/>
                  <a:ea typeface="仿宋" panose="02010609060101010101" pitchFamily="49" charset="-122"/>
                  <a:cs typeface="Times New Roman" panose="02020603050405020304" pitchFamily="18" charset="0"/>
                </a:rPr>
                <a:t>科技</a:t>
              </a:r>
              <a:endParaRPr lang="zh-CN" altLang="en-US" sz="2800" kern="100">
                <a:latin typeface="仿宋" panose="02010609060101010101" pitchFamily="49" charset="-122"/>
                <a:ea typeface="仿宋" panose="02010609060101010101" pitchFamily="49" charset="-122"/>
                <a:cs typeface="Times New Roman" panose="02020603050405020304" pitchFamily="18" charset="0"/>
              </a:endParaRPr>
            </a:p>
          </p:txBody>
        </p:sp>
        <p:sp>
          <p:nvSpPr>
            <p:cNvPr id="11" name="圆角矩形 8"/>
            <p:cNvSpPr/>
            <p:nvPr/>
          </p:nvSpPr>
          <p:spPr>
            <a:xfrm>
              <a:off x="4088591" y="1275501"/>
              <a:ext cx="674370" cy="337185"/>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r>
                <a:rPr lang="zh-CN" altLang="en-US" sz="2800" kern="100">
                  <a:solidFill>
                    <a:srgbClr val="000000"/>
                  </a:solidFill>
                  <a:latin typeface="仿宋" panose="02010609060101010101" pitchFamily="49" charset="-122"/>
                  <a:ea typeface="仿宋" panose="02010609060101010101" pitchFamily="49" charset="-122"/>
                  <a:cs typeface="Times New Roman" panose="02020603050405020304" pitchFamily="18" charset="0"/>
                </a:rPr>
                <a:t>美德</a:t>
              </a:r>
              <a:endParaRPr lang="zh-CN" altLang="en-US" sz="2800" kern="100">
                <a:latin typeface="仿宋" panose="02010609060101010101" pitchFamily="49" charset="-122"/>
                <a:ea typeface="仿宋" panose="02010609060101010101" pitchFamily="49" charset="-122"/>
                <a:cs typeface="Times New Roman" panose="02020603050405020304" pitchFamily="18" charset="0"/>
              </a:endParaRPr>
            </a:p>
          </p:txBody>
        </p:sp>
        <p:sp>
          <p:nvSpPr>
            <p:cNvPr id="12" name="圆角矩形 9"/>
            <p:cNvSpPr/>
            <p:nvPr/>
          </p:nvSpPr>
          <p:spPr>
            <a:xfrm>
              <a:off x="0" y="1811328"/>
              <a:ext cx="1543050" cy="1945005"/>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marL="342900" indent="-342900" algn="just">
                <a:buFont typeface="Wingdings" panose="05000000000000000000" pitchFamily="2" charset="2"/>
                <a:buChar char=""/>
              </a:pPr>
              <a:r>
                <a:rPr lang="zh-CN" altLang="en-US" sz="24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丰富多彩的文字</a:t>
              </a:r>
              <a:endParaRPr lang="zh-CN" altLang="en-US" sz="2400" kern="100" dirty="0">
                <a:latin typeface="楷体" panose="02010609060101010101" pitchFamily="49" charset="-122"/>
                <a:ea typeface="楷体" panose="02010609060101010101" pitchFamily="49" charset="-122"/>
                <a:cs typeface="Times New Roman" panose="02020603050405020304" pitchFamily="18" charset="0"/>
              </a:endParaRPr>
            </a:p>
            <a:p>
              <a:pPr marL="342900" indent="-342900" algn="just">
                <a:buFont typeface="Wingdings" panose="05000000000000000000" pitchFamily="2" charset="2"/>
                <a:buChar char=""/>
              </a:pPr>
              <a:r>
                <a:rPr lang="zh-CN" altLang="en-US" sz="24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古老而优美的汉字</a:t>
              </a:r>
              <a:endParaRPr lang="zh-CN" altLang="en-US" sz="2400" kern="100" dirty="0">
                <a:latin typeface="楷体" panose="02010609060101010101" pitchFamily="49" charset="-122"/>
                <a:ea typeface="楷体" panose="02010609060101010101" pitchFamily="49" charset="-122"/>
                <a:cs typeface="Times New Roman" panose="02020603050405020304" pitchFamily="18" charset="0"/>
              </a:endParaRPr>
            </a:p>
            <a:p>
              <a:pPr marL="342900" indent="-342900" algn="just">
                <a:buFont typeface="Wingdings" panose="05000000000000000000" pitchFamily="2" charset="2"/>
                <a:buChar char=""/>
              </a:pPr>
              <a:r>
                <a:rPr lang="zh-CN" altLang="en-US" sz="24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意蕴隽永的汉字</a:t>
              </a:r>
              <a:endParaRPr lang="zh-CN" altLang="en-US" sz="2400" kern="100" dirty="0">
                <a:latin typeface="楷体" panose="02010609060101010101" pitchFamily="49" charset="-122"/>
                <a:ea typeface="楷体" panose="02010609060101010101" pitchFamily="49" charset="-122"/>
                <a:cs typeface="Times New Roman" panose="02020603050405020304" pitchFamily="18" charset="0"/>
              </a:endParaRPr>
            </a:p>
            <a:p>
              <a:pPr marL="342900" indent="-342900" algn="just">
                <a:buFont typeface="Wingdings" panose="05000000000000000000" pitchFamily="2" charset="2"/>
                <a:buChar char=""/>
              </a:pPr>
              <a:r>
                <a:rPr lang="zh-CN" altLang="en-US" sz="24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影响深远的汉字</a:t>
              </a:r>
              <a:endParaRPr lang="zh-CN" altLang="en-US" sz="2400" kern="100" dirty="0">
                <a:latin typeface="楷体" panose="02010609060101010101" pitchFamily="49" charset="-122"/>
                <a:ea typeface="楷体" panose="02010609060101010101" pitchFamily="49" charset="-122"/>
                <a:cs typeface="Times New Roman" panose="02020603050405020304" pitchFamily="18" charset="0"/>
              </a:endParaRPr>
            </a:p>
          </p:txBody>
        </p:sp>
        <p:sp>
          <p:nvSpPr>
            <p:cNvPr id="13" name="圆角矩形 10"/>
            <p:cNvSpPr/>
            <p:nvPr/>
          </p:nvSpPr>
          <p:spPr>
            <a:xfrm>
              <a:off x="1659898" y="1805504"/>
              <a:ext cx="1875155" cy="1945005"/>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marL="342900" indent="-342900" algn="just">
                <a:buFont typeface="Wingdings" panose="05000000000000000000" pitchFamily="2" charset="2"/>
                <a:buChar char=""/>
              </a:pPr>
              <a:r>
                <a:rPr lang="zh-CN" altLang="en-US" sz="24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灿若繁星的古代科技巨人</a:t>
              </a:r>
              <a:endParaRPr lang="zh-CN" altLang="en-US" sz="2400" kern="100" dirty="0">
                <a:latin typeface="楷体" panose="02010609060101010101" pitchFamily="49" charset="-122"/>
                <a:ea typeface="楷体" panose="02010609060101010101" pitchFamily="49" charset="-122"/>
                <a:cs typeface="Times New Roman" panose="02020603050405020304" pitchFamily="18" charset="0"/>
              </a:endParaRPr>
            </a:p>
            <a:p>
              <a:pPr marL="342900" indent="-342900" algn="just">
                <a:buFont typeface="Wingdings" panose="05000000000000000000" pitchFamily="2" charset="2"/>
                <a:buChar char=""/>
              </a:pPr>
              <a:r>
                <a:rPr lang="zh-CN" altLang="en-US" sz="24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独具特色的古代科学</a:t>
              </a:r>
              <a:endParaRPr lang="zh-CN" altLang="en-US" sz="2400" kern="100" dirty="0">
                <a:latin typeface="楷体" panose="02010609060101010101" pitchFamily="49" charset="-122"/>
                <a:ea typeface="楷体" panose="02010609060101010101" pitchFamily="49" charset="-122"/>
                <a:cs typeface="Times New Roman" panose="02020603050405020304" pitchFamily="18" charset="0"/>
              </a:endParaRPr>
            </a:p>
            <a:p>
              <a:pPr marL="342900" indent="-342900" algn="just">
                <a:buFont typeface="Wingdings" panose="05000000000000000000" pitchFamily="2" charset="2"/>
                <a:buChar char=""/>
              </a:pPr>
              <a:r>
                <a:rPr lang="zh-CN" altLang="en-US" sz="24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独领风骚的古代技术创造</a:t>
              </a:r>
              <a:endParaRPr lang="zh-CN" altLang="en-US" sz="2400" kern="100" dirty="0">
                <a:latin typeface="楷体" panose="02010609060101010101" pitchFamily="49" charset="-122"/>
                <a:ea typeface="楷体" panose="02010609060101010101" pitchFamily="49" charset="-122"/>
                <a:cs typeface="Times New Roman" panose="02020603050405020304" pitchFamily="18" charset="0"/>
              </a:endParaRPr>
            </a:p>
            <a:p>
              <a:pPr marL="342900" indent="-342900" algn="just">
                <a:buFont typeface="Wingdings" panose="05000000000000000000" pitchFamily="2" charset="2"/>
                <a:buChar char=""/>
              </a:pPr>
              <a:r>
                <a:rPr lang="zh-CN" altLang="en-US" sz="24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改变世界的四大发明</a:t>
              </a:r>
              <a:endParaRPr lang="zh-CN" altLang="en-US" sz="2400" kern="100" dirty="0">
                <a:latin typeface="楷体" panose="02010609060101010101" pitchFamily="49" charset="-122"/>
                <a:ea typeface="楷体" panose="02010609060101010101" pitchFamily="49" charset="-122"/>
                <a:cs typeface="Times New Roman" panose="02020603050405020304" pitchFamily="18" charset="0"/>
              </a:endParaRPr>
            </a:p>
          </p:txBody>
        </p:sp>
        <p:sp>
          <p:nvSpPr>
            <p:cNvPr id="14" name="圆角矩形 11"/>
            <p:cNvSpPr/>
            <p:nvPr/>
          </p:nvSpPr>
          <p:spPr>
            <a:xfrm>
              <a:off x="3645951" y="1805504"/>
              <a:ext cx="1560830" cy="1945005"/>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marL="342900" indent="-342900" algn="just">
                <a:buFont typeface="Wingdings" panose="05000000000000000000" pitchFamily="2" charset="2"/>
                <a:buChar char=""/>
              </a:pPr>
              <a:r>
                <a:rPr lang="zh-CN" altLang="en-US" sz="2400" kern="100">
                  <a:solidFill>
                    <a:srgbClr val="000000"/>
                  </a:solidFill>
                  <a:latin typeface="楷体" panose="02010609060101010101" pitchFamily="49" charset="-122"/>
                  <a:ea typeface="楷体" panose="02010609060101010101" pitchFamily="49" charset="-122"/>
                  <a:cs typeface="Times New Roman" panose="02020603050405020304" pitchFamily="18" charset="0"/>
                </a:rPr>
                <a:t>自强不息的人格修养</a:t>
              </a:r>
              <a:endParaRPr lang="zh-CN" altLang="en-US" sz="2400" kern="100">
                <a:latin typeface="楷体" panose="02010609060101010101" pitchFamily="49" charset="-122"/>
                <a:ea typeface="楷体" panose="02010609060101010101" pitchFamily="49" charset="-122"/>
                <a:cs typeface="Times New Roman" panose="02020603050405020304" pitchFamily="18" charset="0"/>
              </a:endParaRPr>
            </a:p>
            <a:p>
              <a:pPr marL="342900" indent="-342900" algn="just">
                <a:buFont typeface="Wingdings" panose="05000000000000000000" pitchFamily="2" charset="2"/>
                <a:buChar char=""/>
              </a:pPr>
              <a:r>
                <a:rPr lang="zh-CN" altLang="en-US" sz="2400" kern="100">
                  <a:solidFill>
                    <a:srgbClr val="000000"/>
                  </a:solidFill>
                  <a:latin typeface="楷体" panose="02010609060101010101" pitchFamily="49" charset="-122"/>
                  <a:ea typeface="楷体" panose="02010609060101010101" pitchFamily="49" charset="-122"/>
                  <a:cs typeface="Times New Roman" panose="02020603050405020304" pitchFamily="18" charset="0"/>
                </a:rPr>
                <a:t>立己达人的仁爱精神</a:t>
              </a:r>
              <a:endParaRPr lang="zh-CN" altLang="en-US" sz="2400" kern="100">
                <a:latin typeface="楷体" panose="02010609060101010101" pitchFamily="49" charset="-122"/>
                <a:ea typeface="楷体" panose="02010609060101010101" pitchFamily="49" charset="-122"/>
                <a:cs typeface="Times New Roman" panose="02020603050405020304" pitchFamily="18" charset="0"/>
              </a:endParaRPr>
            </a:p>
            <a:p>
              <a:pPr marL="342900" indent="-342900" algn="just">
                <a:buFont typeface="Wingdings" panose="05000000000000000000" pitchFamily="2" charset="2"/>
                <a:buChar char=""/>
              </a:pPr>
              <a:r>
                <a:rPr lang="zh-CN" altLang="en-US" sz="2400" kern="100">
                  <a:solidFill>
                    <a:srgbClr val="000000"/>
                  </a:solidFill>
                  <a:latin typeface="楷体" panose="02010609060101010101" pitchFamily="49" charset="-122"/>
                  <a:ea typeface="楷体" panose="02010609060101010101" pitchFamily="49" charset="-122"/>
                  <a:cs typeface="Times New Roman" panose="02020603050405020304" pitchFamily="18" charset="0"/>
                </a:rPr>
                <a:t>天下兴亡、匹夫有责的爱国情怀</a:t>
              </a:r>
              <a:endParaRPr lang="zh-CN" altLang="en-US" sz="2400" kern="100">
                <a:latin typeface="楷体" panose="02010609060101010101" pitchFamily="49" charset="-122"/>
                <a:ea typeface="楷体" panose="02010609060101010101" pitchFamily="49" charset="-122"/>
                <a:cs typeface="Times New Roman" panose="02020603050405020304" pitchFamily="18" charset="0"/>
              </a:endParaRPr>
            </a:p>
          </p:txBody>
        </p:sp>
        <p:cxnSp>
          <p:nvCxnSpPr>
            <p:cNvPr id="15" name="直接连接符 14"/>
            <p:cNvCxnSpPr>
              <a:stCxn id="5" idx="2"/>
              <a:endCxn id="7" idx="0"/>
            </p:cNvCxnSpPr>
            <p:nvPr/>
          </p:nvCxnSpPr>
          <p:spPr>
            <a:xfrm>
              <a:off x="2599888" y="479145"/>
              <a:ext cx="338" cy="180550"/>
            </a:xfrm>
            <a:prstGeom prst="line">
              <a:avLst/>
            </a:prstGeom>
            <a:grpFill/>
            <a:ln w="9525" cap="flat" cmpd="sng" algn="ctr">
              <a:solidFill>
                <a:sysClr val="windowText" lastClr="000000"/>
              </a:solidFill>
              <a:prstDash val="solid"/>
            </a:ln>
            <a:effectLst/>
          </p:spPr>
        </p:cxnSp>
        <p:cxnSp>
          <p:nvCxnSpPr>
            <p:cNvPr id="16" name="直接连接符 15"/>
            <p:cNvCxnSpPr>
              <a:stCxn id="7" idx="2"/>
            </p:cNvCxnSpPr>
            <p:nvPr/>
          </p:nvCxnSpPr>
          <p:spPr>
            <a:xfrm flipH="1">
              <a:off x="2597596" y="1163776"/>
              <a:ext cx="2630" cy="111725"/>
            </a:xfrm>
            <a:prstGeom prst="line">
              <a:avLst/>
            </a:prstGeom>
            <a:grpFill/>
            <a:ln w="9525" cap="flat" cmpd="sng" algn="ctr">
              <a:solidFill>
                <a:sysClr val="windowText" lastClr="000000"/>
              </a:solidFill>
              <a:prstDash val="solid"/>
            </a:ln>
            <a:effectLst/>
          </p:spPr>
        </p:cxnSp>
        <p:cxnSp>
          <p:nvCxnSpPr>
            <p:cNvPr id="17" name="直接连接符 16"/>
            <p:cNvCxnSpPr/>
            <p:nvPr/>
          </p:nvCxnSpPr>
          <p:spPr>
            <a:xfrm>
              <a:off x="4414746" y="1131865"/>
              <a:ext cx="0" cy="180550"/>
            </a:xfrm>
            <a:prstGeom prst="line">
              <a:avLst/>
            </a:prstGeom>
            <a:grpFill/>
            <a:ln w="9525" cap="flat" cmpd="sng" algn="ctr">
              <a:solidFill>
                <a:sysClr val="windowText" lastClr="000000"/>
              </a:solidFill>
              <a:prstDash val="solid"/>
            </a:ln>
            <a:effectLst/>
          </p:spPr>
        </p:cxnSp>
        <p:cxnSp>
          <p:nvCxnSpPr>
            <p:cNvPr id="18" name="直接连接符 17"/>
            <p:cNvCxnSpPr>
              <a:stCxn id="6" idx="2"/>
            </p:cNvCxnSpPr>
            <p:nvPr/>
          </p:nvCxnSpPr>
          <p:spPr>
            <a:xfrm flipH="1">
              <a:off x="768795" y="1169601"/>
              <a:ext cx="2630" cy="105900"/>
            </a:xfrm>
            <a:prstGeom prst="line">
              <a:avLst/>
            </a:prstGeom>
            <a:grpFill/>
            <a:ln w="9525" cap="flat" cmpd="sng" algn="ctr">
              <a:solidFill>
                <a:sysClr val="windowText" lastClr="000000"/>
              </a:solidFill>
              <a:prstDash val="solid"/>
            </a:ln>
            <a:effectLst/>
          </p:spPr>
        </p:cxnSp>
        <p:cxnSp>
          <p:nvCxnSpPr>
            <p:cNvPr id="19" name="直接连接符 18"/>
            <p:cNvCxnSpPr/>
            <p:nvPr/>
          </p:nvCxnSpPr>
          <p:spPr>
            <a:xfrm>
              <a:off x="2603419" y="1619129"/>
              <a:ext cx="0" cy="180340"/>
            </a:xfrm>
            <a:prstGeom prst="line">
              <a:avLst/>
            </a:prstGeom>
            <a:grpFill/>
            <a:ln w="9525" cap="flat" cmpd="sng" algn="ctr">
              <a:solidFill>
                <a:sysClr val="windowText" lastClr="000000"/>
              </a:solidFill>
              <a:prstDash val="solid"/>
            </a:ln>
            <a:effectLst/>
          </p:spPr>
        </p:cxnSp>
        <p:cxnSp>
          <p:nvCxnSpPr>
            <p:cNvPr id="20" name="直接连接符 19"/>
            <p:cNvCxnSpPr/>
            <p:nvPr/>
          </p:nvCxnSpPr>
          <p:spPr>
            <a:xfrm>
              <a:off x="4420570" y="1619129"/>
              <a:ext cx="0" cy="180340"/>
            </a:xfrm>
            <a:prstGeom prst="line">
              <a:avLst/>
            </a:prstGeom>
            <a:grpFill/>
            <a:ln w="9525" cap="flat" cmpd="sng" algn="ctr">
              <a:solidFill>
                <a:sysClr val="windowText" lastClr="000000"/>
              </a:solidFill>
              <a:prstDash val="solid"/>
            </a:ln>
            <a:effectLst/>
          </p:spPr>
        </p:cxnSp>
        <p:cxnSp>
          <p:nvCxnSpPr>
            <p:cNvPr id="21" name="直接连接符 20"/>
            <p:cNvCxnSpPr/>
            <p:nvPr/>
          </p:nvCxnSpPr>
          <p:spPr>
            <a:xfrm>
              <a:off x="774619" y="1624953"/>
              <a:ext cx="0" cy="180340"/>
            </a:xfrm>
            <a:prstGeom prst="line">
              <a:avLst/>
            </a:prstGeom>
            <a:grpFill/>
            <a:ln w="9525" cap="flat" cmpd="sng" algn="ctr">
              <a:solidFill>
                <a:sysClr val="windowText" lastClr="000000"/>
              </a:solidFill>
              <a:prstDash val="solid"/>
            </a:ln>
            <a:effectLst/>
          </p:spPr>
        </p:cxnSp>
        <p:cxnSp>
          <p:nvCxnSpPr>
            <p:cNvPr id="22" name="直接连接符 21"/>
            <p:cNvCxnSpPr/>
            <p:nvPr/>
          </p:nvCxnSpPr>
          <p:spPr>
            <a:xfrm flipH="1" flipV="1">
              <a:off x="762970" y="588245"/>
              <a:ext cx="3645952" cy="328"/>
            </a:xfrm>
            <a:prstGeom prst="line">
              <a:avLst/>
            </a:prstGeom>
            <a:grpFill/>
            <a:ln w="9525" cap="flat" cmpd="sng" algn="ctr">
              <a:solidFill>
                <a:sysClr val="windowText" lastClr="000000"/>
              </a:solidFill>
              <a:prstDash val="solid"/>
            </a:ln>
            <a:effectLst/>
          </p:spPr>
        </p:cxnSp>
        <p:cxnSp>
          <p:nvCxnSpPr>
            <p:cNvPr id="23" name="直接连接符 22"/>
            <p:cNvCxnSpPr>
              <a:endCxn id="8" idx="0"/>
            </p:cNvCxnSpPr>
            <p:nvPr/>
          </p:nvCxnSpPr>
          <p:spPr>
            <a:xfrm flipH="1">
              <a:off x="4405729" y="588245"/>
              <a:ext cx="3193" cy="71450"/>
            </a:xfrm>
            <a:prstGeom prst="line">
              <a:avLst/>
            </a:prstGeom>
            <a:grpFill/>
            <a:ln w="9525" cap="flat" cmpd="sng" algn="ctr">
              <a:solidFill>
                <a:sysClr val="windowText" lastClr="000000"/>
              </a:solidFill>
              <a:prstDash val="solid"/>
            </a:ln>
            <a:effectLst/>
          </p:spPr>
        </p:cxnSp>
        <p:cxnSp>
          <p:nvCxnSpPr>
            <p:cNvPr id="24" name="直接连接符 23"/>
            <p:cNvCxnSpPr/>
            <p:nvPr/>
          </p:nvCxnSpPr>
          <p:spPr>
            <a:xfrm flipH="1">
              <a:off x="762970" y="588245"/>
              <a:ext cx="5825" cy="112674"/>
            </a:xfrm>
            <a:prstGeom prst="line">
              <a:avLst/>
            </a:prstGeom>
            <a:grpFill/>
            <a:ln w="9525" cap="flat" cmpd="sng" algn="ctr">
              <a:solidFill>
                <a:sysClr val="windowText" lastClr="000000"/>
              </a:solidFill>
              <a:prstDash val="solid"/>
            </a:ln>
            <a:effectLst/>
          </p:spPr>
        </p:cxnSp>
      </p:gr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47628" y="1397679"/>
            <a:ext cx="6696744" cy="3877985"/>
          </a:xfrm>
          <a:prstGeom prst="rect">
            <a:avLst/>
          </a:prstGeom>
        </p:spPr>
        <p:txBody>
          <a:bodyPr wrap="square">
            <a:spAutoFit/>
          </a:bodyPr>
          <a:lstStyle/>
          <a:p>
            <a:pPr algn="ctr">
              <a:lnSpc>
                <a:spcPct val="150000"/>
              </a:lnSpc>
            </a:pPr>
            <a:r>
              <a:rPr lang="en-US" altLang="zh-CN" sz="3600" b="1" dirty="0">
                <a:latin typeface="华文中宋" panose="02010600040101010101" pitchFamily="2" charset="-122"/>
                <a:ea typeface="华文中宋" panose="02010600040101010101" pitchFamily="2" charset="-122"/>
              </a:rPr>
              <a:t>8.</a:t>
            </a:r>
            <a:r>
              <a:rPr lang="zh-CN" altLang="zh-CN" sz="3600" b="1" dirty="0">
                <a:latin typeface="华文中宋" panose="02010600040101010101" pitchFamily="2" charset="-122"/>
                <a:ea typeface="华文中宋" panose="02010600040101010101" pitchFamily="2" charset="-122"/>
              </a:rPr>
              <a:t>美丽文字</a:t>
            </a:r>
            <a:r>
              <a:rPr lang="en-US" altLang="zh-CN" sz="3600" b="1" dirty="0">
                <a:latin typeface="华文中宋" panose="02010600040101010101" pitchFamily="2" charset="-122"/>
                <a:ea typeface="华文中宋" panose="02010600040101010101" pitchFamily="2" charset="-122"/>
              </a:rPr>
              <a:t>  </a:t>
            </a:r>
            <a:r>
              <a:rPr lang="zh-CN" altLang="zh-CN" sz="3600" b="1" dirty="0">
                <a:latin typeface="华文中宋" panose="02010600040101010101" pitchFamily="2" charset="-122"/>
                <a:ea typeface="华文中宋" panose="02010600040101010101" pitchFamily="2" charset="-122"/>
              </a:rPr>
              <a:t>民族瑰宝</a:t>
            </a:r>
            <a:endParaRPr lang="zh-CN" altLang="zh-CN" sz="3600" b="1" dirty="0">
              <a:latin typeface="华文中宋" panose="02010600040101010101" pitchFamily="2" charset="-122"/>
              <a:ea typeface="华文中宋" panose="02010600040101010101" pitchFamily="2" charset="-122"/>
            </a:endParaRPr>
          </a:p>
          <a:p>
            <a:pPr>
              <a:lnSpc>
                <a:spcPct val="150000"/>
              </a:lnSpc>
            </a:pPr>
            <a:r>
              <a:rPr lang="en-US" altLang="zh-CN" b="1" dirty="0"/>
              <a:t>              </a:t>
            </a:r>
            <a:r>
              <a:rPr lang="zh-CN" altLang="zh-CN" sz="3200" dirty="0"/>
              <a:t>（</a:t>
            </a:r>
            <a:r>
              <a:rPr lang="en-US" altLang="zh-CN" sz="3200" dirty="0"/>
              <a:t>1</a:t>
            </a:r>
            <a:r>
              <a:rPr lang="zh-CN" altLang="zh-CN" sz="3200" dirty="0"/>
              <a:t>）丰富多彩的文字</a:t>
            </a:r>
            <a:endParaRPr lang="zh-CN" altLang="zh-CN" sz="3200" dirty="0"/>
          </a:p>
          <a:p>
            <a:pPr>
              <a:lnSpc>
                <a:spcPct val="150000"/>
              </a:lnSpc>
            </a:pPr>
            <a:r>
              <a:rPr lang="en-US" altLang="zh-CN" sz="3200" dirty="0"/>
              <a:t>        </a:t>
            </a:r>
            <a:r>
              <a:rPr lang="zh-CN" altLang="zh-CN" sz="3200" dirty="0"/>
              <a:t>（</a:t>
            </a:r>
            <a:r>
              <a:rPr lang="en-US" altLang="zh-CN" sz="3200" dirty="0"/>
              <a:t>2</a:t>
            </a:r>
            <a:r>
              <a:rPr lang="zh-CN" altLang="zh-CN" sz="3200" dirty="0"/>
              <a:t>）古老而优美的汉字</a:t>
            </a:r>
            <a:r>
              <a:rPr lang="en-US" altLang="zh-CN" sz="3200" dirty="0"/>
              <a:t>※</a:t>
            </a:r>
            <a:endParaRPr lang="zh-CN" altLang="zh-CN" sz="3200" dirty="0"/>
          </a:p>
          <a:p>
            <a:pPr>
              <a:lnSpc>
                <a:spcPct val="150000"/>
              </a:lnSpc>
            </a:pPr>
            <a:r>
              <a:rPr lang="en-US" altLang="zh-CN" sz="3200" dirty="0"/>
              <a:t>        </a:t>
            </a:r>
            <a:r>
              <a:rPr lang="zh-CN" altLang="zh-CN" sz="3200" dirty="0"/>
              <a:t>（</a:t>
            </a:r>
            <a:r>
              <a:rPr lang="en-US" altLang="zh-CN" sz="3200" dirty="0"/>
              <a:t>3</a:t>
            </a:r>
            <a:r>
              <a:rPr lang="zh-CN" altLang="zh-CN" sz="3200" dirty="0"/>
              <a:t>）意蕴隽永的汉字</a:t>
            </a:r>
            <a:r>
              <a:rPr lang="en-US" altLang="zh-CN" sz="3200" dirty="0"/>
              <a:t>※</a:t>
            </a:r>
            <a:endParaRPr lang="zh-CN" altLang="zh-CN" sz="3200" dirty="0"/>
          </a:p>
          <a:p>
            <a:pPr>
              <a:lnSpc>
                <a:spcPct val="150000"/>
              </a:lnSpc>
            </a:pPr>
            <a:r>
              <a:rPr lang="en-US" altLang="zh-CN" sz="3200" dirty="0"/>
              <a:t>        </a:t>
            </a:r>
            <a:r>
              <a:rPr lang="zh-CN" altLang="zh-CN" sz="3200" dirty="0"/>
              <a:t>（</a:t>
            </a:r>
            <a:r>
              <a:rPr lang="en-US" altLang="zh-CN" sz="3200" dirty="0"/>
              <a:t>4</a:t>
            </a:r>
            <a:r>
              <a:rPr lang="zh-CN" altLang="zh-CN" sz="3200" dirty="0"/>
              <a:t>）影响深远的汉字</a:t>
            </a:r>
            <a:endParaRPr lang="zh-CN" altLang="zh-CN" sz="3200" dirty="0"/>
          </a:p>
        </p:txBody>
      </p:sp>
      <p:sp>
        <p:nvSpPr>
          <p:cNvPr id="6" name="矩形 5"/>
          <p:cNvSpPr/>
          <p:nvPr/>
        </p:nvSpPr>
        <p:spPr>
          <a:xfrm>
            <a:off x="3431705" y="5410933"/>
            <a:ext cx="5505314" cy="738664"/>
          </a:xfrm>
          <a:prstGeom prst="rect">
            <a:avLst/>
          </a:prstGeom>
          <a:solidFill>
            <a:schemeClr val="accent5">
              <a:lumMod val="20000"/>
              <a:lumOff val="80000"/>
            </a:schemeClr>
          </a:solidFill>
        </p:spPr>
        <p:txBody>
          <a:bodyPr wrap="square">
            <a:spAutoFit/>
          </a:bodyPr>
          <a:lstStyle/>
          <a:p>
            <a:pPr algn="ctr">
              <a:lnSpc>
                <a:spcPct val="150000"/>
              </a:lnSpc>
            </a:pPr>
            <a:r>
              <a:rPr lang="zh-CN" altLang="en-US" sz="2800" b="1" dirty="0">
                <a:latin typeface="华文中宋" panose="02010600040101010101" pitchFamily="2" charset="-122"/>
                <a:ea typeface="华文中宋" panose="02010600040101010101" pitchFamily="2" charset="-122"/>
              </a:rPr>
              <a:t>本课的重点，在第二、第三目题</a:t>
            </a:r>
            <a:endParaRPr lang="en-US" altLang="zh-CN" sz="2800" b="1" dirty="0">
              <a:latin typeface="华文中宋" panose="02010600040101010101" pitchFamily="2" charset="-122"/>
              <a:ea typeface="华文中宋" panose="02010600040101010101" pitchFamily="2" charset="-122"/>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667510" y="236855"/>
            <a:ext cx="9705340" cy="6408420"/>
            <a:chOff x="0" y="0"/>
            <a:chExt cx="5365812" cy="4321451"/>
          </a:xfrm>
          <a:noFill/>
        </p:grpSpPr>
        <p:cxnSp>
          <p:nvCxnSpPr>
            <p:cNvPr id="5" name="直接连接符 4"/>
            <p:cNvCxnSpPr/>
            <p:nvPr/>
          </p:nvCxnSpPr>
          <p:spPr>
            <a:xfrm>
              <a:off x="2662085" y="657287"/>
              <a:ext cx="0" cy="338229"/>
            </a:xfrm>
            <a:prstGeom prst="line">
              <a:avLst/>
            </a:prstGeom>
            <a:grpFill/>
            <a:ln w="9525" cap="flat" cmpd="sng" algn="ctr">
              <a:solidFill>
                <a:sysClr val="windowText" lastClr="000000"/>
              </a:solidFill>
              <a:prstDash val="solid"/>
            </a:ln>
            <a:effectLst/>
          </p:spPr>
        </p:cxnSp>
        <p:sp>
          <p:nvSpPr>
            <p:cNvPr id="6" name="圆角矩形 106"/>
            <p:cNvSpPr/>
            <p:nvPr/>
          </p:nvSpPr>
          <p:spPr>
            <a:xfrm>
              <a:off x="1393723" y="1319981"/>
              <a:ext cx="1055370" cy="629285"/>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r>
                <a:rPr lang="zh-CN" altLang="en-US" sz="2400" kern="100">
                  <a:latin typeface="黑体" panose="02010609060101010101" pitchFamily="49" charset="-122"/>
                  <a:ea typeface="黑体" panose="02010609060101010101" pitchFamily="49" charset="-122"/>
                  <a:cs typeface="Times New Roman" panose="02020603050405020304" pitchFamily="18" charset="0"/>
                </a:rPr>
                <a:t>古老而优美的汉字</a:t>
              </a:r>
              <a:endParaRPr lang="zh-CN" altLang="en-US" sz="2400" kern="100">
                <a:latin typeface="黑体" panose="02010609060101010101" pitchFamily="49" charset="-122"/>
                <a:ea typeface="黑体" panose="02010609060101010101" pitchFamily="49" charset="-122"/>
                <a:cs typeface="Times New Roman" panose="02020603050405020304" pitchFamily="18" charset="0"/>
              </a:endParaRPr>
            </a:p>
          </p:txBody>
        </p:sp>
        <p:cxnSp>
          <p:nvCxnSpPr>
            <p:cNvPr id="7" name="直接连接符 6"/>
            <p:cNvCxnSpPr/>
            <p:nvPr/>
          </p:nvCxnSpPr>
          <p:spPr>
            <a:xfrm flipH="1" flipV="1">
              <a:off x="523568" y="980768"/>
              <a:ext cx="4251366" cy="7917"/>
            </a:xfrm>
            <a:prstGeom prst="line">
              <a:avLst/>
            </a:prstGeom>
            <a:grpFill/>
            <a:ln w="9525" cap="flat" cmpd="sng" algn="ctr">
              <a:solidFill>
                <a:sysClr val="windowText" lastClr="000000"/>
              </a:solidFill>
              <a:prstDash val="solid"/>
            </a:ln>
            <a:effectLst/>
          </p:spPr>
        </p:cxnSp>
        <p:cxnSp>
          <p:nvCxnSpPr>
            <p:cNvPr id="8" name="直接连接符 7"/>
            <p:cNvCxnSpPr/>
            <p:nvPr/>
          </p:nvCxnSpPr>
          <p:spPr>
            <a:xfrm>
              <a:off x="4778478" y="995516"/>
              <a:ext cx="0" cy="303530"/>
            </a:xfrm>
            <a:prstGeom prst="line">
              <a:avLst/>
            </a:prstGeom>
            <a:grpFill/>
            <a:ln w="9525" cap="flat" cmpd="sng" algn="ctr">
              <a:solidFill>
                <a:sysClr val="windowText" lastClr="000000"/>
              </a:solidFill>
              <a:prstDash val="solid"/>
            </a:ln>
            <a:effectLst/>
          </p:spPr>
        </p:cxnSp>
        <p:cxnSp>
          <p:nvCxnSpPr>
            <p:cNvPr id="9" name="直接连接符 8"/>
            <p:cNvCxnSpPr/>
            <p:nvPr/>
          </p:nvCxnSpPr>
          <p:spPr>
            <a:xfrm>
              <a:off x="530942" y="995516"/>
              <a:ext cx="0" cy="303530"/>
            </a:xfrm>
            <a:prstGeom prst="line">
              <a:avLst/>
            </a:prstGeom>
            <a:grpFill/>
            <a:ln w="9525" cap="flat" cmpd="sng" algn="ctr">
              <a:solidFill>
                <a:sysClr val="windowText" lastClr="000000"/>
              </a:solidFill>
              <a:prstDash val="solid"/>
            </a:ln>
            <a:effectLst/>
          </p:spPr>
        </p:cxnSp>
        <p:sp>
          <p:nvSpPr>
            <p:cNvPr id="10" name="圆角矩形 116"/>
            <p:cNvSpPr/>
            <p:nvPr/>
          </p:nvSpPr>
          <p:spPr>
            <a:xfrm>
              <a:off x="14749" y="1305232"/>
              <a:ext cx="1056005" cy="629920"/>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r>
                <a:rPr lang="zh-CN" altLang="en-US" sz="2400" kern="100">
                  <a:latin typeface="黑体" panose="02010609060101010101" pitchFamily="49" charset="-122"/>
                  <a:ea typeface="黑体" panose="02010609060101010101" pitchFamily="49" charset="-122"/>
                  <a:cs typeface="Times New Roman" panose="02020603050405020304" pitchFamily="18" charset="0"/>
                </a:rPr>
                <a:t>丰富多彩的文字</a:t>
              </a:r>
              <a:endParaRPr lang="zh-CN" altLang="en-US" sz="2400" kern="100">
                <a:latin typeface="黑体" panose="02010609060101010101" pitchFamily="49" charset="-122"/>
                <a:ea typeface="黑体" panose="02010609060101010101" pitchFamily="49" charset="-122"/>
                <a:cs typeface="Times New Roman" panose="02020603050405020304" pitchFamily="18" charset="0"/>
              </a:endParaRPr>
            </a:p>
          </p:txBody>
        </p:sp>
        <p:sp>
          <p:nvSpPr>
            <p:cNvPr id="11" name="圆角矩形 118"/>
            <p:cNvSpPr/>
            <p:nvPr/>
          </p:nvSpPr>
          <p:spPr>
            <a:xfrm>
              <a:off x="2831691" y="1312606"/>
              <a:ext cx="1056005" cy="629920"/>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r>
                <a:rPr lang="zh-CN" altLang="en-US" sz="2400" kern="100">
                  <a:latin typeface="黑体" panose="02010609060101010101" pitchFamily="49" charset="-122"/>
                  <a:ea typeface="黑体" panose="02010609060101010101" pitchFamily="49" charset="-122"/>
                  <a:cs typeface="Times New Roman" panose="02020603050405020304" pitchFamily="18" charset="0"/>
                </a:rPr>
                <a:t>意蕴隽永的汉字</a:t>
              </a:r>
              <a:endParaRPr lang="zh-CN" altLang="en-US" sz="2400" kern="100">
                <a:latin typeface="黑体" panose="02010609060101010101" pitchFamily="49" charset="-122"/>
                <a:ea typeface="黑体" panose="02010609060101010101" pitchFamily="49" charset="-122"/>
                <a:cs typeface="Times New Roman" panose="02020603050405020304" pitchFamily="18" charset="0"/>
              </a:endParaRPr>
            </a:p>
          </p:txBody>
        </p:sp>
        <p:cxnSp>
          <p:nvCxnSpPr>
            <p:cNvPr id="12" name="直接连接符 11"/>
            <p:cNvCxnSpPr/>
            <p:nvPr/>
          </p:nvCxnSpPr>
          <p:spPr>
            <a:xfrm>
              <a:off x="4785852" y="1932039"/>
              <a:ext cx="0" cy="303530"/>
            </a:xfrm>
            <a:prstGeom prst="line">
              <a:avLst/>
            </a:prstGeom>
            <a:grpFill/>
            <a:ln w="9525" cap="flat" cmpd="sng" algn="ctr">
              <a:solidFill>
                <a:sysClr val="windowText" lastClr="000000"/>
              </a:solidFill>
              <a:prstDash val="solid"/>
            </a:ln>
            <a:effectLst/>
          </p:spPr>
        </p:cxnSp>
        <p:cxnSp>
          <p:nvCxnSpPr>
            <p:cNvPr id="13" name="直接连接符 12"/>
            <p:cNvCxnSpPr/>
            <p:nvPr/>
          </p:nvCxnSpPr>
          <p:spPr>
            <a:xfrm>
              <a:off x="530942" y="1924664"/>
              <a:ext cx="0" cy="302895"/>
            </a:xfrm>
            <a:prstGeom prst="line">
              <a:avLst/>
            </a:prstGeom>
            <a:grpFill/>
            <a:ln w="9525" cap="flat" cmpd="sng" algn="ctr">
              <a:solidFill>
                <a:sysClr val="windowText" lastClr="000000"/>
              </a:solidFill>
              <a:prstDash val="solid"/>
            </a:ln>
            <a:effectLst/>
          </p:spPr>
        </p:cxnSp>
        <p:cxnSp>
          <p:nvCxnSpPr>
            <p:cNvPr id="14" name="直接连接符 13"/>
            <p:cNvCxnSpPr/>
            <p:nvPr/>
          </p:nvCxnSpPr>
          <p:spPr>
            <a:xfrm>
              <a:off x="3377381" y="1939413"/>
              <a:ext cx="0" cy="302895"/>
            </a:xfrm>
            <a:prstGeom prst="line">
              <a:avLst/>
            </a:prstGeom>
            <a:grpFill/>
            <a:ln w="9525" cap="flat" cmpd="sng" algn="ctr">
              <a:solidFill>
                <a:sysClr val="windowText" lastClr="000000"/>
              </a:solidFill>
              <a:prstDash val="solid"/>
            </a:ln>
            <a:effectLst/>
          </p:spPr>
        </p:cxnSp>
        <p:sp>
          <p:nvSpPr>
            <p:cNvPr id="15" name="圆角矩形 152"/>
            <p:cNvSpPr/>
            <p:nvPr/>
          </p:nvSpPr>
          <p:spPr>
            <a:xfrm>
              <a:off x="4284407" y="2249129"/>
              <a:ext cx="1081405" cy="2066784"/>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just"/>
              <a:r>
                <a:rPr lang="zh-CN" altLang="en-US" sz="2400" kern="100">
                  <a:latin typeface="楷体" panose="02010609060101010101" pitchFamily="49" charset="-122"/>
                  <a:ea typeface="楷体" panose="02010609060101010101" pitchFamily="49" charset="-122"/>
                  <a:cs typeface="Times New Roman" panose="02020603050405020304" pitchFamily="18" charset="0"/>
                </a:rPr>
                <a:t>汉字对世界文化有深远的影响</a:t>
              </a:r>
              <a:endParaRPr lang="zh-CN" altLang="en-US" sz="2400" kern="100">
                <a:latin typeface="楷体" panose="02010609060101010101" pitchFamily="49" charset="-122"/>
                <a:ea typeface="楷体" panose="02010609060101010101" pitchFamily="49" charset="-122"/>
                <a:cs typeface="Times New Roman" panose="02020603050405020304" pitchFamily="18" charset="0"/>
              </a:endParaRPr>
            </a:p>
          </p:txBody>
        </p:sp>
        <p:sp>
          <p:nvSpPr>
            <p:cNvPr id="16" name="圆角矩形 145"/>
            <p:cNvSpPr/>
            <p:nvPr/>
          </p:nvSpPr>
          <p:spPr>
            <a:xfrm>
              <a:off x="2831691" y="2234381"/>
              <a:ext cx="1071245" cy="2087070"/>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just"/>
              <a:r>
                <a:rPr lang="zh-CN" altLang="en-US" sz="2400" kern="100">
                  <a:latin typeface="楷体" panose="02010609060101010101" pitchFamily="49" charset="-122"/>
                  <a:ea typeface="楷体" panose="02010609060101010101" pitchFamily="49" charset="-122"/>
                  <a:cs typeface="Times New Roman" panose="02020603050405020304" pitchFamily="18" charset="0"/>
                </a:rPr>
                <a:t>汉字凝聚着祖先的智慧，体现了中华文化的特点</a:t>
              </a:r>
              <a:endParaRPr lang="zh-CN" altLang="en-US" sz="2400" kern="100">
                <a:latin typeface="楷体" panose="02010609060101010101" pitchFamily="49" charset="-122"/>
                <a:ea typeface="楷体" panose="02010609060101010101" pitchFamily="49" charset="-122"/>
                <a:cs typeface="Times New Roman" panose="02020603050405020304" pitchFamily="18" charset="0"/>
              </a:endParaRPr>
            </a:p>
          </p:txBody>
        </p:sp>
        <p:sp>
          <p:nvSpPr>
            <p:cNvPr id="17" name="圆角矩形 115"/>
            <p:cNvSpPr/>
            <p:nvPr/>
          </p:nvSpPr>
          <p:spPr>
            <a:xfrm>
              <a:off x="1330547" y="0"/>
              <a:ext cx="2637343" cy="662958"/>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lnSpc>
                  <a:spcPct val="150000"/>
                </a:lnSpc>
              </a:pPr>
              <a:r>
                <a:rPr lang="en-US" sz="3200" b="1" kern="100" dirty="0">
                  <a:latin typeface="华文中宋" panose="02010600040101010101" pitchFamily="2" charset="-122"/>
                  <a:ea typeface="华文中宋" panose="02010600040101010101" pitchFamily="2" charset="-122"/>
                  <a:cs typeface="宋体" panose="02010600030101010101" pitchFamily="2" charset="-122"/>
                </a:rPr>
                <a:t>8.</a:t>
              </a:r>
              <a:r>
                <a:rPr lang="zh-CN" altLang="en-US" sz="3200" b="1" kern="100" dirty="0">
                  <a:latin typeface="华文中宋" panose="02010600040101010101" pitchFamily="2" charset="-122"/>
                  <a:ea typeface="华文中宋" panose="02010600040101010101" pitchFamily="2" charset="-122"/>
                  <a:cs typeface="宋体" panose="02010600030101010101" pitchFamily="2" charset="-122"/>
                </a:rPr>
                <a:t>美丽文字  民族瑰宝</a:t>
              </a:r>
              <a:endParaRPr lang="zh-CN" altLang="en-US" sz="3200" kern="100" dirty="0">
                <a:latin typeface="华文中宋" panose="02010600040101010101" pitchFamily="2" charset="-122"/>
                <a:ea typeface="华文中宋" panose="02010600040101010101" pitchFamily="2" charset="-122"/>
                <a:cs typeface="Times New Roman" panose="02020603050405020304" pitchFamily="18" charset="0"/>
              </a:endParaRPr>
            </a:p>
          </p:txBody>
        </p:sp>
        <p:sp>
          <p:nvSpPr>
            <p:cNvPr id="18" name="圆角矩形 143"/>
            <p:cNvSpPr/>
            <p:nvPr/>
          </p:nvSpPr>
          <p:spPr>
            <a:xfrm>
              <a:off x="1371600" y="2234381"/>
              <a:ext cx="1044575" cy="2087070"/>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just"/>
              <a:r>
                <a:rPr lang="zh-CN" altLang="en-US" sz="2400" kern="100" dirty="0">
                  <a:latin typeface="楷体" panose="02010609060101010101" pitchFamily="49" charset="-122"/>
                  <a:ea typeface="楷体" panose="02010609060101010101" pitchFamily="49" charset="-122"/>
                  <a:cs typeface="Times New Roman" panose="02020603050405020304" pitchFamily="18" charset="0"/>
                </a:rPr>
                <a:t>汉字历史悠久，是中华文化的重要标志；不同汉字形体具有不同的魅力</a:t>
              </a:r>
              <a:endParaRPr lang="zh-CN" altLang="en-US" sz="2400" kern="100" dirty="0">
                <a:latin typeface="楷体" panose="02010609060101010101" pitchFamily="49" charset="-122"/>
                <a:ea typeface="楷体" panose="02010609060101010101" pitchFamily="49" charset="-122"/>
                <a:cs typeface="Times New Roman" panose="02020603050405020304" pitchFamily="18" charset="0"/>
              </a:endParaRPr>
            </a:p>
          </p:txBody>
        </p:sp>
        <p:sp>
          <p:nvSpPr>
            <p:cNvPr id="19" name="圆角矩形 106"/>
            <p:cNvSpPr/>
            <p:nvPr/>
          </p:nvSpPr>
          <p:spPr>
            <a:xfrm>
              <a:off x="4247536" y="1290484"/>
              <a:ext cx="1055370" cy="629285"/>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r>
                <a:rPr lang="zh-CN" altLang="en-US" sz="2400" kern="100">
                  <a:latin typeface="黑体" panose="02010609060101010101" pitchFamily="49" charset="-122"/>
                  <a:ea typeface="黑体" panose="02010609060101010101" pitchFamily="49" charset="-122"/>
                  <a:cs typeface="Times New Roman" panose="02020603050405020304" pitchFamily="18" charset="0"/>
                </a:rPr>
                <a:t>影响深远的汉字</a:t>
              </a:r>
              <a:endParaRPr lang="zh-CN" altLang="en-US" sz="2400" kern="100">
                <a:latin typeface="黑体" panose="02010609060101010101" pitchFamily="49" charset="-122"/>
                <a:ea typeface="黑体" panose="02010609060101010101" pitchFamily="49" charset="-122"/>
                <a:cs typeface="Times New Roman" panose="02020603050405020304" pitchFamily="18" charset="0"/>
              </a:endParaRPr>
            </a:p>
          </p:txBody>
        </p:sp>
        <p:cxnSp>
          <p:nvCxnSpPr>
            <p:cNvPr id="20" name="直接连接符 19"/>
            <p:cNvCxnSpPr/>
            <p:nvPr/>
          </p:nvCxnSpPr>
          <p:spPr>
            <a:xfrm>
              <a:off x="3355258" y="1002890"/>
              <a:ext cx="0" cy="303530"/>
            </a:xfrm>
            <a:prstGeom prst="line">
              <a:avLst/>
            </a:prstGeom>
            <a:grpFill/>
            <a:ln w="9525" cap="flat" cmpd="sng" algn="ctr">
              <a:solidFill>
                <a:sysClr val="windowText" lastClr="000000"/>
              </a:solidFill>
              <a:prstDash val="solid"/>
            </a:ln>
            <a:effectLst/>
          </p:spPr>
        </p:cxnSp>
        <p:cxnSp>
          <p:nvCxnSpPr>
            <p:cNvPr id="21" name="直接连接符 20"/>
            <p:cNvCxnSpPr/>
            <p:nvPr/>
          </p:nvCxnSpPr>
          <p:spPr>
            <a:xfrm>
              <a:off x="1924665" y="995516"/>
              <a:ext cx="0" cy="303530"/>
            </a:xfrm>
            <a:prstGeom prst="line">
              <a:avLst/>
            </a:prstGeom>
            <a:grpFill/>
            <a:ln w="9525" cap="flat" cmpd="sng" algn="ctr">
              <a:solidFill>
                <a:sysClr val="windowText" lastClr="000000"/>
              </a:solidFill>
              <a:prstDash val="solid"/>
            </a:ln>
            <a:effectLst/>
          </p:spPr>
        </p:cxnSp>
        <p:cxnSp>
          <p:nvCxnSpPr>
            <p:cNvPr id="22" name="直接连接符 21"/>
            <p:cNvCxnSpPr/>
            <p:nvPr/>
          </p:nvCxnSpPr>
          <p:spPr>
            <a:xfrm>
              <a:off x="1909916" y="1932039"/>
              <a:ext cx="0" cy="302895"/>
            </a:xfrm>
            <a:prstGeom prst="line">
              <a:avLst/>
            </a:prstGeom>
            <a:grpFill/>
            <a:ln w="9525" cap="flat" cmpd="sng" algn="ctr">
              <a:solidFill>
                <a:sysClr val="windowText" lastClr="000000"/>
              </a:solidFill>
              <a:prstDash val="solid"/>
            </a:ln>
            <a:effectLst/>
          </p:spPr>
        </p:cxnSp>
        <p:sp>
          <p:nvSpPr>
            <p:cNvPr id="23" name="圆角矩形 143"/>
            <p:cNvSpPr/>
            <p:nvPr/>
          </p:nvSpPr>
          <p:spPr>
            <a:xfrm>
              <a:off x="0" y="2234381"/>
              <a:ext cx="1044575" cy="2087070"/>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just"/>
              <a:r>
                <a:rPr lang="zh-CN" altLang="en-US" sz="2400" kern="100">
                  <a:latin typeface="楷体" panose="02010609060101010101" pitchFamily="49" charset="-122"/>
                  <a:ea typeface="楷体" panose="02010609060101010101" pitchFamily="49" charset="-122"/>
                  <a:cs typeface="Times New Roman" panose="02020603050405020304" pitchFamily="18" charset="0"/>
                </a:rPr>
                <a:t>汉字、藏文、蒙文等几十种文字都是中华民族智慧的结晶</a:t>
              </a:r>
              <a:endParaRPr lang="zh-CN" altLang="en-US" sz="2400" kern="100">
                <a:latin typeface="楷体" panose="02010609060101010101" pitchFamily="49" charset="-122"/>
                <a:ea typeface="楷体" panose="02010609060101010101" pitchFamily="49" charset="-122"/>
                <a:cs typeface="Times New Roman" panose="02020603050405020304" pitchFamily="18" charset="0"/>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矩形 1"/>
          <p:cNvSpPr/>
          <p:nvPr/>
        </p:nvSpPr>
        <p:spPr>
          <a:xfrm>
            <a:off x="1068387" y="394233"/>
            <a:ext cx="5895975" cy="521970"/>
          </a:xfrm>
          <a:prstGeom prst="rect">
            <a:avLst/>
          </a:prstGeom>
        </p:spPr>
        <p:txBody>
          <a:bodyPr wrap="none">
            <a:spAutoFit/>
            <a:scene3d>
              <a:camera prst="orthographicFront"/>
              <a:lightRig rig="threePt" dir="t"/>
            </a:scene3d>
          </a:bodyPr>
          <a:lstStyle/>
          <a:p>
            <a:pPr marL="342900" indent="-342900">
              <a:buFont typeface="Wingdings" panose="05000000000000000000" pitchFamily="2" charset="2"/>
              <a:buChar char="u"/>
            </a:pPr>
            <a:r>
              <a:rPr lang="zh-CN" altLang="zh-CN" sz="2800" b="1" dirty="0">
                <a:solidFill>
                  <a:srgbClr val="FF0000"/>
                </a:solidFill>
                <a:effectLst>
                  <a:outerShdw blurRad="38100" dist="25400" dir="5400000" algn="ctr" rotWithShape="0">
                    <a:srgbClr val="6E747A">
                      <a:alpha val="43000"/>
                    </a:srgbClr>
                  </a:outerShdw>
                </a:effectLst>
              </a:rPr>
              <a:t>了解单元主题教育内容</a:t>
            </a:r>
            <a:r>
              <a:rPr lang="zh-CN" altLang="en-US" sz="2800" b="1" dirty="0">
                <a:solidFill>
                  <a:srgbClr val="FF0000"/>
                </a:solidFill>
                <a:effectLst>
                  <a:outerShdw blurRad="38100" dist="25400" dir="5400000" algn="ctr" rotWithShape="0">
                    <a:srgbClr val="6E747A">
                      <a:alpha val="43000"/>
                    </a:srgbClr>
                  </a:outerShdw>
                </a:effectLst>
              </a:rPr>
              <a:t>的课标要求</a:t>
            </a:r>
            <a:endParaRPr lang="zh-CN" altLang="en-US" sz="2800" b="1" dirty="0">
              <a:solidFill>
                <a:srgbClr val="FF0000"/>
              </a:solidFill>
              <a:effectLst>
                <a:outerShdw blurRad="38100" dist="25400" dir="5400000" algn="ctr" rotWithShape="0">
                  <a:srgbClr val="6E747A">
                    <a:alpha val="43000"/>
                  </a:srgbClr>
                </a:outerShdw>
              </a:effectLst>
            </a:endParaRPr>
          </a:p>
        </p:txBody>
      </p:sp>
      <p:pic>
        <p:nvPicPr>
          <p:cNvPr id="3" name="Picture 3"/>
          <p:cNvPicPr>
            <a:picLocks noChangeAspect="1" noChangeArrowheads="1"/>
          </p:cNvPicPr>
          <p:nvPr/>
        </p:nvPicPr>
        <p:blipFill>
          <a:blip r:embed="rId2" cstate="print"/>
          <a:srcRect/>
          <a:stretch>
            <a:fillRect/>
          </a:stretch>
        </p:blipFill>
        <p:spPr bwMode="auto">
          <a:xfrm>
            <a:off x="1068387" y="1200151"/>
            <a:ext cx="9742488" cy="5343525"/>
          </a:xfrm>
          <a:prstGeom prst="rect">
            <a:avLst/>
          </a:prstGeom>
          <a:noFill/>
          <a:ln w="9525">
            <a:noFill/>
            <a:miter lim="800000"/>
            <a:headEnd/>
            <a:tailEnd/>
          </a:ln>
          <a:effectLst/>
        </p:spPr>
      </p:pic>
      <p:sp>
        <p:nvSpPr>
          <p:cNvPr id="4" name="椭圆 3"/>
          <p:cNvSpPr/>
          <p:nvPr/>
        </p:nvSpPr>
        <p:spPr>
          <a:xfrm>
            <a:off x="2098431" y="3174063"/>
            <a:ext cx="1137138" cy="820616"/>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7209693" y="2274278"/>
            <a:ext cx="2368062" cy="1154722"/>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992594" y="351413"/>
            <a:ext cx="8280920" cy="923330"/>
          </a:xfrm>
          <a:prstGeom prst="rect">
            <a:avLst/>
          </a:prstGeom>
        </p:spPr>
        <p:txBody>
          <a:bodyPr wrap="square">
            <a:spAutoFit/>
          </a:bodyPr>
          <a:lstStyle/>
          <a:p>
            <a:pPr algn="ctr">
              <a:lnSpc>
                <a:spcPct val="150000"/>
              </a:lnSpc>
            </a:pPr>
            <a:r>
              <a:rPr lang="zh-CN" altLang="en-US" sz="3600" b="1" dirty="0">
                <a:latin typeface="华文中宋" panose="02010600040101010101" pitchFamily="2" charset="-122"/>
                <a:ea typeface="华文中宋" panose="02010600040101010101" pitchFamily="2" charset="-122"/>
              </a:rPr>
              <a:t>（</a:t>
            </a:r>
            <a:r>
              <a:rPr lang="en-US" altLang="zh-CN" sz="3600" b="1" dirty="0">
                <a:latin typeface="华文中宋" panose="02010600040101010101" pitchFamily="2" charset="-122"/>
                <a:ea typeface="华文中宋" panose="02010600040101010101" pitchFamily="2" charset="-122"/>
              </a:rPr>
              <a:t>1</a:t>
            </a:r>
            <a:r>
              <a:rPr lang="zh-CN" altLang="en-US" sz="3600" b="1" dirty="0">
                <a:latin typeface="华文中宋" panose="02010600040101010101" pitchFamily="2" charset="-122"/>
                <a:ea typeface="华文中宋" panose="02010600040101010101" pitchFamily="2" charset="-122"/>
              </a:rPr>
              <a:t>）丰富多彩的文字</a:t>
            </a:r>
            <a:endParaRPr lang="zh-CN" altLang="zh-CN" sz="3600" b="1" dirty="0">
              <a:latin typeface="华文中宋" panose="02010600040101010101" pitchFamily="2" charset="-122"/>
              <a:ea typeface="华文中宋" panose="02010600040101010101" pitchFamily="2" charset="-122"/>
            </a:endParaRPr>
          </a:p>
        </p:txBody>
      </p:sp>
      <p:sp>
        <p:nvSpPr>
          <p:cNvPr id="5" name="矩形 4"/>
          <p:cNvSpPr/>
          <p:nvPr/>
        </p:nvSpPr>
        <p:spPr>
          <a:xfrm>
            <a:off x="1091444" y="1472010"/>
            <a:ext cx="10009112" cy="3869329"/>
          </a:xfrm>
          <a:prstGeom prst="rect">
            <a:avLst/>
          </a:prstGeom>
        </p:spPr>
        <p:txBody>
          <a:bodyPr wrap="square">
            <a:spAutoFit/>
          </a:bodyPr>
          <a:lstStyle/>
          <a:p>
            <a:pPr>
              <a:lnSpc>
                <a:spcPct val="150000"/>
              </a:lnSpc>
            </a:pPr>
            <a:r>
              <a:rPr lang="zh-CN" altLang="en-US" sz="2800" dirty="0">
                <a:solidFill>
                  <a:srgbClr val="FF0000"/>
                </a:solidFill>
                <a:latin typeface="黑体" panose="02010609060101010101" pitchFamily="49" charset="-122"/>
                <a:ea typeface="黑体" panose="02010609060101010101" pitchFamily="49" charset="-122"/>
              </a:rPr>
              <a:t>    我国是多民族、多语言、多文种的国家</a:t>
            </a:r>
            <a:r>
              <a:rPr lang="zh-CN" altLang="en-US" sz="2800" dirty="0"/>
              <a:t>，除汉字外，还有藏文、蒙文、维吾尔文、朝鲜文等几十种文字。</a:t>
            </a:r>
            <a:r>
              <a:rPr lang="zh-CN" altLang="en-US" sz="2800" dirty="0">
                <a:solidFill>
                  <a:srgbClr val="FF0000"/>
                </a:solidFill>
                <a:latin typeface="黑体" panose="02010609060101010101" pitchFamily="49" charset="-122"/>
                <a:ea typeface="黑体" panose="02010609060101010101" pitchFamily="49" charset="-122"/>
              </a:rPr>
              <a:t>这些文字都是中华民族智慧的结晶，它们共同书写了祖国悠久的历史和灿烂的文化。</a:t>
            </a:r>
            <a:endParaRPr lang="en-US" altLang="zh-CN" sz="2800" dirty="0">
              <a:solidFill>
                <a:srgbClr val="FF0000"/>
              </a:solidFill>
              <a:latin typeface="黑体" panose="02010609060101010101" pitchFamily="49" charset="-122"/>
              <a:ea typeface="黑体" panose="02010609060101010101" pitchFamily="49" charset="-122"/>
            </a:endParaRPr>
          </a:p>
          <a:p>
            <a:pPr>
              <a:lnSpc>
                <a:spcPct val="150000"/>
              </a:lnSpc>
            </a:pPr>
            <a:r>
              <a:rPr lang="zh-CN" altLang="en-US" sz="2800" dirty="0"/>
              <a:t>        </a:t>
            </a:r>
            <a:r>
              <a:rPr lang="en-US" altLang="zh-CN" sz="2800" dirty="0">
                <a:solidFill>
                  <a:srgbClr val="FF0000"/>
                </a:solidFill>
                <a:latin typeface="黑体" panose="02010609060101010101" pitchFamily="49" charset="-122"/>
                <a:ea typeface="黑体" panose="02010609060101010101" pitchFamily="49" charset="-122"/>
              </a:rPr>
              <a:t>《</a:t>
            </a:r>
            <a:r>
              <a:rPr lang="zh-CN" altLang="en-US" sz="2800" dirty="0">
                <a:solidFill>
                  <a:srgbClr val="FF0000"/>
                </a:solidFill>
                <a:latin typeface="黑体" panose="02010609060101010101" pitchFamily="49" charset="-122"/>
                <a:ea typeface="黑体" panose="02010609060101010101" pitchFamily="49" charset="-122"/>
              </a:rPr>
              <a:t>中华人民共和国国家通用语言文字法</a:t>
            </a:r>
            <a:r>
              <a:rPr lang="en-US" altLang="zh-CN" sz="2800" dirty="0">
                <a:solidFill>
                  <a:srgbClr val="FF0000"/>
                </a:solidFill>
                <a:latin typeface="黑体" panose="02010609060101010101" pitchFamily="49" charset="-122"/>
                <a:ea typeface="黑体" panose="02010609060101010101" pitchFamily="49" charset="-122"/>
              </a:rPr>
              <a:t>》</a:t>
            </a:r>
            <a:r>
              <a:rPr lang="zh-CN" altLang="en-US" sz="2800" dirty="0"/>
              <a:t>明确规定：“国家推广普通话，推行规范汉字。”</a:t>
            </a:r>
            <a:endParaRPr lang="zh-CN" altLang="en-US" sz="2800" dirty="0">
              <a:solidFill>
                <a:srgbClr val="FF0000"/>
              </a:solidFill>
              <a:latin typeface="黑体" panose="02010609060101010101" pitchFamily="49" charset="-122"/>
              <a:ea typeface="黑体" panose="02010609060101010101" pitchFamily="49" charset="-122"/>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636136" y="1437990"/>
            <a:ext cx="4773217" cy="40289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矩形 5"/>
          <p:cNvSpPr/>
          <p:nvPr/>
        </p:nvSpPr>
        <p:spPr>
          <a:xfrm>
            <a:off x="1992594" y="514660"/>
            <a:ext cx="8280920" cy="923330"/>
          </a:xfrm>
          <a:prstGeom prst="rect">
            <a:avLst/>
          </a:prstGeom>
        </p:spPr>
        <p:txBody>
          <a:bodyPr wrap="square">
            <a:spAutoFit/>
          </a:bodyPr>
          <a:lstStyle/>
          <a:p>
            <a:pPr algn="ctr">
              <a:lnSpc>
                <a:spcPct val="150000"/>
              </a:lnSpc>
            </a:pPr>
            <a:r>
              <a:rPr lang="zh-CN" altLang="en-US" sz="3600" b="1" dirty="0">
                <a:latin typeface="华文中宋" panose="02010600040101010101" pitchFamily="2" charset="-122"/>
                <a:ea typeface="华文中宋" panose="02010600040101010101" pitchFamily="2" charset="-122"/>
              </a:rPr>
              <a:t>（</a:t>
            </a:r>
            <a:r>
              <a:rPr lang="en-US" altLang="zh-CN" sz="3600" b="1" dirty="0">
                <a:latin typeface="华文中宋" panose="02010600040101010101" pitchFamily="2" charset="-122"/>
                <a:ea typeface="华文中宋" panose="02010600040101010101" pitchFamily="2" charset="-122"/>
              </a:rPr>
              <a:t>2</a:t>
            </a:r>
            <a:r>
              <a:rPr lang="zh-CN" altLang="en-US" sz="3600" b="1" dirty="0">
                <a:latin typeface="华文中宋" panose="02010600040101010101" pitchFamily="2" charset="-122"/>
                <a:ea typeface="华文中宋" panose="02010600040101010101" pitchFamily="2" charset="-122"/>
              </a:rPr>
              <a:t>）古老而优美的汉字</a:t>
            </a:r>
            <a:endParaRPr lang="zh-CN" altLang="zh-CN" sz="3600" b="1" dirty="0">
              <a:latin typeface="华文中宋" panose="02010600040101010101" pitchFamily="2" charset="-122"/>
              <a:ea typeface="华文中宋" panose="02010600040101010101" pitchFamily="2" charset="-122"/>
            </a:endParaRPr>
          </a:p>
        </p:txBody>
      </p:sp>
      <p:sp>
        <p:nvSpPr>
          <p:cNvPr id="7" name="矩形 6"/>
          <p:cNvSpPr/>
          <p:nvPr/>
        </p:nvSpPr>
        <p:spPr>
          <a:xfrm>
            <a:off x="4051483" y="5631608"/>
            <a:ext cx="4089167" cy="738664"/>
          </a:xfrm>
          <a:prstGeom prst="rect">
            <a:avLst/>
          </a:prstGeom>
          <a:solidFill>
            <a:schemeClr val="accent5">
              <a:lumMod val="20000"/>
              <a:lumOff val="80000"/>
            </a:schemeClr>
          </a:solidFill>
        </p:spPr>
        <p:txBody>
          <a:bodyPr wrap="square">
            <a:spAutoFit/>
          </a:bodyPr>
          <a:lstStyle/>
          <a:p>
            <a:pPr algn="ctr">
              <a:lnSpc>
                <a:spcPct val="150000"/>
              </a:lnSpc>
            </a:pPr>
            <a:r>
              <a:rPr lang="zh-CN" altLang="en-US" sz="2800" b="1" dirty="0">
                <a:latin typeface="华文中宋" panose="02010600040101010101" pitchFamily="2" charset="-122"/>
                <a:ea typeface="华文中宋" panose="02010600040101010101" pitchFamily="2" charset="-122"/>
              </a:rPr>
              <a:t>汉字特点→直观形象</a:t>
            </a:r>
            <a:endParaRPr lang="en-US" altLang="zh-CN" sz="2800" b="1" dirty="0">
              <a:latin typeface="华文中宋" panose="02010600040101010101" pitchFamily="2" charset="-122"/>
              <a:ea typeface="华文中宋" panose="02010600040101010101" pitchFamily="2" charset="-122"/>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207568" y="2199458"/>
            <a:ext cx="3556144" cy="31737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矩形 4"/>
          <p:cNvSpPr/>
          <p:nvPr/>
        </p:nvSpPr>
        <p:spPr>
          <a:xfrm>
            <a:off x="1992594" y="620688"/>
            <a:ext cx="8280920" cy="923330"/>
          </a:xfrm>
          <a:prstGeom prst="rect">
            <a:avLst/>
          </a:prstGeom>
        </p:spPr>
        <p:txBody>
          <a:bodyPr wrap="square">
            <a:spAutoFit/>
          </a:bodyPr>
          <a:lstStyle/>
          <a:p>
            <a:pPr algn="ctr">
              <a:lnSpc>
                <a:spcPct val="150000"/>
              </a:lnSpc>
            </a:pPr>
            <a:r>
              <a:rPr lang="zh-CN" altLang="en-US" sz="3600" b="1" dirty="0">
                <a:latin typeface="华文中宋" panose="02010600040101010101" pitchFamily="2" charset="-122"/>
                <a:ea typeface="华文中宋" panose="02010600040101010101" pitchFamily="2" charset="-122"/>
              </a:rPr>
              <a:t>（</a:t>
            </a:r>
            <a:r>
              <a:rPr lang="en-US" altLang="zh-CN" sz="3600" b="1" dirty="0">
                <a:latin typeface="华文中宋" panose="02010600040101010101" pitchFamily="2" charset="-122"/>
                <a:ea typeface="华文中宋" panose="02010600040101010101" pitchFamily="2" charset="-122"/>
              </a:rPr>
              <a:t>2</a:t>
            </a:r>
            <a:r>
              <a:rPr lang="zh-CN" altLang="en-US" sz="3600" b="1" dirty="0">
                <a:latin typeface="华文中宋" panose="02010600040101010101" pitchFamily="2" charset="-122"/>
                <a:ea typeface="华文中宋" panose="02010600040101010101" pitchFamily="2" charset="-122"/>
              </a:rPr>
              <a:t>）古老而优美的汉字</a:t>
            </a:r>
            <a:endParaRPr lang="zh-CN" altLang="zh-CN" sz="3600" b="1" dirty="0">
              <a:latin typeface="华文中宋" panose="02010600040101010101" pitchFamily="2" charset="-122"/>
              <a:ea typeface="华文中宋" panose="02010600040101010101" pitchFamily="2" charset="-122"/>
            </a:endParaRPr>
          </a:p>
        </p:txBody>
      </p:sp>
      <p:graphicFrame>
        <p:nvGraphicFramePr>
          <p:cNvPr id="4" name="表格 3"/>
          <p:cNvGraphicFramePr>
            <a:graphicFrameLocks noGrp="1"/>
          </p:cNvGraphicFramePr>
          <p:nvPr/>
        </p:nvGraphicFramePr>
        <p:xfrm>
          <a:off x="6528048" y="2276872"/>
          <a:ext cx="3131296" cy="2664294"/>
        </p:xfrm>
        <a:graphic>
          <a:graphicData uri="http://schemas.openxmlformats.org/drawingml/2006/table">
            <a:tbl>
              <a:tblPr firstRow="1" firstCol="1" bandRow="1">
                <a:tableStyleId>{5C22544A-7EE6-4342-B048-85BDC9FD1C3A}</a:tableStyleId>
              </a:tblPr>
              <a:tblGrid>
                <a:gridCol w="782122"/>
                <a:gridCol w="783058"/>
                <a:gridCol w="783058"/>
                <a:gridCol w="783058"/>
              </a:tblGrid>
              <a:tr h="888098">
                <a:tc>
                  <a:txBody>
                    <a:bodyPr/>
                    <a:lstStyle/>
                    <a:p>
                      <a:pPr algn="ctr">
                        <a:spcAft>
                          <a:spcPts val="0"/>
                        </a:spcAft>
                      </a:pPr>
                      <a:r>
                        <a:rPr lang="zh-CN" sz="2800" b="1" kern="100" dirty="0">
                          <a:solidFill>
                            <a:schemeClr val="tx1"/>
                          </a:solidFill>
                          <a:effectLst/>
                          <a:latin typeface="楷体" panose="02010609060101010101" pitchFamily="49" charset="-122"/>
                          <a:ea typeface="楷体" panose="02010609060101010101" pitchFamily="49" charset="-122"/>
                        </a:rPr>
                        <a:t>鼠</a:t>
                      </a:r>
                      <a:endParaRPr lang="zh-CN" sz="2800" b="1" kern="100" dirty="0">
                        <a:solidFill>
                          <a:schemeClr val="tx1"/>
                        </a:solidFill>
                        <a:effectLst/>
                        <a:latin typeface="楷体" panose="02010609060101010101" pitchFamily="49" charset="-122"/>
                        <a:ea typeface="楷体" panose="02010609060101010101" pitchFamily="49" charset="-122"/>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CN" sz="2800" b="1" kern="100" dirty="0">
                          <a:solidFill>
                            <a:schemeClr val="tx1"/>
                          </a:solidFill>
                          <a:effectLst/>
                          <a:latin typeface="楷体" panose="02010609060101010101" pitchFamily="49" charset="-122"/>
                          <a:ea typeface="楷体" panose="02010609060101010101" pitchFamily="49" charset="-122"/>
                        </a:rPr>
                        <a:t>牛</a:t>
                      </a:r>
                      <a:endParaRPr lang="zh-CN" sz="2800" b="1" kern="100" dirty="0">
                        <a:solidFill>
                          <a:schemeClr val="tx1"/>
                        </a:solidFill>
                        <a:effectLst/>
                        <a:latin typeface="楷体" panose="02010609060101010101" pitchFamily="49" charset="-122"/>
                        <a:ea typeface="楷体" panose="02010609060101010101" pitchFamily="49" charset="-122"/>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CN" sz="2800" b="1" kern="100" dirty="0">
                          <a:solidFill>
                            <a:schemeClr val="tx1"/>
                          </a:solidFill>
                          <a:effectLst/>
                          <a:latin typeface="楷体" panose="02010609060101010101" pitchFamily="49" charset="-122"/>
                          <a:ea typeface="楷体" panose="02010609060101010101" pitchFamily="49" charset="-122"/>
                        </a:rPr>
                        <a:t>虎</a:t>
                      </a:r>
                      <a:endParaRPr lang="zh-CN" sz="2800" b="1" kern="100" dirty="0">
                        <a:solidFill>
                          <a:schemeClr val="tx1"/>
                        </a:solidFill>
                        <a:effectLst/>
                        <a:latin typeface="楷体" panose="02010609060101010101" pitchFamily="49" charset="-122"/>
                        <a:ea typeface="楷体" panose="02010609060101010101" pitchFamily="49" charset="-122"/>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CN" sz="2800" b="1" kern="100">
                          <a:solidFill>
                            <a:schemeClr val="tx1"/>
                          </a:solidFill>
                          <a:effectLst/>
                          <a:latin typeface="楷体" panose="02010609060101010101" pitchFamily="49" charset="-122"/>
                          <a:ea typeface="楷体" panose="02010609060101010101" pitchFamily="49" charset="-122"/>
                        </a:rPr>
                        <a:t>兔</a:t>
                      </a:r>
                      <a:endParaRPr lang="zh-CN" sz="2800" b="1" kern="100">
                        <a:solidFill>
                          <a:schemeClr val="tx1"/>
                        </a:solidFill>
                        <a:effectLst/>
                        <a:latin typeface="楷体" panose="02010609060101010101" pitchFamily="49" charset="-122"/>
                        <a:ea typeface="楷体" panose="02010609060101010101" pitchFamily="49" charset="-122"/>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888098">
                <a:tc>
                  <a:txBody>
                    <a:bodyPr/>
                    <a:lstStyle/>
                    <a:p>
                      <a:pPr algn="ctr">
                        <a:spcAft>
                          <a:spcPts val="0"/>
                        </a:spcAft>
                      </a:pPr>
                      <a:r>
                        <a:rPr lang="zh-CN" sz="2800" b="1" kern="100">
                          <a:solidFill>
                            <a:schemeClr val="tx1"/>
                          </a:solidFill>
                          <a:effectLst/>
                          <a:latin typeface="楷体" panose="02010609060101010101" pitchFamily="49" charset="-122"/>
                          <a:ea typeface="楷体" panose="02010609060101010101" pitchFamily="49" charset="-122"/>
                        </a:rPr>
                        <a:t>龙</a:t>
                      </a:r>
                      <a:endParaRPr lang="zh-CN" sz="2800" b="1" kern="100">
                        <a:solidFill>
                          <a:schemeClr val="tx1"/>
                        </a:solidFill>
                        <a:effectLst/>
                        <a:latin typeface="楷体" panose="02010609060101010101" pitchFamily="49" charset="-122"/>
                        <a:ea typeface="楷体" panose="02010609060101010101" pitchFamily="49" charset="-122"/>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CN" sz="2800" b="1" kern="100" dirty="0">
                          <a:solidFill>
                            <a:schemeClr val="tx1"/>
                          </a:solidFill>
                          <a:effectLst/>
                          <a:latin typeface="楷体" panose="02010609060101010101" pitchFamily="49" charset="-122"/>
                          <a:ea typeface="楷体" panose="02010609060101010101" pitchFamily="49" charset="-122"/>
                        </a:rPr>
                        <a:t>蛇</a:t>
                      </a:r>
                      <a:endParaRPr lang="zh-CN" sz="2800" b="1" kern="100" dirty="0">
                        <a:solidFill>
                          <a:schemeClr val="tx1"/>
                        </a:solidFill>
                        <a:effectLst/>
                        <a:latin typeface="楷体" panose="02010609060101010101" pitchFamily="49" charset="-122"/>
                        <a:ea typeface="楷体" panose="02010609060101010101" pitchFamily="49" charset="-122"/>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CN" sz="2800" b="1" kern="100" dirty="0">
                          <a:solidFill>
                            <a:schemeClr val="tx1"/>
                          </a:solidFill>
                          <a:effectLst/>
                          <a:latin typeface="楷体" panose="02010609060101010101" pitchFamily="49" charset="-122"/>
                          <a:ea typeface="楷体" panose="02010609060101010101" pitchFamily="49" charset="-122"/>
                        </a:rPr>
                        <a:t>马</a:t>
                      </a:r>
                      <a:endParaRPr lang="zh-CN" sz="2800" b="1" kern="100" dirty="0">
                        <a:solidFill>
                          <a:schemeClr val="tx1"/>
                        </a:solidFill>
                        <a:effectLst/>
                        <a:latin typeface="楷体" panose="02010609060101010101" pitchFamily="49" charset="-122"/>
                        <a:ea typeface="楷体" panose="02010609060101010101" pitchFamily="49" charset="-122"/>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CN" sz="2800" b="1" kern="100" dirty="0">
                          <a:solidFill>
                            <a:schemeClr val="tx1"/>
                          </a:solidFill>
                          <a:effectLst/>
                          <a:latin typeface="楷体" panose="02010609060101010101" pitchFamily="49" charset="-122"/>
                          <a:ea typeface="楷体" panose="02010609060101010101" pitchFamily="49" charset="-122"/>
                        </a:rPr>
                        <a:t>羊</a:t>
                      </a:r>
                      <a:endParaRPr lang="zh-CN" sz="2800" b="1" kern="100" dirty="0">
                        <a:solidFill>
                          <a:schemeClr val="tx1"/>
                        </a:solidFill>
                        <a:effectLst/>
                        <a:latin typeface="楷体" panose="02010609060101010101" pitchFamily="49" charset="-122"/>
                        <a:ea typeface="楷体" panose="02010609060101010101" pitchFamily="49" charset="-122"/>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888098">
                <a:tc>
                  <a:txBody>
                    <a:bodyPr/>
                    <a:lstStyle/>
                    <a:p>
                      <a:pPr algn="ctr">
                        <a:spcAft>
                          <a:spcPts val="0"/>
                        </a:spcAft>
                      </a:pPr>
                      <a:r>
                        <a:rPr lang="zh-CN" sz="2800" b="1" kern="100" dirty="0">
                          <a:solidFill>
                            <a:schemeClr val="tx1"/>
                          </a:solidFill>
                          <a:effectLst/>
                          <a:latin typeface="楷体" panose="02010609060101010101" pitchFamily="49" charset="-122"/>
                          <a:ea typeface="楷体" panose="02010609060101010101" pitchFamily="49" charset="-122"/>
                        </a:rPr>
                        <a:t>猴</a:t>
                      </a:r>
                      <a:endParaRPr lang="zh-CN" sz="2800" b="1" kern="100" dirty="0">
                        <a:solidFill>
                          <a:schemeClr val="tx1"/>
                        </a:solidFill>
                        <a:effectLst/>
                        <a:latin typeface="楷体" panose="02010609060101010101" pitchFamily="49" charset="-122"/>
                        <a:ea typeface="楷体" panose="02010609060101010101" pitchFamily="49" charset="-122"/>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CN" sz="2800" b="1" kern="100" dirty="0">
                          <a:solidFill>
                            <a:schemeClr val="tx1"/>
                          </a:solidFill>
                          <a:effectLst/>
                          <a:latin typeface="楷体" panose="02010609060101010101" pitchFamily="49" charset="-122"/>
                          <a:ea typeface="楷体" panose="02010609060101010101" pitchFamily="49" charset="-122"/>
                        </a:rPr>
                        <a:t>鸡</a:t>
                      </a:r>
                      <a:endParaRPr lang="zh-CN" sz="2800" b="1" kern="100" dirty="0">
                        <a:solidFill>
                          <a:schemeClr val="tx1"/>
                        </a:solidFill>
                        <a:effectLst/>
                        <a:latin typeface="楷体" panose="02010609060101010101" pitchFamily="49" charset="-122"/>
                        <a:ea typeface="楷体" panose="02010609060101010101" pitchFamily="49" charset="-122"/>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CN" sz="2800" b="1" kern="100" dirty="0">
                          <a:solidFill>
                            <a:schemeClr val="tx1"/>
                          </a:solidFill>
                          <a:effectLst/>
                          <a:latin typeface="楷体" panose="02010609060101010101" pitchFamily="49" charset="-122"/>
                          <a:ea typeface="楷体" panose="02010609060101010101" pitchFamily="49" charset="-122"/>
                        </a:rPr>
                        <a:t>狗</a:t>
                      </a:r>
                      <a:endParaRPr lang="zh-CN" sz="2800" b="1" kern="100" dirty="0">
                        <a:solidFill>
                          <a:schemeClr val="tx1"/>
                        </a:solidFill>
                        <a:effectLst/>
                        <a:latin typeface="楷体" panose="02010609060101010101" pitchFamily="49" charset="-122"/>
                        <a:ea typeface="楷体" panose="02010609060101010101" pitchFamily="49" charset="-122"/>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CN" sz="2800" b="1" kern="100" dirty="0">
                          <a:solidFill>
                            <a:schemeClr val="tx1"/>
                          </a:solidFill>
                          <a:effectLst/>
                          <a:latin typeface="楷体" panose="02010609060101010101" pitchFamily="49" charset="-122"/>
                          <a:ea typeface="楷体" panose="02010609060101010101" pitchFamily="49" charset="-122"/>
                        </a:rPr>
                        <a:t>猪</a:t>
                      </a:r>
                      <a:endParaRPr lang="zh-CN" sz="2800" b="1" kern="100" dirty="0">
                        <a:solidFill>
                          <a:schemeClr val="tx1"/>
                        </a:solidFill>
                        <a:effectLst/>
                        <a:latin typeface="楷体" panose="02010609060101010101" pitchFamily="49" charset="-122"/>
                        <a:ea typeface="楷体" panose="02010609060101010101" pitchFamily="49" charset="-122"/>
                        <a:cs typeface="Times New Roman" panose="020206030504050203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6" name="TextBox 5"/>
          <p:cNvSpPr txBox="1"/>
          <p:nvPr/>
        </p:nvSpPr>
        <p:spPr>
          <a:xfrm>
            <a:off x="7248128" y="4941168"/>
            <a:ext cx="1728192" cy="369332"/>
          </a:xfrm>
          <a:prstGeom prst="rect">
            <a:avLst/>
          </a:prstGeom>
          <a:noFill/>
        </p:spPr>
        <p:txBody>
          <a:bodyPr wrap="square" rtlCol="0">
            <a:spAutoFit/>
          </a:bodyPr>
          <a:lstStyle/>
          <a:p>
            <a:pPr algn="ctr"/>
            <a:r>
              <a:rPr lang="zh-CN" altLang="en-US" dirty="0">
                <a:latin typeface="黑体" panose="02010609060101010101" pitchFamily="49" charset="-122"/>
                <a:ea typeface="黑体" panose="02010609060101010101" pitchFamily="49" charset="-122"/>
              </a:rPr>
              <a:t>对应</a:t>
            </a:r>
            <a:r>
              <a:rPr lang="zh-CN" altLang="en-US" dirty="0">
                <a:solidFill>
                  <a:srgbClr val="FF0000"/>
                </a:solidFill>
                <a:latin typeface="黑体" panose="02010609060101010101" pitchFamily="49" charset="-122"/>
                <a:ea typeface="黑体" panose="02010609060101010101" pitchFamily="49" charset="-122"/>
              </a:rPr>
              <a:t>属相</a:t>
            </a:r>
            <a:endParaRPr lang="zh-CN" altLang="en-US" dirty="0">
              <a:solidFill>
                <a:srgbClr val="FF0000"/>
              </a:solidFill>
              <a:latin typeface="黑体" panose="02010609060101010101" pitchFamily="49" charset="-122"/>
              <a:ea typeface="黑体" panose="02010609060101010101" pitchFamily="49" charset="-122"/>
            </a:endParaRPr>
          </a:p>
        </p:txBody>
      </p:sp>
      <p:sp>
        <p:nvSpPr>
          <p:cNvPr id="2" name="圆角矩形 12"/>
          <p:cNvSpPr/>
          <p:nvPr/>
        </p:nvSpPr>
        <p:spPr>
          <a:xfrm>
            <a:off x="4493895" y="5906770"/>
            <a:ext cx="4906010" cy="55499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rgbClr val="FF0000"/>
                </a:solidFill>
                <a:latin typeface="华文隶书" panose="02010800040101010101" pitchFamily="2" charset="-122"/>
                <a:ea typeface="华文隶书" panose="02010800040101010101" pitchFamily="2" charset="-122"/>
              </a:rPr>
              <a:t>落脚点：引导学生找到对应的生肖属相即可，不是对应的汉字，例如</a:t>
            </a:r>
            <a:r>
              <a:rPr lang="en-US" altLang="zh-CN" dirty="0">
                <a:solidFill>
                  <a:srgbClr val="FF0000"/>
                </a:solidFill>
                <a:latin typeface="华文隶书" panose="02010800040101010101" pitchFamily="2" charset="-122"/>
                <a:ea typeface="华文隶书" panose="02010800040101010101" pitchFamily="2" charset="-122"/>
              </a:rPr>
              <a:t>“</a:t>
            </a:r>
            <a:r>
              <a:rPr lang="zh-CN" altLang="en-US" dirty="0">
                <a:solidFill>
                  <a:srgbClr val="FF0000"/>
                </a:solidFill>
                <a:latin typeface="华文隶书" panose="02010800040101010101" pitchFamily="2" charset="-122"/>
                <a:ea typeface="华文隶书" panose="02010800040101010101" pitchFamily="2" charset="-122"/>
              </a:rPr>
              <a:t>犬</a:t>
            </a:r>
            <a:r>
              <a:rPr lang="en-US" altLang="zh-CN" dirty="0">
                <a:solidFill>
                  <a:srgbClr val="FF0000"/>
                </a:solidFill>
                <a:latin typeface="华文隶书" panose="02010800040101010101" pitchFamily="2" charset="-122"/>
                <a:ea typeface="华文隶书" panose="02010800040101010101" pitchFamily="2" charset="-122"/>
              </a:rPr>
              <a:t>”</a:t>
            </a:r>
            <a:endParaRPr lang="en-US" altLang="zh-CN" dirty="0">
              <a:solidFill>
                <a:srgbClr val="FF0000"/>
              </a:solidFill>
              <a:latin typeface="华文隶书" panose="02010800040101010101" pitchFamily="2" charset="-122"/>
              <a:ea typeface="华文隶书" panose="02010800040101010101" pitchFamily="2" charset="-122"/>
            </a:endParaRPr>
          </a:p>
        </p:txBody>
      </p:sp>
      <p:sp>
        <p:nvSpPr>
          <p:cNvPr id="3" name="文本框 2"/>
          <p:cNvSpPr txBox="1"/>
          <p:nvPr/>
        </p:nvSpPr>
        <p:spPr>
          <a:xfrm>
            <a:off x="1864995" y="4930775"/>
            <a:ext cx="702945" cy="368300"/>
          </a:xfrm>
          <a:prstGeom prst="rect">
            <a:avLst/>
          </a:prstGeom>
          <a:noFill/>
        </p:spPr>
        <p:txBody>
          <a:bodyPr wrap="square" rtlCol="0">
            <a:spAutoFit/>
          </a:bodyPr>
          <a:p>
            <a:r>
              <a:rPr lang="en-US" altLang="zh-CN"/>
              <a:t>P64</a:t>
            </a:r>
            <a:endParaRPr lang="en-US" altLang="zh-CN"/>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992594" y="543737"/>
            <a:ext cx="8280920" cy="923330"/>
          </a:xfrm>
          <a:prstGeom prst="rect">
            <a:avLst/>
          </a:prstGeom>
        </p:spPr>
        <p:txBody>
          <a:bodyPr wrap="square">
            <a:spAutoFit/>
          </a:bodyPr>
          <a:lstStyle/>
          <a:p>
            <a:pPr algn="ctr">
              <a:lnSpc>
                <a:spcPct val="150000"/>
              </a:lnSpc>
            </a:pPr>
            <a:r>
              <a:rPr lang="zh-CN" altLang="en-US" sz="3600" b="1" dirty="0">
                <a:latin typeface="华文中宋" panose="02010600040101010101" pitchFamily="2" charset="-122"/>
                <a:ea typeface="华文中宋" panose="02010600040101010101" pitchFamily="2" charset="-122"/>
              </a:rPr>
              <a:t>（</a:t>
            </a:r>
            <a:r>
              <a:rPr lang="en-US" altLang="zh-CN" sz="3600" b="1" dirty="0">
                <a:latin typeface="华文中宋" panose="02010600040101010101" pitchFamily="2" charset="-122"/>
                <a:ea typeface="华文中宋" panose="02010600040101010101" pitchFamily="2" charset="-122"/>
              </a:rPr>
              <a:t>2</a:t>
            </a:r>
            <a:r>
              <a:rPr lang="zh-CN" altLang="en-US" sz="3600" b="1" dirty="0">
                <a:latin typeface="华文中宋" panose="02010600040101010101" pitchFamily="2" charset="-122"/>
                <a:ea typeface="华文中宋" panose="02010600040101010101" pitchFamily="2" charset="-122"/>
              </a:rPr>
              <a:t>）古老而优美的汉字</a:t>
            </a:r>
            <a:endParaRPr lang="zh-CN" altLang="zh-CN" sz="3600" b="1" dirty="0">
              <a:latin typeface="华文中宋" panose="02010600040101010101" pitchFamily="2" charset="-122"/>
              <a:ea typeface="华文中宋" panose="02010600040101010101" pitchFamily="2" charset="-122"/>
            </a:endParaRPr>
          </a:p>
        </p:txBody>
      </p:sp>
      <p:sp>
        <p:nvSpPr>
          <p:cNvPr id="7" name="矩形 6"/>
          <p:cNvSpPr/>
          <p:nvPr/>
        </p:nvSpPr>
        <p:spPr>
          <a:xfrm>
            <a:off x="4071240" y="5879365"/>
            <a:ext cx="4089167" cy="738664"/>
          </a:xfrm>
          <a:prstGeom prst="rect">
            <a:avLst/>
          </a:prstGeom>
          <a:solidFill>
            <a:schemeClr val="accent5">
              <a:lumMod val="20000"/>
              <a:lumOff val="80000"/>
            </a:schemeClr>
          </a:solidFill>
        </p:spPr>
        <p:txBody>
          <a:bodyPr wrap="square">
            <a:spAutoFit/>
          </a:bodyPr>
          <a:lstStyle/>
          <a:p>
            <a:pPr algn="ctr">
              <a:lnSpc>
                <a:spcPct val="150000"/>
              </a:lnSpc>
            </a:pPr>
            <a:r>
              <a:rPr lang="zh-CN" altLang="en-US" sz="2800" b="1" dirty="0">
                <a:latin typeface="华文中宋" panose="02010600040101010101" pitchFamily="2" charset="-122"/>
                <a:ea typeface="华文中宋" panose="02010600040101010101" pitchFamily="2" charset="-122"/>
              </a:rPr>
              <a:t>书法艺术</a:t>
            </a:r>
            <a:endParaRPr lang="en-US" altLang="zh-CN" sz="2800" b="1" dirty="0">
              <a:latin typeface="华文中宋" panose="02010600040101010101" pitchFamily="2" charset="-122"/>
              <a:ea typeface="华文中宋" panose="02010600040101010101" pitchFamily="2" charset="-122"/>
            </a:endParaRPr>
          </a:p>
        </p:txBody>
      </p:sp>
      <p:pic>
        <p:nvPicPr>
          <p:cNvPr id="1331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992923" y="1390203"/>
            <a:ext cx="5321875" cy="43532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文本框 1"/>
          <p:cNvSpPr txBox="1"/>
          <p:nvPr/>
        </p:nvSpPr>
        <p:spPr>
          <a:xfrm>
            <a:off x="2786380" y="5182235"/>
            <a:ext cx="573405" cy="368300"/>
          </a:xfrm>
          <a:prstGeom prst="rect">
            <a:avLst/>
          </a:prstGeom>
          <a:noFill/>
        </p:spPr>
        <p:txBody>
          <a:bodyPr wrap="square" rtlCol="0">
            <a:spAutoFit/>
          </a:bodyPr>
          <a:p>
            <a:r>
              <a:rPr lang="en-US" altLang="zh-CN"/>
              <a:t>P66</a:t>
            </a:r>
            <a:endParaRPr lang="en-US" altLang="zh-CN"/>
          </a:p>
        </p:txBody>
      </p:sp>
      <p:sp>
        <p:nvSpPr>
          <p:cNvPr id="3" name="圆角矩形 12"/>
          <p:cNvSpPr/>
          <p:nvPr/>
        </p:nvSpPr>
        <p:spPr>
          <a:xfrm>
            <a:off x="6880860" y="3058795"/>
            <a:ext cx="4906010" cy="55499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rgbClr val="FF0000"/>
                </a:solidFill>
                <a:latin typeface="华文隶书" panose="02010800040101010101" pitchFamily="2" charset="-122"/>
                <a:ea typeface="华文隶书" panose="02010800040101010101" pitchFamily="2" charset="-122"/>
              </a:rPr>
              <a:t>注意：</a:t>
            </a:r>
            <a:r>
              <a:rPr lang="zh-CN" altLang="en-US" dirty="0">
                <a:solidFill>
                  <a:srgbClr val="FF0000"/>
                </a:solidFill>
                <a:latin typeface="华文隶书" panose="02010800040101010101" pitchFamily="2" charset="-122"/>
                <a:ea typeface="华文隶书" panose="02010800040101010101" pitchFamily="2" charset="-122"/>
                <a:sym typeface="+mn-ea"/>
              </a:rPr>
              <a:t>切不可讲成书法课</a:t>
            </a:r>
            <a:endParaRPr lang="zh-CN" altLang="en-US" dirty="0">
              <a:solidFill>
                <a:srgbClr val="FF0000"/>
              </a:solidFill>
              <a:latin typeface="华文隶书" panose="02010800040101010101" pitchFamily="2" charset="-122"/>
              <a:ea typeface="华文隶书" panose="02010800040101010101" pitchFamily="2" charset="-122"/>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992594" y="760324"/>
            <a:ext cx="8280920" cy="923330"/>
          </a:xfrm>
          <a:prstGeom prst="rect">
            <a:avLst/>
          </a:prstGeom>
        </p:spPr>
        <p:txBody>
          <a:bodyPr wrap="square">
            <a:spAutoFit/>
          </a:bodyPr>
          <a:lstStyle/>
          <a:p>
            <a:pPr algn="ctr">
              <a:lnSpc>
                <a:spcPct val="150000"/>
              </a:lnSpc>
            </a:pPr>
            <a:r>
              <a:rPr lang="zh-CN" altLang="en-US" sz="3600" b="1" dirty="0">
                <a:latin typeface="华文中宋" panose="02010600040101010101" pitchFamily="2" charset="-122"/>
                <a:ea typeface="华文中宋" panose="02010600040101010101" pitchFamily="2" charset="-122"/>
              </a:rPr>
              <a:t>（</a:t>
            </a:r>
            <a:r>
              <a:rPr lang="en-US" altLang="zh-CN" sz="3600" b="1" dirty="0">
                <a:latin typeface="华文中宋" panose="02010600040101010101" pitchFamily="2" charset="-122"/>
                <a:ea typeface="华文中宋" panose="02010600040101010101" pitchFamily="2" charset="-122"/>
              </a:rPr>
              <a:t>3</a:t>
            </a:r>
            <a:r>
              <a:rPr lang="zh-CN" altLang="en-US" sz="3600" b="1" dirty="0">
                <a:latin typeface="华文中宋" panose="02010600040101010101" pitchFamily="2" charset="-122"/>
                <a:ea typeface="华文中宋" panose="02010600040101010101" pitchFamily="2" charset="-122"/>
              </a:rPr>
              <a:t>）意蕴隽永的汉字</a:t>
            </a:r>
            <a:endParaRPr lang="zh-CN" altLang="zh-CN" sz="3600" b="1" dirty="0">
              <a:latin typeface="华文中宋" panose="02010600040101010101" pitchFamily="2" charset="-122"/>
              <a:ea typeface="华文中宋" panose="02010600040101010101" pitchFamily="2" charset="-122"/>
            </a:endParaRPr>
          </a:p>
        </p:txBody>
      </p:sp>
      <p:sp>
        <p:nvSpPr>
          <p:cNvPr id="7" name="矩形 6"/>
          <p:cNvSpPr/>
          <p:nvPr/>
        </p:nvSpPr>
        <p:spPr>
          <a:xfrm>
            <a:off x="2351584" y="5546091"/>
            <a:ext cx="7560840" cy="738664"/>
          </a:xfrm>
          <a:prstGeom prst="rect">
            <a:avLst/>
          </a:prstGeom>
          <a:solidFill>
            <a:schemeClr val="accent5">
              <a:lumMod val="20000"/>
              <a:lumOff val="80000"/>
            </a:schemeClr>
          </a:solidFill>
        </p:spPr>
        <p:txBody>
          <a:bodyPr wrap="square">
            <a:spAutoFit/>
          </a:bodyPr>
          <a:lstStyle/>
          <a:p>
            <a:pPr algn="ctr">
              <a:lnSpc>
                <a:spcPct val="150000"/>
              </a:lnSpc>
            </a:pPr>
            <a:r>
              <a:rPr lang="zh-CN" altLang="en-US" sz="2800" b="1" dirty="0">
                <a:latin typeface="华文中宋" panose="02010600040101010101" pitchFamily="2" charset="-122"/>
                <a:ea typeface="华文中宋" panose="02010600040101010101" pitchFamily="2" charset="-122"/>
              </a:rPr>
              <a:t>汉字蕴含的道德观念、价值观念、传统思想</a:t>
            </a:r>
            <a:endParaRPr lang="en-US" altLang="zh-CN" sz="2800" b="1" dirty="0">
              <a:latin typeface="华文中宋" panose="02010600040101010101" pitchFamily="2" charset="-122"/>
              <a:ea typeface="华文中宋" panose="02010600040101010101" pitchFamily="2" charset="-122"/>
            </a:endParaRPr>
          </a:p>
        </p:txBody>
      </p:sp>
      <p:sp>
        <p:nvSpPr>
          <p:cNvPr id="8" name="矩形 7"/>
          <p:cNvSpPr/>
          <p:nvPr/>
        </p:nvSpPr>
        <p:spPr>
          <a:xfrm>
            <a:off x="4655840" y="2276877"/>
            <a:ext cx="720080" cy="1015663"/>
          </a:xfrm>
          <a:prstGeom prst="rect">
            <a:avLst/>
          </a:prstGeom>
          <a:solidFill>
            <a:srgbClr val="FF0000"/>
          </a:solidFill>
        </p:spPr>
        <p:txBody>
          <a:bodyPr wrap="square">
            <a:spAutoFit/>
          </a:bodyPr>
          <a:lstStyle/>
          <a:p>
            <a:pPr>
              <a:lnSpc>
                <a:spcPct val="150000"/>
              </a:lnSpc>
            </a:pPr>
            <a:r>
              <a:rPr lang="zh-CN" altLang="en-US" sz="4000" dirty="0"/>
              <a:t>孝</a:t>
            </a:r>
            <a:endParaRPr lang="en-US" altLang="zh-CN" sz="4000" dirty="0"/>
          </a:p>
        </p:txBody>
      </p:sp>
      <p:sp>
        <p:nvSpPr>
          <p:cNvPr id="9" name="矩形 8"/>
          <p:cNvSpPr/>
          <p:nvPr/>
        </p:nvSpPr>
        <p:spPr>
          <a:xfrm>
            <a:off x="6176518" y="2276877"/>
            <a:ext cx="720080" cy="1015663"/>
          </a:xfrm>
          <a:prstGeom prst="rect">
            <a:avLst/>
          </a:prstGeom>
          <a:solidFill>
            <a:srgbClr val="FF0000"/>
          </a:solidFill>
        </p:spPr>
        <p:txBody>
          <a:bodyPr wrap="square">
            <a:spAutoFit/>
          </a:bodyPr>
          <a:lstStyle/>
          <a:p>
            <a:pPr>
              <a:lnSpc>
                <a:spcPct val="150000"/>
              </a:lnSpc>
            </a:pPr>
            <a:r>
              <a:rPr lang="zh-CN" altLang="en-US" sz="4000" dirty="0"/>
              <a:t>信</a:t>
            </a:r>
            <a:endParaRPr lang="en-US" altLang="zh-CN" sz="4000" dirty="0"/>
          </a:p>
        </p:txBody>
      </p:sp>
      <p:sp>
        <p:nvSpPr>
          <p:cNvPr id="10" name="矩形 9"/>
          <p:cNvSpPr/>
          <p:nvPr/>
        </p:nvSpPr>
        <p:spPr>
          <a:xfrm>
            <a:off x="7780605" y="2260802"/>
            <a:ext cx="720080" cy="1015663"/>
          </a:xfrm>
          <a:prstGeom prst="rect">
            <a:avLst/>
          </a:prstGeom>
          <a:solidFill>
            <a:srgbClr val="FF0000"/>
          </a:solidFill>
        </p:spPr>
        <p:txBody>
          <a:bodyPr wrap="square">
            <a:spAutoFit/>
          </a:bodyPr>
          <a:lstStyle/>
          <a:p>
            <a:pPr>
              <a:lnSpc>
                <a:spcPct val="150000"/>
              </a:lnSpc>
            </a:pPr>
            <a:r>
              <a:rPr lang="zh-CN" altLang="en-US" sz="4000" dirty="0"/>
              <a:t>忠</a:t>
            </a:r>
            <a:endParaRPr lang="en-US" altLang="zh-CN" sz="4000" dirty="0"/>
          </a:p>
        </p:txBody>
      </p:sp>
      <p:sp>
        <p:nvSpPr>
          <p:cNvPr id="11" name="矩形 10"/>
          <p:cNvSpPr/>
          <p:nvPr/>
        </p:nvSpPr>
        <p:spPr>
          <a:xfrm>
            <a:off x="4655840" y="3415313"/>
            <a:ext cx="720080" cy="1015663"/>
          </a:xfrm>
          <a:prstGeom prst="rect">
            <a:avLst/>
          </a:prstGeom>
          <a:solidFill>
            <a:srgbClr val="FF0000"/>
          </a:solidFill>
        </p:spPr>
        <p:txBody>
          <a:bodyPr wrap="square">
            <a:spAutoFit/>
          </a:bodyPr>
          <a:lstStyle/>
          <a:p>
            <a:pPr>
              <a:lnSpc>
                <a:spcPct val="150000"/>
              </a:lnSpc>
            </a:pPr>
            <a:r>
              <a:rPr lang="zh-CN" altLang="en-US" sz="4000" dirty="0"/>
              <a:t>德</a:t>
            </a:r>
            <a:endParaRPr lang="en-US" altLang="zh-CN" sz="4000" dirty="0"/>
          </a:p>
        </p:txBody>
      </p:sp>
      <p:sp>
        <p:nvSpPr>
          <p:cNvPr id="12" name="矩形 11"/>
          <p:cNvSpPr/>
          <p:nvPr/>
        </p:nvSpPr>
        <p:spPr>
          <a:xfrm>
            <a:off x="6176518" y="3444857"/>
            <a:ext cx="720080" cy="1015663"/>
          </a:xfrm>
          <a:prstGeom prst="rect">
            <a:avLst/>
          </a:prstGeom>
          <a:solidFill>
            <a:srgbClr val="FF0000"/>
          </a:solidFill>
        </p:spPr>
        <p:txBody>
          <a:bodyPr wrap="square">
            <a:spAutoFit/>
          </a:bodyPr>
          <a:lstStyle/>
          <a:p>
            <a:pPr>
              <a:lnSpc>
                <a:spcPct val="150000"/>
              </a:lnSpc>
            </a:pPr>
            <a:r>
              <a:rPr lang="zh-CN" altLang="en-US" sz="4000" dirty="0"/>
              <a:t>友</a:t>
            </a:r>
            <a:endParaRPr lang="en-US" altLang="zh-CN" sz="4000" dirty="0"/>
          </a:p>
        </p:txBody>
      </p:sp>
      <p:sp>
        <p:nvSpPr>
          <p:cNvPr id="13" name="矩形 12"/>
          <p:cNvSpPr/>
          <p:nvPr/>
        </p:nvSpPr>
        <p:spPr>
          <a:xfrm>
            <a:off x="6454408" y="4581128"/>
            <a:ext cx="2044583" cy="738664"/>
          </a:xfrm>
          <a:prstGeom prst="rect">
            <a:avLst/>
          </a:prstGeom>
          <a:solidFill>
            <a:schemeClr val="accent5">
              <a:lumMod val="20000"/>
              <a:lumOff val="80000"/>
            </a:schemeClr>
          </a:solidFill>
        </p:spPr>
        <p:txBody>
          <a:bodyPr wrap="square">
            <a:spAutoFit/>
          </a:bodyPr>
          <a:lstStyle/>
          <a:p>
            <a:pPr algn="ctr">
              <a:lnSpc>
                <a:spcPct val="150000"/>
              </a:lnSpc>
            </a:pPr>
            <a:r>
              <a:rPr lang="zh-CN" altLang="en-US" sz="2800" b="1" dirty="0">
                <a:latin typeface="华文中宋" panose="02010600040101010101" pitchFamily="2" charset="-122"/>
                <a:ea typeface="华文中宋" panose="02010600040101010101" pitchFamily="2" charset="-122"/>
              </a:rPr>
              <a:t>两只手</a:t>
            </a:r>
            <a:endParaRPr lang="en-US" altLang="zh-CN" sz="2800" b="1" dirty="0">
              <a:latin typeface="华文中宋" panose="02010600040101010101" pitchFamily="2" charset="-122"/>
              <a:ea typeface="华文中宋" panose="02010600040101010101" pitchFamily="2" charset="-122"/>
            </a:endParaRPr>
          </a:p>
        </p:txBody>
      </p:sp>
      <p:pic>
        <p:nvPicPr>
          <p:cNvPr id="1433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628938" y="4714520"/>
            <a:ext cx="1257300" cy="409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矩形 14"/>
          <p:cNvSpPr/>
          <p:nvPr/>
        </p:nvSpPr>
        <p:spPr>
          <a:xfrm>
            <a:off x="7780605" y="3415313"/>
            <a:ext cx="720080" cy="1015663"/>
          </a:xfrm>
          <a:prstGeom prst="rect">
            <a:avLst/>
          </a:prstGeom>
          <a:solidFill>
            <a:srgbClr val="FF0000"/>
          </a:solidFill>
        </p:spPr>
        <p:txBody>
          <a:bodyPr wrap="square">
            <a:spAutoFit/>
          </a:bodyPr>
          <a:lstStyle/>
          <a:p>
            <a:pPr>
              <a:lnSpc>
                <a:spcPct val="150000"/>
              </a:lnSpc>
            </a:pPr>
            <a:r>
              <a:rPr lang="zh-CN" altLang="en-US" sz="4000" dirty="0"/>
              <a:t>和</a:t>
            </a:r>
            <a:endParaRPr lang="en-US" altLang="zh-CN" sz="4000" dirty="0"/>
          </a:p>
        </p:txBody>
      </p:sp>
      <p:sp>
        <p:nvSpPr>
          <p:cNvPr id="2" name="圆角矩形 12"/>
          <p:cNvSpPr/>
          <p:nvPr/>
        </p:nvSpPr>
        <p:spPr>
          <a:xfrm>
            <a:off x="8903970" y="4055745"/>
            <a:ext cx="2691130" cy="106807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rgbClr val="FF0000"/>
                </a:solidFill>
                <a:latin typeface="华文隶书" panose="02010800040101010101" pitchFamily="2" charset="-122"/>
                <a:ea typeface="华文隶书" panose="02010800040101010101" pitchFamily="2" charset="-122"/>
              </a:rPr>
              <a:t>落脚点：</a:t>
            </a:r>
            <a:r>
              <a:rPr lang="zh-CN" altLang="en-US" dirty="0">
                <a:solidFill>
                  <a:srgbClr val="FF0000"/>
                </a:solidFill>
                <a:latin typeface="华文隶书" panose="02010800040101010101" pitchFamily="2" charset="-122"/>
                <a:ea typeface="华文隶书" panose="02010800040101010101" pitchFamily="2" charset="-122"/>
                <a:sym typeface="+mn-ea"/>
              </a:rPr>
              <a:t>意蕴隽永的汉字。不可上成语文课。不必讲汉字演变过程。</a:t>
            </a:r>
            <a:endParaRPr lang="zh-CN" altLang="en-US" dirty="0">
              <a:solidFill>
                <a:srgbClr val="FF0000"/>
              </a:solidFill>
              <a:latin typeface="华文隶书" panose="02010800040101010101" pitchFamily="2" charset="-122"/>
              <a:ea typeface="华文隶书" panose="02010800040101010101" pitchFamily="2" charset="-122"/>
            </a:endParaRP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992594" y="623844"/>
            <a:ext cx="8280920" cy="923330"/>
          </a:xfrm>
          <a:prstGeom prst="rect">
            <a:avLst/>
          </a:prstGeom>
        </p:spPr>
        <p:txBody>
          <a:bodyPr wrap="square">
            <a:spAutoFit/>
          </a:bodyPr>
          <a:lstStyle/>
          <a:p>
            <a:pPr algn="ctr">
              <a:lnSpc>
                <a:spcPct val="150000"/>
              </a:lnSpc>
            </a:pPr>
            <a:r>
              <a:rPr lang="zh-CN" altLang="en-US" sz="3600" b="1" dirty="0">
                <a:latin typeface="华文中宋" panose="02010600040101010101" pitchFamily="2" charset="-122"/>
                <a:ea typeface="华文中宋" panose="02010600040101010101" pitchFamily="2" charset="-122"/>
              </a:rPr>
              <a:t>（</a:t>
            </a:r>
            <a:r>
              <a:rPr lang="en-US" altLang="zh-CN" sz="3600" b="1" dirty="0">
                <a:latin typeface="华文中宋" panose="02010600040101010101" pitchFamily="2" charset="-122"/>
                <a:ea typeface="华文中宋" panose="02010600040101010101" pitchFamily="2" charset="-122"/>
              </a:rPr>
              <a:t>3</a:t>
            </a:r>
            <a:r>
              <a:rPr lang="zh-CN" altLang="en-US" sz="3600" b="1" dirty="0">
                <a:latin typeface="华文中宋" panose="02010600040101010101" pitchFamily="2" charset="-122"/>
                <a:ea typeface="华文中宋" panose="02010600040101010101" pitchFamily="2" charset="-122"/>
              </a:rPr>
              <a:t>）意蕴隽永的汉字</a:t>
            </a:r>
            <a:endParaRPr lang="zh-CN" altLang="zh-CN" sz="3600" b="1" dirty="0">
              <a:latin typeface="华文中宋" panose="02010600040101010101" pitchFamily="2" charset="-122"/>
              <a:ea typeface="华文中宋" panose="02010600040101010101" pitchFamily="2" charset="-122"/>
            </a:endParaRPr>
          </a:p>
        </p:txBody>
      </p:sp>
      <p:sp>
        <p:nvSpPr>
          <p:cNvPr id="7" name="矩形 6"/>
          <p:cNvSpPr/>
          <p:nvPr/>
        </p:nvSpPr>
        <p:spPr>
          <a:xfrm>
            <a:off x="3159660" y="5743100"/>
            <a:ext cx="6336704" cy="738664"/>
          </a:xfrm>
          <a:prstGeom prst="rect">
            <a:avLst/>
          </a:prstGeom>
          <a:solidFill>
            <a:schemeClr val="accent5">
              <a:lumMod val="20000"/>
              <a:lumOff val="80000"/>
            </a:schemeClr>
          </a:solidFill>
        </p:spPr>
        <p:txBody>
          <a:bodyPr wrap="square">
            <a:spAutoFit/>
          </a:bodyPr>
          <a:lstStyle/>
          <a:p>
            <a:pPr algn="ctr">
              <a:lnSpc>
                <a:spcPct val="150000"/>
              </a:lnSpc>
            </a:pPr>
            <a:r>
              <a:rPr lang="zh-CN" altLang="en-US" sz="2800" b="1" dirty="0">
                <a:latin typeface="华文中宋" panose="02010600040101010101" pitchFamily="2" charset="-122"/>
                <a:ea typeface="华文中宋" panose="02010600040101010101" pitchFamily="2" charset="-122"/>
              </a:rPr>
              <a:t>汉字变化所反映的中华历史文化的变迁</a:t>
            </a:r>
            <a:endParaRPr lang="en-US" altLang="zh-CN" sz="2800" b="1" dirty="0">
              <a:latin typeface="华文中宋" panose="02010600040101010101" pitchFamily="2" charset="-122"/>
              <a:ea typeface="华文中宋" panose="02010600040101010101" pitchFamily="2" charset="-122"/>
            </a:endParaRPr>
          </a:p>
        </p:txBody>
      </p:sp>
      <p:pic>
        <p:nvPicPr>
          <p:cNvPr id="1536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608427" y="1549445"/>
            <a:ext cx="5020325" cy="38601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圆角矩形 12"/>
          <p:cNvSpPr/>
          <p:nvPr/>
        </p:nvSpPr>
        <p:spPr>
          <a:xfrm>
            <a:off x="8883015" y="2441575"/>
            <a:ext cx="2691130" cy="106807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rgbClr val="FF0000"/>
                </a:solidFill>
                <a:latin typeface="华文隶书" panose="02010800040101010101" pitchFamily="2" charset="-122"/>
                <a:ea typeface="华文隶书" panose="02010800040101010101" pitchFamily="2" charset="-122"/>
              </a:rPr>
              <a:t>落脚点：注意不要上成语文课</a:t>
            </a:r>
            <a:endParaRPr lang="zh-CN" altLang="en-US" dirty="0">
              <a:solidFill>
                <a:srgbClr val="FF0000"/>
              </a:solidFill>
              <a:latin typeface="华文隶书" panose="02010800040101010101" pitchFamily="2" charset="-122"/>
              <a:ea typeface="华文隶书" panose="02010800040101010101" pitchFamily="2" charset="-122"/>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978126" y="915392"/>
            <a:ext cx="8280920" cy="923330"/>
          </a:xfrm>
          <a:prstGeom prst="rect">
            <a:avLst/>
          </a:prstGeom>
        </p:spPr>
        <p:txBody>
          <a:bodyPr wrap="square">
            <a:spAutoFit/>
          </a:bodyPr>
          <a:lstStyle/>
          <a:p>
            <a:pPr algn="ctr">
              <a:lnSpc>
                <a:spcPct val="150000"/>
              </a:lnSpc>
            </a:pPr>
            <a:r>
              <a:rPr lang="zh-CN" altLang="en-US" sz="3600" b="1" dirty="0">
                <a:latin typeface="华文中宋" panose="02010600040101010101" pitchFamily="2" charset="-122"/>
                <a:ea typeface="华文中宋" panose="02010600040101010101" pitchFamily="2" charset="-122"/>
              </a:rPr>
              <a:t>（</a:t>
            </a:r>
            <a:r>
              <a:rPr lang="en-US" altLang="zh-CN" sz="3600" b="1" dirty="0">
                <a:latin typeface="华文中宋" panose="02010600040101010101" pitchFamily="2" charset="-122"/>
                <a:ea typeface="华文中宋" panose="02010600040101010101" pitchFamily="2" charset="-122"/>
              </a:rPr>
              <a:t>4</a:t>
            </a:r>
            <a:r>
              <a:rPr lang="zh-CN" altLang="en-US" sz="3600" b="1" dirty="0">
                <a:latin typeface="华文中宋" panose="02010600040101010101" pitchFamily="2" charset="-122"/>
                <a:ea typeface="华文中宋" panose="02010600040101010101" pitchFamily="2" charset="-122"/>
              </a:rPr>
              <a:t>）影响深远的汉字</a:t>
            </a:r>
            <a:endParaRPr lang="zh-CN" altLang="zh-CN" sz="3600" b="1" dirty="0">
              <a:latin typeface="华文中宋" panose="02010600040101010101" pitchFamily="2" charset="-122"/>
              <a:ea typeface="华文中宋" panose="02010600040101010101" pitchFamily="2" charset="-122"/>
            </a:endParaRPr>
          </a:p>
        </p:txBody>
      </p:sp>
      <p:sp>
        <p:nvSpPr>
          <p:cNvPr id="8" name="矩形 7"/>
          <p:cNvSpPr/>
          <p:nvPr/>
        </p:nvSpPr>
        <p:spPr>
          <a:xfrm>
            <a:off x="3575720" y="2276877"/>
            <a:ext cx="5760640" cy="1384995"/>
          </a:xfrm>
          <a:prstGeom prst="rect">
            <a:avLst/>
          </a:prstGeom>
        </p:spPr>
        <p:txBody>
          <a:bodyPr wrap="square">
            <a:spAutoFit/>
          </a:bodyPr>
          <a:lstStyle/>
          <a:p>
            <a:pPr marL="457200" indent="-457200">
              <a:lnSpc>
                <a:spcPct val="150000"/>
              </a:lnSpc>
              <a:buFont typeface="Wingdings" panose="05000000000000000000" pitchFamily="2" charset="2"/>
              <a:buChar char="l"/>
            </a:pPr>
            <a:r>
              <a:rPr lang="zh-CN" altLang="en-US" sz="2800" dirty="0"/>
              <a:t>历史上汉字对周边文化的影响</a:t>
            </a:r>
            <a:endParaRPr lang="en-US" altLang="zh-CN" sz="2800" dirty="0"/>
          </a:p>
          <a:p>
            <a:pPr marL="457200" indent="-457200">
              <a:lnSpc>
                <a:spcPct val="150000"/>
              </a:lnSpc>
              <a:buFont typeface="Wingdings" panose="05000000000000000000" pitchFamily="2" charset="2"/>
              <a:buChar char="l"/>
            </a:pPr>
            <a:r>
              <a:rPr lang="zh-CN" altLang="en-US" sz="2800" dirty="0"/>
              <a:t>新时期汉字的影响</a:t>
            </a:r>
            <a:endParaRPr lang="en-US" altLang="zh-CN" sz="2800" dirty="0"/>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1487488" y="530356"/>
            <a:ext cx="9252520"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zh-CN" altLang="en-US" sz="4000" b="1" dirty="0">
                <a:solidFill>
                  <a:prstClr val="black"/>
                </a:solidFill>
                <a:latin typeface="华文中宋" panose="02010600040101010101" pitchFamily="2" charset="-122"/>
                <a:ea typeface="华文中宋" panose="02010600040101010101" pitchFamily="2" charset="-122"/>
              </a:rPr>
              <a:t>本课需要注意的问题</a:t>
            </a:r>
            <a:endParaRPr lang="en-US" altLang="zh-CN" sz="4000" b="1" dirty="0">
              <a:solidFill>
                <a:prstClr val="black"/>
              </a:solidFill>
              <a:latin typeface="华文中宋" panose="02010600040101010101" pitchFamily="2" charset="-122"/>
              <a:ea typeface="华文中宋" panose="02010600040101010101" pitchFamily="2" charset="-122"/>
            </a:endParaRPr>
          </a:p>
        </p:txBody>
      </p:sp>
      <p:sp>
        <p:nvSpPr>
          <p:cNvPr id="5" name="Rectangle 2"/>
          <p:cNvSpPr txBox="1">
            <a:spLocks noChangeArrowheads="1"/>
          </p:cNvSpPr>
          <p:nvPr/>
        </p:nvSpPr>
        <p:spPr>
          <a:xfrm>
            <a:off x="2639616" y="2114532"/>
            <a:ext cx="7128792" cy="244827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lnSpc>
                <a:spcPct val="170000"/>
              </a:lnSpc>
              <a:defRPr/>
            </a:pPr>
            <a:r>
              <a:rPr lang="en-US" altLang="zh-CN" sz="3200" b="1" dirty="0">
                <a:solidFill>
                  <a:prstClr val="black"/>
                </a:solidFill>
                <a:latin typeface="楷体" panose="02010609060101010101" pitchFamily="49" charset="-122"/>
                <a:ea typeface="楷体" panose="02010609060101010101" pitchFamily="49" charset="-122"/>
              </a:rPr>
              <a:t>1 </a:t>
            </a:r>
            <a:r>
              <a:rPr lang="zh-CN" altLang="en-US" sz="3200" b="1" dirty="0">
                <a:solidFill>
                  <a:prstClr val="black"/>
                </a:solidFill>
                <a:latin typeface="楷体" panose="02010609060101010101" pitchFamily="49" charset="-122"/>
                <a:ea typeface="楷体" panose="02010609060101010101" pitchFamily="49" charset="-122"/>
              </a:rPr>
              <a:t>不要上成语文课中的“说文解字”</a:t>
            </a:r>
            <a:endParaRPr lang="en-US" altLang="zh-CN" sz="3200" b="1" dirty="0">
              <a:solidFill>
                <a:prstClr val="black"/>
              </a:solidFill>
              <a:latin typeface="楷体" panose="02010609060101010101" pitchFamily="49" charset="-122"/>
              <a:ea typeface="楷体" panose="02010609060101010101" pitchFamily="49" charset="-122"/>
            </a:endParaRPr>
          </a:p>
          <a:p>
            <a:pPr algn="just">
              <a:lnSpc>
                <a:spcPct val="170000"/>
              </a:lnSpc>
              <a:defRPr/>
            </a:pPr>
            <a:r>
              <a:rPr lang="en-US" altLang="zh-CN" sz="3200" b="1" dirty="0">
                <a:solidFill>
                  <a:prstClr val="black"/>
                </a:solidFill>
                <a:latin typeface="楷体" panose="02010609060101010101" pitchFamily="49" charset="-122"/>
                <a:ea typeface="楷体" panose="02010609060101010101" pitchFamily="49" charset="-122"/>
              </a:rPr>
              <a:t>2 </a:t>
            </a:r>
            <a:r>
              <a:rPr lang="zh-CN" altLang="en-US" sz="3200" b="1" dirty="0">
                <a:solidFill>
                  <a:prstClr val="black"/>
                </a:solidFill>
                <a:latin typeface="楷体" panose="02010609060101010101" pitchFamily="49" charset="-122"/>
                <a:ea typeface="楷体" panose="02010609060101010101" pitchFamily="49" charset="-122"/>
              </a:rPr>
              <a:t>不要上成美术课中的“书法赏析”</a:t>
            </a:r>
            <a:r>
              <a:rPr lang="en-US" altLang="zh-CN" sz="3200" b="1" dirty="0">
                <a:solidFill>
                  <a:prstClr val="black"/>
                </a:solidFill>
                <a:latin typeface="楷体" panose="02010609060101010101" pitchFamily="49" charset="-122"/>
                <a:ea typeface="楷体" panose="02010609060101010101" pitchFamily="49" charset="-122"/>
              </a:rPr>
              <a:t> </a:t>
            </a:r>
            <a:endParaRPr lang="en-US" altLang="zh-CN" sz="3200" b="1" dirty="0">
              <a:solidFill>
                <a:prstClr val="black"/>
              </a:solidFill>
              <a:latin typeface="楷体" panose="02010609060101010101" pitchFamily="49" charset="-122"/>
              <a:ea typeface="楷体" panose="02010609060101010101" pitchFamily="49" charset="-122"/>
            </a:endParaRPr>
          </a:p>
          <a:p>
            <a:pPr algn="just">
              <a:lnSpc>
                <a:spcPct val="170000"/>
              </a:lnSpc>
              <a:defRPr/>
            </a:pPr>
            <a:r>
              <a:rPr lang="en-US" altLang="zh-CN" sz="3200" b="1" dirty="0">
                <a:solidFill>
                  <a:prstClr val="black"/>
                </a:solidFill>
                <a:latin typeface="楷体" panose="02010609060101010101" pitchFamily="49" charset="-122"/>
                <a:ea typeface="楷体" panose="02010609060101010101" pitchFamily="49" charset="-122"/>
              </a:rPr>
              <a:t>3 </a:t>
            </a:r>
            <a:r>
              <a:rPr lang="zh-CN" altLang="en-US" sz="3200" b="1" dirty="0">
                <a:solidFill>
                  <a:prstClr val="black"/>
                </a:solidFill>
                <a:latin typeface="楷体" panose="02010609060101010101" pitchFamily="49" charset="-122"/>
                <a:ea typeface="楷体" panose="02010609060101010101" pitchFamily="49" charset="-122"/>
              </a:rPr>
              <a:t>不要上成书法课中的“书法练习”</a:t>
            </a:r>
            <a:endParaRPr lang="en-US" altLang="zh-CN" sz="3200" b="1" dirty="0">
              <a:solidFill>
                <a:prstClr val="black"/>
              </a:solidFill>
              <a:latin typeface="楷体" panose="02010609060101010101" pitchFamily="49" charset="-122"/>
              <a:ea typeface="楷体" panose="02010609060101010101" pitchFamily="49" charset="-122"/>
            </a:endParaRPr>
          </a:p>
        </p:txBody>
      </p:sp>
      <p:sp>
        <p:nvSpPr>
          <p:cNvPr id="2" name="矩形: 圆角 1"/>
          <p:cNvSpPr/>
          <p:nvPr/>
        </p:nvSpPr>
        <p:spPr>
          <a:xfrm>
            <a:off x="2639616" y="4922839"/>
            <a:ext cx="6840760" cy="93610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rgbClr val="FF0000"/>
                </a:solidFill>
                <a:latin typeface="楷体" panose="02010609060101010101" pitchFamily="49" charset="-122"/>
                <a:ea typeface="楷体" panose="02010609060101010101" pitchFamily="49" charset="-122"/>
              </a:rPr>
              <a:t>注重汉字背后的传统观念和思维方式</a:t>
            </a:r>
            <a:endParaRPr lang="zh-CN" altLang="en-US" sz="3200" dirty="0">
              <a:latin typeface="楷体" panose="02010609060101010101" pitchFamily="49" charset="-122"/>
              <a:ea typeface="楷体" panose="02010609060101010101" pitchFamily="49" charset="-122"/>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618936" y="404664"/>
            <a:ext cx="9013568" cy="5331546"/>
            <a:chOff x="-141949" y="0"/>
            <a:chExt cx="5597191" cy="3551266"/>
          </a:xfrm>
          <a:noFill/>
        </p:grpSpPr>
        <p:cxnSp>
          <p:nvCxnSpPr>
            <p:cNvPr id="5" name="直接连接符 4"/>
            <p:cNvCxnSpPr/>
            <p:nvPr/>
          </p:nvCxnSpPr>
          <p:spPr>
            <a:xfrm flipH="1">
              <a:off x="2662084" y="663677"/>
              <a:ext cx="7917" cy="329928"/>
            </a:xfrm>
            <a:prstGeom prst="line">
              <a:avLst/>
            </a:prstGeom>
            <a:grpFill/>
            <a:ln w="9525" cap="flat" cmpd="sng" algn="ctr">
              <a:solidFill>
                <a:sysClr val="windowText" lastClr="000000"/>
              </a:solidFill>
              <a:prstDash val="solid"/>
            </a:ln>
            <a:effectLst/>
          </p:spPr>
        </p:cxnSp>
        <p:sp>
          <p:nvSpPr>
            <p:cNvPr id="6" name="圆角矩形 106"/>
            <p:cNvSpPr/>
            <p:nvPr/>
          </p:nvSpPr>
          <p:spPr>
            <a:xfrm>
              <a:off x="1252023" y="1319981"/>
              <a:ext cx="1348447" cy="629285"/>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r>
                <a:rPr lang="zh-CN" altLang="en-US" sz="2400" kern="100">
                  <a:latin typeface="黑体" panose="02010609060101010101" pitchFamily="49" charset="-122"/>
                  <a:ea typeface="黑体" panose="02010609060101010101" pitchFamily="49" charset="-122"/>
                  <a:cs typeface="Times New Roman" panose="02020603050405020304" pitchFamily="18" charset="0"/>
                </a:rPr>
                <a:t>独具特色的古代科学</a:t>
              </a:r>
              <a:endParaRPr lang="zh-CN" altLang="en-US" sz="2400" kern="100">
                <a:latin typeface="黑体" panose="02010609060101010101" pitchFamily="49" charset="-122"/>
                <a:ea typeface="黑体" panose="02010609060101010101" pitchFamily="49" charset="-122"/>
                <a:cs typeface="Times New Roman" panose="02020603050405020304" pitchFamily="18" charset="0"/>
              </a:endParaRPr>
            </a:p>
          </p:txBody>
        </p:sp>
        <p:cxnSp>
          <p:nvCxnSpPr>
            <p:cNvPr id="7" name="直接连接符 6"/>
            <p:cNvCxnSpPr/>
            <p:nvPr/>
          </p:nvCxnSpPr>
          <p:spPr>
            <a:xfrm flipH="1" flipV="1">
              <a:off x="523568" y="980768"/>
              <a:ext cx="4251366" cy="7917"/>
            </a:xfrm>
            <a:prstGeom prst="line">
              <a:avLst/>
            </a:prstGeom>
            <a:grpFill/>
            <a:ln w="9525" cap="flat" cmpd="sng" algn="ctr">
              <a:solidFill>
                <a:sysClr val="windowText" lastClr="000000"/>
              </a:solidFill>
              <a:prstDash val="solid"/>
            </a:ln>
            <a:effectLst/>
          </p:spPr>
        </p:cxnSp>
        <p:cxnSp>
          <p:nvCxnSpPr>
            <p:cNvPr id="8" name="直接连接符 7"/>
            <p:cNvCxnSpPr/>
            <p:nvPr/>
          </p:nvCxnSpPr>
          <p:spPr>
            <a:xfrm>
              <a:off x="4778478" y="995516"/>
              <a:ext cx="0" cy="303530"/>
            </a:xfrm>
            <a:prstGeom prst="line">
              <a:avLst/>
            </a:prstGeom>
            <a:grpFill/>
            <a:ln w="9525" cap="flat" cmpd="sng" algn="ctr">
              <a:solidFill>
                <a:sysClr val="windowText" lastClr="000000"/>
              </a:solidFill>
              <a:prstDash val="solid"/>
            </a:ln>
            <a:effectLst/>
          </p:spPr>
        </p:cxnSp>
        <p:cxnSp>
          <p:nvCxnSpPr>
            <p:cNvPr id="9" name="直接连接符 8"/>
            <p:cNvCxnSpPr/>
            <p:nvPr/>
          </p:nvCxnSpPr>
          <p:spPr>
            <a:xfrm>
              <a:off x="530942" y="995516"/>
              <a:ext cx="0" cy="303530"/>
            </a:xfrm>
            <a:prstGeom prst="line">
              <a:avLst/>
            </a:prstGeom>
            <a:grpFill/>
            <a:ln w="9525" cap="flat" cmpd="sng" algn="ctr">
              <a:solidFill>
                <a:sysClr val="windowText" lastClr="000000"/>
              </a:solidFill>
              <a:prstDash val="solid"/>
            </a:ln>
            <a:effectLst/>
          </p:spPr>
        </p:cxnSp>
        <p:sp>
          <p:nvSpPr>
            <p:cNvPr id="10" name="圆角矩形 116"/>
            <p:cNvSpPr/>
            <p:nvPr/>
          </p:nvSpPr>
          <p:spPr>
            <a:xfrm>
              <a:off x="-141949" y="1305232"/>
              <a:ext cx="1349257" cy="629920"/>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灿若繁星的古代科技巨人</a:t>
              </a:r>
              <a:endParaRPr lang="zh-CN" altLang="en-US" sz="2400" kern="100" dirty="0">
                <a:latin typeface="黑体" panose="02010609060101010101" pitchFamily="49" charset="-122"/>
                <a:ea typeface="黑体" panose="02010609060101010101" pitchFamily="49" charset="-122"/>
                <a:cs typeface="Times New Roman" panose="02020603050405020304" pitchFamily="18" charset="0"/>
              </a:endParaRPr>
            </a:p>
          </p:txBody>
        </p:sp>
        <p:sp>
          <p:nvSpPr>
            <p:cNvPr id="11" name="圆角矩形 118"/>
            <p:cNvSpPr/>
            <p:nvPr/>
          </p:nvSpPr>
          <p:spPr>
            <a:xfrm>
              <a:off x="2682906" y="1312606"/>
              <a:ext cx="1349257" cy="629920"/>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r>
                <a:rPr lang="zh-CN" altLang="en-US" sz="2400" kern="100">
                  <a:latin typeface="黑体" panose="02010609060101010101" pitchFamily="49" charset="-122"/>
                  <a:ea typeface="黑体" panose="02010609060101010101" pitchFamily="49" charset="-122"/>
                  <a:cs typeface="Times New Roman" panose="02020603050405020304" pitchFamily="18" charset="0"/>
                </a:rPr>
                <a:t>独领风骚的古代技术创造</a:t>
              </a:r>
              <a:endParaRPr lang="zh-CN" altLang="en-US" sz="2400" kern="100">
                <a:latin typeface="黑体" panose="02010609060101010101" pitchFamily="49" charset="-122"/>
                <a:ea typeface="黑体" panose="02010609060101010101" pitchFamily="49" charset="-122"/>
                <a:cs typeface="Times New Roman" panose="02020603050405020304" pitchFamily="18" charset="0"/>
              </a:endParaRPr>
            </a:p>
          </p:txBody>
        </p:sp>
        <p:cxnSp>
          <p:nvCxnSpPr>
            <p:cNvPr id="12" name="直接连接符 11"/>
            <p:cNvCxnSpPr/>
            <p:nvPr/>
          </p:nvCxnSpPr>
          <p:spPr>
            <a:xfrm>
              <a:off x="4785852" y="1932039"/>
              <a:ext cx="0" cy="303530"/>
            </a:xfrm>
            <a:prstGeom prst="line">
              <a:avLst/>
            </a:prstGeom>
            <a:grpFill/>
            <a:ln w="9525" cap="flat" cmpd="sng" algn="ctr">
              <a:solidFill>
                <a:sysClr val="windowText" lastClr="000000"/>
              </a:solidFill>
              <a:prstDash val="solid"/>
            </a:ln>
            <a:effectLst/>
          </p:spPr>
        </p:cxnSp>
        <p:cxnSp>
          <p:nvCxnSpPr>
            <p:cNvPr id="13" name="直接连接符 12"/>
            <p:cNvCxnSpPr/>
            <p:nvPr/>
          </p:nvCxnSpPr>
          <p:spPr>
            <a:xfrm>
              <a:off x="530942" y="1924664"/>
              <a:ext cx="0" cy="302895"/>
            </a:xfrm>
            <a:prstGeom prst="line">
              <a:avLst/>
            </a:prstGeom>
            <a:grpFill/>
            <a:ln w="9525" cap="flat" cmpd="sng" algn="ctr">
              <a:solidFill>
                <a:sysClr val="windowText" lastClr="000000"/>
              </a:solidFill>
              <a:prstDash val="solid"/>
            </a:ln>
            <a:effectLst/>
          </p:spPr>
        </p:cxnSp>
        <p:cxnSp>
          <p:nvCxnSpPr>
            <p:cNvPr id="14" name="直接连接符 13"/>
            <p:cNvCxnSpPr/>
            <p:nvPr/>
          </p:nvCxnSpPr>
          <p:spPr>
            <a:xfrm>
              <a:off x="3377381" y="1939413"/>
              <a:ext cx="0" cy="302895"/>
            </a:xfrm>
            <a:prstGeom prst="line">
              <a:avLst/>
            </a:prstGeom>
            <a:grpFill/>
            <a:ln w="9525" cap="flat" cmpd="sng" algn="ctr">
              <a:solidFill>
                <a:sysClr val="windowText" lastClr="000000"/>
              </a:solidFill>
              <a:prstDash val="solid"/>
            </a:ln>
            <a:effectLst/>
          </p:spPr>
        </p:cxnSp>
        <p:sp>
          <p:nvSpPr>
            <p:cNvPr id="15" name="圆角矩形 152"/>
            <p:cNvSpPr/>
            <p:nvPr/>
          </p:nvSpPr>
          <p:spPr>
            <a:xfrm>
              <a:off x="4284407" y="2249129"/>
              <a:ext cx="1081405" cy="1302137"/>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marL="342900" indent="-342900" algn="just">
                <a:buFont typeface="Arial" panose="020B0604020202020204" pitchFamily="34" charset="0"/>
                <a:buChar char="•"/>
              </a:pPr>
              <a:r>
                <a:rPr lang="zh-CN" altLang="en-US" sz="2400" kern="100">
                  <a:latin typeface="楷体" panose="02010609060101010101" pitchFamily="49" charset="-122"/>
                  <a:ea typeface="楷体" panose="02010609060101010101" pitchFamily="49" charset="-122"/>
                  <a:cs typeface="Times New Roman" panose="02020603050405020304" pitchFamily="18" charset="0"/>
                </a:rPr>
                <a:t>造纸术</a:t>
              </a:r>
              <a:endParaRPr lang="zh-CN" altLang="en-US" sz="2400" kern="100">
                <a:latin typeface="楷体" panose="02010609060101010101" pitchFamily="49" charset="-122"/>
                <a:ea typeface="楷体" panose="02010609060101010101" pitchFamily="49" charset="-122"/>
                <a:cs typeface="Times New Roman" panose="02020603050405020304" pitchFamily="18" charset="0"/>
              </a:endParaRPr>
            </a:p>
            <a:p>
              <a:pPr marL="342900" indent="-342900" algn="just">
                <a:buFont typeface="Arial" panose="020B0604020202020204" pitchFamily="34" charset="0"/>
                <a:buChar char="•"/>
              </a:pPr>
              <a:r>
                <a:rPr lang="zh-CN" altLang="en-US" sz="2400" kern="100">
                  <a:latin typeface="楷体" panose="02010609060101010101" pitchFamily="49" charset="-122"/>
                  <a:ea typeface="楷体" panose="02010609060101010101" pitchFamily="49" charset="-122"/>
                  <a:cs typeface="Times New Roman" panose="02020603050405020304" pitchFamily="18" charset="0"/>
                </a:rPr>
                <a:t>印刷术</a:t>
              </a:r>
              <a:endParaRPr lang="zh-CN" altLang="en-US" sz="2400" kern="100">
                <a:latin typeface="楷体" panose="02010609060101010101" pitchFamily="49" charset="-122"/>
                <a:ea typeface="楷体" panose="02010609060101010101" pitchFamily="49" charset="-122"/>
                <a:cs typeface="Times New Roman" panose="02020603050405020304" pitchFamily="18" charset="0"/>
              </a:endParaRPr>
            </a:p>
            <a:p>
              <a:pPr marL="342900" indent="-342900" algn="just">
                <a:buFont typeface="Arial" panose="020B0604020202020204" pitchFamily="34" charset="0"/>
                <a:buChar char="•"/>
              </a:pPr>
              <a:r>
                <a:rPr lang="zh-CN" altLang="en-US" sz="2400" kern="100">
                  <a:latin typeface="楷体" panose="02010609060101010101" pitchFamily="49" charset="-122"/>
                  <a:ea typeface="楷体" panose="02010609060101010101" pitchFamily="49" charset="-122"/>
                  <a:cs typeface="Times New Roman" panose="02020603050405020304" pitchFamily="18" charset="0"/>
                </a:rPr>
                <a:t>指南针</a:t>
              </a:r>
              <a:endParaRPr lang="zh-CN" altLang="en-US" sz="2400" kern="100">
                <a:latin typeface="楷体" panose="02010609060101010101" pitchFamily="49" charset="-122"/>
                <a:ea typeface="楷体" panose="02010609060101010101" pitchFamily="49" charset="-122"/>
                <a:cs typeface="Times New Roman" panose="02020603050405020304" pitchFamily="18" charset="0"/>
              </a:endParaRPr>
            </a:p>
            <a:p>
              <a:pPr marL="342900" indent="-342900" algn="just">
                <a:buFont typeface="Arial" panose="020B0604020202020204" pitchFamily="34" charset="0"/>
                <a:buChar char="•"/>
              </a:pPr>
              <a:r>
                <a:rPr lang="zh-CN" altLang="en-US" sz="2400" kern="100">
                  <a:latin typeface="楷体" panose="02010609060101010101" pitchFamily="49" charset="-122"/>
                  <a:ea typeface="楷体" panose="02010609060101010101" pitchFamily="49" charset="-122"/>
                  <a:cs typeface="Times New Roman" panose="02020603050405020304" pitchFamily="18" charset="0"/>
                </a:rPr>
                <a:t>火药</a:t>
              </a:r>
              <a:endParaRPr lang="zh-CN" altLang="en-US" sz="2400" kern="100">
                <a:latin typeface="楷体" panose="02010609060101010101" pitchFamily="49" charset="-122"/>
                <a:ea typeface="楷体" panose="02010609060101010101" pitchFamily="49" charset="-122"/>
                <a:cs typeface="Times New Roman" panose="02020603050405020304" pitchFamily="18" charset="0"/>
              </a:endParaRPr>
            </a:p>
          </p:txBody>
        </p:sp>
        <p:sp>
          <p:nvSpPr>
            <p:cNvPr id="16" name="圆角矩形 145"/>
            <p:cNvSpPr/>
            <p:nvPr/>
          </p:nvSpPr>
          <p:spPr>
            <a:xfrm>
              <a:off x="2727624" y="2234382"/>
              <a:ext cx="1304539" cy="1314917"/>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marL="342900" indent="-342900" algn="just">
                <a:buFont typeface="Arial" panose="020B0604020202020204" pitchFamily="34" charset="0"/>
                <a:buChar char="•"/>
              </a:pPr>
              <a:r>
                <a:rPr lang="zh-CN" altLang="en-US" sz="2400" kern="100">
                  <a:latin typeface="楷体" panose="02010609060101010101" pitchFamily="49" charset="-122"/>
                  <a:ea typeface="楷体" panose="02010609060101010101" pitchFamily="49" charset="-122"/>
                  <a:cs typeface="Times New Roman" panose="02020603050405020304" pitchFamily="18" charset="0"/>
                </a:rPr>
                <a:t>青铜器</a:t>
              </a:r>
              <a:endParaRPr lang="zh-CN" altLang="en-US" sz="2400" kern="100">
                <a:latin typeface="楷体" panose="02010609060101010101" pitchFamily="49" charset="-122"/>
                <a:ea typeface="楷体" panose="02010609060101010101" pitchFamily="49" charset="-122"/>
                <a:cs typeface="Times New Roman" panose="02020603050405020304" pitchFamily="18" charset="0"/>
              </a:endParaRPr>
            </a:p>
            <a:p>
              <a:pPr marL="342900" indent="-342900" algn="just">
                <a:buFont typeface="Arial" panose="020B0604020202020204" pitchFamily="34" charset="0"/>
                <a:buChar char="•"/>
              </a:pPr>
              <a:r>
                <a:rPr lang="zh-CN" altLang="en-US" sz="2400" kern="100">
                  <a:latin typeface="楷体" panose="02010609060101010101" pitchFamily="49" charset="-122"/>
                  <a:ea typeface="楷体" panose="02010609060101010101" pitchFamily="49" charset="-122"/>
                  <a:cs typeface="Times New Roman" panose="02020603050405020304" pitchFamily="18" charset="0"/>
                </a:rPr>
                <a:t>丝绸</a:t>
              </a:r>
              <a:endParaRPr lang="zh-CN" altLang="en-US" sz="2400" kern="100">
                <a:latin typeface="楷体" panose="02010609060101010101" pitchFamily="49" charset="-122"/>
                <a:ea typeface="楷体" panose="02010609060101010101" pitchFamily="49" charset="-122"/>
                <a:cs typeface="Times New Roman" panose="02020603050405020304" pitchFamily="18" charset="0"/>
              </a:endParaRPr>
            </a:p>
            <a:p>
              <a:pPr marL="342900" indent="-342900" algn="just">
                <a:buFont typeface="Arial" panose="020B0604020202020204" pitchFamily="34" charset="0"/>
                <a:buChar char="•"/>
              </a:pPr>
              <a:r>
                <a:rPr lang="zh-CN" altLang="en-US" sz="2400" kern="100">
                  <a:latin typeface="楷体" panose="02010609060101010101" pitchFamily="49" charset="-122"/>
                  <a:ea typeface="楷体" panose="02010609060101010101" pitchFamily="49" charset="-122"/>
                  <a:cs typeface="Times New Roman" panose="02020603050405020304" pitchFamily="18" charset="0"/>
                </a:rPr>
                <a:t>陶瓷</a:t>
              </a:r>
              <a:endParaRPr lang="zh-CN" altLang="en-US" sz="2400" kern="100">
                <a:latin typeface="楷体" panose="02010609060101010101" pitchFamily="49" charset="-122"/>
                <a:ea typeface="楷体" panose="02010609060101010101" pitchFamily="49" charset="-122"/>
                <a:cs typeface="Times New Roman" panose="02020603050405020304" pitchFamily="18" charset="0"/>
              </a:endParaRPr>
            </a:p>
            <a:p>
              <a:pPr marL="342900" indent="-342900" algn="just">
                <a:buFont typeface="Arial" panose="020B0604020202020204" pitchFamily="34" charset="0"/>
                <a:buChar char="•"/>
              </a:pPr>
              <a:r>
                <a:rPr lang="zh-CN" altLang="en-US" sz="2400" kern="100">
                  <a:latin typeface="楷体" panose="02010609060101010101" pitchFamily="49" charset="-122"/>
                  <a:ea typeface="楷体" panose="02010609060101010101" pitchFamily="49" charset="-122"/>
                  <a:cs typeface="Times New Roman" panose="02020603050405020304" pitchFamily="18" charset="0"/>
                </a:rPr>
                <a:t>水利工程</a:t>
              </a:r>
              <a:endParaRPr lang="zh-CN" altLang="en-US" sz="2400" kern="100">
                <a:latin typeface="楷体" panose="02010609060101010101" pitchFamily="49" charset="-122"/>
                <a:ea typeface="楷体" panose="02010609060101010101" pitchFamily="49" charset="-122"/>
                <a:cs typeface="Times New Roman" panose="02020603050405020304" pitchFamily="18" charset="0"/>
              </a:endParaRPr>
            </a:p>
          </p:txBody>
        </p:sp>
        <p:sp>
          <p:nvSpPr>
            <p:cNvPr id="17" name="圆角矩形 115"/>
            <p:cNvSpPr/>
            <p:nvPr/>
          </p:nvSpPr>
          <p:spPr>
            <a:xfrm>
              <a:off x="1259940" y="0"/>
              <a:ext cx="2853849" cy="662958"/>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lnSpc>
                  <a:spcPct val="150000"/>
                </a:lnSpc>
              </a:pPr>
              <a:r>
                <a:rPr lang="en-US" sz="3200" b="1" kern="100" dirty="0">
                  <a:latin typeface="华文中宋" panose="02010600040101010101" pitchFamily="2" charset="-122"/>
                  <a:ea typeface="华文中宋" panose="02010600040101010101" pitchFamily="2" charset="-122"/>
                  <a:cs typeface="宋体" panose="02010600030101010101" pitchFamily="2" charset="-122"/>
                </a:rPr>
                <a:t>9.</a:t>
              </a:r>
              <a:r>
                <a:rPr lang="zh-CN" altLang="en-US" sz="3200" b="1" kern="100" dirty="0">
                  <a:latin typeface="华文中宋" panose="02010600040101010101" pitchFamily="2" charset="-122"/>
                  <a:ea typeface="华文中宋" panose="02010600040101010101" pitchFamily="2" charset="-122"/>
                  <a:cs typeface="宋体" panose="02010600030101010101" pitchFamily="2" charset="-122"/>
                </a:rPr>
                <a:t>古代科技  耀我中华</a:t>
              </a:r>
              <a:endParaRPr lang="zh-CN" altLang="en-US" sz="3200" kern="100" dirty="0">
                <a:latin typeface="华文中宋" panose="02010600040101010101" pitchFamily="2" charset="-122"/>
                <a:ea typeface="华文中宋" panose="02010600040101010101" pitchFamily="2" charset="-122"/>
                <a:cs typeface="Times New Roman" panose="02020603050405020304" pitchFamily="18" charset="0"/>
              </a:endParaRPr>
            </a:p>
          </p:txBody>
        </p:sp>
        <p:sp>
          <p:nvSpPr>
            <p:cNvPr id="18" name="圆角矩形 143"/>
            <p:cNvSpPr/>
            <p:nvPr/>
          </p:nvSpPr>
          <p:spPr>
            <a:xfrm>
              <a:off x="1296738" y="2234382"/>
              <a:ext cx="1252022" cy="1314917"/>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marL="342900" indent="-342900" algn="just">
                <a:buFont typeface="Arial" panose="020B0604020202020204" pitchFamily="34" charset="0"/>
                <a:buChar char="•"/>
              </a:pPr>
              <a:r>
                <a:rPr lang="zh-CN" altLang="en-US" sz="2400" kern="100" dirty="0">
                  <a:latin typeface="楷体" panose="02010609060101010101" pitchFamily="49" charset="-122"/>
                  <a:ea typeface="楷体" panose="02010609060101010101" pitchFamily="49" charset="-122"/>
                  <a:cs typeface="Times New Roman" panose="02020603050405020304" pitchFamily="18" charset="0"/>
                </a:rPr>
                <a:t>中医药学</a:t>
              </a:r>
              <a:endParaRPr lang="zh-CN" altLang="en-US" sz="2400" kern="100" dirty="0">
                <a:latin typeface="楷体" panose="02010609060101010101" pitchFamily="49" charset="-122"/>
                <a:ea typeface="楷体" panose="02010609060101010101" pitchFamily="49" charset="-122"/>
                <a:cs typeface="Times New Roman" panose="02020603050405020304" pitchFamily="18" charset="0"/>
              </a:endParaRPr>
            </a:p>
            <a:p>
              <a:pPr marL="342900" indent="-342900" algn="just">
                <a:buFont typeface="Arial" panose="020B0604020202020204" pitchFamily="34" charset="0"/>
                <a:buChar char="•"/>
              </a:pPr>
              <a:r>
                <a:rPr lang="zh-CN" altLang="en-US" sz="2400" kern="100" dirty="0">
                  <a:latin typeface="楷体" panose="02010609060101010101" pitchFamily="49" charset="-122"/>
                  <a:ea typeface="楷体" panose="02010609060101010101" pitchFamily="49" charset="-122"/>
                  <a:cs typeface="Times New Roman" panose="02020603050405020304" pitchFamily="18" charset="0"/>
                </a:rPr>
                <a:t>农学</a:t>
              </a:r>
              <a:endParaRPr lang="zh-CN" altLang="en-US" sz="2400" kern="100" dirty="0">
                <a:latin typeface="楷体" panose="02010609060101010101" pitchFamily="49" charset="-122"/>
                <a:ea typeface="楷体" panose="02010609060101010101" pitchFamily="49" charset="-122"/>
                <a:cs typeface="Times New Roman" panose="02020603050405020304" pitchFamily="18" charset="0"/>
              </a:endParaRPr>
            </a:p>
            <a:p>
              <a:pPr marL="342900" indent="-342900" algn="just">
                <a:buFont typeface="Arial" panose="020B0604020202020204" pitchFamily="34" charset="0"/>
                <a:buChar char="•"/>
              </a:pPr>
              <a:r>
                <a:rPr lang="zh-CN" altLang="en-US" sz="2400" kern="100" dirty="0">
                  <a:latin typeface="楷体" panose="02010609060101010101" pitchFamily="49" charset="-122"/>
                  <a:ea typeface="楷体" panose="02010609060101010101" pitchFamily="49" charset="-122"/>
                  <a:cs typeface="Times New Roman" panose="02020603050405020304" pitchFamily="18" charset="0"/>
                </a:rPr>
                <a:t>天文学</a:t>
              </a:r>
              <a:endParaRPr lang="zh-CN" altLang="en-US" sz="2400" kern="100" dirty="0">
                <a:latin typeface="楷体" panose="02010609060101010101" pitchFamily="49" charset="-122"/>
                <a:ea typeface="楷体" panose="02010609060101010101" pitchFamily="49" charset="-122"/>
                <a:cs typeface="Times New Roman" panose="02020603050405020304" pitchFamily="18" charset="0"/>
              </a:endParaRPr>
            </a:p>
            <a:p>
              <a:pPr marL="342900" indent="-342900" algn="just">
                <a:buFont typeface="Arial" panose="020B0604020202020204" pitchFamily="34" charset="0"/>
                <a:buChar char="•"/>
              </a:pPr>
              <a:r>
                <a:rPr lang="zh-CN" altLang="en-US" sz="2400" kern="100" dirty="0">
                  <a:latin typeface="楷体" panose="02010609060101010101" pitchFamily="49" charset="-122"/>
                  <a:ea typeface="楷体" panose="02010609060101010101" pitchFamily="49" charset="-122"/>
                  <a:cs typeface="Times New Roman" panose="02020603050405020304" pitchFamily="18" charset="0"/>
                </a:rPr>
                <a:t>算学</a:t>
              </a:r>
              <a:endParaRPr lang="zh-CN" altLang="en-US" sz="2400" kern="100" dirty="0">
                <a:latin typeface="楷体" panose="02010609060101010101" pitchFamily="49" charset="-122"/>
                <a:ea typeface="楷体" panose="02010609060101010101" pitchFamily="49" charset="-122"/>
                <a:cs typeface="Times New Roman" panose="02020603050405020304" pitchFamily="18" charset="0"/>
              </a:endParaRPr>
            </a:p>
          </p:txBody>
        </p:sp>
        <p:sp>
          <p:nvSpPr>
            <p:cNvPr id="19" name="圆角矩形 106"/>
            <p:cNvSpPr/>
            <p:nvPr/>
          </p:nvSpPr>
          <p:spPr>
            <a:xfrm>
              <a:off x="4106795" y="1290484"/>
              <a:ext cx="1348447" cy="629285"/>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r>
                <a:rPr lang="zh-CN" altLang="en-US" sz="2400" kern="100">
                  <a:latin typeface="黑体" panose="02010609060101010101" pitchFamily="49" charset="-122"/>
                  <a:ea typeface="黑体" panose="02010609060101010101" pitchFamily="49" charset="-122"/>
                  <a:cs typeface="Times New Roman" panose="02020603050405020304" pitchFamily="18" charset="0"/>
                </a:rPr>
                <a:t>改变世界的四大发明</a:t>
              </a:r>
              <a:endParaRPr lang="zh-CN" altLang="en-US" sz="2400" kern="100">
                <a:latin typeface="黑体" panose="02010609060101010101" pitchFamily="49" charset="-122"/>
                <a:ea typeface="黑体" panose="02010609060101010101" pitchFamily="49" charset="-122"/>
                <a:cs typeface="Times New Roman" panose="02020603050405020304" pitchFamily="18" charset="0"/>
              </a:endParaRPr>
            </a:p>
          </p:txBody>
        </p:sp>
        <p:cxnSp>
          <p:nvCxnSpPr>
            <p:cNvPr id="20" name="直接连接符 19"/>
            <p:cNvCxnSpPr/>
            <p:nvPr/>
          </p:nvCxnSpPr>
          <p:spPr>
            <a:xfrm>
              <a:off x="3355258" y="1002890"/>
              <a:ext cx="0" cy="303530"/>
            </a:xfrm>
            <a:prstGeom prst="line">
              <a:avLst/>
            </a:prstGeom>
            <a:grpFill/>
            <a:ln w="9525" cap="flat" cmpd="sng" algn="ctr">
              <a:solidFill>
                <a:sysClr val="windowText" lastClr="000000"/>
              </a:solidFill>
              <a:prstDash val="solid"/>
            </a:ln>
            <a:effectLst/>
          </p:spPr>
        </p:cxnSp>
        <p:cxnSp>
          <p:nvCxnSpPr>
            <p:cNvPr id="21" name="直接连接符 20"/>
            <p:cNvCxnSpPr/>
            <p:nvPr/>
          </p:nvCxnSpPr>
          <p:spPr>
            <a:xfrm>
              <a:off x="1924665" y="995516"/>
              <a:ext cx="0" cy="303530"/>
            </a:xfrm>
            <a:prstGeom prst="line">
              <a:avLst/>
            </a:prstGeom>
            <a:grpFill/>
            <a:ln w="9525" cap="flat" cmpd="sng" algn="ctr">
              <a:solidFill>
                <a:sysClr val="windowText" lastClr="000000"/>
              </a:solidFill>
              <a:prstDash val="solid"/>
            </a:ln>
            <a:effectLst/>
          </p:spPr>
        </p:cxnSp>
        <p:cxnSp>
          <p:nvCxnSpPr>
            <p:cNvPr id="22" name="直接连接符 21"/>
            <p:cNvCxnSpPr/>
            <p:nvPr/>
          </p:nvCxnSpPr>
          <p:spPr>
            <a:xfrm>
              <a:off x="1909916" y="1932039"/>
              <a:ext cx="0" cy="302895"/>
            </a:xfrm>
            <a:prstGeom prst="line">
              <a:avLst/>
            </a:prstGeom>
            <a:grpFill/>
            <a:ln w="9525" cap="flat" cmpd="sng" algn="ctr">
              <a:solidFill>
                <a:sysClr val="windowText" lastClr="000000"/>
              </a:solidFill>
              <a:prstDash val="solid"/>
            </a:ln>
            <a:effectLst/>
          </p:spPr>
        </p:cxnSp>
        <p:sp>
          <p:nvSpPr>
            <p:cNvPr id="23" name="圆角矩形 143"/>
            <p:cNvSpPr/>
            <p:nvPr/>
          </p:nvSpPr>
          <p:spPr>
            <a:xfrm>
              <a:off x="0" y="2234382"/>
              <a:ext cx="1044575" cy="1314917"/>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marL="342900" indent="-342900" algn="just">
                <a:buFont typeface="Arial" panose="020B0604020202020204" pitchFamily="34" charset="0"/>
                <a:buChar char="•"/>
              </a:pPr>
              <a:r>
                <a:rPr lang="zh-CN" altLang="en-US" sz="2400" kern="100" dirty="0">
                  <a:latin typeface="楷体" panose="02010609060101010101" pitchFamily="49" charset="-122"/>
                  <a:ea typeface="楷体" panose="02010609060101010101" pitchFamily="49" charset="-122"/>
                  <a:cs typeface="Times New Roman" panose="02020603050405020304" pitchFamily="18" charset="0"/>
                </a:rPr>
                <a:t>中国古代科学家的故事</a:t>
              </a:r>
              <a:endParaRPr lang="zh-CN" altLang="en-US" sz="2400" kern="100" dirty="0">
                <a:latin typeface="楷体" panose="02010609060101010101" pitchFamily="49" charset="-122"/>
                <a:ea typeface="楷体" panose="02010609060101010101" pitchFamily="49" charset="-122"/>
                <a:cs typeface="Times New Roman" panose="02020603050405020304" pitchFamily="18" charset="0"/>
              </a:endParaRPr>
            </a:p>
          </p:txBody>
        </p:sp>
      </p:grpSp>
      <p:sp>
        <p:nvSpPr>
          <p:cNvPr id="24" name="矩形: 圆角 23"/>
          <p:cNvSpPr/>
          <p:nvPr/>
        </p:nvSpPr>
        <p:spPr>
          <a:xfrm>
            <a:off x="1847527" y="5877272"/>
            <a:ext cx="1682156" cy="93610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rgbClr val="FF0000"/>
                </a:solidFill>
                <a:latin typeface="楷体" panose="02010609060101010101" pitchFamily="49" charset="-122"/>
                <a:ea typeface="楷体" panose="02010609060101010101" pitchFamily="49" charset="-122"/>
              </a:rPr>
              <a:t>科学家</a:t>
            </a:r>
            <a:endParaRPr lang="en-US" altLang="zh-CN" sz="3200" dirty="0">
              <a:solidFill>
                <a:srgbClr val="FF0000"/>
              </a:solidFill>
              <a:latin typeface="楷体" panose="02010609060101010101" pitchFamily="49" charset="-122"/>
              <a:ea typeface="楷体" panose="02010609060101010101" pitchFamily="49" charset="-122"/>
            </a:endParaRPr>
          </a:p>
          <a:p>
            <a:pPr algn="ctr"/>
            <a:r>
              <a:rPr lang="zh-CN" altLang="en-US" sz="3200" dirty="0">
                <a:solidFill>
                  <a:srgbClr val="FF0000"/>
                </a:solidFill>
                <a:latin typeface="楷体" panose="02010609060101010101" pitchFamily="49" charset="-122"/>
                <a:ea typeface="楷体" panose="02010609060101010101" pitchFamily="49" charset="-122"/>
              </a:rPr>
              <a:t>事迹</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25" name="矩形: 圆角 24"/>
          <p:cNvSpPr/>
          <p:nvPr/>
        </p:nvSpPr>
        <p:spPr>
          <a:xfrm>
            <a:off x="3876506" y="5859385"/>
            <a:ext cx="1906785" cy="93610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rgbClr val="FF0000"/>
                </a:solidFill>
                <a:latin typeface="楷体" panose="02010609060101010101" pitchFamily="49" charset="-122"/>
                <a:ea typeface="楷体" panose="02010609060101010101" pitchFamily="49" charset="-122"/>
              </a:rPr>
              <a:t>科学层面</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28" name="矩形: 圆角 27"/>
          <p:cNvSpPr/>
          <p:nvPr/>
        </p:nvSpPr>
        <p:spPr>
          <a:xfrm>
            <a:off x="6272202" y="5836705"/>
            <a:ext cx="1906785" cy="93610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rgbClr val="FF0000"/>
                </a:solidFill>
                <a:latin typeface="楷体" panose="02010609060101010101" pitchFamily="49" charset="-122"/>
                <a:ea typeface="楷体" panose="02010609060101010101" pitchFamily="49" charset="-122"/>
              </a:rPr>
              <a:t>技术层面</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29" name="矩形: 圆角 28"/>
          <p:cNvSpPr/>
          <p:nvPr/>
        </p:nvSpPr>
        <p:spPr>
          <a:xfrm>
            <a:off x="8601354" y="5836705"/>
            <a:ext cx="1906785" cy="93610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rgbClr val="FF0000"/>
                </a:solidFill>
                <a:latin typeface="楷体" panose="02010609060101010101" pitchFamily="49" charset="-122"/>
                <a:ea typeface="楷体" panose="02010609060101010101" pitchFamily="49" charset="-122"/>
              </a:rPr>
              <a:t>世界影响</a:t>
            </a:r>
            <a:endParaRPr lang="zh-CN" altLang="en-US" sz="3200" dirty="0">
              <a:solidFill>
                <a:srgbClr val="FF0000"/>
              </a:solidFill>
              <a:latin typeface="楷体" panose="02010609060101010101" pitchFamily="49" charset="-122"/>
              <a:ea typeface="楷体" panose="02010609060101010101" pitchFamily="49" charset="-122"/>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03512" y="44624"/>
            <a:ext cx="8856984" cy="923330"/>
          </a:xfrm>
          <a:prstGeom prst="rect">
            <a:avLst/>
          </a:prstGeom>
        </p:spPr>
        <p:txBody>
          <a:bodyPr wrap="square">
            <a:spAutoFit/>
          </a:bodyPr>
          <a:lstStyle/>
          <a:p>
            <a:pPr algn="ctr">
              <a:lnSpc>
                <a:spcPct val="150000"/>
              </a:lnSpc>
            </a:pPr>
            <a:r>
              <a:rPr lang="zh-CN" altLang="en-US" sz="3600" b="1" dirty="0">
                <a:latin typeface="华文中宋" panose="02010600040101010101" pitchFamily="2" charset="-122"/>
                <a:ea typeface="华文中宋" panose="02010600040101010101" pitchFamily="2" charset="-122"/>
              </a:rPr>
              <a:t>（</a:t>
            </a:r>
            <a:r>
              <a:rPr lang="en-US" altLang="zh-CN" sz="3600" b="1" dirty="0">
                <a:latin typeface="华文中宋" panose="02010600040101010101" pitchFamily="2" charset="-122"/>
                <a:ea typeface="华文中宋" panose="02010600040101010101" pitchFamily="2" charset="-122"/>
              </a:rPr>
              <a:t>1</a:t>
            </a:r>
            <a:r>
              <a:rPr lang="zh-CN" altLang="en-US" sz="3600" b="1" dirty="0">
                <a:latin typeface="华文中宋" panose="02010600040101010101" pitchFamily="2" charset="-122"/>
                <a:ea typeface="华文中宋" panose="02010600040101010101" pitchFamily="2" charset="-122"/>
              </a:rPr>
              <a:t>）</a:t>
            </a:r>
            <a:r>
              <a:rPr lang="zh-CN" altLang="zh-CN" sz="3600" b="1" dirty="0">
                <a:latin typeface="华文中宋" panose="02010600040101010101" pitchFamily="2" charset="-122"/>
                <a:ea typeface="华文中宋" panose="02010600040101010101" pitchFamily="2" charset="-122"/>
              </a:rPr>
              <a:t>灿若繁星的古代科技巨人</a:t>
            </a:r>
            <a:r>
              <a:rPr lang="en-US" altLang="zh-CN" dirty="0"/>
              <a:t>            </a:t>
            </a:r>
            <a:endParaRPr lang="zh-CN" altLang="zh-CN" sz="2800" dirty="0"/>
          </a:p>
        </p:txBody>
      </p:sp>
      <p:sp>
        <p:nvSpPr>
          <p:cNvPr id="7" name="矩形 6"/>
          <p:cNvSpPr/>
          <p:nvPr/>
        </p:nvSpPr>
        <p:spPr>
          <a:xfrm>
            <a:off x="7896200" y="2060848"/>
            <a:ext cx="3096344" cy="3323987"/>
          </a:xfrm>
          <a:prstGeom prst="rect">
            <a:avLst/>
          </a:prstGeom>
          <a:solidFill>
            <a:schemeClr val="accent5">
              <a:lumMod val="20000"/>
              <a:lumOff val="80000"/>
            </a:schemeClr>
          </a:solidFill>
        </p:spPr>
        <p:txBody>
          <a:bodyPr wrap="square">
            <a:spAutoFit/>
          </a:bodyPr>
          <a:lstStyle/>
          <a:p>
            <a:pPr algn="ctr">
              <a:lnSpc>
                <a:spcPct val="150000"/>
              </a:lnSpc>
            </a:pPr>
            <a:r>
              <a:rPr lang="zh-CN" altLang="en-US" sz="2800" b="1" dirty="0">
                <a:latin typeface="华文行楷" panose="02010800040101010101" pitchFamily="2" charset="-122"/>
                <a:ea typeface="华文行楷" panose="02010800040101010101" pitchFamily="2" charset="-122"/>
              </a:rPr>
              <a:t>教学建议</a:t>
            </a:r>
            <a:endParaRPr lang="en-US" altLang="zh-CN" sz="2800" b="1" dirty="0">
              <a:latin typeface="华文行楷" panose="02010800040101010101" pitchFamily="2" charset="-122"/>
              <a:ea typeface="华文行楷" panose="02010800040101010101" pitchFamily="2" charset="-122"/>
            </a:endParaRPr>
          </a:p>
          <a:p>
            <a:pPr algn="just">
              <a:lnSpc>
                <a:spcPct val="150000"/>
              </a:lnSpc>
            </a:pPr>
            <a:r>
              <a:rPr lang="zh-CN" altLang="en-US" sz="2800" b="1" dirty="0">
                <a:latin typeface="华文中宋" panose="02010600040101010101" pitchFamily="2" charset="-122"/>
                <a:ea typeface="华文中宋" panose="02010600040101010101" pitchFamily="2" charset="-122"/>
              </a:rPr>
              <a:t>     强调故事性，有助于学生品德形成的细节，与历史课有所区分。</a:t>
            </a:r>
            <a:endParaRPr lang="en-US" altLang="zh-CN" sz="2800" b="1" dirty="0">
              <a:latin typeface="华文中宋" panose="02010600040101010101" pitchFamily="2" charset="-122"/>
              <a:ea typeface="华文中宋" panose="02010600040101010101" pitchFamily="2" charset="-122"/>
            </a:endParaRPr>
          </a:p>
        </p:txBody>
      </p:sp>
      <p:pic>
        <p:nvPicPr>
          <p:cNvPr id="3" name="图片 2"/>
          <p:cNvPicPr>
            <a:picLocks noChangeAspect="1"/>
          </p:cNvPicPr>
          <p:nvPr/>
        </p:nvPicPr>
        <p:blipFill>
          <a:blip r:embed="rId1"/>
          <a:stretch>
            <a:fillRect/>
          </a:stretch>
        </p:blipFill>
        <p:spPr>
          <a:xfrm>
            <a:off x="2927648" y="967954"/>
            <a:ext cx="3850210" cy="3947546"/>
          </a:xfrm>
          <a:prstGeom prst="rect">
            <a:avLst/>
          </a:prstGeom>
        </p:spPr>
      </p:pic>
      <p:pic>
        <p:nvPicPr>
          <p:cNvPr id="4" name="图片 3"/>
          <p:cNvPicPr>
            <a:picLocks noChangeAspect="1"/>
          </p:cNvPicPr>
          <p:nvPr/>
        </p:nvPicPr>
        <p:blipFill>
          <a:blip r:embed="rId2"/>
          <a:stretch>
            <a:fillRect/>
          </a:stretch>
        </p:blipFill>
        <p:spPr>
          <a:xfrm>
            <a:off x="2495600" y="4953346"/>
            <a:ext cx="5040560" cy="1889277"/>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矩形 1"/>
          <p:cNvSpPr/>
          <p:nvPr/>
        </p:nvSpPr>
        <p:spPr>
          <a:xfrm>
            <a:off x="777132" y="536303"/>
            <a:ext cx="5538470" cy="521970"/>
          </a:xfrm>
          <a:prstGeom prst="rect">
            <a:avLst/>
          </a:prstGeom>
        </p:spPr>
        <p:txBody>
          <a:bodyPr wrap="none">
            <a:spAutoFit/>
            <a:scene3d>
              <a:camera prst="orthographicFront"/>
              <a:lightRig rig="threePt" dir="t"/>
            </a:scene3d>
          </a:bodyPr>
          <a:lstStyle/>
          <a:p>
            <a:pPr marL="342900" indent="-342900">
              <a:buFont typeface="Wingdings" panose="05000000000000000000" pitchFamily="2" charset="2"/>
              <a:buChar char="u"/>
            </a:pPr>
            <a:r>
              <a:rPr lang="zh-CN" altLang="en-US" sz="2800" b="1" dirty="0">
                <a:solidFill>
                  <a:srgbClr val="FF0000"/>
                </a:solidFill>
                <a:effectLst>
                  <a:outerShdw blurRad="38100" dist="19050" dir="2700000" algn="tl" rotWithShape="0">
                    <a:schemeClr val="dk1">
                      <a:alpha val="40000"/>
                    </a:schemeClr>
                  </a:outerShdw>
                </a:effectLst>
              </a:rPr>
              <a:t>了解</a:t>
            </a:r>
            <a:r>
              <a:rPr lang="zh-CN" altLang="zh-CN" sz="2800" b="1" dirty="0">
                <a:solidFill>
                  <a:srgbClr val="FF0000"/>
                </a:solidFill>
                <a:effectLst>
                  <a:outerShdw blurRad="38100" dist="19050" dir="2700000" algn="tl" rotWithShape="0">
                    <a:schemeClr val="dk1">
                      <a:alpha val="40000"/>
                    </a:schemeClr>
                  </a:outerShdw>
                </a:effectLst>
              </a:rPr>
              <a:t>每课的逻辑结构及编写意图</a:t>
            </a:r>
            <a:endParaRPr lang="zh-CN" altLang="zh-CN" sz="2800" b="1" dirty="0">
              <a:solidFill>
                <a:srgbClr val="FF0000"/>
              </a:solidFill>
              <a:effectLst>
                <a:outerShdw blurRad="38100" dist="19050" dir="2700000" algn="tl" rotWithShape="0">
                  <a:schemeClr val="dk1">
                    <a:alpha val="40000"/>
                  </a:schemeClr>
                </a:outerShdw>
              </a:effectLst>
            </a:endParaRPr>
          </a:p>
        </p:txBody>
      </p:sp>
      <p:pic>
        <p:nvPicPr>
          <p:cNvPr id="3" name="Picture 2"/>
          <p:cNvPicPr>
            <a:picLocks noChangeAspect="1" noChangeArrowheads="1"/>
          </p:cNvPicPr>
          <p:nvPr/>
        </p:nvPicPr>
        <p:blipFill>
          <a:blip r:embed="rId2" cstate="print"/>
          <a:srcRect/>
          <a:stretch>
            <a:fillRect/>
          </a:stretch>
        </p:blipFill>
        <p:spPr bwMode="auto">
          <a:xfrm>
            <a:off x="2315310" y="1622749"/>
            <a:ext cx="5467972" cy="3249085"/>
          </a:xfrm>
          <a:prstGeom prst="rect">
            <a:avLst/>
          </a:prstGeom>
          <a:noFill/>
          <a:ln w="9525">
            <a:noFill/>
            <a:miter lim="800000"/>
            <a:headEnd/>
            <a:tailEnd/>
          </a:ln>
          <a:effectLst/>
        </p:spPr>
      </p:pic>
      <p:sp>
        <p:nvSpPr>
          <p:cNvPr id="4" name="流程图: 可选过程 3"/>
          <p:cNvSpPr/>
          <p:nvPr/>
        </p:nvSpPr>
        <p:spPr>
          <a:xfrm>
            <a:off x="2168770" y="2971701"/>
            <a:ext cx="1805354" cy="715107"/>
          </a:xfrm>
          <a:prstGeom prst="flowChartAlternateProcess">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箭头连接符 5"/>
          <p:cNvCxnSpPr/>
          <p:nvPr/>
        </p:nvCxnSpPr>
        <p:spPr>
          <a:xfrm>
            <a:off x="2836985" y="3868516"/>
            <a:ext cx="0" cy="701960"/>
          </a:xfrm>
          <a:prstGeom prst="straightConnector1">
            <a:avLst/>
          </a:prstGeom>
          <a:ln w="28575">
            <a:tailEnd type="triangle"/>
          </a:ln>
        </p:spPr>
        <p:style>
          <a:lnRef idx="1">
            <a:schemeClr val="accent2"/>
          </a:lnRef>
          <a:fillRef idx="0">
            <a:schemeClr val="accent2"/>
          </a:fillRef>
          <a:effectRef idx="0">
            <a:schemeClr val="accent2"/>
          </a:effectRef>
          <a:fontRef idx="minor">
            <a:schemeClr val="tx1"/>
          </a:fontRef>
        </p:style>
      </p:cxnSp>
      <p:sp>
        <p:nvSpPr>
          <p:cNvPr id="7" name="文本框 6"/>
          <p:cNvSpPr txBox="1"/>
          <p:nvPr/>
        </p:nvSpPr>
        <p:spPr>
          <a:xfrm>
            <a:off x="2455988" y="5057099"/>
            <a:ext cx="931982" cy="400110"/>
          </a:xfrm>
          <a:prstGeom prst="rect">
            <a:avLst/>
          </a:prstGeom>
          <a:noFill/>
        </p:spPr>
        <p:txBody>
          <a:bodyPr wrap="square" rtlCol="0">
            <a:spAutoFit/>
          </a:bodyPr>
          <a:lstStyle/>
          <a:p>
            <a:r>
              <a:rPr lang="zh-CN" altLang="en-US" sz="2000" b="1" dirty="0"/>
              <a:t>主题</a:t>
            </a:r>
            <a:endParaRPr lang="zh-CN" altLang="en-US" sz="2000" b="1" dirty="0"/>
          </a:p>
        </p:txBody>
      </p:sp>
      <p:sp>
        <p:nvSpPr>
          <p:cNvPr id="8" name="文本框 7"/>
          <p:cNvSpPr txBox="1"/>
          <p:nvPr/>
        </p:nvSpPr>
        <p:spPr>
          <a:xfrm>
            <a:off x="4486588" y="5244452"/>
            <a:ext cx="1427702" cy="400110"/>
          </a:xfrm>
          <a:prstGeom prst="rect">
            <a:avLst/>
          </a:prstGeom>
          <a:noFill/>
        </p:spPr>
        <p:txBody>
          <a:bodyPr wrap="square" rtlCol="0">
            <a:spAutoFit/>
          </a:bodyPr>
          <a:lstStyle/>
          <a:p>
            <a:r>
              <a:rPr lang="zh-CN" altLang="en-US" sz="2000" b="1" dirty="0"/>
              <a:t>栏目</a:t>
            </a:r>
            <a:endParaRPr lang="zh-CN" altLang="en-US" sz="2000" b="1" dirty="0"/>
          </a:p>
        </p:txBody>
      </p:sp>
      <p:sp>
        <p:nvSpPr>
          <p:cNvPr id="9" name="流程图: 可选过程 8"/>
          <p:cNvSpPr/>
          <p:nvPr/>
        </p:nvSpPr>
        <p:spPr>
          <a:xfrm>
            <a:off x="4146619" y="2092470"/>
            <a:ext cx="1644582" cy="2661138"/>
          </a:xfrm>
          <a:prstGeom prst="flowChartAlternateProcess">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箭头连接符 9"/>
          <p:cNvCxnSpPr/>
          <p:nvPr/>
        </p:nvCxnSpPr>
        <p:spPr>
          <a:xfrm>
            <a:off x="4794739" y="4824062"/>
            <a:ext cx="0" cy="397160"/>
          </a:xfrm>
          <a:prstGeom prst="straightConnector1">
            <a:avLst/>
          </a:prstGeom>
          <a:ln w="28575">
            <a:tailEnd type="triangle"/>
          </a:ln>
        </p:spPr>
        <p:style>
          <a:lnRef idx="1">
            <a:schemeClr val="accent2"/>
          </a:lnRef>
          <a:fillRef idx="0">
            <a:schemeClr val="accent2"/>
          </a:fillRef>
          <a:effectRef idx="0">
            <a:schemeClr val="accent2"/>
          </a:effectRef>
          <a:fontRef idx="minor">
            <a:schemeClr val="tx1"/>
          </a:fontRef>
        </p:style>
      </p:cxnSp>
      <p:sp>
        <p:nvSpPr>
          <p:cNvPr id="11" name="流程图: 可选过程 10"/>
          <p:cNvSpPr/>
          <p:nvPr/>
        </p:nvSpPr>
        <p:spPr>
          <a:xfrm>
            <a:off x="5983790" y="1622748"/>
            <a:ext cx="1946031" cy="3341875"/>
          </a:xfrm>
          <a:prstGeom prst="flowChartAlternateProcess">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箭头连接符 11"/>
          <p:cNvCxnSpPr/>
          <p:nvPr/>
        </p:nvCxnSpPr>
        <p:spPr>
          <a:xfrm>
            <a:off x="6916616" y="5022642"/>
            <a:ext cx="0" cy="397160"/>
          </a:xfrm>
          <a:prstGeom prst="straightConnector1">
            <a:avLst/>
          </a:prstGeom>
          <a:ln w="28575">
            <a:tailEnd type="triangle"/>
          </a:ln>
        </p:spPr>
        <p:style>
          <a:lnRef idx="1">
            <a:schemeClr val="accent2"/>
          </a:lnRef>
          <a:fillRef idx="0">
            <a:schemeClr val="accent2"/>
          </a:fillRef>
          <a:effectRef idx="0">
            <a:schemeClr val="accent2"/>
          </a:effectRef>
          <a:fontRef idx="minor">
            <a:schemeClr val="tx1"/>
          </a:fontRef>
        </p:style>
      </p:cxnSp>
      <p:sp>
        <p:nvSpPr>
          <p:cNvPr id="13" name="文本框 12"/>
          <p:cNvSpPr txBox="1"/>
          <p:nvPr/>
        </p:nvSpPr>
        <p:spPr>
          <a:xfrm>
            <a:off x="6502119" y="5444507"/>
            <a:ext cx="1427702" cy="400110"/>
          </a:xfrm>
          <a:prstGeom prst="rect">
            <a:avLst/>
          </a:prstGeom>
          <a:noFill/>
        </p:spPr>
        <p:txBody>
          <a:bodyPr wrap="square" rtlCol="0">
            <a:spAutoFit/>
          </a:bodyPr>
          <a:lstStyle/>
          <a:p>
            <a:r>
              <a:rPr lang="zh-CN" altLang="en-US" sz="2000" b="1" dirty="0"/>
              <a:t>活动内容</a:t>
            </a:r>
            <a:endParaRPr lang="zh-CN" altLang="en-US" sz="2000" b="1" dirty="0"/>
          </a:p>
        </p:txBody>
      </p:sp>
      <p:sp>
        <p:nvSpPr>
          <p:cNvPr id="15" name="文本框 14"/>
          <p:cNvSpPr txBox="1"/>
          <p:nvPr/>
        </p:nvSpPr>
        <p:spPr>
          <a:xfrm>
            <a:off x="8743730" y="3247292"/>
            <a:ext cx="1746740" cy="954107"/>
          </a:xfrm>
          <a:prstGeom prst="rect">
            <a:avLst/>
          </a:prstGeom>
          <a:noFill/>
        </p:spPr>
        <p:txBody>
          <a:bodyPr wrap="square" rtlCol="0">
            <a:spAutoFit/>
          </a:bodyPr>
          <a:lstStyle/>
          <a:p>
            <a:r>
              <a:rPr lang="zh-CN" altLang="en-US" sz="2800" b="1" dirty="0">
                <a:solidFill>
                  <a:srgbClr val="FF0000"/>
                </a:solidFill>
              </a:rPr>
              <a:t>解读内容</a:t>
            </a:r>
            <a:endParaRPr lang="en-US" altLang="zh-CN" sz="2800" b="1" dirty="0">
              <a:solidFill>
                <a:srgbClr val="FF0000"/>
              </a:solidFill>
            </a:endParaRPr>
          </a:p>
          <a:p>
            <a:r>
              <a:rPr lang="zh-CN" altLang="en-US" sz="2800" b="1" dirty="0">
                <a:solidFill>
                  <a:srgbClr val="FF0000"/>
                </a:solidFill>
              </a:rPr>
              <a:t>定位目标</a:t>
            </a:r>
            <a:endParaRPr lang="zh-CN" altLang="en-US" sz="2800" b="1" dirty="0">
              <a:solidFill>
                <a:srgbClr val="FF0000"/>
              </a:solidFill>
            </a:endParaRPr>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69185" y="96475"/>
            <a:ext cx="7157495" cy="66650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矩形 2"/>
          <p:cNvSpPr/>
          <p:nvPr/>
        </p:nvSpPr>
        <p:spPr>
          <a:xfrm>
            <a:off x="1991550" y="3861053"/>
            <a:ext cx="6912767" cy="213380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676483" y="4186173"/>
            <a:ext cx="1080120" cy="2133803"/>
          </a:xfrm>
          <a:prstGeom prst="ellipse">
            <a:avLst/>
          </a:pr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2800" b="1" dirty="0">
                <a:solidFill>
                  <a:schemeClr val="tx1"/>
                </a:solidFill>
                <a:latin typeface="楷体" panose="02010609060101010101" pitchFamily="49" charset="-122"/>
                <a:ea typeface="楷体" panose="02010609060101010101" pitchFamily="49" charset="-122"/>
              </a:rPr>
              <a:t>显性德育</a:t>
            </a:r>
            <a:endParaRPr lang="zh-CN" altLang="en-US" sz="2800" b="1" dirty="0">
              <a:solidFill>
                <a:schemeClr val="tx1"/>
              </a:solidFill>
              <a:latin typeface="楷体" panose="02010609060101010101" pitchFamily="49" charset="-122"/>
              <a:ea typeface="楷体" panose="02010609060101010101" pitchFamily="49" charset="-122"/>
            </a:endParaRPr>
          </a:p>
        </p:txBody>
      </p:sp>
      <p:sp>
        <p:nvSpPr>
          <p:cNvPr id="2" name="箭头: 右 1"/>
          <p:cNvSpPr/>
          <p:nvPr/>
        </p:nvSpPr>
        <p:spPr>
          <a:xfrm>
            <a:off x="1652865" y="5144497"/>
            <a:ext cx="338388" cy="216024"/>
          </a:xfrm>
          <a:prstGeom prst="rightArrow">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12"/>
          <p:cNvSpPr/>
          <p:nvPr/>
        </p:nvSpPr>
        <p:spPr>
          <a:xfrm>
            <a:off x="8350250" y="713740"/>
            <a:ext cx="3014980" cy="50419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rgbClr val="FF0000"/>
                </a:solidFill>
                <a:latin typeface="华文隶书" panose="02010800040101010101" pitchFamily="2" charset="-122"/>
                <a:ea typeface="华文隶书" panose="02010800040101010101" pitchFamily="2" charset="-122"/>
              </a:rPr>
              <a:t>师生共读科技巨人伟大成就</a:t>
            </a:r>
            <a:endParaRPr lang="zh-CN" altLang="en-US" dirty="0">
              <a:solidFill>
                <a:srgbClr val="FF0000"/>
              </a:solidFill>
              <a:latin typeface="华文隶书" panose="02010800040101010101" pitchFamily="2" charset="-122"/>
              <a:ea typeface="华文隶书" panose="02010800040101010101" pitchFamily="2" charset="-122"/>
            </a:endParaRPr>
          </a:p>
        </p:txBody>
      </p:sp>
      <p:sp>
        <p:nvSpPr>
          <p:cNvPr id="6" name="圆角矩形 12"/>
          <p:cNvSpPr/>
          <p:nvPr/>
        </p:nvSpPr>
        <p:spPr>
          <a:xfrm>
            <a:off x="8350250" y="1615440"/>
            <a:ext cx="3361055" cy="50419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rgbClr val="FF0000"/>
                </a:solidFill>
                <a:latin typeface="华文隶书" panose="02010800040101010101" pitchFamily="2" charset="-122"/>
                <a:ea typeface="华文隶书" panose="02010800040101010101" pitchFamily="2" charset="-122"/>
              </a:rPr>
              <a:t>创设与古代科技巨人对话情境</a:t>
            </a:r>
            <a:endParaRPr lang="zh-CN" altLang="en-US" dirty="0">
              <a:solidFill>
                <a:srgbClr val="FF0000"/>
              </a:solidFill>
              <a:latin typeface="华文隶书" panose="02010800040101010101" pitchFamily="2" charset="-122"/>
              <a:ea typeface="华文隶书" panose="02010800040101010101" pitchFamily="2" charset="-122"/>
            </a:endParaRPr>
          </a:p>
        </p:txBody>
      </p:sp>
      <p:sp>
        <p:nvSpPr>
          <p:cNvPr id="7" name="圆角矩形 12"/>
          <p:cNvSpPr/>
          <p:nvPr/>
        </p:nvSpPr>
        <p:spPr>
          <a:xfrm>
            <a:off x="8811895" y="2287270"/>
            <a:ext cx="1099820" cy="50419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rgbClr val="FF0000"/>
                </a:solidFill>
                <a:latin typeface="华文隶书" panose="02010800040101010101" pitchFamily="2" charset="-122"/>
                <a:ea typeface="华文隶书" panose="02010800040101010101" pitchFamily="2" charset="-122"/>
              </a:rPr>
              <a:t>讲故事</a:t>
            </a:r>
            <a:endParaRPr lang="zh-CN" altLang="en-US" dirty="0">
              <a:solidFill>
                <a:srgbClr val="FF0000"/>
              </a:solidFill>
              <a:latin typeface="华文隶书" panose="02010800040101010101" pitchFamily="2" charset="-122"/>
              <a:ea typeface="华文隶书" panose="02010800040101010101" pitchFamily="2" charset="-122"/>
            </a:endParaRPr>
          </a:p>
        </p:txBody>
      </p:sp>
      <p:sp>
        <p:nvSpPr>
          <p:cNvPr id="8" name="圆角矩形 12"/>
          <p:cNvSpPr/>
          <p:nvPr/>
        </p:nvSpPr>
        <p:spPr>
          <a:xfrm>
            <a:off x="10100945" y="2287270"/>
            <a:ext cx="1099820" cy="587375"/>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rgbClr val="FF0000"/>
                </a:solidFill>
                <a:latin typeface="华文隶书" panose="02010800040101010101" pitchFamily="2" charset="-122"/>
                <a:ea typeface="华文隶书" panose="02010800040101010101" pitchFamily="2" charset="-122"/>
              </a:rPr>
              <a:t>演地动仪过程</a:t>
            </a:r>
            <a:endParaRPr lang="zh-CN" altLang="en-US" dirty="0">
              <a:solidFill>
                <a:srgbClr val="FF0000"/>
              </a:solidFill>
              <a:latin typeface="华文隶书" panose="02010800040101010101" pitchFamily="2" charset="-122"/>
              <a:ea typeface="华文隶书" panose="02010800040101010101" pitchFamily="2" charset="-122"/>
            </a:endParaRPr>
          </a:p>
        </p:txBody>
      </p:sp>
      <p:sp>
        <p:nvSpPr>
          <p:cNvPr id="9" name="圆角矩形 12"/>
          <p:cNvSpPr/>
          <p:nvPr/>
        </p:nvSpPr>
        <p:spPr>
          <a:xfrm>
            <a:off x="9107805" y="2969260"/>
            <a:ext cx="1696085" cy="587375"/>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rgbClr val="FF0000"/>
                </a:solidFill>
                <a:latin typeface="华文隶书" panose="02010800040101010101" pitchFamily="2" charset="-122"/>
                <a:ea typeface="华文隶书" panose="02010800040101010101" pitchFamily="2" charset="-122"/>
              </a:rPr>
              <a:t>交流成就</a:t>
            </a:r>
            <a:endParaRPr lang="zh-CN" altLang="en-US" dirty="0">
              <a:solidFill>
                <a:srgbClr val="FF0000"/>
              </a:solidFill>
              <a:latin typeface="华文隶书" panose="02010800040101010101" pitchFamily="2" charset="-122"/>
              <a:ea typeface="华文隶书" panose="02010800040101010101" pitchFamily="2" charset="-122"/>
            </a:endParaRPr>
          </a:p>
        </p:txBody>
      </p:sp>
      <p:sp>
        <p:nvSpPr>
          <p:cNvPr id="10" name="圆角矩形 12"/>
          <p:cNvSpPr/>
          <p:nvPr/>
        </p:nvSpPr>
        <p:spPr>
          <a:xfrm>
            <a:off x="9027160" y="3954780"/>
            <a:ext cx="2684145" cy="587375"/>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rgbClr val="FF0000"/>
                </a:solidFill>
                <a:latin typeface="华文隶书" panose="02010800040101010101" pitchFamily="2" charset="-122"/>
                <a:ea typeface="华文隶书" panose="02010800040101010101" pitchFamily="2" charset="-122"/>
              </a:rPr>
              <a:t>钦佩之情、敬重之意、肃然起敬、自豪感</a:t>
            </a:r>
            <a:endParaRPr lang="zh-CN" altLang="en-US" dirty="0">
              <a:solidFill>
                <a:srgbClr val="FF0000"/>
              </a:solidFill>
              <a:latin typeface="华文隶书" panose="02010800040101010101" pitchFamily="2" charset="-122"/>
              <a:ea typeface="华文隶书" panose="02010800040101010101" pitchFamily="2" charset="-122"/>
            </a:endParaRPr>
          </a:p>
        </p:txBody>
      </p:sp>
      <p:sp>
        <p:nvSpPr>
          <p:cNvPr id="11" name="圆角矩形 12"/>
          <p:cNvSpPr/>
          <p:nvPr/>
        </p:nvSpPr>
        <p:spPr>
          <a:xfrm>
            <a:off x="9107805" y="5144770"/>
            <a:ext cx="2684145" cy="587375"/>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rgbClr val="FF0000"/>
                </a:solidFill>
                <a:latin typeface="华文隶书" panose="02010800040101010101" pitchFamily="2" charset="-122"/>
                <a:ea typeface="华文隶书" panose="02010800040101010101" pitchFamily="2" charset="-122"/>
              </a:rPr>
              <a:t>落实德育价值</a:t>
            </a:r>
            <a:endParaRPr lang="zh-CN" altLang="en-US" dirty="0">
              <a:solidFill>
                <a:srgbClr val="FF0000"/>
              </a:solidFill>
              <a:latin typeface="华文隶书" panose="02010800040101010101" pitchFamily="2" charset="-122"/>
              <a:ea typeface="华文隶书" panose="02010800040101010101" pitchFamily="2" charset="-122"/>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703512" y="548680"/>
            <a:ext cx="8856984" cy="923330"/>
          </a:xfrm>
          <a:prstGeom prst="rect">
            <a:avLst/>
          </a:prstGeom>
        </p:spPr>
        <p:txBody>
          <a:bodyPr wrap="square">
            <a:spAutoFit/>
          </a:bodyPr>
          <a:lstStyle/>
          <a:p>
            <a:pPr algn="ctr">
              <a:lnSpc>
                <a:spcPct val="150000"/>
              </a:lnSpc>
            </a:pPr>
            <a:r>
              <a:rPr lang="zh-CN" altLang="en-US" sz="3600" b="1" dirty="0">
                <a:latin typeface="华文中宋" panose="02010600040101010101" pitchFamily="2" charset="-122"/>
                <a:ea typeface="华文中宋" panose="02010600040101010101" pitchFamily="2" charset="-122"/>
              </a:rPr>
              <a:t>（</a:t>
            </a:r>
            <a:r>
              <a:rPr lang="en-US" altLang="zh-CN" sz="3600" b="1" dirty="0">
                <a:latin typeface="华文中宋" panose="02010600040101010101" pitchFamily="2" charset="-122"/>
                <a:ea typeface="华文中宋" panose="02010600040101010101" pitchFamily="2" charset="-122"/>
              </a:rPr>
              <a:t>2</a:t>
            </a:r>
            <a:r>
              <a:rPr lang="zh-CN" altLang="en-US" sz="3600" b="1" dirty="0">
                <a:latin typeface="华文中宋" panose="02010600040101010101" pitchFamily="2" charset="-122"/>
                <a:ea typeface="华文中宋" panose="02010600040101010101" pitchFamily="2" charset="-122"/>
              </a:rPr>
              <a:t>）独具特色的古代科学</a:t>
            </a:r>
            <a:r>
              <a:rPr lang="en-US" altLang="zh-CN" dirty="0"/>
              <a:t>            </a:t>
            </a:r>
            <a:endParaRPr lang="zh-CN" altLang="zh-CN" sz="2800" dirty="0"/>
          </a:p>
        </p:txBody>
      </p:sp>
      <p:sp>
        <p:nvSpPr>
          <p:cNvPr id="8" name="矩形 7"/>
          <p:cNvSpPr/>
          <p:nvPr/>
        </p:nvSpPr>
        <p:spPr>
          <a:xfrm>
            <a:off x="3575720" y="2018381"/>
            <a:ext cx="5760640" cy="2031325"/>
          </a:xfrm>
          <a:prstGeom prst="rect">
            <a:avLst/>
          </a:prstGeom>
        </p:spPr>
        <p:txBody>
          <a:bodyPr wrap="square">
            <a:spAutoFit/>
          </a:bodyPr>
          <a:lstStyle/>
          <a:p>
            <a:pPr marL="457200" indent="-457200">
              <a:lnSpc>
                <a:spcPct val="150000"/>
              </a:lnSpc>
              <a:buFont typeface="Wingdings" panose="05000000000000000000" pitchFamily="2" charset="2"/>
              <a:buChar char="l"/>
            </a:pPr>
            <a:r>
              <a:rPr lang="zh-CN" altLang="en-US" sz="2800" dirty="0"/>
              <a:t>医学</a:t>
            </a:r>
            <a:endParaRPr lang="en-US" altLang="zh-CN" sz="2800" dirty="0"/>
          </a:p>
          <a:p>
            <a:pPr marL="457200" indent="-457200">
              <a:lnSpc>
                <a:spcPct val="150000"/>
              </a:lnSpc>
              <a:buFont typeface="Wingdings" panose="05000000000000000000" pitchFamily="2" charset="2"/>
              <a:buChar char="l"/>
            </a:pPr>
            <a:r>
              <a:rPr lang="zh-CN" altLang="en-US" sz="2800" dirty="0"/>
              <a:t>天文学（与农业密切相关）</a:t>
            </a:r>
            <a:endParaRPr lang="en-US" altLang="zh-CN" sz="2800" dirty="0"/>
          </a:p>
          <a:p>
            <a:pPr marL="457200" indent="-457200">
              <a:lnSpc>
                <a:spcPct val="150000"/>
              </a:lnSpc>
              <a:buFont typeface="Wingdings" panose="05000000000000000000" pitchFamily="2" charset="2"/>
              <a:buChar char="l"/>
            </a:pPr>
            <a:r>
              <a:rPr lang="zh-CN" altLang="en-US" sz="2800" dirty="0"/>
              <a:t>算学</a:t>
            </a:r>
            <a:endParaRPr lang="en-US" altLang="zh-CN" sz="2800" dirty="0"/>
          </a:p>
        </p:txBody>
      </p:sp>
      <p:sp>
        <p:nvSpPr>
          <p:cNvPr id="9" name="矩形 8"/>
          <p:cNvSpPr/>
          <p:nvPr/>
        </p:nvSpPr>
        <p:spPr>
          <a:xfrm>
            <a:off x="2963652" y="4743737"/>
            <a:ext cx="6336704" cy="738664"/>
          </a:xfrm>
          <a:prstGeom prst="rect">
            <a:avLst/>
          </a:prstGeom>
          <a:solidFill>
            <a:schemeClr val="accent5">
              <a:lumMod val="20000"/>
              <a:lumOff val="80000"/>
            </a:schemeClr>
          </a:solidFill>
        </p:spPr>
        <p:txBody>
          <a:bodyPr wrap="square">
            <a:spAutoFit/>
          </a:bodyPr>
          <a:lstStyle/>
          <a:p>
            <a:pPr algn="ctr">
              <a:lnSpc>
                <a:spcPct val="150000"/>
              </a:lnSpc>
            </a:pPr>
            <a:r>
              <a:rPr lang="zh-CN" altLang="en-US" sz="2800" b="1" dirty="0">
                <a:latin typeface="华文中宋" panose="02010600040101010101" pitchFamily="2" charset="-122"/>
                <a:ea typeface="华文中宋" panose="02010600040101010101" pitchFamily="2" charset="-122"/>
              </a:rPr>
              <a:t>传统科学：医、农、天、算</a:t>
            </a:r>
            <a:endParaRPr lang="en-US" altLang="zh-CN" sz="2800" b="1" dirty="0">
              <a:latin typeface="华文中宋" panose="02010600040101010101" pitchFamily="2" charset="-122"/>
              <a:ea typeface="华文中宋" panose="02010600040101010101" pitchFamily="2" charset="-122"/>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166258" y="1351149"/>
            <a:ext cx="5904656" cy="46940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矩形 5"/>
          <p:cNvSpPr/>
          <p:nvPr/>
        </p:nvSpPr>
        <p:spPr>
          <a:xfrm>
            <a:off x="1703512" y="548680"/>
            <a:ext cx="8856984" cy="923330"/>
          </a:xfrm>
          <a:prstGeom prst="rect">
            <a:avLst/>
          </a:prstGeom>
        </p:spPr>
        <p:txBody>
          <a:bodyPr wrap="square">
            <a:spAutoFit/>
          </a:bodyPr>
          <a:lstStyle/>
          <a:p>
            <a:pPr algn="ctr">
              <a:lnSpc>
                <a:spcPct val="150000"/>
              </a:lnSpc>
            </a:pPr>
            <a:r>
              <a:rPr lang="zh-CN" altLang="en-US" sz="3600" b="1" dirty="0">
                <a:latin typeface="华文中宋" panose="02010600040101010101" pitchFamily="2" charset="-122"/>
                <a:ea typeface="华文中宋" panose="02010600040101010101" pitchFamily="2" charset="-122"/>
              </a:rPr>
              <a:t>（</a:t>
            </a:r>
            <a:r>
              <a:rPr lang="en-US" altLang="zh-CN" sz="3600" b="1" dirty="0">
                <a:latin typeface="华文中宋" panose="02010600040101010101" pitchFamily="2" charset="-122"/>
                <a:ea typeface="华文中宋" panose="02010600040101010101" pitchFamily="2" charset="-122"/>
              </a:rPr>
              <a:t>2</a:t>
            </a:r>
            <a:r>
              <a:rPr lang="zh-CN" altLang="en-US" sz="3600" b="1" dirty="0">
                <a:latin typeface="华文中宋" panose="02010600040101010101" pitchFamily="2" charset="-122"/>
                <a:ea typeface="华文中宋" panose="02010600040101010101" pitchFamily="2" charset="-122"/>
              </a:rPr>
              <a:t>）独具特色的古代科学</a:t>
            </a:r>
            <a:r>
              <a:rPr lang="en-US" altLang="zh-CN" dirty="0"/>
              <a:t>            </a:t>
            </a:r>
            <a:endParaRPr lang="zh-CN" altLang="zh-CN" sz="2800" dirty="0"/>
          </a:p>
        </p:txBody>
      </p:sp>
      <p:sp>
        <p:nvSpPr>
          <p:cNvPr id="7" name="矩形 6"/>
          <p:cNvSpPr/>
          <p:nvPr/>
        </p:nvSpPr>
        <p:spPr>
          <a:xfrm>
            <a:off x="1803603" y="5835390"/>
            <a:ext cx="8656811" cy="738664"/>
          </a:xfrm>
          <a:prstGeom prst="rect">
            <a:avLst/>
          </a:prstGeom>
          <a:solidFill>
            <a:schemeClr val="accent5">
              <a:lumMod val="20000"/>
              <a:lumOff val="80000"/>
            </a:schemeClr>
          </a:solidFill>
        </p:spPr>
        <p:txBody>
          <a:bodyPr wrap="square">
            <a:spAutoFit/>
          </a:bodyPr>
          <a:lstStyle/>
          <a:p>
            <a:pPr algn="just">
              <a:lnSpc>
                <a:spcPct val="150000"/>
              </a:lnSpc>
            </a:pPr>
            <a:r>
              <a:rPr lang="zh-CN" altLang="en-US" sz="2800" b="1" dirty="0">
                <a:latin typeface="华文中宋" panose="02010600040101010101" pitchFamily="2" charset="-122"/>
                <a:ea typeface="华文中宋" panose="02010600040101010101" pitchFamily="2" charset="-122"/>
              </a:rPr>
              <a:t>注意：医学家的事迹作为活动内容，不是识记内容。</a:t>
            </a:r>
            <a:endParaRPr lang="en-US" altLang="zh-CN" sz="2800" b="1" dirty="0">
              <a:latin typeface="华文中宋" panose="02010600040101010101" pitchFamily="2" charset="-122"/>
              <a:ea typeface="华文中宋" panose="02010600040101010101" pitchFamily="2" charset="-122"/>
            </a:endParaRP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432473" y="1484789"/>
            <a:ext cx="4015315" cy="4143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矩形 6"/>
          <p:cNvSpPr/>
          <p:nvPr/>
        </p:nvSpPr>
        <p:spPr>
          <a:xfrm>
            <a:off x="1703512" y="548680"/>
            <a:ext cx="8856984" cy="923330"/>
          </a:xfrm>
          <a:prstGeom prst="rect">
            <a:avLst/>
          </a:prstGeom>
        </p:spPr>
        <p:txBody>
          <a:bodyPr wrap="square">
            <a:spAutoFit/>
          </a:bodyPr>
          <a:lstStyle/>
          <a:p>
            <a:pPr algn="ctr">
              <a:lnSpc>
                <a:spcPct val="150000"/>
              </a:lnSpc>
            </a:pPr>
            <a:r>
              <a:rPr lang="zh-CN" altLang="en-US" sz="3600" b="1" dirty="0">
                <a:latin typeface="华文中宋" panose="02010600040101010101" pitchFamily="2" charset="-122"/>
                <a:ea typeface="华文中宋" panose="02010600040101010101" pitchFamily="2" charset="-122"/>
              </a:rPr>
              <a:t>（</a:t>
            </a:r>
            <a:r>
              <a:rPr lang="en-US" altLang="zh-CN" sz="3600" b="1" dirty="0">
                <a:latin typeface="华文中宋" panose="02010600040101010101" pitchFamily="2" charset="-122"/>
                <a:ea typeface="华文中宋" panose="02010600040101010101" pitchFamily="2" charset="-122"/>
              </a:rPr>
              <a:t>3</a:t>
            </a:r>
            <a:r>
              <a:rPr lang="zh-CN" altLang="en-US" sz="3600" b="1" dirty="0">
                <a:latin typeface="华文中宋" panose="02010600040101010101" pitchFamily="2" charset="-122"/>
                <a:ea typeface="华文中宋" panose="02010600040101010101" pitchFamily="2" charset="-122"/>
              </a:rPr>
              <a:t>）独领风骚的古代科技创造</a:t>
            </a:r>
            <a:r>
              <a:rPr lang="en-US" altLang="zh-CN" dirty="0"/>
              <a:t>            </a:t>
            </a:r>
            <a:endParaRPr lang="zh-CN" altLang="zh-CN" sz="2800" dirty="0"/>
          </a:p>
        </p:txBody>
      </p:sp>
      <p:sp>
        <p:nvSpPr>
          <p:cNvPr id="8" name="矩形 7"/>
          <p:cNvSpPr/>
          <p:nvPr/>
        </p:nvSpPr>
        <p:spPr>
          <a:xfrm>
            <a:off x="1806185" y="5469003"/>
            <a:ext cx="8656811" cy="1384995"/>
          </a:xfrm>
          <a:prstGeom prst="rect">
            <a:avLst/>
          </a:prstGeom>
          <a:solidFill>
            <a:schemeClr val="accent5">
              <a:lumMod val="20000"/>
              <a:lumOff val="80000"/>
            </a:schemeClr>
          </a:solidFill>
        </p:spPr>
        <p:txBody>
          <a:bodyPr wrap="square">
            <a:spAutoFit/>
          </a:bodyPr>
          <a:lstStyle/>
          <a:p>
            <a:pPr algn="just">
              <a:lnSpc>
                <a:spcPct val="150000"/>
              </a:lnSpc>
            </a:pPr>
            <a:r>
              <a:rPr lang="zh-CN" altLang="en-US" sz="2800" b="1" dirty="0">
                <a:latin typeface="华文中宋" panose="02010600040101010101" pitchFamily="2" charset="-122"/>
                <a:ea typeface="华文中宋" panose="02010600040101010101" pitchFamily="2" charset="-122"/>
              </a:rPr>
              <a:t>设计角度：青铜技术、丝绸技术、陶瓷技术、工程技术几个方面。</a:t>
            </a:r>
            <a:endParaRPr lang="en-US" altLang="zh-CN" sz="2800" b="1" dirty="0">
              <a:latin typeface="华文中宋" panose="02010600040101010101" pitchFamily="2" charset="-122"/>
              <a:ea typeface="华文中宋" panose="02010600040101010101" pitchFamily="2" charset="-122"/>
            </a:endParaRPr>
          </a:p>
        </p:txBody>
      </p:sp>
      <p:pic>
        <p:nvPicPr>
          <p:cNvPr id="2" name="图片 1"/>
          <p:cNvPicPr>
            <a:picLocks noChangeAspect="1"/>
          </p:cNvPicPr>
          <p:nvPr/>
        </p:nvPicPr>
        <p:blipFill>
          <a:blip r:embed="rId2"/>
          <a:stretch>
            <a:fillRect/>
          </a:stretch>
        </p:blipFill>
        <p:spPr>
          <a:xfrm>
            <a:off x="2427153" y="1305208"/>
            <a:ext cx="3341593" cy="4143376"/>
          </a:xfrm>
          <a:prstGeom prst="rect">
            <a:avLst/>
          </a:prstGeom>
        </p:spPr>
      </p:pic>
      <p:sp>
        <p:nvSpPr>
          <p:cNvPr id="3" name="椭圆 2"/>
          <p:cNvSpPr/>
          <p:nvPr/>
        </p:nvSpPr>
        <p:spPr>
          <a:xfrm>
            <a:off x="2711624" y="1556792"/>
            <a:ext cx="1224136" cy="144016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rgbClr val="FF0000"/>
                </a:solidFill>
              </a:ln>
              <a:noFill/>
            </a:endParaRPr>
          </a:p>
        </p:txBody>
      </p:sp>
      <p:sp>
        <p:nvSpPr>
          <p:cNvPr id="9" name="椭圆 8"/>
          <p:cNvSpPr/>
          <p:nvPr/>
        </p:nvSpPr>
        <p:spPr>
          <a:xfrm>
            <a:off x="4511824" y="2780928"/>
            <a:ext cx="1224136" cy="144016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rgbClr val="FF0000"/>
                </a:solidFill>
              </a:ln>
              <a:noFill/>
            </a:endParaRPr>
          </a:p>
        </p:txBody>
      </p:sp>
      <p:sp>
        <p:nvSpPr>
          <p:cNvPr id="4" name="文本框 3"/>
          <p:cNvSpPr txBox="1"/>
          <p:nvPr/>
        </p:nvSpPr>
        <p:spPr>
          <a:xfrm>
            <a:off x="1823085" y="4805680"/>
            <a:ext cx="887730" cy="368300"/>
          </a:xfrm>
          <a:prstGeom prst="rect">
            <a:avLst/>
          </a:prstGeom>
          <a:noFill/>
        </p:spPr>
        <p:txBody>
          <a:bodyPr wrap="square" rtlCol="0">
            <a:spAutoFit/>
          </a:bodyPr>
          <a:p>
            <a:r>
              <a:rPr lang="en-US" altLang="zh-CN"/>
              <a:t>P77</a:t>
            </a:r>
            <a:endParaRPr lang="en-US" altLang="zh-CN"/>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703512" y="915392"/>
            <a:ext cx="8856984" cy="923330"/>
          </a:xfrm>
          <a:prstGeom prst="rect">
            <a:avLst/>
          </a:prstGeom>
        </p:spPr>
        <p:txBody>
          <a:bodyPr wrap="square">
            <a:spAutoFit/>
          </a:bodyPr>
          <a:lstStyle/>
          <a:p>
            <a:pPr algn="ctr">
              <a:lnSpc>
                <a:spcPct val="150000"/>
              </a:lnSpc>
            </a:pPr>
            <a:r>
              <a:rPr lang="zh-CN" altLang="en-US" sz="3600" b="1" dirty="0">
                <a:latin typeface="华文中宋" panose="02010600040101010101" pitchFamily="2" charset="-122"/>
                <a:ea typeface="华文中宋" panose="02010600040101010101" pitchFamily="2" charset="-122"/>
              </a:rPr>
              <a:t>（</a:t>
            </a:r>
            <a:r>
              <a:rPr lang="en-US" altLang="zh-CN" sz="3600" b="1" dirty="0">
                <a:latin typeface="华文中宋" panose="02010600040101010101" pitchFamily="2" charset="-122"/>
                <a:ea typeface="华文中宋" panose="02010600040101010101" pitchFamily="2" charset="-122"/>
              </a:rPr>
              <a:t>4</a:t>
            </a:r>
            <a:r>
              <a:rPr lang="zh-CN" altLang="en-US" sz="3600" b="1" dirty="0">
                <a:latin typeface="华文中宋" panose="02010600040101010101" pitchFamily="2" charset="-122"/>
                <a:ea typeface="华文中宋" panose="02010600040101010101" pitchFamily="2" charset="-122"/>
              </a:rPr>
              <a:t>）改变世界的四大发明</a:t>
            </a:r>
            <a:r>
              <a:rPr lang="en-US" altLang="zh-CN" dirty="0"/>
              <a:t>            </a:t>
            </a:r>
            <a:endParaRPr lang="zh-CN" altLang="zh-CN" sz="2800" dirty="0"/>
          </a:p>
        </p:txBody>
      </p:sp>
      <p:sp>
        <p:nvSpPr>
          <p:cNvPr id="6" name="矩形 5"/>
          <p:cNvSpPr/>
          <p:nvPr/>
        </p:nvSpPr>
        <p:spPr>
          <a:xfrm>
            <a:off x="4439816" y="2420893"/>
            <a:ext cx="4031398" cy="1384995"/>
          </a:xfrm>
          <a:prstGeom prst="rect">
            <a:avLst/>
          </a:prstGeom>
        </p:spPr>
        <p:txBody>
          <a:bodyPr wrap="square">
            <a:spAutoFit/>
          </a:bodyPr>
          <a:lstStyle/>
          <a:p>
            <a:pPr marL="457200" indent="-457200">
              <a:lnSpc>
                <a:spcPct val="150000"/>
              </a:lnSpc>
              <a:buFont typeface="Wingdings" panose="05000000000000000000" pitchFamily="2" charset="2"/>
              <a:buChar char="l"/>
            </a:pPr>
            <a:r>
              <a:rPr lang="zh-CN" altLang="en-US" sz="2800" dirty="0"/>
              <a:t>知道四大发明</a:t>
            </a:r>
            <a:endParaRPr lang="en-US" altLang="zh-CN" sz="2800" dirty="0"/>
          </a:p>
          <a:p>
            <a:pPr marL="457200" indent="-457200">
              <a:lnSpc>
                <a:spcPct val="150000"/>
              </a:lnSpc>
              <a:buFont typeface="Wingdings" panose="05000000000000000000" pitchFamily="2" charset="2"/>
              <a:buChar char="l"/>
            </a:pPr>
            <a:r>
              <a:rPr lang="zh-CN" altLang="en-US" sz="2800" dirty="0"/>
              <a:t>了解其对世界的影响</a:t>
            </a:r>
            <a:endParaRPr lang="en-US" altLang="zh-CN" sz="2800" dirty="0"/>
          </a:p>
        </p:txBody>
      </p:sp>
      <p:sp>
        <p:nvSpPr>
          <p:cNvPr id="7" name="矩形 6"/>
          <p:cNvSpPr/>
          <p:nvPr/>
        </p:nvSpPr>
        <p:spPr>
          <a:xfrm>
            <a:off x="3036960" y="4593280"/>
            <a:ext cx="6837119" cy="738664"/>
          </a:xfrm>
          <a:prstGeom prst="rect">
            <a:avLst/>
          </a:prstGeom>
          <a:solidFill>
            <a:schemeClr val="accent5">
              <a:lumMod val="20000"/>
              <a:lumOff val="80000"/>
            </a:schemeClr>
          </a:solidFill>
        </p:spPr>
        <p:txBody>
          <a:bodyPr wrap="square">
            <a:spAutoFit/>
          </a:bodyPr>
          <a:lstStyle/>
          <a:p>
            <a:pPr algn="ctr">
              <a:lnSpc>
                <a:spcPct val="150000"/>
              </a:lnSpc>
            </a:pPr>
            <a:r>
              <a:rPr lang="zh-CN" altLang="en-US" sz="2800" b="1" dirty="0">
                <a:latin typeface="华文中宋" panose="02010600040101010101" pitchFamily="2" charset="-122"/>
                <a:ea typeface="华文中宋" panose="02010600040101010101" pitchFamily="2" charset="-122"/>
              </a:rPr>
              <a:t>注意：学术界对“四大发明”的看法</a:t>
            </a:r>
            <a:endParaRPr lang="en-US" altLang="zh-CN" sz="2800" b="1" dirty="0">
              <a:latin typeface="华文中宋" panose="02010600040101010101" pitchFamily="2" charset="-122"/>
              <a:ea typeface="华文中宋" panose="02010600040101010101" pitchFamily="2" charset="-122"/>
            </a:endParaRP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41354" y="1412781"/>
            <a:ext cx="8496945" cy="5078313"/>
          </a:xfrm>
          <a:prstGeom prst="rect">
            <a:avLst/>
          </a:prstGeom>
        </p:spPr>
        <p:txBody>
          <a:bodyPr wrap="square">
            <a:spAutoFit/>
          </a:bodyPr>
          <a:lstStyle/>
          <a:p>
            <a:pPr algn="just">
              <a:lnSpc>
                <a:spcPct val="150000"/>
              </a:lnSpc>
            </a:pPr>
            <a:r>
              <a:rPr lang="en-US" altLang="zh-CN" dirty="0"/>
              <a:t>     </a:t>
            </a:r>
            <a:r>
              <a:rPr lang="zh-CN" altLang="en-US" dirty="0"/>
              <a:t>        </a:t>
            </a:r>
            <a:r>
              <a:rPr lang="zh-CN" altLang="en-US" sz="2400" dirty="0">
                <a:latin typeface="楷体" panose="02010609060101010101" pitchFamily="49" charset="-122"/>
                <a:ea typeface="楷体" panose="02010609060101010101" pitchFamily="49" charset="-122"/>
              </a:rPr>
              <a:t>早在文艺复兴时期，意大利数学家卡丹就高度赞誉了中国人发明的指南针、印刷术和火药。后来，培根、伏尔泰和马克思等思想家进一步阐释了这三项发明对世界历史进程的影响。到</a:t>
            </a:r>
            <a:r>
              <a:rPr lang="en-US" altLang="zh-CN" sz="2400" dirty="0">
                <a:latin typeface="楷体" panose="02010609060101010101" pitchFamily="49" charset="-122"/>
                <a:ea typeface="楷体" panose="02010609060101010101" pitchFamily="49" charset="-122"/>
              </a:rPr>
              <a:t>19</a:t>
            </a:r>
            <a:r>
              <a:rPr lang="zh-CN" altLang="en-US" sz="2400" dirty="0">
                <a:latin typeface="楷体" panose="02010609060101010101" pitchFamily="49" charset="-122"/>
                <a:ea typeface="楷体" panose="02010609060101010101" pitchFamily="49" charset="-122"/>
              </a:rPr>
              <a:t>世纪下半页，来华传教士艾约瑟将造纸术与印刷术、指南针、火药并列为中国的卓越发明。此后，“四大发明”成为中华文明一种标志，但</a:t>
            </a:r>
            <a:r>
              <a:rPr lang="zh-CN" altLang="en-US" sz="2400" dirty="0">
                <a:solidFill>
                  <a:srgbClr val="FF0000"/>
                </a:solidFill>
                <a:latin typeface="黑体" panose="02010609060101010101" pitchFamily="49" charset="-122"/>
                <a:ea typeface="黑体" panose="02010609060101010101" pitchFamily="49" charset="-122"/>
              </a:rPr>
              <a:t>它还不足以全面展现中华民族的科技成就，因为我国古代的重要发明创造远不止于此</a:t>
            </a:r>
            <a:r>
              <a:rPr lang="zh-CN" altLang="en-US" sz="2400" dirty="0"/>
              <a:t>。</a:t>
            </a:r>
            <a:endParaRPr lang="en-US" altLang="zh-CN" sz="2400" dirty="0"/>
          </a:p>
          <a:p>
            <a:pPr algn="just">
              <a:lnSpc>
                <a:spcPct val="150000"/>
              </a:lnSpc>
            </a:pPr>
            <a:r>
              <a:rPr lang="en-US" altLang="zh-CN" sz="2400" dirty="0"/>
              <a:t>          </a:t>
            </a:r>
            <a:r>
              <a:rPr lang="en-US" altLang="zh-CN" sz="2400" dirty="0">
                <a:latin typeface="仿宋" panose="02010609060101010101" pitchFamily="49" charset="-122"/>
                <a:ea typeface="仿宋" panose="02010609060101010101" pitchFamily="49" charset="-122"/>
              </a:rPr>
              <a:t>——</a:t>
            </a:r>
            <a:r>
              <a:rPr lang="zh-CN" altLang="en-US" sz="2400" dirty="0">
                <a:latin typeface="仿宋" panose="02010609060101010101" pitchFamily="49" charset="-122"/>
                <a:ea typeface="仿宋" panose="02010609060101010101" pitchFamily="49" charset="-122"/>
              </a:rPr>
              <a:t>中国科学院发布</a:t>
            </a:r>
            <a:r>
              <a:rPr lang="en-US" altLang="zh-CN" sz="2400" dirty="0">
                <a:latin typeface="仿宋" panose="02010609060101010101" pitchFamily="49" charset="-122"/>
                <a:ea typeface="仿宋" panose="02010609060101010101" pitchFamily="49" charset="-122"/>
              </a:rPr>
              <a:t>《</a:t>
            </a:r>
            <a:r>
              <a:rPr lang="zh-CN" altLang="en-US" sz="2400" dirty="0">
                <a:latin typeface="仿宋" panose="02010609060101010101" pitchFamily="49" charset="-122"/>
                <a:ea typeface="仿宋" panose="02010609060101010101" pitchFamily="49" charset="-122"/>
              </a:rPr>
              <a:t>中国古代重要科技发明创造</a:t>
            </a:r>
            <a:r>
              <a:rPr lang="en-US" altLang="zh-CN" sz="2400" dirty="0">
                <a:latin typeface="仿宋" panose="02010609060101010101" pitchFamily="49" charset="-122"/>
                <a:ea typeface="仿宋" panose="02010609060101010101" pitchFamily="49" charset="-122"/>
              </a:rPr>
              <a:t>》</a:t>
            </a:r>
            <a:r>
              <a:rPr lang="zh-CN" altLang="en-US" sz="2400" dirty="0">
                <a:latin typeface="仿宋" panose="02010609060101010101" pitchFamily="49" charset="-122"/>
                <a:ea typeface="仿宋" panose="02010609060101010101" pitchFamily="49" charset="-122"/>
              </a:rPr>
              <a:t>一书</a:t>
            </a:r>
            <a:r>
              <a:rPr lang="en-US" altLang="zh-CN" sz="2400" dirty="0">
                <a:latin typeface="仿宋" panose="02010609060101010101" pitchFamily="49" charset="-122"/>
                <a:ea typeface="仿宋" panose="02010609060101010101" pitchFamily="49" charset="-122"/>
              </a:rPr>
              <a:t>《</a:t>
            </a:r>
            <a:r>
              <a:rPr lang="zh-CN" altLang="en-US" sz="2400" dirty="0">
                <a:latin typeface="仿宋" panose="02010609060101010101" pitchFamily="49" charset="-122"/>
                <a:ea typeface="仿宋" panose="02010609060101010101" pitchFamily="49" charset="-122"/>
              </a:rPr>
              <a:t>前言</a:t>
            </a:r>
            <a:r>
              <a:rPr lang="en-US" altLang="zh-CN" sz="2400" dirty="0">
                <a:latin typeface="仿宋" panose="02010609060101010101" pitchFamily="49" charset="-122"/>
                <a:ea typeface="仿宋" panose="02010609060101010101" pitchFamily="49" charset="-122"/>
              </a:rPr>
              <a:t>》</a:t>
            </a:r>
            <a:endParaRPr lang="zh-CN" altLang="en-US" sz="2400" dirty="0">
              <a:latin typeface="仿宋" panose="02010609060101010101" pitchFamily="49" charset="-122"/>
              <a:ea typeface="仿宋" panose="02010609060101010101" pitchFamily="49" charset="-122"/>
            </a:endParaRPr>
          </a:p>
        </p:txBody>
      </p:sp>
      <p:sp>
        <p:nvSpPr>
          <p:cNvPr id="6" name="矩形 5"/>
          <p:cNvSpPr/>
          <p:nvPr/>
        </p:nvSpPr>
        <p:spPr>
          <a:xfrm>
            <a:off x="1703512" y="548680"/>
            <a:ext cx="8856984" cy="923330"/>
          </a:xfrm>
          <a:prstGeom prst="rect">
            <a:avLst/>
          </a:prstGeom>
        </p:spPr>
        <p:txBody>
          <a:bodyPr wrap="square">
            <a:spAutoFit/>
          </a:bodyPr>
          <a:lstStyle/>
          <a:p>
            <a:pPr algn="ctr">
              <a:lnSpc>
                <a:spcPct val="150000"/>
              </a:lnSpc>
            </a:pPr>
            <a:r>
              <a:rPr lang="zh-CN" altLang="en-US" sz="3600" b="1" dirty="0">
                <a:latin typeface="华文中宋" panose="02010600040101010101" pitchFamily="2" charset="-122"/>
                <a:ea typeface="华文中宋" panose="02010600040101010101" pitchFamily="2" charset="-122"/>
              </a:rPr>
              <a:t>学术界对“四大发明”的看法</a:t>
            </a:r>
            <a:r>
              <a:rPr lang="en-US" altLang="zh-CN" dirty="0"/>
              <a:t>            </a:t>
            </a:r>
            <a:endParaRPr lang="zh-CN" altLang="zh-CN" sz="2800" dirty="0"/>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1487488" y="548685"/>
            <a:ext cx="9252520"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zh-CN" altLang="en-US" sz="4000" b="1" dirty="0">
                <a:solidFill>
                  <a:prstClr val="black"/>
                </a:solidFill>
                <a:latin typeface="华文中宋" panose="02010600040101010101" pitchFamily="2" charset="-122"/>
                <a:ea typeface="华文中宋" panose="02010600040101010101" pitchFamily="2" charset="-122"/>
              </a:rPr>
              <a:t>本课需要注意的问题</a:t>
            </a:r>
            <a:endParaRPr lang="en-US" altLang="zh-CN" sz="4000" b="1" dirty="0">
              <a:solidFill>
                <a:prstClr val="black"/>
              </a:solidFill>
              <a:latin typeface="华文中宋" panose="02010600040101010101" pitchFamily="2" charset="-122"/>
              <a:ea typeface="华文中宋" panose="02010600040101010101" pitchFamily="2" charset="-122"/>
            </a:endParaRPr>
          </a:p>
        </p:txBody>
      </p:sp>
      <p:sp>
        <p:nvSpPr>
          <p:cNvPr id="5" name="Rectangle 2"/>
          <p:cNvSpPr txBox="1">
            <a:spLocks noChangeArrowheads="1"/>
          </p:cNvSpPr>
          <p:nvPr/>
        </p:nvSpPr>
        <p:spPr>
          <a:xfrm>
            <a:off x="2081300" y="2018710"/>
            <a:ext cx="8064896" cy="393057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514350" indent="-514350" algn="just">
              <a:lnSpc>
                <a:spcPct val="170000"/>
              </a:lnSpc>
              <a:buFont typeface="+mj-lt"/>
              <a:buAutoNum type="arabicPeriod"/>
              <a:defRPr/>
            </a:pPr>
            <a:r>
              <a:rPr lang="zh-CN" altLang="en-US" sz="3200" b="1" dirty="0">
                <a:solidFill>
                  <a:prstClr val="black"/>
                </a:solidFill>
                <a:latin typeface="楷体" panose="02010609060101010101" pitchFamily="49" charset="-122"/>
                <a:ea typeface="楷体" panose="02010609060101010101" pitchFamily="49" charset="-122"/>
              </a:rPr>
              <a:t>注意与初中历史课讲传统科技成就的区别</a:t>
            </a:r>
            <a:endParaRPr lang="en-US" altLang="zh-CN" sz="3200" b="1" dirty="0">
              <a:solidFill>
                <a:prstClr val="black"/>
              </a:solidFill>
              <a:latin typeface="楷体" panose="02010609060101010101" pitchFamily="49" charset="-122"/>
              <a:ea typeface="楷体" panose="02010609060101010101" pitchFamily="49" charset="-122"/>
            </a:endParaRPr>
          </a:p>
          <a:p>
            <a:pPr marL="514350" indent="-514350" algn="just">
              <a:lnSpc>
                <a:spcPct val="170000"/>
              </a:lnSpc>
              <a:buFont typeface="+mj-lt"/>
              <a:buAutoNum type="arabicPeriod"/>
              <a:defRPr/>
            </a:pPr>
            <a:r>
              <a:rPr lang="zh-CN" altLang="en-US" sz="3200" b="1" dirty="0">
                <a:solidFill>
                  <a:prstClr val="black"/>
                </a:solidFill>
                <a:latin typeface="楷体" panose="02010609060101010101" pitchFamily="49" charset="-122"/>
                <a:ea typeface="楷体" panose="02010609060101010101" pitchFamily="49" charset="-122"/>
              </a:rPr>
              <a:t>注意综合课程中历史教学内容的特点</a:t>
            </a:r>
            <a:endParaRPr lang="en-US" altLang="zh-CN" sz="3200" b="1" dirty="0">
              <a:solidFill>
                <a:prstClr val="black"/>
              </a:solidFill>
              <a:latin typeface="楷体" panose="02010609060101010101" pitchFamily="49" charset="-122"/>
              <a:ea typeface="楷体" panose="02010609060101010101" pitchFamily="49" charset="-122"/>
            </a:endParaRPr>
          </a:p>
          <a:p>
            <a:pPr marL="514350" indent="-514350" algn="just">
              <a:lnSpc>
                <a:spcPct val="170000"/>
              </a:lnSpc>
              <a:buFont typeface="+mj-lt"/>
              <a:buAutoNum type="arabicPeriod"/>
              <a:defRPr/>
            </a:pPr>
            <a:r>
              <a:rPr lang="zh-CN" altLang="en-US" sz="3200" b="1" dirty="0">
                <a:solidFill>
                  <a:prstClr val="black"/>
                </a:solidFill>
                <a:latin typeface="楷体" panose="02010609060101010101" pitchFamily="49" charset="-122"/>
                <a:ea typeface="楷体" panose="02010609060101010101" pitchFamily="49" charset="-122"/>
              </a:rPr>
              <a:t>注意德育课程中历史教学内容的特点</a:t>
            </a:r>
            <a:endParaRPr lang="en-US" altLang="zh-CN" sz="3200" b="1" dirty="0">
              <a:solidFill>
                <a:prstClr val="black"/>
              </a:solidFill>
              <a:latin typeface="楷体" panose="02010609060101010101" pitchFamily="49" charset="-122"/>
              <a:ea typeface="楷体" panose="02010609060101010101" pitchFamily="49" charset="-122"/>
            </a:endParaRP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15480" y="1556797"/>
            <a:ext cx="9361040" cy="3139321"/>
          </a:xfrm>
          <a:prstGeom prst="rect">
            <a:avLst/>
          </a:prstGeom>
        </p:spPr>
        <p:txBody>
          <a:bodyPr wrap="square">
            <a:spAutoFit/>
          </a:bodyPr>
          <a:lstStyle/>
          <a:p>
            <a:pPr algn="ctr">
              <a:lnSpc>
                <a:spcPct val="150000"/>
              </a:lnSpc>
            </a:pPr>
            <a:r>
              <a:rPr lang="en-US" altLang="zh-CN" sz="3600" b="1" dirty="0">
                <a:latin typeface="华文中宋" panose="02010600040101010101" pitchFamily="2" charset="-122"/>
                <a:ea typeface="华文中宋" panose="02010600040101010101" pitchFamily="2" charset="-122"/>
              </a:rPr>
              <a:t>10.</a:t>
            </a:r>
            <a:r>
              <a:rPr lang="zh-CN" altLang="zh-CN" sz="3600" b="1" dirty="0">
                <a:latin typeface="华文中宋" panose="02010600040101010101" pitchFamily="2" charset="-122"/>
                <a:ea typeface="华文中宋" panose="02010600040101010101" pitchFamily="2" charset="-122"/>
              </a:rPr>
              <a:t>传统美德</a:t>
            </a:r>
            <a:r>
              <a:rPr lang="en-US" altLang="zh-CN" sz="3600" b="1" dirty="0">
                <a:latin typeface="华文中宋" panose="02010600040101010101" pitchFamily="2" charset="-122"/>
                <a:ea typeface="华文中宋" panose="02010600040101010101" pitchFamily="2" charset="-122"/>
              </a:rPr>
              <a:t>  </a:t>
            </a:r>
            <a:r>
              <a:rPr lang="zh-CN" altLang="zh-CN" sz="3600" b="1" dirty="0">
                <a:latin typeface="华文中宋" panose="02010600040101010101" pitchFamily="2" charset="-122"/>
                <a:ea typeface="华文中宋" panose="02010600040101010101" pitchFamily="2" charset="-122"/>
              </a:rPr>
              <a:t>源远流长</a:t>
            </a:r>
            <a:endParaRPr lang="zh-CN" altLang="zh-CN" sz="3200" b="1" dirty="0">
              <a:latin typeface="华文中宋" panose="02010600040101010101" pitchFamily="2" charset="-122"/>
              <a:ea typeface="华文中宋" panose="02010600040101010101" pitchFamily="2" charset="-122"/>
            </a:endParaRPr>
          </a:p>
          <a:p>
            <a:pPr>
              <a:lnSpc>
                <a:spcPct val="150000"/>
              </a:lnSpc>
            </a:pPr>
            <a:r>
              <a:rPr lang="en-US" altLang="zh-CN" sz="3200" dirty="0"/>
              <a:t>        </a:t>
            </a:r>
            <a:r>
              <a:rPr lang="zh-CN" altLang="zh-CN" sz="3200" dirty="0"/>
              <a:t>（</a:t>
            </a:r>
            <a:r>
              <a:rPr lang="en-US" altLang="zh-CN" sz="3200" dirty="0"/>
              <a:t>1</a:t>
            </a:r>
            <a:r>
              <a:rPr lang="zh-CN" altLang="zh-CN" sz="3200" dirty="0"/>
              <a:t>）自强不息的人格修养</a:t>
            </a:r>
            <a:r>
              <a:rPr lang="zh-CN" altLang="en-US" sz="3200" dirty="0">
                <a:solidFill>
                  <a:srgbClr val="FF0000"/>
                </a:solidFill>
                <a:latin typeface="黑体" panose="02010609060101010101" pitchFamily="49" charset="-122"/>
                <a:ea typeface="黑体" panose="02010609060101010101" pitchFamily="49" charset="-122"/>
              </a:rPr>
              <a:t>（对自我）</a:t>
            </a:r>
            <a:endParaRPr lang="zh-CN" altLang="zh-CN" sz="3200" dirty="0">
              <a:solidFill>
                <a:srgbClr val="FF0000"/>
              </a:solidFill>
              <a:latin typeface="黑体" panose="02010609060101010101" pitchFamily="49" charset="-122"/>
              <a:ea typeface="黑体" panose="02010609060101010101" pitchFamily="49" charset="-122"/>
            </a:endParaRPr>
          </a:p>
          <a:p>
            <a:pPr>
              <a:lnSpc>
                <a:spcPct val="150000"/>
              </a:lnSpc>
            </a:pPr>
            <a:r>
              <a:rPr lang="en-US" altLang="zh-CN" sz="3200" dirty="0"/>
              <a:t>        </a:t>
            </a:r>
            <a:r>
              <a:rPr lang="zh-CN" altLang="zh-CN" sz="3200" dirty="0"/>
              <a:t>（</a:t>
            </a:r>
            <a:r>
              <a:rPr lang="en-US" altLang="zh-CN" sz="3200" dirty="0"/>
              <a:t>2</a:t>
            </a:r>
            <a:r>
              <a:rPr lang="zh-CN" altLang="zh-CN" sz="3200" dirty="0"/>
              <a:t>）立己达人的仁爱精神</a:t>
            </a:r>
            <a:r>
              <a:rPr lang="zh-CN" altLang="en-US" sz="3200" dirty="0">
                <a:solidFill>
                  <a:srgbClr val="FF0000"/>
                </a:solidFill>
                <a:latin typeface="黑体" panose="02010609060101010101" pitchFamily="49" charset="-122"/>
                <a:ea typeface="黑体" panose="02010609060101010101" pitchFamily="49" charset="-122"/>
              </a:rPr>
              <a:t>（对他人）</a:t>
            </a:r>
            <a:endParaRPr lang="zh-CN" altLang="zh-CN" sz="3200" dirty="0">
              <a:solidFill>
                <a:srgbClr val="FF0000"/>
              </a:solidFill>
              <a:latin typeface="黑体" panose="02010609060101010101" pitchFamily="49" charset="-122"/>
              <a:ea typeface="黑体" panose="02010609060101010101" pitchFamily="49" charset="-122"/>
            </a:endParaRPr>
          </a:p>
          <a:p>
            <a:pPr>
              <a:lnSpc>
                <a:spcPct val="150000"/>
              </a:lnSpc>
            </a:pPr>
            <a:r>
              <a:rPr lang="en-US" altLang="zh-CN" sz="3200" dirty="0"/>
              <a:t>        </a:t>
            </a:r>
            <a:r>
              <a:rPr lang="zh-CN" altLang="zh-CN" sz="3200" dirty="0"/>
              <a:t>（</a:t>
            </a:r>
            <a:r>
              <a:rPr lang="en-US" altLang="zh-CN" sz="3200" dirty="0"/>
              <a:t>3</a:t>
            </a:r>
            <a:r>
              <a:rPr lang="zh-CN" altLang="zh-CN" sz="3200" dirty="0"/>
              <a:t>）天下兴亡、匹夫有责的爱国情怀</a:t>
            </a:r>
            <a:r>
              <a:rPr lang="zh-CN" altLang="en-US" sz="3200" dirty="0">
                <a:solidFill>
                  <a:srgbClr val="FF0000"/>
                </a:solidFill>
                <a:latin typeface="黑体" panose="02010609060101010101" pitchFamily="49" charset="-122"/>
                <a:ea typeface="黑体" panose="02010609060101010101" pitchFamily="49" charset="-122"/>
              </a:rPr>
              <a:t>（对国家）</a:t>
            </a:r>
            <a:endParaRPr lang="zh-CN" altLang="zh-CN" sz="3200" dirty="0">
              <a:solidFill>
                <a:srgbClr val="FF0000"/>
              </a:solidFill>
              <a:latin typeface="黑体" panose="02010609060101010101" pitchFamily="49" charset="-122"/>
              <a:ea typeface="黑体" panose="02010609060101010101" pitchFamily="49" charset="-122"/>
            </a:endParaRP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1991360" y="731520"/>
            <a:ext cx="8902065" cy="4692015"/>
            <a:chOff x="467544" y="731674"/>
            <a:chExt cx="8064896" cy="4691912"/>
          </a:xfrm>
        </p:grpSpPr>
        <p:grpSp>
          <p:nvGrpSpPr>
            <p:cNvPr id="4" name="组合 3"/>
            <p:cNvGrpSpPr/>
            <p:nvPr/>
          </p:nvGrpSpPr>
          <p:grpSpPr>
            <a:xfrm>
              <a:off x="467544" y="731674"/>
              <a:ext cx="8064896" cy="4691912"/>
              <a:chOff x="0" y="-377272"/>
              <a:chExt cx="5276632" cy="2350423"/>
            </a:xfrm>
            <a:noFill/>
          </p:grpSpPr>
          <p:sp>
            <p:nvSpPr>
              <p:cNvPr id="5" name="圆角矩形 25"/>
              <p:cNvSpPr/>
              <p:nvPr/>
            </p:nvSpPr>
            <p:spPr>
              <a:xfrm>
                <a:off x="1157063" y="-377272"/>
                <a:ext cx="3035784" cy="714463"/>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r>
                  <a:rPr lang="en-US" sz="3200" kern="100" dirty="0">
                    <a:solidFill>
                      <a:srgbClr val="000000"/>
                    </a:solidFill>
                    <a:latin typeface="华文中宋" panose="02010600040101010101" pitchFamily="2" charset="-122"/>
                    <a:ea typeface="华文中宋" panose="02010600040101010101" pitchFamily="2" charset="-122"/>
                    <a:cs typeface="Times New Roman" panose="02020603050405020304" pitchFamily="18" charset="0"/>
                  </a:rPr>
                  <a:t>10.</a:t>
                </a:r>
                <a:r>
                  <a:rPr lang="en-US" sz="3200" kern="100" dirty="0">
                    <a:latin typeface="华文中宋" panose="02010600040101010101" pitchFamily="2" charset="-122"/>
                    <a:ea typeface="华文中宋" panose="02010600040101010101" pitchFamily="2" charset="-122"/>
                    <a:cs typeface="Times New Roman" panose="02020603050405020304" pitchFamily="18" charset="0"/>
                  </a:rPr>
                  <a:t> </a:t>
                </a:r>
                <a:r>
                  <a:rPr lang="zh-CN" altLang="en-US" sz="3200" kern="100" dirty="0">
                    <a:solidFill>
                      <a:srgbClr val="000000"/>
                    </a:solidFill>
                    <a:latin typeface="华文中宋" panose="02010600040101010101" pitchFamily="2" charset="-122"/>
                    <a:ea typeface="华文中宋" panose="02010600040101010101" pitchFamily="2" charset="-122"/>
                    <a:cs typeface="Times New Roman" panose="02020603050405020304" pitchFamily="18" charset="0"/>
                  </a:rPr>
                  <a:t>传统美德</a:t>
                </a:r>
                <a:r>
                  <a:rPr lang="en-US" sz="3200" kern="100" dirty="0">
                    <a:solidFill>
                      <a:srgbClr val="000000"/>
                    </a:solidFill>
                    <a:latin typeface="华文中宋" panose="02010600040101010101" pitchFamily="2" charset="-122"/>
                    <a:ea typeface="华文中宋" panose="02010600040101010101" pitchFamily="2" charset="-122"/>
                    <a:cs typeface="Times New Roman" panose="02020603050405020304" pitchFamily="18" charset="0"/>
                  </a:rPr>
                  <a:t>  </a:t>
                </a:r>
                <a:r>
                  <a:rPr lang="zh-CN" altLang="en-US" sz="3200" kern="100" dirty="0">
                    <a:solidFill>
                      <a:srgbClr val="000000"/>
                    </a:solidFill>
                    <a:latin typeface="华文中宋" panose="02010600040101010101" pitchFamily="2" charset="-122"/>
                    <a:ea typeface="华文中宋" panose="02010600040101010101" pitchFamily="2" charset="-122"/>
                    <a:cs typeface="Times New Roman" panose="02020603050405020304" pitchFamily="18" charset="0"/>
                  </a:rPr>
                  <a:t>源远流长</a:t>
                </a:r>
                <a:endParaRPr lang="zh-CN" altLang="en-US" sz="3200" kern="100" dirty="0">
                  <a:latin typeface="华文中宋" panose="02010600040101010101" pitchFamily="2" charset="-122"/>
                  <a:ea typeface="华文中宋" panose="02010600040101010101" pitchFamily="2" charset="-122"/>
                  <a:cs typeface="Times New Roman" panose="02020603050405020304" pitchFamily="18" charset="0"/>
                </a:endParaRPr>
              </a:p>
            </p:txBody>
          </p:sp>
          <p:sp>
            <p:nvSpPr>
              <p:cNvPr id="6" name="圆角矩形 26"/>
              <p:cNvSpPr/>
              <p:nvPr/>
            </p:nvSpPr>
            <p:spPr>
              <a:xfrm>
                <a:off x="0" y="757147"/>
                <a:ext cx="1630680" cy="698500"/>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r>
                  <a:rPr lang="zh-CN" altLang="en-US" sz="2400"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自强不息的</a:t>
                </a:r>
                <a:endParaRPr lang="zh-CN" altLang="en-US" sz="2400" kern="100" dirty="0">
                  <a:latin typeface="黑体" panose="02010609060101010101" pitchFamily="49" charset="-122"/>
                  <a:ea typeface="黑体" panose="02010609060101010101" pitchFamily="49" charset="-122"/>
                  <a:cs typeface="Times New Roman" panose="02020603050405020304" pitchFamily="18" charset="0"/>
                </a:endParaRPr>
              </a:p>
              <a:p>
                <a:pPr algn="ctr"/>
                <a:r>
                  <a:rPr lang="zh-CN" altLang="en-US" sz="2400"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人格修养</a:t>
                </a:r>
                <a:endParaRPr lang="zh-CN" altLang="en-US" sz="2400" kern="100" dirty="0">
                  <a:latin typeface="黑体" panose="02010609060101010101" pitchFamily="49" charset="-122"/>
                  <a:ea typeface="黑体" panose="02010609060101010101" pitchFamily="49" charset="-122"/>
                  <a:cs typeface="Times New Roman" panose="02020603050405020304" pitchFamily="18" charset="0"/>
                </a:endParaRPr>
              </a:p>
              <a:p>
                <a:pPr algn="ctr"/>
                <a:r>
                  <a:rPr lang="en-US" sz="2400"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 </a:t>
                </a:r>
                <a:endParaRPr lang="zh-CN" altLang="en-US" sz="2400" kern="100" dirty="0">
                  <a:latin typeface="黑体" panose="02010609060101010101" pitchFamily="49" charset="-122"/>
                  <a:ea typeface="黑体" panose="02010609060101010101" pitchFamily="49" charset="-122"/>
                  <a:cs typeface="Times New Roman" panose="02020603050405020304" pitchFamily="18" charset="0"/>
                </a:endParaRPr>
              </a:p>
            </p:txBody>
          </p:sp>
          <p:sp>
            <p:nvSpPr>
              <p:cNvPr id="7" name="圆角矩形 27"/>
              <p:cNvSpPr/>
              <p:nvPr/>
            </p:nvSpPr>
            <p:spPr>
              <a:xfrm>
                <a:off x="1834624" y="751322"/>
                <a:ext cx="1630680" cy="698500"/>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r>
                  <a:rPr lang="zh-CN" altLang="en-US" sz="2400"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立己达人的</a:t>
                </a:r>
                <a:endParaRPr lang="zh-CN" altLang="en-US" sz="2400" kern="100" dirty="0">
                  <a:latin typeface="黑体" panose="02010609060101010101" pitchFamily="49" charset="-122"/>
                  <a:ea typeface="黑体" panose="02010609060101010101" pitchFamily="49" charset="-122"/>
                  <a:cs typeface="Times New Roman" panose="02020603050405020304" pitchFamily="18" charset="0"/>
                </a:endParaRPr>
              </a:p>
              <a:p>
                <a:pPr algn="ctr"/>
                <a:r>
                  <a:rPr lang="zh-CN" altLang="en-US" sz="2400"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仁爱精神</a:t>
                </a:r>
                <a:endParaRPr lang="zh-CN" altLang="en-US" sz="2400" kern="100" dirty="0">
                  <a:latin typeface="黑体" panose="02010609060101010101" pitchFamily="49" charset="-122"/>
                  <a:ea typeface="黑体" panose="02010609060101010101" pitchFamily="49" charset="-122"/>
                  <a:cs typeface="Times New Roman" panose="02020603050405020304" pitchFamily="18" charset="0"/>
                </a:endParaRPr>
              </a:p>
              <a:p>
                <a:pPr algn="ctr"/>
                <a:r>
                  <a:rPr lang="en-US" sz="2400"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 </a:t>
                </a:r>
                <a:endParaRPr lang="zh-CN" altLang="en-US" sz="2400" kern="100" dirty="0">
                  <a:latin typeface="黑体" panose="02010609060101010101" pitchFamily="49" charset="-122"/>
                  <a:ea typeface="黑体" panose="02010609060101010101" pitchFamily="49" charset="-122"/>
                  <a:cs typeface="Times New Roman" panose="02020603050405020304" pitchFamily="18" charset="0"/>
                </a:endParaRPr>
              </a:p>
            </p:txBody>
          </p:sp>
          <p:sp>
            <p:nvSpPr>
              <p:cNvPr id="8" name="圆角矩形 28"/>
              <p:cNvSpPr/>
              <p:nvPr/>
            </p:nvSpPr>
            <p:spPr>
              <a:xfrm>
                <a:off x="3645952" y="757147"/>
                <a:ext cx="1630680" cy="698500"/>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r>
                  <a:rPr lang="zh-CN" altLang="en-US" sz="2400"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天下兴亡、匹夫有责的</a:t>
                </a:r>
                <a:endParaRPr lang="zh-CN" altLang="en-US" sz="2400" kern="100" dirty="0">
                  <a:latin typeface="黑体" panose="02010609060101010101" pitchFamily="49" charset="-122"/>
                  <a:ea typeface="黑体" panose="02010609060101010101" pitchFamily="49" charset="-122"/>
                  <a:cs typeface="Times New Roman" panose="02020603050405020304" pitchFamily="18" charset="0"/>
                </a:endParaRPr>
              </a:p>
              <a:p>
                <a:pPr algn="ctr"/>
                <a:r>
                  <a:rPr lang="zh-CN" altLang="en-US" sz="2400"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爱国情怀</a:t>
                </a:r>
                <a:endParaRPr lang="zh-CN" altLang="en-US" sz="2400" kern="100" dirty="0">
                  <a:latin typeface="黑体" panose="02010609060101010101" pitchFamily="49" charset="-122"/>
                  <a:ea typeface="黑体" panose="02010609060101010101" pitchFamily="49" charset="-122"/>
                  <a:cs typeface="Times New Roman" panose="02020603050405020304" pitchFamily="18" charset="0"/>
                </a:endParaRPr>
              </a:p>
            </p:txBody>
          </p:sp>
          <p:sp>
            <p:nvSpPr>
              <p:cNvPr id="9" name="圆角矩形 29"/>
              <p:cNvSpPr/>
              <p:nvPr/>
            </p:nvSpPr>
            <p:spPr>
              <a:xfrm>
                <a:off x="385504" y="1636601"/>
                <a:ext cx="895139" cy="336550"/>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r>
                  <a:rPr lang="zh-CN" altLang="en-US" sz="2400" kern="100">
                    <a:solidFill>
                      <a:srgbClr val="000000"/>
                    </a:solidFill>
                    <a:latin typeface="楷体" panose="02010609060101010101" pitchFamily="49" charset="-122"/>
                    <a:ea typeface="楷体" panose="02010609060101010101" pitchFamily="49" charset="-122"/>
                    <a:cs typeface="Times New Roman" panose="02020603050405020304" pitchFamily="18" charset="0"/>
                  </a:rPr>
                  <a:t>对自我</a:t>
                </a:r>
                <a:endParaRPr lang="zh-CN" altLang="en-US" sz="2400" kern="100">
                  <a:latin typeface="楷体" panose="02010609060101010101" pitchFamily="49" charset="-122"/>
                  <a:ea typeface="楷体" panose="02010609060101010101" pitchFamily="49" charset="-122"/>
                  <a:cs typeface="Times New Roman" panose="02020603050405020304" pitchFamily="18" charset="0"/>
                </a:endParaRPr>
              </a:p>
            </p:txBody>
          </p:sp>
          <p:sp>
            <p:nvSpPr>
              <p:cNvPr id="10" name="圆角矩形 30"/>
              <p:cNvSpPr/>
              <p:nvPr/>
            </p:nvSpPr>
            <p:spPr>
              <a:xfrm>
                <a:off x="2214303" y="1630777"/>
                <a:ext cx="895139" cy="336550"/>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r>
                  <a:rPr lang="zh-CN" altLang="en-US" sz="2400" kern="1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对他人</a:t>
                </a:r>
                <a:endParaRPr lang="zh-CN" altLang="en-US" sz="2400" kern="100" dirty="0">
                  <a:latin typeface="楷体" panose="02010609060101010101" pitchFamily="49" charset="-122"/>
                  <a:ea typeface="楷体" panose="02010609060101010101" pitchFamily="49" charset="-122"/>
                  <a:cs typeface="Times New Roman" panose="02020603050405020304" pitchFamily="18" charset="0"/>
                </a:endParaRPr>
              </a:p>
            </p:txBody>
          </p:sp>
          <p:sp>
            <p:nvSpPr>
              <p:cNvPr id="11" name="圆角矩形 31"/>
              <p:cNvSpPr/>
              <p:nvPr/>
            </p:nvSpPr>
            <p:spPr>
              <a:xfrm>
                <a:off x="4037280" y="1630777"/>
                <a:ext cx="895139" cy="336550"/>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r>
                  <a:rPr lang="zh-CN" altLang="en-US" sz="2400" kern="100">
                    <a:solidFill>
                      <a:srgbClr val="000000"/>
                    </a:solidFill>
                    <a:latin typeface="楷体" panose="02010609060101010101" pitchFamily="49" charset="-122"/>
                    <a:ea typeface="楷体" panose="02010609060101010101" pitchFamily="49" charset="-122"/>
                    <a:cs typeface="Times New Roman" panose="02020603050405020304" pitchFamily="18" charset="0"/>
                  </a:rPr>
                  <a:t>对国家</a:t>
                </a:r>
                <a:endParaRPr lang="zh-CN" altLang="en-US" sz="2400" kern="100">
                  <a:latin typeface="楷体" panose="02010609060101010101" pitchFamily="49" charset="-122"/>
                  <a:ea typeface="楷体" panose="02010609060101010101" pitchFamily="49" charset="-122"/>
                  <a:cs typeface="Times New Roman" panose="02020603050405020304" pitchFamily="18" charset="0"/>
                </a:endParaRPr>
              </a:p>
            </p:txBody>
          </p:sp>
          <p:cxnSp>
            <p:nvCxnSpPr>
              <p:cNvPr id="12" name="直接连接符 11"/>
              <p:cNvCxnSpPr/>
              <p:nvPr/>
            </p:nvCxnSpPr>
            <p:spPr>
              <a:xfrm>
                <a:off x="2644189" y="1450227"/>
                <a:ext cx="0" cy="180340"/>
              </a:xfrm>
              <a:prstGeom prst="line">
                <a:avLst/>
              </a:prstGeom>
              <a:grpFill/>
              <a:ln w="9525" cap="flat" cmpd="sng" algn="ctr">
                <a:solidFill>
                  <a:sysClr val="windowText" lastClr="000000"/>
                </a:solidFill>
                <a:prstDash val="solid"/>
              </a:ln>
              <a:effectLst/>
            </p:spPr>
          </p:cxnSp>
          <p:cxnSp>
            <p:nvCxnSpPr>
              <p:cNvPr id="13" name="直接连接符 12"/>
              <p:cNvCxnSpPr/>
              <p:nvPr/>
            </p:nvCxnSpPr>
            <p:spPr>
              <a:xfrm>
                <a:off x="4461340" y="1450227"/>
                <a:ext cx="0" cy="180340"/>
              </a:xfrm>
              <a:prstGeom prst="line">
                <a:avLst/>
              </a:prstGeom>
              <a:grpFill/>
              <a:ln w="9525" cap="flat" cmpd="sng" algn="ctr">
                <a:solidFill>
                  <a:sysClr val="windowText" lastClr="000000"/>
                </a:solidFill>
                <a:prstDash val="solid"/>
              </a:ln>
              <a:effectLst/>
            </p:spPr>
          </p:cxnSp>
          <p:cxnSp>
            <p:nvCxnSpPr>
              <p:cNvPr id="14" name="直接连接符 13"/>
              <p:cNvCxnSpPr/>
              <p:nvPr/>
            </p:nvCxnSpPr>
            <p:spPr>
              <a:xfrm>
                <a:off x="815389" y="1450227"/>
                <a:ext cx="0" cy="180340"/>
              </a:xfrm>
              <a:prstGeom prst="line">
                <a:avLst/>
              </a:prstGeom>
              <a:grpFill/>
              <a:ln w="9525" cap="flat" cmpd="sng" algn="ctr">
                <a:solidFill>
                  <a:sysClr val="windowText" lastClr="000000"/>
                </a:solidFill>
                <a:prstDash val="solid"/>
              </a:ln>
              <a:effectLst/>
            </p:spPr>
          </p:cxnSp>
          <p:cxnSp>
            <p:nvCxnSpPr>
              <p:cNvPr id="15" name="直接连接符 14"/>
              <p:cNvCxnSpPr/>
              <p:nvPr/>
            </p:nvCxnSpPr>
            <p:spPr>
              <a:xfrm flipH="1" flipV="1">
                <a:off x="809565" y="588245"/>
                <a:ext cx="3645661" cy="328"/>
              </a:xfrm>
              <a:prstGeom prst="line">
                <a:avLst/>
              </a:prstGeom>
              <a:grpFill/>
              <a:ln w="9525" cap="flat" cmpd="sng" algn="ctr">
                <a:solidFill>
                  <a:sysClr val="windowText" lastClr="000000"/>
                </a:solidFill>
                <a:prstDash val="solid"/>
              </a:ln>
              <a:effectLst/>
            </p:spPr>
          </p:cxnSp>
          <p:cxnSp>
            <p:nvCxnSpPr>
              <p:cNvPr id="16" name="直接连接符 15"/>
              <p:cNvCxnSpPr/>
              <p:nvPr/>
            </p:nvCxnSpPr>
            <p:spPr>
              <a:xfrm>
                <a:off x="4455516" y="588245"/>
                <a:ext cx="0" cy="180325"/>
              </a:xfrm>
              <a:prstGeom prst="line">
                <a:avLst/>
              </a:prstGeom>
              <a:grpFill/>
              <a:ln w="9525" cap="flat" cmpd="sng" algn="ctr">
                <a:solidFill>
                  <a:sysClr val="windowText" lastClr="000000"/>
                </a:solidFill>
                <a:prstDash val="solid"/>
              </a:ln>
              <a:effectLst/>
            </p:spPr>
          </p:cxnSp>
          <p:cxnSp>
            <p:nvCxnSpPr>
              <p:cNvPr id="17" name="直接连接符 16"/>
              <p:cNvCxnSpPr/>
              <p:nvPr/>
            </p:nvCxnSpPr>
            <p:spPr>
              <a:xfrm>
                <a:off x="809565" y="588245"/>
                <a:ext cx="0" cy="180325"/>
              </a:xfrm>
              <a:prstGeom prst="line">
                <a:avLst/>
              </a:prstGeom>
              <a:grpFill/>
              <a:ln w="9525" cap="flat" cmpd="sng" algn="ctr">
                <a:solidFill>
                  <a:sysClr val="windowText" lastClr="000000"/>
                </a:solidFill>
                <a:prstDash val="solid"/>
              </a:ln>
              <a:effectLst/>
            </p:spPr>
          </p:cxnSp>
        </p:grpSp>
        <p:cxnSp>
          <p:nvCxnSpPr>
            <p:cNvPr id="19" name="直接连接符 18"/>
            <p:cNvCxnSpPr/>
            <p:nvPr/>
          </p:nvCxnSpPr>
          <p:spPr>
            <a:xfrm>
              <a:off x="4491165" y="2145236"/>
              <a:ext cx="8827" cy="779708"/>
            </a:xfrm>
            <a:prstGeom prst="line">
              <a:avLst/>
            </a:prstGeom>
          </p:spPr>
          <p:style>
            <a:lnRef idx="1">
              <a:schemeClr val="dk1"/>
            </a:lnRef>
            <a:fillRef idx="0">
              <a:schemeClr val="dk1"/>
            </a:fillRef>
            <a:effectRef idx="0">
              <a:schemeClr val="dk1"/>
            </a:effectRef>
            <a:fontRef idx="minor">
              <a:schemeClr val="tx1"/>
            </a:fontRef>
          </p:style>
        </p:cxnSp>
      </p:gr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09616" y="332656"/>
            <a:ext cx="9854936" cy="6238246"/>
          </a:xfrm>
          <a:prstGeom prst="rect">
            <a:avLst/>
          </a:prstGeom>
        </p:spPr>
        <p:txBody>
          <a:bodyPr wrap="square">
            <a:spAutoFit/>
          </a:bodyPr>
          <a:lstStyle/>
          <a:p>
            <a:pPr algn="ctr">
              <a:lnSpc>
                <a:spcPct val="200000"/>
              </a:lnSpc>
            </a:pPr>
            <a:r>
              <a:rPr lang="en-US" altLang="zh-CN" sz="3600" b="1" dirty="0">
                <a:latin typeface="华文中宋" panose="02010600040101010101" pitchFamily="2" charset="-122"/>
                <a:ea typeface="华文中宋" panose="02010600040101010101" pitchFamily="2" charset="-122"/>
              </a:rPr>
              <a:t>《</a:t>
            </a:r>
            <a:r>
              <a:rPr lang="zh-CN" altLang="zh-CN" sz="3600" b="1" dirty="0">
                <a:latin typeface="华文中宋" panose="02010600040101010101" pitchFamily="2" charset="-122"/>
                <a:ea typeface="华文中宋" panose="02010600040101010101" pitchFamily="2" charset="-122"/>
              </a:rPr>
              <a:t>完善中华优秀传统文化教育指导纲要</a:t>
            </a:r>
            <a:r>
              <a:rPr lang="en-US" altLang="zh-CN" sz="3600" b="1" dirty="0">
                <a:latin typeface="华文中宋" panose="02010600040101010101" pitchFamily="2" charset="-122"/>
                <a:ea typeface="华文中宋" panose="02010600040101010101" pitchFamily="2" charset="-122"/>
              </a:rPr>
              <a:t>》</a:t>
            </a:r>
            <a:r>
              <a:rPr lang="en-US" altLang="zh-CN" dirty="0"/>
              <a:t> </a:t>
            </a:r>
            <a:endParaRPr lang="zh-CN" altLang="zh-CN" dirty="0"/>
          </a:p>
          <a:p>
            <a:pPr>
              <a:lnSpc>
                <a:spcPct val="200000"/>
              </a:lnSpc>
            </a:pPr>
            <a:r>
              <a:rPr lang="en-US" altLang="zh-CN" dirty="0"/>
              <a:t>        </a:t>
            </a:r>
            <a:r>
              <a:rPr lang="en-US" altLang="zh-CN" sz="2400" dirty="0">
                <a:latin typeface="楷体" panose="02010609060101010101" pitchFamily="49" charset="-122"/>
                <a:ea typeface="楷体" panose="02010609060101010101" pitchFamily="49" charset="-122"/>
              </a:rPr>
              <a:t>7</a:t>
            </a:r>
            <a:r>
              <a:rPr lang="zh-CN" altLang="zh-CN" sz="2400" dirty="0">
                <a:latin typeface="楷体" panose="02010609060101010101" pitchFamily="49" charset="-122"/>
                <a:ea typeface="楷体" panose="02010609060101010101" pitchFamily="49" charset="-122"/>
              </a:rPr>
              <a:t>．开展中华优秀传统文化教育的主要内容。中华优秀传统文化是中华民族语言习惯、文化传统、思想观念、情感认同的集中体现，凝聚着中华民族普遍认同和广泛接受的道德规范、思想品格和价值取向，具有极为丰富的思想内涵。加强对青少年学生的中华优秀传统文化教育，要以弘扬爱国主义精神为核心，以</a:t>
            </a:r>
            <a:r>
              <a:rPr lang="zh-CN" altLang="zh-CN" sz="2400" dirty="0">
                <a:solidFill>
                  <a:srgbClr val="FF0000"/>
                </a:solidFill>
                <a:latin typeface="黑体" panose="02010609060101010101" pitchFamily="49" charset="-122"/>
                <a:ea typeface="黑体" panose="02010609060101010101" pitchFamily="49" charset="-122"/>
              </a:rPr>
              <a:t>家国情怀教育</a:t>
            </a:r>
            <a:r>
              <a:rPr lang="zh-CN" altLang="zh-CN" sz="2400" dirty="0"/>
              <a:t>、</a:t>
            </a:r>
            <a:r>
              <a:rPr lang="zh-CN" altLang="zh-CN" sz="2400" dirty="0">
                <a:solidFill>
                  <a:srgbClr val="FF0000"/>
                </a:solidFill>
                <a:latin typeface="黑体" panose="02010609060101010101" pitchFamily="49" charset="-122"/>
                <a:ea typeface="黑体" panose="02010609060101010101" pitchFamily="49" charset="-122"/>
              </a:rPr>
              <a:t>社会关爱教育</a:t>
            </a:r>
            <a:r>
              <a:rPr lang="zh-CN" altLang="zh-CN" sz="2400" dirty="0">
                <a:latin typeface="楷体" panose="02010609060101010101" pitchFamily="49" charset="-122"/>
                <a:ea typeface="楷体" panose="02010609060101010101" pitchFamily="49" charset="-122"/>
              </a:rPr>
              <a:t>和</a:t>
            </a:r>
            <a:r>
              <a:rPr lang="zh-CN" altLang="zh-CN" sz="2400" dirty="0">
                <a:solidFill>
                  <a:srgbClr val="FF0000"/>
                </a:solidFill>
                <a:latin typeface="黑体" panose="02010609060101010101" pitchFamily="49" charset="-122"/>
                <a:ea typeface="黑体" panose="02010609060101010101" pitchFamily="49" charset="-122"/>
              </a:rPr>
              <a:t>人格修养教育</a:t>
            </a:r>
            <a:r>
              <a:rPr lang="zh-CN" altLang="zh-CN" sz="2400" dirty="0">
                <a:latin typeface="楷体" panose="02010609060101010101" pitchFamily="49" charset="-122"/>
                <a:ea typeface="楷体" panose="02010609060101010101" pitchFamily="49" charset="-122"/>
              </a:rPr>
              <a:t>为重点，着力完善青少年学生的道德品质，培育理想人格，提升政治素养</a:t>
            </a:r>
            <a:r>
              <a:rPr lang="zh-CN" altLang="en-US" sz="2400" dirty="0">
                <a:latin typeface="楷体" panose="02010609060101010101" pitchFamily="49" charset="-122"/>
                <a:ea typeface="楷体" panose="02010609060101010101" pitchFamily="49" charset="-122"/>
              </a:rPr>
              <a:t>。</a:t>
            </a:r>
            <a:endParaRPr lang="zh-CN" altLang="en-US" sz="2400" dirty="0">
              <a:latin typeface="楷体" panose="02010609060101010101" pitchFamily="49" charset="-122"/>
              <a:ea typeface="楷体" panose="02010609060101010101" pitchFamily="49"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矩形 1"/>
          <p:cNvSpPr/>
          <p:nvPr/>
        </p:nvSpPr>
        <p:spPr>
          <a:xfrm>
            <a:off x="495676" y="321674"/>
            <a:ext cx="7683500" cy="521970"/>
          </a:xfrm>
          <a:prstGeom prst="rect">
            <a:avLst/>
          </a:prstGeom>
        </p:spPr>
        <p:txBody>
          <a:bodyPr wrap="none">
            <a:spAutoFit/>
          </a:bodyPr>
          <a:lstStyle/>
          <a:p>
            <a:pPr marL="342900" indent="-342900">
              <a:buFont typeface="Wingdings" panose="05000000000000000000" pitchFamily="2" charset="2"/>
              <a:buChar char="u"/>
            </a:pPr>
            <a:r>
              <a:rPr lang="zh-CN" altLang="zh-CN" sz="2800" b="1" dirty="0">
                <a:solidFill>
                  <a:srgbClr val="FF0000"/>
                </a:solidFill>
              </a:rPr>
              <a:t>了解每一课教材内容所蕴含的思想和价值引导</a:t>
            </a:r>
            <a:endParaRPr lang="zh-CN" altLang="zh-CN" sz="2800" b="1" dirty="0">
              <a:solidFill>
                <a:srgbClr val="FF0000"/>
              </a:solidFill>
            </a:endParaRPr>
          </a:p>
        </p:txBody>
      </p:sp>
      <p:sp>
        <p:nvSpPr>
          <p:cNvPr id="3" name="文本框 2"/>
          <p:cNvSpPr txBox="1"/>
          <p:nvPr/>
        </p:nvSpPr>
        <p:spPr>
          <a:xfrm>
            <a:off x="774011" y="5791713"/>
            <a:ext cx="7127343" cy="461665"/>
          </a:xfrm>
          <a:prstGeom prst="rect">
            <a:avLst/>
          </a:prstGeom>
          <a:noFill/>
        </p:spPr>
        <p:txBody>
          <a:bodyPr wrap="square" rtlCol="0">
            <a:spAutoFit/>
          </a:bodyPr>
          <a:lstStyle/>
          <a:p>
            <a:r>
              <a:rPr lang="en-US" altLang="zh-CN" sz="2400" b="1" dirty="0"/>
              <a:t>1《</a:t>
            </a:r>
            <a:r>
              <a:rPr lang="zh-CN" altLang="en-US" sz="2400" b="1" dirty="0"/>
              <a:t>读懂彼此的心</a:t>
            </a:r>
            <a:r>
              <a:rPr lang="en-US" altLang="zh-CN" sz="2400" b="1" dirty="0"/>
              <a:t>》</a:t>
            </a:r>
            <a:endParaRPr lang="zh-CN" altLang="en-US" sz="2400" b="1" dirty="0"/>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1551110" y="437458"/>
            <a:ext cx="3363057" cy="4484076"/>
          </a:xfrm>
          <a:prstGeom prst="rect">
            <a:avLst/>
          </a:prstGeom>
          <a:ln>
            <a:solidFill>
              <a:srgbClr val="FF0000"/>
            </a:solidFill>
          </a:ln>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02425" y="1626506"/>
            <a:ext cx="4310805" cy="3233104"/>
          </a:xfrm>
          <a:prstGeom prst="rect">
            <a:avLst/>
          </a:prstGeom>
          <a:ln>
            <a:solidFill>
              <a:srgbClr val="FF0000"/>
            </a:solidFill>
          </a:ln>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0800000">
            <a:off x="2938796" y="2260368"/>
            <a:ext cx="4087057" cy="3065293"/>
          </a:xfrm>
          <a:prstGeom prst="rect">
            <a:avLst/>
          </a:prstGeom>
          <a:ln>
            <a:solidFill>
              <a:srgbClr val="FF0000"/>
            </a:solidFill>
          </a:ln>
        </p:spPr>
      </p:pic>
      <p:pic>
        <p:nvPicPr>
          <p:cNvPr id="11" name="图片 10"/>
          <p:cNvPicPr>
            <a:picLocks noChangeAspect="1"/>
          </p:cNvPicPr>
          <p:nvPr/>
        </p:nvPicPr>
        <p:blipFill rotWithShape="1">
          <a:blip r:embed="rId5" cstate="print">
            <a:extLst>
              <a:ext uri="{28A0092B-C50C-407E-A947-70E740481C1C}">
                <a14:useLocalDpi xmlns:a14="http://schemas.microsoft.com/office/drawing/2010/main" val="0"/>
              </a:ext>
            </a:extLst>
          </a:blip>
          <a:srcRect t="4102" r="4139"/>
          <a:stretch>
            <a:fillRect/>
          </a:stretch>
        </p:blipFill>
        <p:spPr>
          <a:xfrm rot="10800000">
            <a:off x="3689113" y="3032650"/>
            <a:ext cx="4383752" cy="3289046"/>
          </a:xfrm>
          <a:prstGeom prst="rect">
            <a:avLst/>
          </a:prstGeom>
          <a:ln>
            <a:solidFill>
              <a:srgbClr val="FF0000"/>
            </a:solidFill>
          </a:ln>
        </p:spPr>
      </p:pic>
      <p:sp>
        <p:nvSpPr>
          <p:cNvPr id="12" name="文本框 11"/>
          <p:cNvSpPr txBox="1"/>
          <p:nvPr/>
        </p:nvSpPr>
        <p:spPr>
          <a:xfrm>
            <a:off x="8499231" y="2083638"/>
            <a:ext cx="3104485" cy="3539430"/>
          </a:xfrm>
          <a:prstGeom prst="rect">
            <a:avLst/>
          </a:prstGeom>
          <a:noFill/>
        </p:spPr>
        <p:txBody>
          <a:bodyPr wrap="square" rtlCol="0">
            <a:spAutoFit/>
          </a:bodyPr>
          <a:lstStyle/>
          <a:p>
            <a:r>
              <a:rPr lang="zh-CN" altLang="en-US" sz="2800" b="1" dirty="0"/>
              <a:t>思想和价值导向：</a:t>
            </a:r>
            <a:endParaRPr lang="en-US" altLang="zh-CN" sz="2800" b="1" dirty="0"/>
          </a:p>
          <a:p>
            <a:r>
              <a:rPr lang="zh-CN" altLang="en-US" sz="2800" b="1" dirty="0">
                <a:solidFill>
                  <a:srgbClr val="FF0000"/>
                </a:solidFill>
              </a:rPr>
              <a:t>父母的批评、赞扬是不同方式的爱</a:t>
            </a:r>
            <a:endParaRPr lang="en-US" altLang="zh-CN" sz="2800" b="1" dirty="0">
              <a:solidFill>
                <a:srgbClr val="FF0000"/>
              </a:solidFill>
            </a:endParaRPr>
          </a:p>
          <a:p>
            <a:endParaRPr lang="en-US" altLang="zh-CN" sz="2800" b="1" dirty="0">
              <a:solidFill>
                <a:srgbClr val="FF0000"/>
              </a:solidFill>
            </a:endParaRPr>
          </a:p>
          <a:p>
            <a:r>
              <a:rPr lang="zh-CN" altLang="en-US" sz="2800" b="1" dirty="0">
                <a:solidFill>
                  <a:srgbClr val="FF0000"/>
                </a:solidFill>
              </a:rPr>
              <a:t>要理解父母</a:t>
            </a:r>
            <a:endParaRPr lang="en-US" altLang="zh-CN" sz="2800" b="1" dirty="0">
              <a:solidFill>
                <a:srgbClr val="FF0000"/>
              </a:solidFill>
            </a:endParaRPr>
          </a:p>
          <a:p>
            <a:endParaRPr lang="en-US" altLang="zh-CN" sz="2800" b="1" dirty="0">
              <a:solidFill>
                <a:srgbClr val="FF0000"/>
              </a:solidFill>
            </a:endParaRPr>
          </a:p>
          <a:p>
            <a:r>
              <a:rPr lang="zh-CN" altLang="en-US" sz="2800" b="1" dirty="0">
                <a:solidFill>
                  <a:srgbClr val="FF0000"/>
                </a:solidFill>
              </a:rPr>
              <a:t>主动和父母沟通</a:t>
            </a:r>
            <a:endParaRPr lang="en-US" altLang="zh-CN" sz="2800" b="1" dirty="0">
              <a:solidFill>
                <a:srgbClr val="FF0000"/>
              </a:solidFill>
            </a:endParaRPr>
          </a:p>
          <a:p>
            <a:endParaRPr lang="zh-CN" altLang="en-US" sz="28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43473" y="1268765"/>
            <a:ext cx="10081120" cy="3970318"/>
          </a:xfrm>
          <a:prstGeom prst="rect">
            <a:avLst/>
          </a:prstGeom>
        </p:spPr>
        <p:txBody>
          <a:bodyPr wrap="square">
            <a:spAutoFit/>
          </a:bodyPr>
          <a:lstStyle/>
          <a:p>
            <a:pPr>
              <a:lnSpc>
                <a:spcPct val="150000"/>
              </a:lnSpc>
            </a:pPr>
            <a:r>
              <a:rPr lang="en-US" altLang="zh-CN" sz="2800" dirty="0"/>
              <a:t>         </a:t>
            </a:r>
            <a:r>
              <a:rPr lang="zh-CN" altLang="zh-CN" sz="2800" dirty="0">
                <a:solidFill>
                  <a:srgbClr val="FF0000"/>
                </a:solidFill>
                <a:latin typeface="黑体" panose="02010609060101010101" pitchFamily="49" charset="-122"/>
                <a:ea typeface="黑体" panose="02010609060101010101" pitchFamily="49" charset="-122"/>
              </a:rPr>
              <a:t>开展以天下兴亡、匹夫有责为重点的家国情怀教育</a:t>
            </a:r>
            <a:r>
              <a:rPr lang="zh-CN" altLang="zh-CN" sz="2800" dirty="0">
                <a:solidFill>
                  <a:srgbClr val="FF0000"/>
                </a:solidFill>
              </a:rPr>
              <a:t>。</a:t>
            </a:r>
            <a:r>
              <a:rPr lang="zh-CN" altLang="zh-CN" sz="2800" dirty="0">
                <a:latin typeface="楷体" panose="02010609060101010101" pitchFamily="49" charset="-122"/>
                <a:ea typeface="楷体" panose="02010609060101010101" pitchFamily="49" charset="-122"/>
              </a:rPr>
              <a:t>着力引导青少年学生深刻认识中国梦是每个人的梦，以祖国的繁荣为最大的光荣，以国家的衰落为最大的耻辱，增强国家认同，培养爱国情感，树立民族自信，形成为实现中华民族伟大复兴的中国梦而不懈努力的共同理想追求，培养青少年学生做有自信、懂自尊、能自强的中国人。</a:t>
            </a:r>
            <a:endParaRPr lang="zh-CN" altLang="en-US" sz="2800" dirty="0">
              <a:latin typeface="楷体" panose="02010609060101010101" pitchFamily="49" charset="-122"/>
              <a:ea typeface="楷体" panose="02010609060101010101" pitchFamily="49" charset="-122"/>
            </a:endParaRP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420" y="1124749"/>
            <a:ext cx="10441160" cy="3970318"/>
          </a:xfrm>
          <a:prstGeom prst="rect">
            <a:avLst/>
          </a:prstGeom>
        </p:spPr>
        <p:txBody>
          <a:bodyPr wrap="square">
            <a:spAutoFit/>
          </a:bodyPr>
          <a:lstStyle/>
          <a:p>
            <a:pPr>
              <a:lnSpc>
                <a:spcPct val="150000"/>
              </a:lnSpc>
            </a:pPr>
            <a:r>
              <a:rPr lang="en-US" altLang="zh-CN" sz="2800" dirty="0"/>
              <a:t>        </a:t>
            </a:r>
            <a:r>
              <a:rPr lang="zh-CN" altLang="zh-CN" sz="2800" dirty="0">
                <a:solidFill>
                  <a:srgbClr val="FF0000"/>
                </a:solidFill>
                <a:latin typeface="黑体" panose="02010609060101010101" pitchFamily="49" charset="-122"/>
                <a:ea typeface="黑体" panose="02010609060101010101" pitchFamily="49" charset="-122"/>
              </a:rPr>
              <a:t>开展以仁爱共济、立己达人为重点的社会关爱教育</a:t>
            </a:r>
            <a:r>
              <a:rPr lang="zh-CN" altLang="zh-CN" sz="2800" dirty="0">
                <a:solidFill>
                  <a:srgbClr val="FF0000"/>
                </a:solidFill>
              </a:rPr>
              <a:t>。</a:t>
            </a:r>
            <a:r>
              <a:rPr lang="zh-CN" altLang="zh-CN" sz="2800" dirty="0">
                <a:latin typeface="楷体" panose="02010609060101010101" pitchFamily="49" charset="-122"/>
                <a:ea typeface="楷体" panose="02010609060101010101" pitchFamily="49" charset="-122"/>
              </a:rPr>
              <a:t>着力引导青少年学生正确处理个人与他人、个人与社会、个人与自然的关系，学会心存善念、理解他人、尊老爱幼、扶残济困、关心社会、尊重自然，培育集体主义精神和生态文明意识，形成乐于奉献、热心公益慈善的良好风尚，培养青少年学生做高素养、讲文明、有爱心的中国人。</a:t>
            </a:r>
            <a:endParaRPr lang="zh-CN" altLang="en-US" sz="2800" dirty="0">
              <a:latin typeface="楷体" panose="02010609060101010101" pitchFamily="49" charset="-122"/>
              <a:ea typeface="楷体" panose="02010609060101010101" pitchFamily="49" charset="-122"/>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440" y="1412776"/>
            <a:ext cx="10081120" cy="3384581"/>
          </a:xfrm>
          <a:prstGeom prst="rect">
            <a:avLst/>
          </a:prstGeom>
        </p:spPr>
        <p:txBody>
          <a:bodyPr wrap="square">
            <a:spAutoFit/>
          </a:bodyPr>
          <a:lstStyle/>
          <a:p>
            <a:pPr>
              <a:lnSpc>
                <a:spcPct val="200000"/>
              </a:lnSpc>
            </a:pPr>
            <a:r>
              <a:rPr lang="en-US" altLang="zh-CN" sz="2800" dirty="0"/>
              <a:t>         </a:t>
            </a:r>
            <a:r>
              <a:rPr lang="zh-CN" altLang="zh-CN" sz="2800" dirty="0">
                <a:solidFill>
                  <a:srgbClr val="FF0000"/>
                </a:solidFill>
                <a:latin typeface="黑体" panose="02010609060101010101" pitchFamily="49" charset="-122"/>
                <a:ea typeface="黑体" panose="02010609060101010101" pitchFamily="49" charset="-122"/>
              </a:rPr>
              <a:t>开展以正心笃志、崇德弘毅为重点的人格修养教育</a:t>
            </a:r>
            <a:r>
              <a:rPr lang="zh-CN" altLang="zh-CN" sz="2800" dirty="0">
                <a:solidFill>
                  <a:srgbClr val="FF0000"/>
                </a:solidFill>
              </a:rPr>
              <a:t>。</a:t>
            </a:r>
            <a:r>
              <a:rPr lang="zh-CN" altLang="zh-CN" sz="2800" dirty="0">
                <a:latin typeface="楷体" panose="02010609060101010101" pitchFamily="49" charset="-122"/>
                <a:ea typeface="楷体" panose="02010609060101010101" pitchFamily="49" charset="-122"/>
              </a:rPr>
              <a:t>着力引导青少年学生明辨是非、遵纪守法、坚韧豁达、奋发向上，自觉弘扬中华民族优秀道德思想，形成良好的道德品质和行为习惯，培养青少年学生做</a:t>
            </a:r>
            <a:r>
              <a:rPr lang="zh-CN" altLang="zh-CN" sz="2800" dirty="0">
                <a:solidFill>
                  <a:srgbClr val="FF0000"/>
                </a:solidFill>
                <a:latin typeface="黑体" panose="02010609060101010101" pitchFamily="49" charset="-122"/>
                <a:ea typeface="黑体" panose="02010609060101010101" pitchFamily="49" charset="-122"/>
              </a:rPr>
              <a:t>知荣辱</a:t>
            </a:r>
            <a:r>
              <a:rPr lang="zh-CN" altLang="zh-CN" sz="2800" dirty="0"/>
              <a:t>、</a:t>
            </a:r>
            <a:r>
              <a:rPr lang="zh-CN" altLang="zh-CN" sz="2800" dirty="0">
                <a:solidFill>
                  <a:srgbClr val="FF0000"/>
                </a:solidFill>
                <a:latin typeface="黑体" panose="02010609060101010101" pitchFamily="49" charset="-122"/>
                <a:ea typeface="黑体" panose="02010609060101010101" pitchFamily="49" charset="-122"/>
              </a:rPr>
              <a:t>守诚信</a:t>
            </a:r>
            <a:r>
              <a:rPr lang="zh-CN" altLang="zh-CN" sz="2800" dirty="0"/>
              <a:t>、</a:t>
            </a:r>
            <a:r>
              <a:rPr lang="zh-CN" altLang="zh-CN" sz="2800" dirty="0">
                <a:solidFill>
                  <a:srgbClr val="FF0000"/>
                </a:solidFill>
                <a:latin typeface="黑体" panose="02010609060101010101" pitchFamily="49" charset="-122"/>
                <a:ea typeface="黑体" panose="02010609060101010101" pitchFamily="49" charset="-122"/>
              </a:rPr>
              <a:t>敢创新</a:t>
            </a:r>
            <a:r>
              <a:rPr lang="zh-CN" altLang="zh-CN" sz="2800" dirty="0">
                <a:latin typeface="楷体" panose="02010609060101010101" pitchFamily="49" charset="-122"/>
                <a:ea typeface="楷体" panose="02010609060101010101" pitchFamily="49" charset="-122"/>
              </a:rPr>
              <a:t>的中国人。</a:t>
            </a:r>
            <a:endParaRPr lang="zh-CN" altLang="en-US" sz="2800" dirty="0">
              <a:latin typeface="楷体" panose="02010609060101010101" pitchFamily="49" charset="-122"/>
              <a:ea typeface="楷体" panose="02010609060101010101" pitchFamily="49" charset="-122"/>
            </a:endParaRP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59397" y="725575"/>
            <a:ext cx="10873207" cy="4708981"/>
          </a:xfrm>
          <a:prstGeom prst="rect">
            <a:avLst/>
          </a:prstGeom>
        </p:spPr>
        <p:txBody>
          <a:bodyPr wrap="square">
            <a:spAutoFit/>
          </a:bodyPr>
          <a:lstStyle/>
          <a:p>
            <a:pPr algn="ctr">
              <a:lnSpc>
                <a:spcPct val="150000"/>
              </a:lnSpc>
            </a:pPr>
            <a:r>
              <a:rPr lang="zh-CN" altLang="zh-CN" sz="3200" b="1" dirty="0">
                <a:latin typeface="华文中宋" panose="02010600040101010101" pitchFamily="2" charset="-122"/>
                <a:ea typeface="华文中宋" panose="02010600040101010101" pitchFamily="2" charset="-122"/>
              </a:rPr>
              <a:t>关于实施中华优秀传统文化传承发展工程的意见</a:t>
            </a:r>
            <a:r>
              <a:rPr lang="en-US" altLang="zh-CN" sz="2800" dirty="0"/>
              <a:t> </a:t>
            </a:r>
            <a:endParaRPr lang="zh-CN" altLang="zh-CN" sz="2800" dirty="0"/>
          </a:p>
          <a:p>
            <a:pPr>
              <a:lnSpc>
                <a:spcPct val="150000"/>
              </a:lnSpc>
            </a:pPr>
            <a:r>
              <a:rPr lang="en-US" altLang="zh-CN" sz="2800" dirty="0"/>
              <a:t>        </a:t>
            </a:r>
            <a:r>
              <a:rPr lang="en-US" altLang="zh-CN" sz="2800" dirty="0">
                <a:latin typeface="楷体" panose="02010609060101010101" pitchFamily="49" charset="-122"/>
                <a:ea typeface="楷体" panose="02010609060101010101" pitchFamily="49" charset="-122"/>
              </a:rPr>
              <a:t>6</a:t>
            </a:r>
            <a:r>
              <a:rPr lang="zh-CN" altLang="zh-CN" sz="2800" dirty="0">
                <a:latin typeface="楷体" panose="02010609060101010101" pitchFamily="49" charset="-122"/>
                <a:ea typeface="楷体" panose="02010609060101010101" pitchFamily="49" charset="-122"/>
              </a:rPr>
              <a:t>．中华传统美德。中华优秀传统文化蕴含着丰富的道德理念和规范，如天下兴亡、匹夫有责的担当意识，精忠报国、振兴中华的爱国情怀，崇德向善、见贤思齐的社会风尚，孝悌忠信、礼义廉耻的荣辱观念，体现着评判是非曲直的价值标准，潜移默化地影响着中国人的行为方式。传承发展中华优秀传统文化，就要大力弘扬自强不息、敬业乐群、扶危济困、见义勇为、孝老爱亲等中华传统美德。</a:t>
            </a:r>
            <a:endParaRPr lang="zh-CN" altLang="zh-CN" sz="2800" dirty="0">
              <a:latin typeface="楷体" panose="02010609060101010101" pitchFamily="49" charset="-122"/>
              <a:ea typeface="楷体" panose="02010609060101010101" pitchFamily="49" charset="-122"/>
            </a:endParaRP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71464" y="1556797"/>
            <a:ext cx="9649072" cy="3139321"/>
          </a:xfrm>
          <a:prstGeom prst="rect">
            <a:avLst/>
          </a:prstGeom>
        </p:spPr>
        <p:txBody>
          <a:bodyPr wrap="square">
            <a:spAutoFit/>
          </a:bodyPr>
          <a:lstStyle/>
          <a:p>
            <a:pPr algn="ctr">
              <a:lnSpc>
                <a:spcPct val="150000"/>
              </a:lnSpc>
            </a:pPr>
            <a:r>
              <a:rPr lang="en-US" altLang="zh-CN" sz="3600" b="1" dirty="0">
                <a:latin typeface="华文中宋" panose="02010600040101010101" pitchFamily="2" charset="-122"/>
                <a:ea typeface="华文中宋" panose="02010600040101010101" pitchFamily="2" charset="-122"/>
              </a:rPr>
              <a:t>6.</a:t>
            </a:r>
            <a:r>
              <a:rPr lang="zh-CN" altLang="zh-CN" sz="3600" b="1" dirty="0">
                <a:latin typeface="华文中宋" panose="02010600040101010101" pitchFamily="2" charset="-122"/>
                <a:ea typeface="华文中宋" panose="02010600040101010101" pitchFamily="2" charset="-122"/>
              </a:rPr>
              <a:t>传统美德</a:t>
            </a:r>
            <a:r>
              <a:rPr lang="en-US" altLang="zh-CN" sz="3600" b="1" dirty="0">
                <a:latin typeface="华文中宋" panose="02010600040101010101" pitchFamily="2" charset="-122"/>
                <a:ea typeface="华文中宋" panose="02010600040101010101" pitchFamily="2" charset="-122"/>
              </a:rPr>
              <a:t>  </a:t>
            </a:r>
            <a:r>
              <a:rPr lang="zh-CN" altLang="zh-CN" sz="3600" b="1" dirty="0">
                <a:latin typeface="华文中宋" panose="02010600040101010101" pitchFamily="2" charset="-122"/>
                <a:ea typeface="华文中宋" panose="02010600040101010101" pitchFamily="2" charset="-122"/>
              </a:rPr>
              <a:t>源远流长</a:t>
            </a:r>
            <a:endParaRPr lang="zh-CN" altLang="zh-CN" sz="3200" b="1" dirty="0">
              <a:latin typeface="华文中宋" panose="02010600040101010101" pitchFamily="2" charset="-122"/>
              <a:ea typeface="华文中宋" panose="02010600040101010101" pitchFamily="2" charset="-122"/>
            </a:endParaRPr>
          </a:p>
          <a:p>
            <a:pPr>
              <a:lnSpc>
                <a:spcPct val="150000"/>
              </a:lnSpc>
            </a:pPr>
            <a:r>
              <a:rPr lang="en-US" altLang="zh-CN" sz="3200" dirty="0"/>
              <a:t>        </a:t>
            </a:r>
            <a:r>
              <a:rPr lang="zh-CN" altLang="zh-CN" sz="3200" dirty="0"/>
              <a:t>（</a:t>
            </a:r>
            <a:r>
              <a:rPr lang="en-US" altLang="zh-CN" sz="3200" dirty="0"/>
              <a:t>1</a:t>
            </a:r>
            <a:r>
              <a:rPr lang="zh-CN" altLang="zh-CN" sz="3200" dirty="0"/>
              <a:t>）自强不息的人格修养</a:t>
            </a:r>
            <a:r>
              <a:rPr lang="zh-CN" altLang="en-US" sz="3200" dirty="0">
                <a:solidFill>
                  <a:srgbClr val="FF0000"/>
                </a:solidFill>
                <a:latin typeface="黑体" panose="02010609060101010101" pitchFamily="49" charset="-122"/>
                <a:ea typeface="黑体" panose="02010609060101010101" pitchFamily="49" charset="-122"/>
              </a:rPr>
              <a:t>（对自我）</a:t>
            </a:r>
            <a:endParaRPr lang="zh-CN" altLang="zh-CN" sz="3200" dirty="0">
              <a:solidFill>
                <a:srgbClr val="FF0000"/>
              </a:solidFill>
              <a:latin typeface="黑体" panose="02010609060101010101" pitchFamily="49" charset="-122"/>
              <a:ea typeface="黑体" panose="02010609060101010101" pitchFamily="49" charset="-122"/>
            </a:endParaRPr>
          </a:p>
          <a:p>
            <a:pPr>
              <a:lnSpc>
                <a:spcPct val="150000"/>
              </a:lnSpc>
            </a:pPr>
            <a:r>
              <a:rPr lang="en-US" altLang="zh-CN" sz="3200" dirty="0"/>
              <a:t>        </a:t>
            </a:r>
            <a:r>
              <a:rPr lang="zh-CN" altLang="zh-CN" sz="3200" dirty="0"/>
              <a:t>（</a:t>
            </a:r>
            <a:r>
              <a:rPr lang="en-US" altLang="zh-CN" sz="3200" dirty="0"/>
              <a:t>2</a:t>
            </a:r>
            <a:r>
              <a:rPr lang="zh-CN" altLang="zh-CN" sz="3200" dirty="0"/>
              <a:t>）立己达人的仁爱精神</a:t>
            </a:r>
            <a:r>
              <a:rPr lang="zh-CN" altLang="en-US" sz="3200" dirty="0">
                <a:solidFill>
                  <a:srgbClr val="FF0000"/>
                </a:solidFill>
                <a:latin typeface="黑体" panose="02010609060101010101" pitchFamily="49" charset="-122"/>
                <a:ea typeface="黑体" panose="02010609060101010101" pitchFamily="49" charset="-122"/>
              </a:rPr>
              <a:t>（对他人）</a:t>
            </a:r>
            <a:endParaRPr lang="zh-CN" altLang="zh-CN" sz="3200" dirty="0">
              <a:solidFill>
                <a:srgbClr val="FF0000"/>
              </a:solidFill>
              <a:latin typeface="黑体" panose="02010609060101010101" pitchFamily="49" charset="-122"/>
              <a:ea typeface="黑体" panose="02010609060101010101" pitchFamily="49" charset="-122"/>
            </a:endParaRPr>
          </a:p>
          <a:p>
            <a:pPr>
              <a:lnSpc>
                <a:spcPct val="150000"/>
              </a:lnSpc>
            </a:pPr>
            <a:r>
              <a:rPr lang="en-US" altLang="zh-CN" sz="3200" dirty="0"/>
              <a:t>        </a:t>
            </a:r>
            <a:r>
              <a:rPr lang="zh-CN" altLang="zh-CN" sz="3200" dirty="0"/>
              <a:t>（</a:t>
            </a:r>
            <a:r>
              <a:rPr lang="en-US" altLang="zh-CN" sz="3200" dirty="0"/>
              <a:t>3</a:t>
            </a:r>
            <a:r>
              <a:rPr lang="zh-CN" altLang="zh-CN" sz="3200" dirty="0"/>
              <a:t>）天下兴亡、匹夫有责的爱国情怀</a:t>
            </a:r>
            <a:r>
              <a:rPr lang="zh-CN" altLang="en-US" sz="3200" dirty="0">
                <a:solidFill>
                  <a:srgbClr val="FF0000"/>
                </a:solidFill>
                <a:latin typeface="黑体" panose="02010609060101010101" pitchFamily="49" charset="-122"/>
                <a:ea typeface="黑体" panose="02010609060101010101" pitchFamily="49" charset="-122"/>
              </a:rPr>
              <a:t>（对国家）</a:t>
            </a:r>
            <a:endParaRPr lang="zh-CN" altLang="zh-CN" sz="3200" dirty="0">
              <a:solidFill>
                <a:srgbClr val="FF0000"/>
              </a:solidFill>
              <a:latin typeface="黑体" panose="02010609060101010101" pitchFamily="49" charset="-122"/>
              <a:ea typeface="黑体" panose="02010609060101010101" pitchFamily="49" charset="-122"/>
            </a:endParaRP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sz="3600" b="1" dirty="0">
                <a:latin typeface="华文中宋" panose="02010600040101010101" pitchFamily="2" charset="-122"/>
                <a:ea typeface="华文中宋" panose="02010600040101010101" pitchFamily="2" charset="-122"/>
              </a:rPr>
              <a:t>对相关内容的选择、解释与创造</a:t>
            </a:r>
            <a:endParaRPr lang="zh-CN" altLang="en-US" sz="3600" b="1" dirty="0">
              <a:latin typeface="华文中宋" panose="02010600040101010101" pitchFamily="2" charset="-122"/>
              <a:ea typeface="华文中宋" panose="02010600040101010101" pitchFamily="2" charset="-122"/>
            </a:endParaRPr>
          </a:p>
        </p:txBody>
      </p:sp>
      <p:graphicFrame>
        <p:nvGraphicFramePr>
          <p:cNvPr id="5" name="内容占位符 4"/>
          <p:cNvGraphicFramePr>
            <a:graphicFrameLocks noGrp="1"/>
          </p:cNvGraphicFramePr>
          <p:nvPr>
            <p:ph idx="1"/>
          </p:nvPr>
        </p:nvGraphicFramePr>
        <p:xfrm>
          <a:off x="1981200" y="1600205"/>
          <a:ext cx="8229600" cy="452596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112491" y="731566"/>
            <a:ext cx="8064896" cy="923330"/>
          </a:xfrm>
          <a:prstGeom prst="rect">
            <a:avLst/>
          </a:prstGeom>
        </p:spPr>
        <p:txBody>
          <a:bodyPr wrap="square">
            <a:spAutoFit/>
          </a:bodyPr>
          <a:lstStyle/>
          <a:p>
            <a:pPr algn="ctr">
              <a:lnSpc>
                <a:spcPct val="150000"/>
              </a:lnSpc>
            </a:pPr>
            <a:r>
              <a:rPr lang="zh-CN" altLang="zh-CN" sz="3600" b="1" dirty="0">
                <a:latin typeface="华文中宋" panose="02010600040101010101" pitchFamily="2" charset="-122"/>
                <a:ea typeface="华文中宋" panose="02010600040101010101" pitchFamily="2" charset="-122"/>
              </a:rPr>
              <a:t>（</a:t>
            </a:r>
            <a:r>
              <a:rPr lang="en-US" altLang="zh-CN" sz="3600" b="1" dirty="0">
                <a:latin typeface="华文中宋" panose="02010600040101010101" pitchFamily="2" charset="-122"/>
                <a:ea typeface="华文中宋" panose="02010600040101010101" pitchFamily="2" charset="-122"/>
              </a:rPr>
              <a:t>1</a:t>
            </a:r>
            <a:r>
              <a:rPr lang="zh-CN" altLang="zh-CN" sz="3600" b="1" dirty="0">
                <a:latin typeface="华文中宋" panose="02010600040101010101" pitchFamily="2" charset="-122"/>
                <a:ea typeface="华文中宋" panose="02010600040101010101" pitchFamily="2" charset="-122"/>
              </a:rPr>
              <a:t>）自强不息的人格修养</a:t>
            </a:r>
            <a:r>
              <a:rPr lang="en-US" altLang="zh-CN" sz="3600" b="1" dirty="0">
                <a:latin typeface="华文中宋" panose="02010600040101010101" pitchFamily="2" charset="-122"/>
                <a:ea typeface="华文中宋" panose="02010600040101010101" pitchFamily="2" charset="-122"/>
              </a:rPr>
              <a:t>        </a:t>
            </a:r>
            <a:endParaRPr lang="zh-CN" altLang="zh-CN" sz="3600" b="1" dirty="0">
              <a:latin typeface="华文中宋" panose="02010600040101010101" pitchFamily="2" charset="-122"/>
              <a:ea typeface="华文中宋" panose="02010600040101010101" pitchFamily="2" charset="-122"/>
            </a:endParaRPr>
          </a:p>
        </p:txBody>
      </p:sp>
      <p:sp>
        <p:nvSpPr>
          <p:cNvPr id="6" name="矩形 5"/>
          <p:cNvSpPr/>
          <p:nvPr/>
        </p:nvSpPr>
        <p:spPr>
          <a:xfrm>
            <a:off x="3575720" y="1913102"/>
            <a:ext cx="5760640" cy="3323987"/>
          </a:xfrm>
          <a:prstGeom prst="rect">
            <a:avLst/>
          </a:prstGeom>
        </p:spPr>
        <p:txBody>
          <a:bodyPr wrap="square">
            <a:spAutoFit/>
          </a:bodyPr>
          <a:lstStyle/>
          <a:p>
            <a:pPr marL="457200" indent="-457200">
              <a:lnSpc>
                <a:spcPct val="150000"/>
              </a:lnSpc>
              <a:buFont typeface="Wingdings" panose="05000000000000000000" pitchFamily="2" charset="2"/>
              <a:buChar char="l"/>
            </a:pPr>
            <a:r>
              <a:rPr lang="zh-CN" altLang="en-US" sz="2800" dirty="0"/>
              <a:t>明志</a:t>
            </a:r>
            <a:endParaRPr lang="en-US" altLang="zh-CN" sz="2800" dirty="0"/>
          </a:p>
          <a:p>
            <a:pPr marL="457200" indent="-457200">
              <a:lnSpc>
                <a:spcPct val="150000"/>
              </a:lnSpc>
              <a:buFont typeface="Wingdings" panose="05000000000000000000" pitchFamily="2" charset="2"/>
              <a:buChar char="l"/>
            </a:pPr>
            <a:r>
              <a:rPr lang="zh-CN" altLang="en-US" sz="2800" dirty="0">
                <a:solidFill>
                  <a:srgbClr val="FF0000"/>
                </a:solidFill>
                <a:latin typeface="黑体" panose="02010609060101010101" pitchFamily="49" charset="-122"/>
                <a:ea typeface="黑体" panose="02010609060101010101" pitchFamily="49" charset="-122"/>
              </a:rPr>
              <a:t>持节</a:t>
            </a:r>
            <a:endParaRPr lang="en-US" altLang="zh-CN" sz="2800" dirty="0">
              <a:solidFill>
                <a:srgbClr val="FF0000"/>
              </a:solidFill>
              <a:latin typeface="黑体" panose="02010609060101010101" pitchFamily="49" charset="-122"/>
              <a:ea typeface="黑体" panose="02010609060101010101" pitchFamily="49" charset="-122"/>
            </a:endParaRPr>
          </a:p>
          <a:p>
            <a:pPr marL="457200" indent="-457200">
              <a:lnSpc>
                <a:spcPct val="150000"/>
              </a:lnSpc>
              <a:buFont typeface="Wingdings" panose="05000000000000000000" pitchFamily="2" charset="2"/>
              <a:buChar char="l"/>
            </a:pPr>
            <a:r>
              <a:rPr lang="zh-CN" altLang="en-US" sz="2800" dirty="0">
                <a:solidFill>
                  <a:srgbClr val="FF0000"/>
                </a:solidFill>
                <a:latin typeface="黑体" panose="02010609060101010101" pitchFamily="49" charset="-122"/>
                <a:ea typeface="黑体" panose="02010609060101010101" pitchFamily="49" charset="-122"/>
              </a:rPr>
              <a:t>诚信</a:t>
            </a:r>
            <a:endParaRPr lang="en-US" altLang="zh-CN" sz="2800" dirty="0">
              <a:solidFill>
                <a:srgbClr val="FF0000"/>
              </a:solidFill>
              <a:latin typeface="黑体" panose="02010609060101010101" pitchFamily="49" charset="-122"/>
              <a:ea typeface="黑体" panose="02010609060101010101" pitchFamily="49" charset="-122"/>
            </a:endParaRPr>
          </a:p>
          <a:p>
            <a:pPr marL="457200" indent="-457200">
              <a:lnSpc>
                <a:spcPct val="150000"/>
              </a:lnSpc>
              <a:buFont typeface="Wingdings" panose="05000000000000000000" pitchFamily="2" charset="2"/>
              <a:buChar char="l"/>
            </a:pPr>
            <a:r>
              <a:rPr lang="zh-CN" altLang="en-US" sz="2800" dirty="0">
                <a:solidFill>
                  <a:srgbClr val="FF0000"/>
                </a:solidFill>
                <a:latin typeface="黑体" panose="02010609060101010101" pitchFamily="49" charset="-122"/>
                <a:ea typeface="黑体" panose="02010609060101010101" pitchFamily="49" charset="-122"/>
              </a:rPr>
              <a:t>求新</a:t>
            </a:r>
            <a:endParaRPr lang="en-US" altLang="zh-CN" sz="2800" dirty="0">
              <a:solidFill>
                <a:srgbClr val="FF0000"/>
              </a:solidFill>
              <a:latin typeface="黑体" panose="02010609060101010101" pitchFamily="49" charset="-122"/>
              <a:ea typeface="黑体" panose="02010609060101010101" pitchFamily="49" charset="-122"/>
            </a:endParaRPr>
          </a:p>
          <a:p>
            <a:pPr marL="457200" indent="-457200">
              <a:lnSpc>
                <a:spcPct val="150000"/>
              </a:lnSpc>
              <a:buFont typeface="Wingdings" panose="05000000000000000000" pitchFamily="2" charset="2"/>
              <a:buChar char="l"/>
            </a:pPr>
            <a:r>
              <a:rPr lang="zh-CN" altLang="en-US" sz="2800" dirty="0"/>
              <a:t>学习与实践（知行合一）</a:t>
            </a:r>
            <a:endParaRPr lang="en-US" altLang="zh-CN" sz="2800" dirty="0"/>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279576" y="1451376"/>
            <a:ext cx="1800200" cy="738664"/>
          </a:xfrm>
          <a:prstGeom prst="rect">
            <a:avLst/>
          </a:prstGeom>
          <a:solidFill>
            <a:schemeClr val="accent5">
              <a:lumMod val="20000"/>
              <a:lumOff val="80000"/>
            </a:schemeClr>
          </a:solidFill>
        </p:spPr>
        <p:txBody>
          <a:bodyPr wrap="square">
            <a:spAutoFit/>
          </a:bodyPr>
          <a:lstStyle/>
          <a:p>
            <a:pPr algn="ctr">
              <a:lnSpc>
                <a:spcPct val="150000"/>
              </a:lnSpc>
            </a:pPr>
            <a:r>
              <a:rPr lang="zh-CN" altLang="en-US" sz="2800" b="1" dirty="0">
                <a:latin typeface="华文中宋" panose="02010600040101010101" pitchFamily="2" charset="-122"/>
                <a:ea typeface="华文中宋" panose="02010600040101010101" pitchFamily="2" charset="-122"/>
              </a:rPr>
              <a:t>观点→</a:t>
            </a:r>
            <a:endParaRPr lang="en-US" altLang="zh-CN" sz="2800" b="1" dirty="0">
              <a:latin typeface="华文中宋" panose="02010600040101010101" pitchFamily="2" charset="-122"/>
              <a:ea typeface="华文中宋" panose="02010600040101010101" pitchFamily="2" charset="-122"/>
            </a:endParaRPr>
          </a:p>
        </p:txBody>
      </p:sp>
      <p:sp>
        <p:nvSpPr>
          <p:cNvPr id="7" name="矩形 6"/>
          <p:cNvSpPr/>
          <p:nvPr/>
        </p:nvSpPr>
        <p:spPr>
          <a:xfrm>
            <a:off x="2282703" y="3566940"/>
            <a:ext cx="1800200" cy="738664"/>
          </a:xfrm>
          <a:prstGeom prst="rect">
            <a:avLst/>
          </a:prstGeom>
          <a:solidFill>
            <a:schemeClr val="accent5">
              <a:lumMod val="20000"/>
              <a:lumOff val="80000"/>
            </a:schemeClr>
          </a:solidFill>
        </p:spPr>
        <p:txBody>
          <a:bodyPr wrap="square">
            <a:spAutoFit/>
          </a:bodyPr>
          <a:lstStyle/>
          <a:p>
            <a:pPr algn="ctr">
              <a:lnSpc>
                <a:spcPct val="150000"/>
              </a:lnSpc>
            </a:pPr>
            <a:r>
              <a:rPr lang="zh-CN" altLang="en-US" sz="2800" b="1" dirty="0">
                <a:latin typeface="华文中宋" panose="02010600040101010101" pitchFamily="2" charset="-122"/>
                <a:ea typeface="华文中宋" panose="02010600040101010101" pitchFamily="2" charset="-122"/>
              </a:rPr>
              <a:t>故事→</a:t>
            </a:r>
            <a:endParaRPr lang="en-US" altLang="zh-CN" sz="2800" b="1" dirty="0">
              <a:latin typeface="华文中宋" panose="02010600040101010101" pitchFamily="2" charset="-122"/>
              <a:ea typeface="华文中宋" panose="02010600040101010101" pitchFamily="2" charset="-122"/>
            </a:endParaRPr>
          </a:p>
        </p:txBody>
      </p:sp>
      <p:sp>
        <p:nvSpPr>
          <p:cNvPr id="8" name="矩形 7"/>
          <p:cNvSpPr/>
          <p:nvPr/>
        </p:nvSpPr>
        <p:spPr>
          <a:xfrm>
            <a:off x="2279576" y="5541543"/>
            <a:ext cx="1800200" cy="738664"/>
          </a:xfrm>
          <a:prstGeom prst="rect">
            <a:avLst/>
          </a:prstGeom>
          <a:solidFill>
            <a:schemeClr val="accent5">
              <a:lumMod val="20000"/>
              <a:lumOff val="80000"/>
            </a:schemeClr>
          </a:solidFill>
        </p:spPr>
        <p:txBody>
          <a:bodyPr wrap="square">
            <a:spAutoFit/>
          </a:bodyPr>
          <a:lstStyle/>
          <a:p>
            <a:pPr algn="ctr">
              <a:lnSpc>
                <a:spcPct val="150000"/>
              </a:lnSpc>
            </a:pPr>
            <a:r>
              <a:rPr lang="zh-CN" altLang="en-US" sz="2800" b="1" dirty="0">
                <a:latin typeface="华文中宋" panose="02010600040101010101" pitchFamily="2" charset="-122"/>
                <a:ea typeface="华文中宋" panose="02010600040101010101" pitchFamily="2" charset="-122"/>
              </a:rPr>
              <a:t>活动→</a:t>
            </a:r>
            <a:endParaRPr lang="en-US" altLang="zh-CN" sz="2800" b="1" dirty="0">
              <a:latin typeface="华文中宋" panose="02010600040101010101" pitchFamily="2" charset="-122"/>
              <a:ea typeface="华文中宋" panose="02010600040101010101" pitchFamily="2" charset="-122"/>
            </a:endParaRPr>
          </a:p>
        </p:txBody>
      </p:sp>
      <p:sp>
        <p:nvSpPr>
          <p:cNvPr id="9" name="矩形 8"/>
          <p:cNvSpPr/>
          <p:nvPr/>
        </p:nvSpPr>
        <p:spPr>
          <a:xfrm>
            <a:off x="2112491" y="316562"/>
            <a:ext cx="8064896" cy="923330"/>
          </a:xfrm>
          <a:prstGeom prst="rect">
            <a:avLst/>
          </a:prstGeom>
        </p:spPr>
        <p:txBody>
          <a:bodyPr wrap="square">
            <a:spAutoFit/>
          </a:bodyPr>
          <a:lstStyle/>
          <a:p>
            <a:pPr algn="ctr">
              <a:lnSpc>
                <a:spcPct val="150000"/>
              </a:lnSpc>
            </a:pPr>
            <a:r>
              <a:rPr lang="zh-CN" altLang="en-US" sz="3600" b="1" dirty="0">
                <a:latin typeface="华文中宋" panose="02010600040101010101" pitchFamily="2" charset="-122"/>
                <a:ea typeface="华文中宋" panose="02010600040101010101" pitchFamily="2" charset="-122"/>
              </a:rPr>
              <a:t>明志</a:t>
            </a:r>
            <a:r>
              <a:rPr lang="en-US" altLang="zh-CN" sz="3600" b="1" dirty="0">
                <a:latin typeface="华文中宋" panose="02010600040101010101" pitchFamily="2" charset="-122"/>
                <a:ea typeface="华文中宋" panose="02010600040101010101" pitchFamily="2" charset="-122"/>
              </a:rPr>
              <a:t>        </a:t>
            </a:r>
            <a:endParaRPr lang="zh-CN" altLang="zh-CN" sz="3600" b="1" dirty="0">
              <a:latin typeface="华文中宋" panose="02010600040101010101" pitchFamily="2" charset="-122"/>
              <a:ea typeface="华文中宋" panose="02010600040101010101" pitchFamily="2" charset="-122"/>
            </a:endParaRPr>
          </a:p>
        </p:txBody>
      </p:sp>
      <p:pic>
        <p:nvPicPr>
          <p:cNvPr id="1126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865907" y="1342708"/>
            <a:ext cx="5301208" cy="51108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2" name="图示 1"/>
          <p:cNvGraphicFramePr/>
          <p:nvPr/>
        </p:nvGraphicFramePr>
        <p:xfrm>
          <a:off x="6023992" y="1310629"/>
          <a:ext cx="4572000" cy="34640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31604" y="1556792"/>
            <a:ext cx="1800200" cy="738664"/>
          </a:xfrm>
          <a:prstGeom prst="rect">
            <a:avLst/>
          </a:prstGeom>
          <a:solidFill>
            <a:schemeClr val="accent5">
              <a:lumMod val="20000"/>
              <a:lumOff val="80000"/>
            </a:schemeClr>
          </a:solidFill>
        </p:spPr>
        <p:txBody>
          <a:bodyPr wrap="square">
            <a:spAutoFit/>
          </a:bodyPr>
          <a:lstStyle/>
          <a:p>
            <a:pPr algn="ctr">
              <a:lnSpc>
                <a:spcPct val="150000"/>
              </a:lnSpc>
            </a:pPr>
            <a:r>
              <a:rPr lang="zh-CN" altLang="en-US" sz="2800" b="1" dirty="0">
                <a:latin typeface="华文中宋" panose="02010600040101010101" pitchFamily="2" charset="-122"/>
                <a:ea typeface="华文中宋" panose="02010600040101010101" pitchFamily="2" charset="-122"/>
              </a:rPr>
              <a:t>观点→</a:t>
            </a:r>
            <a:endParaRPr lang="en-US" altLang="zh-CN" sz="2800" b="1" dirty="0">
              <a:latin typeface="华文中宋" panose="02010600040101010101" pitchFamily="2" charset="-122"/>
              <a:ea typeface="华文中宋" panose="02010600040101010101" pitchFamily="2" charset="-122"/>
            </a:endParaRPr>
          </a:p>
        </p:txBody>
      </p:sp>
      <p:sp>
        <p:nvSpPr>
          <p:cNvPr id="7" name="矩形 6"/>
          <p:cNvSpPr/>
          <p:nvPr/>
        </p:nvSpPr>
        <p:spPr>
          <a:xfrm>
            <a:off x="2534731" y="3212976"/>
            <a:ext cx="1800200" cy="738664"/>
          </a:xfrm>
          <a:prstGeom prst="rect">
            <a:avLst/>
          </a:prstGeom>
          <a:solidFill>
            <a:schemeClr val="accent5">
              <a:lumMod val="20000"/>
              <a:lumOff val="80000"/>
            </a:schemeClr>
          </a:solidFill>
        </p:spPr>
        <p:txBody>
          <a:bodyPr wrap="square">
            <a:spAutoFit/>
          </a:bodyPr>
          <a:lstStyle/>
          <a:p>
            <a:pPr algn="ctr">
              <a:lnSpc>
                <a:spcPct val="150000"/>
              </a:lnSpc>
            </a:pPr>
            <a:r>
              <a:rPr lang="zh-CN" altLang="en-US" sz="2800" b="1" dirty="0">
                <a:latin typeface="华文中宋" panose="02010600040101010101" pitchFamily="2" charset="-122"/>
                <a:ea typeface="华文中宋" panose="02010600040101010101" pitchFamily="2" charset="-122"/>
              </a:rPr>
              <a:t>故事→</a:t>
            </a:r>
            <a:endParaRPr lang="en-US" altLang="zh-CN" sz="2800" b="1" dirty="0">
              <a:latin typeface="华文中宋" panose="02010600040101010101" pitchFamily="2" charset="-122"/>
              <a:ea typeface="华文中宋" panose="02010600040101010101" pitchFamily="2" charset="-122"/>
            </a:endParaRPr>
          </a:p>
        </p:txBody>
      </p:sp>
      <p:sp>
        <p:nvSpPr>
          <p:cNvPr id="8" name="矩形 7"/>
          <p:cNvSpPr/>
          <p:nvPr/>
        </p:nvSpPr>
        <p:spPr>
          <a:xfrm>
            <a:off x="2531604" y="5085184"/>
            <a:ext cx="1800200" cy="738664"/>
          </a:xfrm>
          <a:prstGeom prst="rect">
            <a:avLst/>
          </a:prstGeom>
          <a:solidFill>
            <a:schemeClr val="accent5">
              <a:lumMod val="20000"/>
              <a:lumOff val="80000"/>
            </a:schemeClr>
          </a:solidFill>
        </p:spPr>
        <p:txBody>
          <a:bodyPr wrap="square">
            <a:spAutoFit/>
          </a:bodyPr>
          <a:lstStyle/>
          <a:p>
            <a:pPr algn="ctr">
              <a:lnSpc>
                <a:spcPct val="150000"/>
              </a:lnSpc>
            </a:pPr>
            <a:r>
              <a:rPr lang="zh-CN" altLang="en-US" sz="2800" b="1" dirty="0">
                <a:latin typeface="华文中宋" panose="02010600040101010101" pitchFamily="2" charset="-122"/>
                <a:ea typeface="华文中宋" panose="02010600040101010101" pitchFamily="2" charset="-122"/>
              </a:rPr>
              <a:t>格言→</a:t>
            </a:r>
            <a:endParaRPr lang="en-US" altLang="zh-CN" sz="2800" b="1" dirty="0">
              <a:latin typeface="华文中宋" panose="02010600040101010101" pitchFamily="2" charset="-122"/>
              <a:ea typeface="华文中宋" panose="02010600040101010101" pitchFamily="2" charset="-122"/>
            </a:endParaRPr>
          </a:p>
        </p:txBody>
      </p:sp>
      <p:sp>
        <p:nvSpPr>
          <p:cNvPr id="9" name="矩形 8"/>
          <p:cNvSpPr/>
          <p:nvPr/>
        </p:nvSpPr>
        <p:spPr>
          <a:xfrm>
            <a:off x="2112491" y="493986"/>
            <a:ext cx="8064896" cy="923330"/>
          </a:xfrm>
          <a:prstGeom prst="rect">
            <a:avLst/>
          </a:prstGeom>
        </p:spPr>
        <p:txBody>
          <a:bodyPr wrap="square">
            <a:spAutoFit/>
          </a:bodyPr>
          <a:lstStyle/>
          <a:p>
            <a:pPr algn="ctr">
              <a:lnSpc>
                <a:spcPct val="150000"/>
              </a:lnSpc>
            </a:pPr>
            <a:r>
              <a:rPr lang="zh-CN" altLang="en-US" sz="3600" b="1" dirty="0">
                <a:latin typeface="华文中宋" panose="02010600040101010101" pitchFamily="2" charset="-122"/>
                <a:ea typeface="华文中宋" panose="02010600040101010101" pitchFamily="2" charset="-122"/>
              </a:rPr>
              <a:t>气节</a:t>
            </a:r>
            <a:r>
              <a:rPr lang="en-US" altLang="zh-CN" sz="3600" b="1" dirty="0">
                <a:latin typeface="华文中宋" panose="02010600040101010101" pitchFamily="2" charset="-122"/>
                <a:ea typeface="华文中宋" panose="02010600040101010101" pitchFamily="2" charset="-122"/>
              </a:rPr>
              <a:t>        </a:t>
            </a:r>
            <a:endParaRPr lang="zh-CN" altLang="zh-CN" sz="3600" b="1" dirty="0">
              <a:latin typeface="华文中宋" panose="02010600040101010101" pitchFamily="2" charset="-122"/>
              <a:ea typeface="华文中宋" panose="02010600040101010101" pitchFamily="2" charset="-122"/>
            </a:endParaRPr>
          </a:p>
        </p:txBody>
      </p:sp>
      <p:pic>
        <p:nvPicPr>
          <p:cNvPr id="1024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303912" y="1556792"/>
            <a:ext cx="4815252" cy="49901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10" name="图示 9"/>
          <p:cNvGraphicFramePr/>
          <p:nvPr/>
        </p:nvGraphicFramePr>
        <p:xfrm>
          <a:off x="6023992" y="1821756"/>
          <a:ext cx="4572000" cy="40555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375925" y="90166"/>
            <a:ext cx="2471341" cy="923330"/>
          </a:xfrm>
          <a:prstGeom prst="rect">
            <a:avLst/>
          </a:prstGeom>
        </p:spPr>
        <p:txBody>
          <a:bodyPr wrap="square">
            <a:spAutoFit/>
          </a:bodyPr>
          <a:lstStyle/>
          <a:p>
            <a:pPr algn="ctr">
              <a:lnSpc>
                <a:spcPct val="150000"/>
              </a:lnSpc>
            </a:pPr>
            <a:r>
              <a:rPr lang="zh-CN" altLang="en-US" sz="3600" b="1" dirty="0">
                <a:latin typeface="华文中宋" panose="02010600040101010101" pitchFamily="2" charset="-122"/>
                <a:ea typeface="华文中宋" panose="02010600040101010101" pitchFamily="2" charset="-122"/>
              </a:rPr>
              <a:t>诚信</a:t>
            </a:r>
            <a:r>
              <a:rPr lang="en-US" altLang="zh-CN" sz="3600" b="1" dirty="0">
                <a:latin typeface="华文中宋" panose="02010600040101010101" pitchFamily="2" charset="-122"/>
                <a:ea typeface="华文中宋" panose="02010600040101010101" pitchFamily="2" charset="-122"/>
              </a:rPr>
              <a:t>        </a:t>
            </a:r>
            <a:endParaRPr lang="zh-CN" altLang="zh-CN" sz="3600" b="1" dirty="0">
              <a:latin typeface="华文中宋" panose="02010600040101010101" pitchFamily="2" charset="-122"/>
              <a:ea typeface="华文中宋" panose="02010600040101010101" pitchFamily="2" charset="-122"/>
            </a:endParaRPr>
          </a:p>
        </p:txBody>
      </p:sp>
      <p:sp>
        <p:nvSpPr>
          <p:cNvPr id="8" name="矩形 7"/>
          <p:cNvSpPr/>
          <p:nvPr/>
        </p:nvSpPr>
        <p:spPr>
          <a:xfrm>
            <a:off x="2531604" y="980728"/>
            <a:ext cx="1800200" cy="738664"/>
          </a:xfrm>
          <a:prstGeom prst="rect">
            <a:avLst/>
          </a:prstGeom>
          <a:solidFill>
            <a:schemeClr val="accent5">
              <a:lumMod val="20000"/>
              <a:lumOff val="80000"/>
            </a:schemeClr>
          </a:solidFill>
        </p:spPr>
        <p:txBody>
          <a:bodyPr wrap="square">
            <a:spAutoFit/>
          </a:bodyPr>
          <a:lstStyle/>
          <a:p>
            <a:pPr algn="ctr">
              <a:lnSpc>
                <a:spcPct val="150000"/>
              </a:lnSpc>
            </a:pPr>
            <a:r>
              <a:rPr lang="zh-CN" altLang="en-US" sz="2800" b="1" dirty="0">
                <a:latin typeface="华文中宋" panose="02010600040101010101" pitchFamily="2" charset="-122"/>
                <a:ea typeface="华文中宋" panose="02010600040101010101" pitchFamily="2" charset="-122"/>
              </a:rPr>
              <a:t>观点→</a:t>
            </a:r>
            <a:endParaRPr lang="en-US" altLang="zh-CN" sz="2800" b="1" dirty="0">
              <a:latin typeface="华文中宋" panose="02010600040101010101" pitchFamily="2" charset="-122"/>
              <a:ea typeface="华文中宋" panose="02010600040101010101" pitchFamily="2" charset="-122"/>
            </a:endParaRPr>
          </a:p>
        </p:txBody>
      </p:sp>
      <p:sp>
        <p:nvSpPr>
          <p:cNvPr id="9" name="矩形 8"/>
          <p:cNvSpPr/>
          <p:nvPr/>
        </p:nvSpPr>
        <p:spPr>
          <a:xfrm>
            <a:off x="2534731" y="2132856"/>
            <a:ext cx="1800200" cy="738664"/>
          </a:xfrm>
          <a:prstGeom prst="rect">
            <a:avLst/>
          </a:prstGeom>
          <a:solidFill>
            <a:schemeClr val="accent5">
              <a:lumMod val="20000"/>
              <a:lumOff val="80000"/>
            </a:schemeClr>
          </a:solidFill>
        </p:spPr>
        <p:txBody>
          <a:bodyPr wrap="square">
            <a:spAutoFit/>
          </a:bodyPr>
          <a:lstStyle/>
          <a:p>
            <a:pPr algn="ctr">
              <a:lnSpc>
                <a:spcPct val="150000"/>
              </a:lnSpc>
            </a:pPr>
            <a:r>
              <a:rPr lang="zh-CN" altLang="en-US" sz="2800" b="1" dirty="0">
                <a:latin typeface="华文中宋" panose="02010600040101010101" pitchFamily="2" charset="-122"/>
                <a:ea typeface="华文中宋" panose="02010600040101010101" pitchFamily="2" charset="-122"/>
              </a:rPr>
              <a:t>故事→</a:t>
            </a:r>
            <a:endParaRPr lang="en-US" altLang="zh-CN" sz="2800" b="1" dirty="0">
              <a:latin typeface="华文中宋" panose="02010600040101010101" pitchFamily="2" charset="-122"/>
              <a:ea typeface="华文中宋" panose="02010600040101010101" pitchFamily="2" charset="-122"/>
            </a:endParaRPr>
          </a:p>
        </p:txBody>
      </p:sp>
      <p:sp>
        <p:nvSpPr>
          <p:cNvPr id="10" name="矩形 9"/>
          <p:cNvSpPr/>
          <p:nvPr/>
        </p:nvSpPr>
        <p:spPr>
          <a:xfrm>
            <a:off x="2531604" y="5229200"/>
            <a:ext cx="1800200" cy="738664"/>
          </a:xfrm>
          <a:prstGeom prst="rect">
            <a:avLst/>
          </a:prstGeom>
          <a:solidFill>
            <a:schemeClr val="accent5">
              <a:lumMod val="20000"/>
              <a:lumOff val="80000"/>
            </a:schemeClr>
          </a:solidFill>
        </p:spPr>
        <p:txBody>
          <a:bodyPr wrap="square">
            <a:spAutoFit/>
          </a:bodyPr>
          <a:lstStyle/>
          <a:p>
            <a:pPr algn="ctr">
              <a:lnSpc>
                <a:spcPct val="150000"/>
              </a:lnSpc>
            </a:pPr>
            <a:r>
              <a:rPr lang="zh-CN" altLang="en-US" sz="2800" b="1" dirty="0">
                <a:latin typeface="华文中宋" panose="02010600040101010101" pitchFamily="2" charset="-122"/>
                <a:ea typeface="华文中宋" panose="02010600040101010101" pitchFamily="2" charset="-122"/>
              </a:rPr>
              <a:t>格言→</a:t>
            </a:r>
            <a:endParaRPr lang="en-US" altLang="zh-CN" sz="2800" b="1" dirty="0">
              <a:latin typeface="华文中宋" panose="02010600040101010101" pitchFamily="2" charset="-122"/>
              <a:ea typeface="华文中宋" panose="02010600040101010101" pitchFamily="2" charset="-122"/>
            </a:endParaRPr>
          </a:p>
        </p:txBody>
      </p:sp>
      <p:sp>
        <p:nvSpPr>
          <p:cNvPr id="11" name="矩形 10"/>
          <p:cNvSpPr/>
          <p:nvPr/>
        </p:nvSpPr>
        <p:spPr>
          <a:xfrm>
            <a:off x="2534731" y="3356992"/>
            <a:ext cx="1800200" cy="738664"/>
          </a:xfrm>
          <a:prstGeom prst="rect">
            <a:avLst/>
          </a:prstGeom>
          <a:solidFill>
            <a:schemeClr val="accent5">
              <a:lumMod val="20000"/>
              <a:lumOff val="80000"/>
            </a:schemeClr>
          </a:solidFill>
        </p:spPr>
        <p:txBody>
          <a:bodyPr wrap="square">
            <a:spAutoFit/>
          </a:bodyPr>
          <a:lstStyle/>
          <a:p>
            <a:pPr algn="ctr">
              <a:lnSpc>
                <a:spcPct val="150000"/>
              </a:lnSpc>
            </a:pPr>
            <a:r>
              <a:rPr lang="zh-CN" altLang="en-US" sz="2800" b="1" dirty="0">
                <a:latin typeface="华文中宋" panose="02010600040101010101" pitchFamily="2" charset="-122"/>
                <a:ea typeface="华文中宋" panose="02010600040101010101" pitchFamily="2" charset="-122"/>
              </a:rPr>
              <a:t>活动→</a:t>
            </a:r>
            <a:endParaRPr lang="en-US" altLang="zh-CN" sz="2800" b="1" dirty="0">
              <a:latin typeface="华文中宋" panose="02010600040101010101" pitchFamily="2" charset="-122"/>
              <a:ea typeface="华文中宋" panose="02010600040101010101" pitchFamily="2" charset="-122"/>
            </a:endParaRPr>
          </a:p>
        </p:txBody>
      </p:sp>
      <p:pic>
        <p:nvPicPr>
          <p:cNvPr id="1229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892327" y="916464"/>
            <a:ext cx="4479544" cy="25189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43877" y="3356992"/>
            <a:ext cx="4464923" cy="31820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12" name="图示 11"/>
          <p:cNvGraphicFramePr/>
          <p:nvPr/>
        </p:nvGraphicFramePr>
        <p:xfrm>
          <a:off x="5663952" y="967366"/>
          <a:ext cx="4572000" cy="49085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矩形 1"/>
          <p:cNvSpPr/>
          <p:nvPr/>
        </p:nvSpPr>
        <p:spPr>
          <a:xfrm>
            <a:off x="604719" y="449064"/>
            <a:ext cx="6253480" cy="521970"/>
          </a:xfrm>
          <a:prstGeom prst="rect">
            <a:avLst/>
          </a:prstGeom>
        </p:spPr>
        <p:txBody>
          <a:bodyPr wrap="none">
            <a:spAutoFit/>
          </a:bodyPr>
          <a:lstStyle/>
          <a:p>
            <a:pPr marL="342900" indent="-342900">
              <a:buFont typeface="Wingdings" panose="05000000000000000000" pitchFamily="2" charset="2"/>
              <a:buChar char="u"/>
            </a:pPr>
            <a:r>
              <a:rPr lang="zh-CN" altLang="zh-CN" sz="2800" b="1" dirty="0">
                <a:solidFill>
                  <a:srgbClr val="FF0000"/>
                </a:solidFill>
              </a:rPr>
              <a:t>了解每一</a:t>
            </a:r>
            <a:r>
              <a:rPr lang="zh-CN" altLang="en-US" sz="2800" b="1" dirty="0">
                <a:solidFill>
                  <a:srgbClr val="FF0000"/>
                </a:solidFill>
              </a:rPr>
              <a:t>课</a:t>
            </a:r>
            <a:r>
              <a:rPr lang="zh-CN" altLang="zh-CN" sz="2800" b="1" dirty="0">
                <a:solidFill>
                  <a:srgbClr val="FF0000"/>
                </a:solidFill>
              </a:rPr>
              <a:t>教材图文背后的价值指向</a:t>
            </a:r>
            <a:endParaRPr lang="zh-CN" altLang="zh-CN" sz="2800" b="1" dirty="0">
              <a:solidFill>
                <a:srgbClr val="FF0000"/>
              </a:solidFill>
            </a:endParaRPr>
          </a:p>
        </p:txBody>
      </p:sp>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l="3733" t="55645" r="-792" b="13908"/>
          <a:stretch>
            <a:fillRect/>
          </a:stretch>
        </p:blipFill>
        <p:spPr>
          <a:xfrm>
            <a:off x="1407057" y="1582616"/>
            <a:ext cx="3880051" cy="2163875"/>
          </a:xfrm>
          <a:prstGeom prst="rect">
            <a:avLst/>
          </a:prstGeom>
        </p:spPr>
      </p:pic>
      <p:sp>
        <p:nvSpPr>
          <p:cNvPr id="4" name="文本框 3"/>
          <p:cNvSpPr txBox="1"/>
          <p:nvPr/>
        </p:nvSpPr>
        <p:spPr>
          <a:xfrm>
            <a:off x="774011" y="5791713"/>
            <a:ext cx="3985559" cy="461665"/>
          </a:xfrm>
          <a:prstGeom prst="rect">
            <a:avLst/>
          </a:prstGeom>
          <a:noFill/>
        </p:spPr>
        <p:txBody>
          <a:bodyPr wrap="square" rtlCol="0">
            <a:spAutoFit/>
          </a:bodyPr>
          <a:lstStyle/>
          <a:p>
            <a:r>
              <a:rPr lang="en-US" altLang="zh-CN" sz="2400" b="1" dirty="0"/>
              <a:t>4《</a:t>
            </a:r>
            <a:r>
              <a:rPr lang="zh-CN" altLang="en-US" sz="2400" b="1" dirty="0"/>
              <a:t>我们的公共生活</a:t>
            </a:r>
            <a:r>
              <a:rPr lang="en-US" altLang="zh-CN" sz="2400" b="1" dirty="0"/>
              <a:t>》P25</a:t>
            </a:r>
            <a:endParaRPr lang="zh-CN" altLang="en-US" sz="2400" b="1" dirty="0"/>
          </a:p>
        </p:txBody>
      </p:sp>
      <p:sp>
        <p:nvSpPr>
          <p:cNvPr id="5" name="文本框 4"/>
          <p:cNvSpPr txBox="1"/>
          <p:nvPr/>
        </p:nvSpPr>
        <p:spPr>
          <a:xfrm>
            <a:off x="6213229" y="1499722"/>
            <a:ext cx="5040923" cy="224676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2800" b="1" dirty="0"/>
              <a:t>感言：附近的人都叫它“瞎眼路灯”。我觉得它“瞎”了，天黑时，人们就失去了光明的指引；天冷时，人们就失去一份温暖</a:t>
            </a:r>
            <a:r>
              <a:rPr lang="en-US" altLang="zh-CN" sz="2800" b="1" dirty="0"/>
              <a:t>……</a:t>
            </a:r>
            <a:endParaRPr lang="zh-CN" altLang="en-US" sz="2800" b="1" dirty="0"/>
          </a:p>
        </p:txBody>
      </p:sp>
      <p:sp>
        <p:nvSpPr>
          <p:cNvPr id="6" name="文本框 5"/>
          <p:cNvSpPr txBox="1"/>
          <p:nvPr/>
        </p:nvSpPr>
        <p:spPr>
          <a:xfrm>
            <a:off x="1893274" y="4404171"/>
            <a:ext cx="9173309" cy="954107"/>
          </a:xfrm>
          <a:prstGeom prst="rect">
            <a:avLst/>
          </a:prstGeom>
          <a:solidFill>
            <a:srgbClr val="FFFF00"/>
          </a:solidFill>
        </p:spPr>
        <p:txBody>
          <a:bodyPr wrap="square" rtlCol="0">
            <a:spAutoFit/>
          </a:bodyPr>
          <a:lstStyle/>
          <a:p>
            <a:r>
              <a:rPr lang="zh-CN" altLang="en-US" sz="2800" dirty="0">
                <a:latin typeface="黑体" panose="02010609060101010101" pitchFamily="49" charset="-122"/>
                <a:ea typeface="黑体" panose="02010609060101010101" pitchFamily="49" charset="-122"/>
              </a:rPr>
              <a:t>政府提供或修建的公共设施，与我们每个人都息息相关。我们要维护公共利益。</a:t>
            </a:r>
            <a:endParaRPr lang="zh-CN" altLang="en-US" sz="2800" dirty="0">
              <a:latin typeface="黑体" panose="02010609060101010101" pitchFamily="49" charset="-122"/>
              <a:ea typeface="黑体" panose="02010609060101010101" pitchFamily="49" charset="-122"/>
            </a:endParaRPr>
          </a:p>
        </p:txBody>
      </p:sp>
      <p:sp>
        <p:nvSpPr>
          <p:cNvPr id="7" name="箭头: 下 6"/>
          <p:cNvSpPr/>
          <p:nvPr/>
        </p:nvSpPr>
        <p:spPr>
          <a:xfrm>
            <a:off x="5655390" y="3997569"/>
            <a:ext cx="698518" cy="31652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6705598" y="5638800"/>
            <a:ext cx="2180494" cy="523220"/>
          </a:xfrm>
          <a:prstGeom prst="rect">
            <a:avLst/>
          </a:prstGeom>
          <a:noFill/>
        </p:spPr>
        <p:txBody>
          <a:bodyPr wrap="square" rtlCol="0">
            <a:spAutoFit/>
          </a:bodyPr>
          <a:lstStyle/>
          <a:p>
            <a:r>
              <a:rPr lang="zh-CN" altLang="en-US" sz="2800" b="1" dirty="0">
                <a:solidFill>
                  <a:srgbClr val="FF0000"/>
                </a:solidFill>
              </a:rPr>
              <a:t>社会责任</a:t>
            </a:r>
            <a:endParaRPr lang="zh-CN" altLang="en-US" sz="28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906846" y="2132856"/>
            <a:ext cx="6423480" cy="45572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矩形 6"/>
          <p:cNvSpPr/>
          <p:nvPr/>
        </p:nvSpPr>
        <p:spPr>
          <a:xfrm>
            <a:off x="2495964" y="260648"/>
            <a:ext cx="7200800" cy="1754326"/>
          </a:xfrm>
          <a:prstGeom prst="rect">
            <a:avLst/>
          </a:prstGeom>
        </p:spPr>
        <p:txBody>
          <a:bodyPr wrap="square">
            <a:spAutoFit/>
          </a:bodyPr>
          <a:lstStyle/>
          <a:p>
            <a:pPr algn="ctr">
              <a:lnSpc>
                <a:spcPct val="150000"/>
              </a:lnSpc>
            </a:pPr>
            <a:r>
              <a:rPr lang="zh-CN" altLang="en-US" sz="3600" b="1" dirty="0">
                <a:latin typeface="华文中宋" panose="02010600040101010101" pitchFamily="2" charset="-122"/>
                <a:ea typeface="华文中宋" panose="02010600040101010101" pitchFamily="2" charset="-122"/>
              </a:rPr>
              <a:t>“自强不息的人格修养”的结语及总结性活动</a:t>
            </a:r>
            <a:r>
              <a:rPr lang="en-US" altLang="zh-CN" sz="3600" b="1" dirty="0">
                <a:latin typeface="华文中宋" panose="02010600040101010101" pitchFamily="2" charset="-122"/>
                <a:ea typeface="华文中宋" panose="02010600040101010101" pitchFamily="2" charset="-122"/>
              </a:rPr>
              <a:t>        </a:t>
            </a:r>
            <a:endParaRPr lang="zh-CN" altLang="zh-CN" sz="3600" b="1" dirty="0">
              <a:latin typeface="华文中宋" panose="02010600040101010101" pitchFamily="2" charset="-122"/>
              <a:ea typeface="华文中宋" panose="02010600040101010101" pitchFamily="2" charset="-122"/>
            </a:endParaRPr>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855640" y="633462"/>
            <a:ext cx="6264696" cy="923330"/>
          </a:xfrm>
          <a:prstGeom prst="rect">
            <a:avLst/>
          </a:prstGeom>
        </p:spPr>
        <p:txBody>
          <a:bodyPr wrap="square">
            <a:spAutoFit/>
          </a:bodyPr>
          <a:lstStyle/>
          <a:p>
            <a:pPr algn="ctr">
              <a:lnSpc>
                <a:spcPct val="150000"/>
              </a:lnSpc>
            </a:pPr>
            <a:r>
              <a:rPr lang="zh-CN" altLang="zh-CN" sz="3600" b="1" dirty="0">
                <a:latin typeface="华文中宋" panose="02010600040101010101" pitchFamily="2" charset="-122"/>
                <a:ea typeface="华文中宋" panose="02010600040101010101" pitchFamily="2" charset="-122"/>
              </a:rPr>
              <a:t>（</a:t>
            </a:r>
            <a:r>
              <a:rPr lang="en-US" altLang="zh-CN" sz="3600" b="1" dirty="0">
                <a:latin typeface="华文中宋" panose="02010600040101010101" pitchFamily="2" charset="-122"/>
                <a:ea typeface="华文中宋" panose="02010600040101010101" pitchFamily="2" charset="-122"/>
              </a:rPr>
              <a:t>2</a:t>
            </a:r>
            <a:r>
              <a:rPr lang="zh-CN" altLang="zh-CN" sz="3600" b="1" dirty="0">
                <a:latin typeface="华文中宋" panose="02010600040101010101" pitchFamily="2" charset="-122"/>
                <a:ea typeface="华文中宋" panose="02010600040101010101" pitchFamily="2" charset="-122"/>
              </a:rPr>
              <a:t>）立己达人的仁爱精神</a:t>
            </a:r>
            <a:r>
              <a:rPr lang="en-US" altLang="zh-CN" sz="3600" b="1" dirty="0">
                <a:latin typeface="华文中宋" panose="02010600040101010101" pitchFamily="2" charset="-122"/>
                <a:ea typeface="华文中宋" panose="02010600040101010101" pitchFamily="2" charset="-122"/>
              </a:rPr>
              <a:t>       </a:t>
            </a:r>
            <a:endParaRPr lang="zh-CN" altLang="zh-CN" sz="3600" b="1" dirty="0">
              <a:latin typeface="华文中宋" panose="02010600040101010101" pitchFamily="2" charset="-122"/>
              <a:ea typeface="华文中宋" panose="02010600040101010101" pitchFamily="2" charset="-122"/>
            </a:endParaRPr>
          </a:p>
        </p:txBody>
      </p:sp>
      <p:sp>
        <p:nvSpPr>
          <p:cNvPr id="6" name="矩形 5"/>
          <p:cNvSpPr/>
          <p:nvPr/>
        </p:nvSpPr>
        <p:spPr>
          <a:xfrm>
            <a:off x="3572862" y="3415313"/>
            <a:ext cx="5400600" cy="2031325"/>
          </a:xfrm>
          <a:prstGeom prst="rect">
            <a:avLst/>
          </a:prstGeom>
        </p:spPr>
        <p:txBody>
          <a:bodyPr wrap="square">
            <a:spAutoFit/>
          </a:bodyPr>
          <a:lstStyle/>
          <a:p>
            <a:pPr marL="457200" indent="-457200">
              <a:lnSpc>
                <a:spcPct val="150000"/>
              </a:lnSpc>
              <a:buFont typeface="Wingdings" panose="05000000000000000000" pitchFamily="2" charset="2"/>
              <a:buChar char="l"/>
            </a:pPr>
            <a:r>
              <a:rPr lang="zh-CN" altLang="en-US" sz="2800" dirty="0"/>
              <a:t>己欲立而立人，己欲达而达人</a:t>
            </a:r>
            <a:endParaRPr lang="en-US" altLang="zh-CN" sz="2800" dirty="0"/>
          </a:p>
          <a:p>
            <a:pPr marL="457200" indent="-457200">
              <a:lnSpc>
                <a:spcPct val="150000"/>
              </a:lnSpc>
              <a:buFont typeface="Wingdings" panose="05000000000000000000" pitchFamily="2" charset="2"/>
              <a:buChar char="l"/>
            </a:pPr>
            <a:r>
              <a:rPr lang="zh-CN" altLang="en-US" sz="2800" dirty="0"/>
              <a:t>己所不欲，勿施于人</a:t>
            </a:r>
            <a:endParaRPr lang="en-US" altLang="zh-CN" sz="2800" dirty="0"/>
          </a:p>
          <a:p>
            <a:pPr marL="457200" indent="-457200">
              <a:lnSpc>
                <a:spcPct val="150000"/>
              </a:lnSpc>
              <a:buFont typeface="Wingdings" panose="05000000000000000000" pitchFamily="2" charset="2"/>
              <a:buChar char="l"/>
            </a:pPr>
            <a:r>
              <a:rPr lang="zh-CN" altLang="en-US" sz="2800" dirty="0"/>
              <a:t>爱人</a:t>
            </a:r>
            <a:endParaRPr lang="en-US" altLang="zh-CN" sz="2800" dirty="0"/>
          </a:p>
        </p:txBody>
      </p:sp>
      <p:sp>
        <p:nvSpPr>
          <p:cNvPr id="8" name="矩形 7"/>
          <p:cNvSpPr/>
          <p:nvPr/>
        </p:nvSpPr>
        <p:spPr>
          <a:xfrm>
            <a:off x="3572862" y="2353478"/>
            <a:ext cx="5544616" cy="738664"/>
          </a:xfrm>
          <a:prstGeom prst="rect">
            <a:avLst/>
          </a:prstGeom>
          <a:solidFill>
            <a:schemeClr val="accent5">
              <a:lumMod val="20000"/>
              <a:lumOff val="80000"/>
            </a:schemeClr>
          </a:solidFill>
        </p:spPr>
        <p:txBody>
          <a:bodyPr wrap="square">
            <a:spAutoFit/>
          </a:bodyPr>
          <a:lstStyle/>
          <a:p>
            <a:pPr algn="ctr">
              <a:lnSpc>
                <a:spcPct val="150000"/>
              </a:lnSpc>
            </a:pPr>
            <a:r>
              <a:rPr lang="zh-CN" altLang="en-US" sz="2800" b="1" dirty="0">
                <a:latin typeface="华文中宋" panose="02010600040101010101" pitchFamily="2" charset="-122"/>
                <a:ea typeface="华文中宋" panose="02010600040101010101" pitchFamily="2" charset="-122"/>
              </a:rPr>
              <a:t>孔子对“仁”的不同角度的解释</a:t>
            </a:r>
            <a:endParaRPr lang="en-US" altLang="zh-CN" sz="2800" b="1" dirty="0">
              <a:latin typeface="华文中宋" panose="02010600040101010101" pitchFamily="2" charset="-122"/>
              <a:ea typeface="华文中宋" panose="02010600040101010101" pitchFamily="2" charset="-122"/>
            </a:endParaRPr>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855640" y="270371"/>
            <a:ext cx="6264696" cy="923330"/>
          </a:xfrm>
          <a:prstGeom prst="rect">
            <a:avLst/>
          </a:prstGeom>
        </p:spPr>
        <p:txBody>
          <a:bodyPr wrap="square">
            <a:spAutoFit/>
          </a:bodyPr>
          <a:lstStyle/>
          <a:p>
            <a:pPr algn="ctr">
              <a:lnSpc>
                <a:spcPct val="150000"/>
              </a:lnSpc>
            </a:pPr>
            <a:r>
              <a:rPr lang="zh-CN" altLang="zh-CN" sz="3600" b="1" dirty="0">
                <a:latin typeface="华文中宋" panose="02010600040101010101" pitchFamily="2" charset="-122"/>
                <a:ea typeface="华文中宋" panose="02010600040101010101" pitchFamily="2" charset="-122"/>
              </a:rPr>
              <a:t>（</a:t>
            </a:r>
            <a:r>
              <a:rPr lang="en-US" altLang="zh-CN" sz="3600" b="1" dirty="0">
                <a:latin typeface="华文中宋" panose="02010600040101010101" pitchFamily="2" charset="-122"/>
                <a:ea typeface="华文中宋" panose="02010600040101010101" pitchFamily="2" charset="-122"/>
              </a:rPr>
              <a:t>2</a:t>
            </a:r>
            <a:r>
              <a:rPr lang="zh-CN" altLang="zh-CN" sz="3600" b="1" dirty="0">
                <a:latin typeface="华文中宋" panose="02010600040101010101" pitchFamily="2" charset="-122"/>
                <a:ea typeface="华文中宋" panose="02010600040101010101" pitchFamily="2" charset="-122"/>
              </a:rPr>
              <a:t>）立己达人的仁爱精神</a:t>
            </a:r>
            <a:r>
              <a:rPr lang="en-US" altLang="zh-CN" sz="3600" b="1" dirty="0">
                <a:latin typeface="华文中宋" panose="02010600040101010101" pitchFamily="2" charset="-122"/>
                <a:ea typeface="华文中宋" panose="02010600040101010101" pitchFamily="2" charset="-122"/>
              </a:rPr>
              <a:t>       </a:t>
            </a:r>
            <a:endParaRPr lang="zh-CN" altLang="zh-CN" sz="3600" b="1" dirty="0">
              <a:latin typeface="华文中宋" panose="02010600040101010101" pitchFamily="2" charset="-122"/>
              <a:ea typeface="华文中宋" panose="02010600040101010101" pitchFamily="2" charset="-122"/>
            </a:endParaRPr>
          </a:p>
        </p:txBody>
      </p:sp>
      <p:sp>
        <p:nvSpPr>
          <p:cNvPr id="10" name="矩形 9"/>
          <p:cNvSpPr/>
          <p:nvPr/>
        </p:nvSpPr>
        <p:spPr>
          <a:xfrm>
            <a:off x="1703512" y="3171674"/>
            <a:ext cx="3986038" cy="738664"/>
          </a:xfrm>
          <a:prstGeom prst="rect">
            <a:avLst/>
          </a:prstGeom>
          <a:solidFill>
            <a:schemeClr val="accent5">
              <a:lumMod val="20000"/>
              <a:lumOff val="80000"/>
            </a:schemeClr>
          </a:solidFill>
        </p:spPr>
        <p:txBody>
          <a:bodyPr wrap="square">
            <a:spAutoFit/>
          </a:bodyPr>
          <a:lstStyle/>
          <a:p>
            <a:pPr algn="ctr">
              <a:lnSpc>
                <a:spcPct val="150000"/>
              </a:lnSpc>
            </a:pPr>
            <a:r>
              <a:rPr lang="zh-CN" altLang="en-US" sz="2800" b="1" dirty="0">
                <a:latin typeface="华文中宋" panose="02010600040101010101" pitchFamily="2" charset="-122"/>
                <a:ea typeface="华文中宋" panose="02010600040101010101" pitchFamily="2" charset="-122"/>
              </a:rPr>
              <a:t>通过故事阐释“仁</a:t>
            </a:r>
            <a:r>
              <a:rPr lang="en-US" altLang="zh-CN" sz="2800" b="1" dirty="0">
                <a:latin typeface="华文中宋" panose="02010600040101010101" pitchFamily="2" charset="-122"/>
                <a:ea typeface="华文中宋" panose="02010600040101010101" pitchFamily="2" charset="-122"/>
              </a:rPr>
              <a:t>”</a:t>
            </a:r>
            <a:r>
              <a:rPr lang="zh-CN" altLang="en-US" sz="2800" b="1" dirty="0">
                <a:latin typeface="华文中宋" panose="02010600040101010101" pitchFamily="2" charset="-122"/>
                <a:ea typeface="华文中宋" panose="02010600040101010101" pitchFamily="2" charset="-122"/>
              </a:rPr>
              <a:t>→</a:t>
            </a:r>
            <a:endParaRPr lang="en-US" altLang="zh-CN" sz="2800" b="1" dirty="0">
              <a:latin typeface="华文中宋" panose="02010600040101010101" pitchFamily="2" charset="-122"/>
              <a:ea typeface="华文中宋" panose="02010600040101010101" pitchFamily="2" charset="-122"/>
            </a:endParaRPr>
          </a:p>
        </p:txBody>
      </p:sp>
      <p:sp>
        <p:nvSpPr>
          <p:cNvPr id="11" name="矩形 10"/>
          <p:cNvSpPr/>
          <p:nvPr/>
        </p:nvSpPr>
        <p:spPr>
          <a:xfrm>
            <a:off x="1677914" y="5157192"/>
            <a:ext cx="3986038" cy="738664"/>
          </a:xfrm>
          <a:prstGeom prst="rect">
            <a:avLst/>
          </a:prstGeom>
          <a:solidFill>
            <a:schemeClr val="accent5">
              <a:lumMod val="20000"/>
              <a:lumOff val="80000"/>
            </a:schemeClr>
          </a:solidFill>
        </p:spPr>
        <p:txBody>
          <a:bodyPr wrap="square">
            <a:spAutoFit/>
          </a:bodyPr>
          <a:lstStyle/>
          <a:p>
            <a:pPr algn="ctr">
              <a:lnSpc>
                <a:spcPct val="150000"/>
              </a:lnSpc>
            </a:pPr>
            <a:r>
              <a:rPr lang="zh-CN" altLang="en-US" sz="2800" b="1" dirty="0">
                <a:latin typeface="华文中宋" panose="02010600040101010101" pitchFamily="2" charset="-122"/>
                <a:ea typeface="华文中宋" panose="02010600040101010101" pitchFamily="2" charset="-122"/>
              </a:rPr>
              <a:t>通过活动理解“仁”→</a:t>
            </a:r>
            <a:endParaRPr lang="en-US" altLang="zh-CN" sz="2800" b="1" dirty="0">
              <a:latin typeface="华文中宋" panose="02010600040101010101" pitchFamily="2" charset="-122"/>
              <a:ea typeface="华文中宋" panose="02010600040101010101" pitchFamily="2" charset="-122"/>
            </a:endParaRPr>
          </a:p>
        </p:txBody>
      </p:sp>
      <p:sp>
        <p:nvSpPr>
          <p:cNvPr id="12" name="矩形 11"/>
          <p:cNvSpPr/>
          <p:nvPr/>
        </p:nvSpPr>
        <p:spPr>
          <a:xfrm>
            <a:off x="1703517" y="1916832"/>
            <a:ext cx="3960439" cy="738664"/>
          </a:xfrm>
          <a:prstGeom prst="rect">
            <a:avLst/>
          </a:prstGeom>
          <a:solidFill>
            <a:schemeClr val="accent5">
              <a:lumMod val="20000"/>
              <a:lumOff val="80000"/>
            </a:schemeClr>
          </a:solidFill>
        </p:spPr>
        <p:txBody>
          <a:bodyPr wrap="square">
            <a:spAutoFit/>
          </a:bodyPr>
          <a:lstStyle/>
          <a:p>
            <a:pPr algn="ctr">
              <a:lnSpc>
                <a:spcPct val="150000"/>
              </a:lnSpc>
            </a:pPr>
            <a:r>
              <a:rPr lang="zh-CN" altLang="en-US" sz="2800" b="1" dirty="0">
                <a:latin typeface="华文中宋" panose="02010600040101010101" pitchFamily="2" charset="-122"/>
                <a:ea typeface="华文中宋" panose="02010600040101010101" pitchFamily="2" charset="-122"/>
              </a:rPr>
              <a:t>介绍孔子的核心思想→</a:t>
            </a:r>
            <a:endParaRPr lang="en-US" altLang="zh-CN" sz="2800" b="1" dirty="0">
              <a:latin typeface="华文中宋" panose="02010600040101010101" pitchFamily="2" charset="-122"/>
              <a:ea typeface="华文中宋" panose="02010600040101010101" pitchFamily="2" charset="-122"/>
            </a:endParaRPr>
          </a:p>
        </p:txBody>
      </p:sp>
      <p:pic>
        <p:nvPicPr>
          <p:cNvPr id="1331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085311" y="1224015"/>
            <a:ext cx="4145853" cy="50527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855640" y="777478"/>
            <a:ext cx="6264696" cy="923330"/>
          </a:xfrm>
          <a:prstGeom prst="rect">
            <a:avLst/>
          </a:prstGeom>
        </p:spPr>
        <p:txBody>
          <a:bodyPr wrap="square">
            <a:spAutoFit/>
          </a:bodyPr>
          <a:lstStyle/>
          <a:p>
            <a:pPr algn="ctr">
              <a:lnSpc>
                <a:spcPct val="150000"/>
              </a:lnSpc>
            </a:pPr>
            <a:r>
              <a:rPr lang="zh-CN" altLang="zh-CN" sz="3600" b="1" dirty="0">
                <a:latin typeface="华文中宋" panose="02010600040101010101" pitchFamily="2" charset="-122"/>
                <a:ea typeface="华文中宋" panose="02010600040101010101" pitchFamily="2" charset="-122"/>
              </a:rPr>
              <a:t>（</a:t>
            </a:r>
            <a:r>
              <a:rPr lang="en-US" altLang="zh-CN" sz="3600" b="1" dirty="0">
                <a:latin typeface="华文中宋" panose="02010600040101010101" pitchFamily="2" charset="-122"/>
                <a:ea typeface="华文中宋" panose="02010600040101010101" pitchFamily="2" charset="-122"/>
              </a:rPr>
              <a:t>2</a:t>
            </a:r>
            <a:r>
              <a:rPr lang="zh-CN" altLang="zh-CN" sz="3600" b="1" dirty="0">
                <a:latin typeface="华文中宋" panose="02010600040101010101" pitchFamily="2" charset="-122"/>
                <a:ea typeface="华文中宋" panose="02010600040101010101" pitchFamily="2" charset="-122"/>
              </a:rPr>
              <a:t>）立己达人的仁爱精神</a:t>
            </a:r>
            <a:r>
              <a:rPr lang="en-US" altLang="zh-CN" sz="3600" b="1" dirty="0">
                <a:latin typeface="华文中宋" panose="02010600040101010101" pitchFamily="2" charset="-122"/>
                <a:ea typeface="华文中宋" panose="02010600040101010101" pitchFamily="2" charset="-122"/>
              </a:rPr>
              <a:t>       </a:t>
            </a:r>
            <a:endParaRPr lang="zh-CN" altLang="zh-CN" sz="3600" b="1" dirty="0">
              <a:latin typeface="华文中宋" panose="02010600040101010101" pitchFamily="2" charset="-122"/>
              <a:ea typeface="华文中宋" panose="02010600040101010101" pitchFamily="2" charset="-122"/>
            </a:endParaRPr>
          </a:p>
        </p:txBody>
      </p:sp>
      <p:sp>
        <p:nvSpPr>
          <p:cNvPr id="11" name="矩形 10"/>
          <p:cNvSpPr/>
          <p:nvPr/>
        </p:nvSpPr>
        <p:spPr>
          <a:xfrm>
            <a:off x="2710980" y="2060848"/>
            <a:ext cx="6841404" cy="738664"/>
          </a:xfrm>
          <a:prstGeom prst="rect">
            <a:avLst/>
          </a:prstGeom>
          <a:solidFill>
            <a:schemeClr val="accent5">
              <a:lumMod val="20000"/>
              <a:lumOff val="80000"/>
            </a:schemeClr>
          </a:solidFill>
        </p:spPr>
        <p:txBody>
          <a:bodyPr wrap="square">
            <a:spAutoFit/>
          </a:bodyPr>
          <a:lstStyle/>
          <a:p>
            <a:pPr algn="ctr">
              <a:lnSpc>
                <a:spcPct val="150000"/>
              </a:lnSpc>
            </a:pPr>
            <a:r>
              <a:rPr lang="zh-CN" altLang="en-US" sz="2800" b="1" dirty="0">
                <a:latin typeface="华文中宋" panose="02010600040101010101" pitchFamily="2" charset="-122"/>
                <a:ea typeface="华文中宋" panose="02010600040101010101" pitchFamily="2" charset="-122"/>
              </a:rPr>
              <a:t>通过故事阐释“己所不欲，勿施于人”</a:t>
            </a:r>
            <a:endParaRPr lang="en-US" altLang="zh-CN" sz="2800" b="1" dirty="0">
              <a:latin typeface="华文中宋" panose="02010600040101010101" pitchFamily="2" charset="-122"/>
              <a:ea typeface="华文中宋" panose="02010600040101010101" pitchFamily="2" charset="-122"/>
            </a:endParaRPr>
          </a:p>
        </p:txBody>
      </p:sp>
      <p:pic>
        <p:nvPicPr>
          <p:cNvPr id="13"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743166" y="3216911"/>
            <a:ext cx="6809218" cy="27776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855640" y="453727"/>
            <a:ext cx="6264696" cy="923330"/>
          </a:xfrm>
          <a:prstGeom prst="rect">
            <a:avLst/>
          </a:prstGeom>
        </p:spPr>
        <p:txBody>
          <a:bodyPr wrap="square">
            <a:spAutoFit/>
          </a:bodyPr>
          <a:lstStyle/>
          <a:p>
            <a:pPr algn="ctr">
              <a:lnSpc>
                <a:spcPct val="150000"/>
              </a:lnSpc>
            </a:pPr>
            <a:r>
              <a:rPr lang="zh-CN" altLang="zh-CN" sz="3600" b="1" dirty="0">
                <a:latin typeface="华文中宋" panose="02010600040101010101" pitchFamily="2" charset="-122"/>
                <a:ea typeface="华文中宋" panose="02010600040101010101" pitchFamily="2" charset="-122"/>
              </a:rPr>
              <a:t>（</a:t>
            </a:r>
            <a:r>
              <a:rPr lang="en-US" altLang="zh-CN" sz="3600" b="1" dirty="0">
                <a:latin typeface="华文中宋" panose="02010600040101010101" pitchFamily="2" charset="-122"/>
                <a:ea typeface="华文中宋" panose="02010600040101010101" pitchFamily="2" charset="-122"/>
              </a:rPr>
              <a:t>2</a:t>
            </a:r>
            <a:r>
              <a:rPr lang="zh-CN" altLang="zh-CN" sz="3600" b="1" dirty="0">
                <a:latin typeface="华文中宋" panose="02010600040101010101" pitchFamily="2" charset="-122"/>
                <a:ea typeface="华文中宋" panose="02010600040101010101" pitchFamily="2" charset="-122"/>
              </a:rPr>
              <a:t>）立己达人的仁爱精神</a:t>
            </a:r>
            <a:r>
              <a:rPr lang="en-US" altLang="zh-CN" sz="3600" b="1" dirty="0">
                <a:latin typeface="华文中宋" panose="02010600040101010101" pitchFamily="2" charset="-122"/>
                <a:ea typeface="华文中宋" panose="02010600040101010101" pitchFamily="2" charset="-122"/>
              </a:rPr>
              <a:t>       </a:t>
            </a:r>
            <a:endParaRPr lang="zh-CN" altLang="zh-CN" sz="3600" b="1" dirty="0">
              <a:latin typeface="华文中宋" panose="02010600040101010101" pitchFamily="2" charset="-122"/>
              <a:ea typeface="华文中宋" panose="02010600040101010101" pitchFamily="2" charset="-122"/>
            </a:endParaRPr>
          </a:p>
        </p:txBody>
      </p:sp>
      <p:sp>
        <p:nvSpPr>
          <p:cNvPr id="6" name="矩形 5"/>
          <p:cNvSpPr/>
          <p:nvPr/>
        </p:nvSpPr>
        <p:spPr>
          <a:xfrm>
            <a:off x="1495762" y="1953120"/>
            <a:ext cx="5400600" cy="2031325"/>
          </a:xfrm>
          <a:prstGeom prst="rect">
            <a:avLst/>
          </a:prstGeom>
        </p:spPr>
        <p:txBody>
          <a:bodyPr wrap="square">
            <a:spAutoFit/>
          </a:bodyPr>
          <a:lstStyle/>
          <a:p>
            <a:pPr marL="457200" indent="-457200">
              <a:lnSpc>
                <a:spcPct val="150000"/>
              </a:lnSpc>
              <a:buFont typeface="Wingdings" panose="05000000000000000000" pitchFamily="2" charset="2"/>
              <a:buChar char="l"/>
            </a:pPr>
            <a:r>
              <a:rPr lang="zh-CN" altLang="en-US" sz="2800" dirty="0"/>
              <a:t>宽容</a:t>
            </a:r>
            <a:endParaRPr lang="en-US" altLang="zh-CN" sz="2800" dirty="0"/>
          </a:p>
          <a:p>
            <a:pPr marL="457200" indent="-457200">
              <a:lnSpc>
                <a:spcPct val="150000"/>
              </a:lnSpc>
              <a:buFont typeface="Wingdings" panose="05000000000000000000" pitchFamily="2" charset="2"/>
              <a:buChar char="l"/>
            </a:pPr>
            <a:r>
              <a:rPr lang="zh-CN" altLang="en-US" sz="2800" dirty="0"/>
              <a:t>推己及人</a:t>
            </a:r>
            <a:endParaRPr lang="en-US" altLang="zh-CN" sz="2800" dirty="0"/>
          </a:p>
          <a:p>
            <a:pPr marL="457200" indent="-457200">
              <a:lnSpc>
                <a:spcPct val="150000"/>
              </a:lnSpc>
              <a:buFont typeface="Wingdings" panose="05000000000000000000" pitchFamily="2" charset="2"/>
              <a:buChar char="l"/>
            </a:pPr>
            <a:r>
              <a:rPr lang="zh-CN" altLang="en-US" sz="2800" dirty="0"/>
              <a:t>民胞物与</a:t>
            </a:r>
            <a:endParaRPr lang="en-US" altLang="zh-CN" sz="2800" dirty="0"/>
          </a:p>
        </p:txBody>
      </p:sp>
      <p:pic>
        <p:nvPicPr>
          <p:cNvPr id="1433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115559" y="1824917"/>
            <a:ext cx="5043748" cy="35264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1497648" y="-27384"/>
            <a:ext cx="9241879" cy="6885384"/>
          </a:xfrm>
          <a:prstGeom prst="rect">
            <a:avLst/>
          </a:prstGeom>
          <a:noFill/>
          <a:extLst>
            <a:ext uri="{909E8E84-426E-40DD-AFC4-6F175D3DCCD1}">
              <a14:hiddenFill xmlns:a14="http://schemas.microsoft.com/office/drawing/2010/main">
                <a:solidFill>
                  <a:srgbClr val="FFFFFF"/>
                </a:solidFill>
              </a14:hiddenFill>
            </a:ext>
          </a:extLst>
        </p:spPr>
      </p:pic>
      <p:sp>
        <p:nvSpPr>
          <p:cNvPr id="3" name="Text Box 6"/>
          <p:cNvSpPr txBox="1">
            <a:spLocks noChangeArrowheads="1"/>
          </p:cNvSpPr>
          <p:nvPr/>
        </p:nvSpPr>
        <p:spPr bwMode="auto">
          <a:xfrm>
            <a:off x="1990254" y="548680"/>
            <a:ext cx="117852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sz="2400">
                <a:solidFill>
                  <a:schemeClr val="tx1"/>
                </a:solidFill>
                <a:latin typeface="Arial" panose="020B0604020202020204" pitchFamily="34" charset="0"/>
                <a:ea typeface="宋体" panose="02010600030101010101" pitchFamily="2" charset="-122"/>
              </a:defRPr>
            </a:lvl1pPr>
            <a:lvl2pPr marL="742950" indent="-285750" eaLnBrk="0" hangingPunct="0">
              <a:defRPr sz="2400">
                <a:solidFill>
                  <a:schemeClr val="tx1"/>
                </a:solidFill>
                <a:latin typeface="Arial" panose="020B0604020202020204" pitchFamily="34" charset="0"/>
                <a:ea typeface="宋体" panose="02010600030101010101" pitchFamily="2" charset="-122"/>
              </a:defRPr>
            </a:lvl2pPr>
            <a:lvl3pPr marL="1143000" indent="-228600" eaLnBrk="0" hangingPunct="0">
              <a:defRPr sz="2400">
                <a:solidFill>
                  <a:schemeClr val="tx1"/>
                </a:solidFill>
                <a:latin typeface="Arial" panose="020B0604020202020204" pitchFamily="34" charset="0"/>
                <a:ea typeface="宋体" panose="02010600030101010101" pitchFamily="2" charset="-122"/>
              </a:defRPr>
            </a:lvl3pPr>
            <a:lvl4pPr marL="1600200" indent="-228600" eaLnBrk="0" hangingPunct="0">
              <a:defRPr sz="2400">
                <a:solidFill>
                  <a:schemeClr val="tx1"/>
                </a:solidFill>
                <a:latin typeface="Arial" panose="020B0604020202020204" pitchFamily="34" charset="0"/>
                <a:ea typeface="宋体" panose="02010600030101010101" pitchFamily="2" charset="-122"/>
              </a:defRPr>
            </a:lvl4pPr>
            <a:lvl5pPr marL="2057400" indent="-228600" eaLnBrk="0" hangingPunc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pPr eaLnBrk="1" hangingPunct="1"/>
            <a:r>
              <a:rPr lang="en-US" altLang="zh-CN" sz="1800" b="1" dirty="0">
                <a:solidFill>
                  <a:srgbClr val="006666"/>
                </a:solidFill>
                <a:latin typeface="华文细黑" panose="02010600040101010101" charset="-122"/>
                <a:ea typeface="华文细黑" panose="02010600040101010101" charset="-122"/>
              </a:rPr>
              <a:t>. </a:t>
            </a:r>
            <a:r>
              <a:rPr lang="zh-CN" altLang="en-US" sz="1800" b="1" dirty="0">
                <a:solidFill>
                  <a:srgbClr val="006666"/>
                </a:solidFill>
                <a:latin typeface="华文细黑" panose="02010600040101010101" charset="-122"/>
                <a:ea typeface="华文细黑" panose="02010600040101010101" charset="-122"/>
              </a:rPr>
              <a:t>内文页</a:t>
            </a:r>
            <a:r>
              <a:rPr lang="en-US" altLang="zh-CN" sz="1800" b="1" dirty="0">
                <a:solidFill>
                  <a:srgbClr val="006666"/>
                </a:solidFill>
                <a:latin typeface="华文细黑" panose="02010600040101010101" charset="-122"/>
                <a:ea typeface="华文细黑" panose="02010600040101010101" charset="-122"/>
              </a:rPr>
              <a:t>  .</a:t>
            </a:r>
            <a:endParaRPr lang="en-US" altLang="zh-CN" sz="1800" b="1" dirty="0">
              <a:solidFill>
                <a:srgbClr val="006666"/>
              </a:solidFill>
              <a:latin typeface="华文细黑" panose="02010600040101010101" charset="-122"/>
              <a:ea typeface="华文细黑" panose="02010600040101010101" charset="-122"/>
            </a:endParaRP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496709" y="5"/>
            <a:ext cx="9241879" cy="6885383"/>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2063552" y="915392"/>
            <a:ext cx="8064896" cy="923330"/>
          </a:xfrm>
          <a:prstGeom prst="rect">
            <a:avLst/>
          </a:prstGeom>
        </p:spPr>
        <p:txBody>
          <a:bodyPr wrap="square">
            <a:spAutoFit/>
          </a:bodyPr>
          <a:lstStyle/>
          <a:p>
            <a:pPr algn="ctr">
              <a:lnSpc>
                <a:spcPct val="150000"/>
              </a:lnSpc>
            </a:pPr>
            <a:r>
              <a:rPr lang="zh-CN" altLang="zh-CN" sz="3600" b="1" dirty="0">
                <a:latin typeface="华文中宋" panose="02010600040101010101" pitchFamily="2" charset="-122"/>
                <a:ea typeface="华文中宋" panose="02010600040101010101" pitchFamily="2" charset="-122"/>
              </a:rPr>
              <a:t>（</a:t>
            </a:r>
            <a:r>
              <a:rPr lang="en-US" altLang="zh-CN" sz="3600" b="1" dirty="0">
                <a:latin typeface="华文中宋" panose="02010600040101010101" pitchFamily="2" charset="-122"/>
                <a:ea typeface="华文中宋" panose="02010600040101010101" pitchFamily="2" charset="-122"/>
              </a:rPr>
              <a:t>3</a:t>
            </a:r>
            <a:r>
              <a:rPr lang="zh-CN" altLang="zh-CN" sz="3600" b="1" dirty="0">
                <a:latin typeface="华文中宋" panose="02010600040101010101" pitchFamily="2" charset="-122"/>
                <a:ea typeface="华文中宋" panose="02010600040101010101" pitchFamily="2" charset="-122"/>
              </a:rPr>
              <a:t>）天下兴亡、匹夫有责的爱国情怀</a:t>
            </a:r>
            <a:endParaRPr lang="zh-CN" altLang="zh-CN" sz="3600" b="1" dirty="0">
              <a:latin typeface="华文中宋" panose="02010600040101010101" pitchFamily="2" charset="-122"/>
              <a:ea typeface="华文中宋" panose="02010600040101010101" pitchFamily="2" charset="-122"/>
            </a:endParaRPr>
          </a:p>
        </p:txBody>
      </p:sp>
      <p:sp>
        <p:nvSpPr>
          <p:cNvPr id="6" name="矩形 5"/>
          <p:cNvSpPr/>
          <p:nvPr/>
        </p:nvSpPr>
        <p:spPr>
          <a:xfrm>
            <a:off x="2328515" y="2621816"/>
            <a:ext cx="7632848" cy="2031325"/>
          </a:xfrm>
          <a:prstGeom prst="rect">
            <a:avLst/>
          </a:prstGeom>
        </p:spPr>
        <p:txBody>
          <a:bodyPr wrap="square">
            <a:spAutoFit/>
          </a:bodyPr>
          <a:lstStyle/>
          <a:p>
            <a:pPr marL="457200" indent="-457200">
              <a:lnSpc>
                <a:spcPct val="150000"/>
              </a:lnSpc>
              <a:buFont typeface="Wingdings" panose="05000000000000000000" pitchFamily="2" charset="2"/>
              <a:buChar char="l"/>
            </a:pPr>
            <a:r>
              <a:rPr lang="zh-CN" altLang="en-US" sz="2800" dirty="0"/>
              <a:t>个人命运与国家命运紧密相连</a:t>
            </a:r>
            <a:r>
              <a:rPr lang="zh-CN" altLang="en-US" sz="2800" dirty="0">
                <a:solidFill>
                  <a:srgbClr val="FF0000"/>
                </a:solidFill>
                <a:latin typeface="黑体" panose="02010609060101010101" pitchFamily="49" charset="-122"/>
                <a:ea typeface="黑体" panose="02010609060101010101" pitchFamily="49" charset="-122"/>
              </a:rPr>
              <a:t>（为什么爱国）</a:t>
            </a:r>
            <a:endParaRPr lang="en-US" altLang="zh-CN" sz="2800" dirty="0">
              <a:solidFill>
                <a:srgbClr val="FF0000"/>
              </a:solidFill>
              <a:latin typeface="黑体" panose="02010609060101010101" pitchFamily="49" charset="-122"/>
              <a:ea typeface="黑体" panose="02010609060101010101" pitchFamily="49" charset="-122"/>
            </a:endParaRPr>
          </a:p>
          <a:p>
            <a:pPr marL="457200" indent="-457200">
              <a:lnSpc>
                <a:spcPct val="150000"/>
              </a:lnSpc>
              <a:buFont typeface="Wingdings" panose="05000000000000000000" pitchFamily="2" charset="2"/>
              <a:buChar char="l"/>
            </a:pPr>
            <a:r>
              <a:rPr lang="zh-CN" altLang="en-US" sz="2800" dirty="0"/>
              <a:t>爱国的不同表现</a:t>
            </a:r>
            <a:r>
              <a:rPr lang="zh-CN" altLang="en-US" sz="2800" dirty="0">
                <a:solidFill>
                  <a:srgbClr val="FF0000"/>
                </a:solidFill>
                <a:latin typeface="黑体" panose="02010609060101010101" pitchFamily="49" charset="-122"/>
                <a:ea typeface="黑体" panose="02010609060101010101" pitchFamily="49" charset="-122"/>
              </a:rPr>
              <a:t>（怎样爱国）</a:t>
            </a:r>
            <a:endParaRPr lang="en-US" altLang="zh-CN" sz="2800" dirty="0">
              <a:solidFill>
                <a:srgbClr val="FF0000"/>
              </a:solidFill>
              <a:latin typeface="黑体" panose="02010609060101010101" pitchFamily="49" charset="-122"/>
              <a:ea typeface="黑体" panose="02010609060101010101" pitchFamily="49" charset="-122"/>
            </a:endParaRPr>
          </a:p>
          <a:p>
            <a:pPr marL="457200" indent="-457200">
              <a:lnSpc>
                <a:spcPct val="150000"/>
              </a:lnSpc>
              <a:buFont typeface="Wingdings" panose="05000000000000000000" pitchFamily="2" charset="2"/>
              <a:buChar char="l"/>
            </a:pPr>
            <a:r>
              <a:rPr lang="zh-CN" altLang="en-US" sz="2800" dirty="0"/>
              <a:t>忧患意识</a:t>
            </a:r>
            <a:r>
              <a:rPr lang="zh-CN" altLang="en-US" sz="2800" dirty="0">
                <a:solidFill>
                  <a:srgbClr val="FF0000"/>
                </a:solidFill>
                <a:latin typeface="黑体" panose="02010609060101010101" pitchFamily="49" charset="-122"/>
                <a:ea typeface="黑体" panose="02010609060101010101" pitchFamily="49" charset="-122"/>
              </a:rPr>
              <a:t>（不懈追求建成理想国家）</a:t>
            </a:r>
            <a:endParaRPr lang="en-US" altLang="zh-CN" sz="2800" dirty="0">
              <a:solidFill>
                <a:srgbClr val="FF0000"/>
              </a:solidFill>
              <a:latin typeface="黑体" panose="02010609060101010101" pitchFamily="49" charset="-122"/>
              <a:ea typeface="黑体" panose="02010609060101010101" pitchFamily="49" charset="-122"/>
            </a:endParaRPr>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75520" y="274638"/>
            <a:ext cx="8435280" cy="1143000"/>
          </a:xfrm>
        </p:spPr>
        <p:txBody>
          <a:bodyPr>
            <a:noAutofit/>
          </a:bodyPr>
          <a:lstStyle/>
          <a:p>
            <a:r>
              <a:rPr lang="en-US" altLang="zh-CN" sz="3600" b="1" dirty="0">
                <a:latin typeface="华文中宋" panose="02010600040101010101" pitchFamily="2" charset="-122"/>
                <a:ea typeface="华文中宋" panose="02010600040101010101" pitchFamily="2" charset="-122"/>
              </a:rPr>
              <a:t>《</a:t>
            </a:r>
            <a:r>
              <a:rPr lang="zh-CN" altLang="en-US" sz="3600" b="1" dirty="0">
                <a:latin typeface="华文中宋" panose="02010600040101010101" pitchFamily="2" charset="-122"/>
                <a:ea typeface="华文中宋" panose="02010600040101010101" pitchFamily="2" charset="-122"/>
              </a:rPr>
              <a:t>品德与社会</a:t>
            </a:r>
            <a:r>
              <a:rPr lang="en-US" altLang="zh-CN" sz="3600" b="1" dirty="0">
                <a:latin typeface="华文中宋" panose="02010600040101010101" pitchFamily="2" charset="-122"/>
                <a:ea typeface="华文中宋" panose="02010600040101010101" pitchFamily="2" charset="-122"/>
              </a:rPr>
              <a:t>》</a:t>
            </a:r>
            <a:r>
              <a:rPr lang="zh-CN" altLang="en-US" sz="3600" b="1" dirty="0">
                <a:latin typeface="华文中宋" panose="02010600040101010101" pitchFamily="2" charset="-122"/>
                <a:ea typeface="华文中宋" panose="02010600040101010101" pitchFamily="2" charset="-122"/>
              </a:rPr>
              <a:t>五年级第一学期第一单元</a:t>
            </a:r>
            <a:endParaRPr lang="zh-CN" altLang="en-US" sz="3600" b="1" dirty="0">
              <a:latin typeface="华文中宋" panose="02010600040101010101" pitchFamily="2" charset="-122"/>
              <a:ea typeface="华文中宋" panose="02010600040101010101" pitchFamily="2" charset="-122"/>
            </a:endParaRPr>
          </a:p>
        </p:txBody>
      </p:sp>
      <p:pic>
        <p:nvPicPr>
          <p:cNvPr id="5" name="内容占位符 4"/>
          <p:cNvPicPr>
            <a:picLocks noGrp="1" noChangeAspect="1"/>
          </p:cNvPicPr>
          <p:nvPr>
            <p:ph idx="1"/>
          </p:nvPr>
        </p:nvPicPr>
        <p:blipFill>
          <a:blip r:embed="rId1" cstate="print">
            <a:extLst>
              <a:ext uri="{28A0092B-C50C-407E-A947-70E740481C1C}">
                <a14:useLocalDpi xmlns:a14="http://schemas.microsoft.com/office/drawing/2010/main" val="0"/>
              </a:ext>
            </a:extLst>
          </a:blip>
          <a:stretch>
            <a:fillRect/>
          </a:stretch>
        </p:blipFill>
        <p:spPr>
          <a:xfrm>
            <a:off x="2711624" y="1393141"/>
            <a:ext cx="6696744" cy="5022558"/>
          </a:xfrm>
        </p:spPr>
      </p:pic>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75520" y="274638"/>
            <a:ext cx="8435280" cy="1143000"/>
          </a:xfrm>
        </p:spPr>
        <p:txBody>
          <a:bodyPr>
            <a:noAutofit/>
          </a:bodyPr>
          <a:lstStyle/>
          <a:p>
            <a:r>
              <a:rPr lang="en-US" altLang="zh-CN" sz="3600" b="1" dirty="0">
                <a:latin typeface="华文中宋" panose="02010600040101010101" pitchFamily="2" charset="-122"/>
                <a:ea typeface="华文中宋" panose="02010600040101010101" pitchFamily="2" charset="-122"/>
              </a:rPr>
              <a:t>《</a:t>
            </a:r>
            <a:r>
              <a:rPr lang="zh-CN" altLang="en-US" sz="3600" b="1" dirty="0">
                <a:latin typeface="华文中宋" panose="02010600040101010101" pitchFamily="2" charset="-122"/>
                <a:ea typeface="华文中宋" panose="02010600040101010101" pitchFamily="2" charset="-122"/>
              </a:rPr>
              <a:t>品德与社会</a:t>
            </a:r>
            <a:r>
              <a:rPr lang="en-US" altLang="zh-CN" sz="3600" b="1" dirty="0">
                <a:latin typeface="华文中宋" panose="02010600040101010101" pitchFamily="2" charset="-122"/>
                <a:ea typeface="华文中宋" panose="02010600040101010101" pitchFamily="2" charset="-122"/>
              </a:rPr>
              <a:t>》</a:t>
            </a:r>
            <a:r>
              <a:rPr lang="zh-CN" altLang="en-US" sz="3600" b="1" dirty="0">
                <a:latin typeface="华文中宋" panose="02010600040101010101" pitchFamily="2" charset="-122"/>
                <a:ea typeface="华文中宋" panose="02010600040101010101" pitchFamily="2" charset="-122"/>
              </a:rPr>
              <a:t>五年级第一学期第一单元</a:t>
            </a:r>
            <a:endParaRPr lang="zh-CN" altLang="en-US" sz="3600" b="1" dirty="0">
              <a:latin typeface="华文中宋" panose="02010600040101010101" pitchFamily="2" charset="-122"/>
              <a:ea typeface="华文中宋" panose="02010600040101010101" pitchFamily="2" charset="-122"/>
            </a:endParaRPr>
          </a:p>
        </p:txBody>
      </p:sp>
      <p:pic>
        <p:nvPicPr>
          <p:cNvPr id="7" name="内容占位符 6"/>
          <p:cNvPicPr>
            <a:picLocks noGrp="1" noChangeAspect="1"/>
          </p:cNvPicPr>
          <p:nvPr>
            <p:ph idx="1"/>
          </p:nvPr>
        </p:nvPicPr>
        <p:blipFill>
          <a:blip r:embed="rId1" cstate="print">
            <a:extLst>
              <a:ext uri="{28A0092B-C50C-407E-A947-70E740481C1C}">
                <a14:useLocalDpi xmlns:a14="http://schemas.microsoft.com/office/drawing/2010/main" val="0"/>
              </a:ext>
            </a:extLst>
          </a:blip>
          <a:stretch>
            <a:fillRect/>
          </a:stretch>
        </p:blipFill>
        <p:spPr>
          <a:xfrm>
            <a:off x="2908585" y="1600205"/>
            <a:ext cx="6374830" cy="4781123"/>
          </a:xfrm>
        </p:spPr>
      </p:pic>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75520" y="274638"/>
            <a:ext cx="8435280" cy="1143000"/>
          </a:xfrm>
        </p:spPr>
        <p:txBody>
          <a:bodyPr>
            <a:noAutofit/>
          </a:bodyPr>
          <a:lstStyle/>
          <a:p>
            <a:r>
              <a:rPr lang="en-US" altLang="zh-CN" sz="3600" b="1" dirty="0">
                <a:latin typeface="华文中宋" panose="02010600040101010101" pitchFamily="2" charset="-122"/>
                <a:ea typeface="华文中宋" panose="02010600040101010101" pitchFamily="2" charset="-122"/>
              </a:rPr>
              <a:t>《</a:t>
            </a:r>
            <a:r>
              <a:rPr lang="zh-CN" altLang="en-US" sz="3600" b="1" dirty="0">
                <a:latin typeface="华文中宋" panose="02010600040101010101" pitchFamily="2" charset="-122"/>
                <a:ea typeface="华文中宋" panose="02010600040101010101" pitchFamily="2" charset="-122"/>
              </a:rPr>
              <a:t>品德与社会</a:t>
            </a:r>
            <a:r>
              <a:rPr lang="en-US" altLang="zh-CN" sz="3600" b="1" dirty="0">
                <a:latin typeface="华文中宋" panose="02010600040101010101" pitchFamily="2" charset="-122"/>
                <a:ea typeface="华文中宋" panose="02010600040101010101" pitchFamily="2" charset="-122"/>
              </a:rPr>
              <a:t>》</a:t>
            </a:r>
            <a:r>
              <a:rPr lang="zh-CN" altLang="en-US" sz="3600" b="1" dirty="0">
                <a:latin typeface="华文中宋" panose="02010600040101010101" pitchFamily="2" charset="-122"/>
                <a:ea typeface="华文中宋" panose="02010600040101010101" pitchFamily="2" charset="-122"/>
              </a:rPr>
              <a:t>五年级第一学期第一单元</a:t>
            </a:r>
            <a:endParaRPr lang="zh-CN" altLang="en-US" sz="3600" b="1" dirty="0">
              <a:latin typeface="华文中宋" panose="02010600040101010101" pitchFamily="2" charset="-122"/>
              <a:ea typeface="华文中宋" panose="02010600040101010101" pitchFamily="2" charset="-122"/>
            </a:endParaRPr>
          </a:p>
        </p:txBody>
      </p:sp>
      <p:pic>
        <p:nvPicPr>
          <p:cNvPr id="7" name="内容占位符 6"/>
          <p:cNvPicPr>
            <a:picLocks noGrp="1" noChangeAspect="1"/>
          </p:cNvPicPr>
          <p:nvPr>
            <p:ph idx="1"/>
          </p:nvPr>
        </p:nvPicPr>
        <p:blipFill>
          <a:blip r:embed="rId1" cstate="print">
            <a:extLst>
              <a:ext uri="{28A0092B-C50C-407E-A947-70E740481C1C}">
                <a14:useLocalDpi xmlns:a14="http://schemas.microsoft.com/office/drawing/2010/main" val="0"/>
              </a:ext>
            </a:extLst>
          </a:blip>
          <a:stretch>
            <a:fillRect/>
          </a:stretch>
        </p:blipFill>
        <p:spPr>
          <a:xfrm>
            <a:off x="2860580" y="1600205"/>
            <a:ext cx="6470841" cy="4853131"/>
          </a:xfrm>
        </p:spPr>
      </p:pic>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内容占位符 6"/>
          <p:cNvPicPr>
            <a:picLocks noGrp="1" noChangeAspect="1"/>
          </p:cNvPicPr>
          <p:nvPr>
            <p:ph idx="1"/>
          </p:nvPr>
        </p:nvPicPr>
        <p:blipFill>
          <a:blip r:embed="rId1" cstate="print">
            <a:extLst>
              <a:ext uri="{28A0092B-C50C-407E-A947-70E740481C1C}">
                <a14:useLocalDpi xmlns:a14="http://schemas.microsoft.com/office/drawing/2010/main" val="0"/>
              </a:ext>
            </a:extLst>
          </a:blip>
          <a:stretch>
            <a:fillRect/>
          </a:stretch>
        </p:blipFill>
        <p:spPr>
          <a:xfrm>
            <a:off x="1775525" y="260648"/>
            <a:ext cx="8640961" cy="6480720"/>
          </a:xfrm>
        </p:spPr>
      </p:pic>
      <p:sp>
        <p:nvSpPr>
          <p:cNvPr id="2" name="标题 1"/>
          <p:cNvSpPr>
            <a:spLocks noGrp="1"/>
          </p:cNvSpPr>
          <p:nvPr>
            <p:ph type="title"/>
          </p:nvPr>
        </p:nvSpPr>
        <p:spPr>
          <a:xfrm>
            <a:off x="1802838" y="123627"/>
            <a:ext cx="8435280" cy="850106"/>
          </a:xfrm>
        </p:spPr>
        <p:txBody>
          <a:bodyPr>
            <a:noAutofit/>
          </a:bodyPr>
          <a:lstStyle/>
          <a:p>
            <a:r>
              <a:rPr lang="en-US" altLang="zh-CN" sz="3600" b="1" dirty="0">
                <a:latin typeface="华文中宋" panose="02010600040101010101" pitchFamily="2" charset="-122"/>
                <a:ea typeface="华文中宋" panose="02010600040101010101" pitchFamily="2" charset="-122"/>
              </a:rPr>
              <a:t>《</a:t>
            </a:r>
            <a:r>
              <a:rPr lang="zh-CN" altLang="en-US" sz="3600" b="1" dirty="0">
                <a:latin typeface="华文中宋" panose="02010600040101010101" pitchFamily="2" charset="-122"/>
                <a:ea typeface="华文中宋" panose="02010600040101010101" pitchFamily="2" charset="-122"/>
              </a:rPr>
              <a:t>品德与社会</a:t>
            </a:r>
            <a:r>
              <a:rPr lang="en-US" altLang="zh-CN" sz="3600" b="1" dirty="0">
                <a:latin typeface="华文中宋" panose="02010600040101010101" pitchFamily="2" charset="-122"/>
                <a:ea typeface="华文中宋" panose="02010600040101010101" pitchFamily="2" charset="-122"/>
              </a:rPr>
              <a:t>》</a:t>
            </a:r>
            <a:r>
              <a:rPr lang="zh-CN" altLang="en-US" sz="3600" b="1" dirty="0">
                <a:latin typeface="华文中宋" panose="02010600040101010101" pitchFamily="2" charset="-122"/>
                <a:ea typeface="华文中宋" panose="02010600040101010101" pitchFamily="2" charset="-122"/>
              </a:rPr>
              <a:t>四年级第二学期第二单元</a:t>
            </a:r>
            <a:endParaRPr lang="zh-CN" altLang="en-US" sz="3600" b="1" dirty="0">
              <a:latin typeface="华文中宋" panose="02010600040101010101" pitchFamily="2" charset="-122"/>
              <a:ea typeface="华文中宋" panose="02010600040101010101" pitchFamily="2" charset="-122"/>
            </a:endParaRPr>
          </a:p>
        </p:txBody>
      </p:sp>
      <p:sp>
        <p:nvSpPr>
          <p:cNvPr id="8" name="矩形 7"/>
          <p:cNvSpPr/>
          <p:nvPr/>
        </p:nvSpPr>
        <p:spPr>
          <a:xfrm>
            <a:off x="1775523" y="4077072"/>
            <a:ext cx="3888433" cy="20882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1" name="图片 5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023193"/>
            <a:ext cx="12192000" cy="838200"/>
          </a:xfrm>
          <a:prstGeom prst="rect">
            <a:avLst/>
          </a:prstGeom>
        </p:spPr>
      </p:pic>
      <p:sp>
        <p:nvSpPr>
          <p:cNvPr id="2" name="椭圆 1"/>
          <p:cNvSpPr/>
          <p:nvPr/>
        </p:nvSpPr>
        <p:spPr>
          <a:xfrm>
            <a:off x="712014" y="359627"/>
            <a:ext cx="720000" cy="720000"/>
          </a:xfrm>
          <a:prstGeom prst="ellipse">
            <a:avLst/>
          </a:prstGeom>
          <a:gradFill flip="none" rotWithShape="1">
            <a:gsLst>
              <a:gs pos="0">
                <a:schemeClr val="accent1">
                  <a:lumMod val="50000"/>
                </a:schemeClr>
              </a:gs>
              <a:gs pos="100000">
                <a:schemeClr val="bg1"/>
              </a:gs>
            </a:gsLst>
            <a:lin ang="2700000" scaled="1"/>
            <a:tileRect/>
          </a:gradFill>
          <a:ln w="31750">
            <a:gradFill flip="none" rotWithShape="1">
              <a:gsLst>
                <a:gs pos="0">
                  <a:schemeClr val="accent1">
                    <a:lumMod val="50000"/>
                  </a:schemeClr>
                </a:gs>
                <a:gs pos="100000">
                  <a:schemeClr val="bg1"/>
                </a:gs>
              </a:gsLst>
              <a:lin ang="13500000" scaled="1"/>
              <a:tileRect/>
            </a:gradFill>
          </a:ln>
          <a:effectLst>
            <a:outerShdw blurRad="1143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352014" y="359627"/>
            <a:ext cx="720000" cy="720000"/>
          </a:xfrm>
          <a:prstGeom prst="ellipse">
            <a:avLst/>
          </a:prstGeom>
          <a:gradFill flip="none" rotWithShape="1">
            <a:gsLst>
              <a:gs pos="0">
                <a:schemeClr val="bg1">
                  <a:lumMod val="75000"/>
                </a:schemeClr>
              </a:gs>
              <a:gs pos="100000">
                <a:schemeClr val="bg1"/>
              </a:gs>
            </a:gsLst>
            <a:lin ang="13500000" scaled="0"/>
            <a:tileRect/>
          </a:gradFill>
          <a:ln w="31750">
            <a:gradFill flip="none" rotWithShape="1">
              <a:gsLst>
                <a:gs pos="0">
                  <a:schemeClr val="accent1">
                    <a:lumMod val="50000"/>
                  </a:schemeClr>
                </a:gs>
                <a:gs pos="100000">
                  <a:schemeClr val="bg1"/>
                </a:gs>
              </a:gsLst>
              <a:lin ang="2700000" scaled="0"/>
              <a:tileRect/>
            </a:gradFill>
          </a:ln>
          <a:effectLst>
            <a:outerShdw blurRad="1143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7" name="图片 46"/>
          <p:cNvPicPr>
            <a:picLocks noChangeAspect="1"/>
          </p:cNvPicPr>
          <p:nvPr/>
        </p:nvPicPr>
        <p:blipFill rotWithShape="1">
          <a:blip r:embed="rId3" cstate="print">
            <a:extLst>
              <a:ext uri="{28A0092B-C50C-407E-A947-70E740481C1C}">
                <a14:useLocalDpi xmlns:a14="http://schemas.microsoft.com/office/drawing/2010/main" val="0"/>
              </a:ext>
            </a:extLst>
          </a:blip>
          <a:srcRect l="59107" t="15743" b="57132"/>
          <a:stretch>
            <a:fillRect/>
          </a:stretch>
        </p:blipFill>
        <p:spPr>
          <a:xfrm>
            <a:off x="491859" y="3959547"/>
            <a:ext cx="1619852" cy="2268383"/>
          </a:xfrm>
          <a:prstGeom prst="rect">
            <a:avLst/>
          </a:prstGeom>
          <a:ln>
            <a:noFill/>
          </a:ln>
          <a:effectLst>
            <a:softEdge rad="112500"/>
          </a:effectLst>
        </p:spPr>
      </p:pic>
      <p:pic>
        <p:nvPicPr>
          <p:cNvPr id="50" name="图片 4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92241" y="4119957"/>
            <a:ext cx="1779690" cy="2622409"/>
          </a:xfrm>
          <a:prstGeom prst="rect">
            <a:avLst/>
          </a:prstGeom>
        </p:spPr>
      </p:pic>
      <p:sp>
        <p:nvSpPr>
          <p:cNvPr id="4" name="TextBox 3"/>
          <p:cNvSpPr txBox="1"/>
          <p:nvPr/>
        </p:nvSpPr>
        <p:spPr>
          <a:xfrm>
            <a:off x="2111709" y="278567"/>
            <a:ext cx="8318165" cy="7908925"/>
          </a:xfrm>
          <a:prstGeom prst="rect">
            <a:avLst/>
          </a:prstGeom>
          <a:noFill/>
        </p:spPr>
        <p:txBody>
          <a:bodyPr wrap="square" rtlCol="0">
            <a:spAutoFit/>
          </a:bodyPr>
          <a:lstStyle/>
          <a:p>
            <a:endParaRPr lang="en-US" altLang="zh-CN" sz="4000" b="1" dirty="0">
              <a:solidFill>
                <a:srgbClr val="FF0000"/>
              </a:solidFill>
            </a:endParaRPr>
          </a:p>
          <a:p>
            <a:r>
              <a:rPr lang="zh-CN" altLang="en-US" sz="3200" b="1" dirty="0">
                <a:latin typeface="隶书" panose="02010509060101010101" charset="-122"/>
                <a:ea typeface="隶书" panose="02010509060101010101" charset="-122"/>
              </a:rPr>
              <a:t>◆</a:t>
            </a:r>
            <a:r>
              <a:rPr lang="zh-CN" altLang="en-US" sz="3200" b="1" dirty="0"/>
              <a:t>充分利用教材资源，发挥教材导向</a:t>
            </a:r>
            <a:r>
              <a:rPr lang="zh-CN" altLang="en-US" sz="3200" b="1" dirty="0" smtClean="0"/>
              <a:t>作用。</a:t>
            </a:r>
            <a:endParaRPr lang="zh-CN" altLang="en-US" sz="3200" b="1" dirty="0" smtClean="0"/>
          </a:p>
          <a:p>
            <a:endParaRPr lang="en-US" altLang="zh-CN" sz="3200" b="1" dirty="0"/>
          </a:p>
          <a:p>
            <a:r>
              <a:rPr lang="zh-CN" altLang="en-US" sz="3200" b="1" dirty="0">
                <a:latin typeface="隶书" panose="02010509060101010101" charset="-122"/>
                <a:ea typeface="隶书" panose="02010509060101010101" charset="-122"/>
              </a:rPr>
              <a:t>◆</a:t>
            </a:r>
            <a:r>
              <a:rPr lang="zh-CN" altLang="en-US" sz="3200" b="1" dirty="0"/>
              <a:t>挖掘价值教育点，连点成线，</a:t>
            </a:r>
            <a:r>
              <a:rPr lang="zh-CN" altLang="en-US" sz="3200" b="1" dirty="0" smtClean="0"/>
              <a:t>以点带面。</a:t>
            </a:r>
            <a:endParaRPr lang="zh-CN" altLang="en-US" sz="3200" b="1" dirty="0" smtClean="0"/>
          </a:p>
          <a:p>
            <a:endParaRPr lang="en-US" altLang="zh-CN" sz="3200" b="1" dirty="0"/>
          </a:p>
          <a:p>
            <a:r>
              <a:rPr lang="zh-CN" altLang="en-US" sz="3200" b="1" dirty="0">
                <a:latin typeface="隶书" panose="02010509060101010101" charset="-122"/>
                <a:ea typeface="隶书" panose="02010509060101010101" charset="-122"/>
              </a:rPr>
              <a:t>◆</a:t>
            </a:r>
            <a:r>
              <a:rPr lang="zh-CN" altLang="en-US" sz="3200" b="1" dirty="0"/>
              <a:t>拓展多种资源，学生自身的资源，学生身边的，博物馆的，实践基地的等。</a:t>
            </a:r>
            <a:endParaRPr lang="zh-CN" altLang="en-US" sz="3200" b="1" dirty="0"/>
          </a:p>
          <a:p>
            <a:endParaRPr lang="en-US" altLang="zh-CN" sz="3200" b="1" dirty="0"/>
          </a:p>
          <a:p>
            <a:r>
              <a:rPr lang="zh-CN" altLang="en-US" sz="3200" b="1" dirty="0">
                <a:latin typeface="隶书" panose="02010509060101010101" charset="-122"/>
                <a:ea typeface="隶书" panose="02010509060101010101" charset="-122"/>
              </a:rPr>
              <a:t>◆</a:t>
            </a:r>
            <a:r>
              <a:rPr lang="zh-CN" altLang="en-US" sz="3200" b="1" dirty="0"/>
              <a:t>学习历史要将历史照进现实，以</a:t>
            </a:r>
            <a:r>
              <a:rPr lang="zh-CN" altLang="en-US" sz="3200" b="1" dirty="0" smtClean="0"/>
              <a:t>史为鉴</a:t>
            </a:r>
            <a:endParaRPr lang="zh-CN" altLang="en-US" sz="3200" b="1" dirty="0" smtClean="0"/>
          </a:p>
          <a:p>
            <a:r>
              <a:rPr lang="zh-CN" altLang="en-US" sz="3200" b="1" dirty="0" smtClean="0"/>
              <a:t>。</a:t>
            </a:r>
            <a:endParaRPr lang="en-US" altLang="zh-CN" sz="3200" b="1" dirty="0"/>
          </a:p>
          <a:p>
            <a:r>
              <a:rPr lang="zh-CN" altLang="en-US" sz="3200" b="1" dirty="0">
                <a:latin typeface="隶书" panose="02010509060101010101" charset="-122"/>
                <a:ea typeface="隶书" panose="02010509060101010101" charset="-122"/>
              </a:rPr>
              <a:t>◆</a:t>
            </a:r>
            <a:r>
              <a:rPr lang="zh-CN" altLang="en-US" sz="3200" b="1" dirty="0"/>
              <a:t>学习地理要思考现象与本质的联系</a:t>
            </a:r>
            <a:r>
              <a:rPr lang="en-US" altLang="zh-CN" sz="3200" b="1" dirty="0"/>
              <a:t>……</a:t>
            </a:r>
            <a:endParaRPr lang="en-US" altLang="zh-CN" sz="3200" b="1" dirty="0"/>
          </a:p>
          <a:p>
            <a:endParaRPr lang="en-US" altLang="zh-CN" sz="3600" b="1" dirty="0"/>
          </a:p>
          <a:p>
            <a:endParaRPr lang="en-US" altLang="zh-CN" sz="3600" b="1" dirty="0"/>
          </a:p>
          <a:p>
            <a:r>
              <a:rPr lang="en-US" altLang="zh-CN" sz="3600" b="1" dirty="0"/>
              <a:t>  </a:t>
            </a:r>
            <a:endParaRPr lang="en-US" altLang="zh-CN" sz="3600" b="1" dirty="0"/>
          </a:p>
          <a:p>
            <a:endParaRPr lang="zh-CN" altLang="en-US" sz="40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750"/>
                                        <p:tgtEl>
                                          <p:spTgt spid="50"/>
                                        </p:tgtEl>
                                      </p:cBhvr>
                                    </p:animEffect>
                                  </p:childTnLst>
                                </p:cTn>
                              </p:par>
                              <p:par>
                                <p:cTn id="8" presetID="42" presetClass="path" presetSubtype="0" decel="46600" fill="hold" nodeType="withEffect">
                                  <p:stCondLst>
                                    <p:cond delay="0"/>
                                  </p:stCondLst>
                                  <p:childTnLst>
                                    <p:animMotion origin="layout" path="M 0.11276 0.02454 L 1.38778E-17 -2.22222E-6 " pathEditMode="relative" rAng="0" ptsTypes="AA">
                                      <p:cBhvr>
                                        <p:cTn id="9" dur="750" fill="hold"/>
                                        <p:tgtEl>
                                          <p:spTgt spid="50"/>
                                        </p:tgtEl>
                                        <p:attrNameLst>
                                          <p:attrName>ppt_x</p:attrName>
                                          <p:attrName>ppt_y</p:attrName>
                                        </p:attrNameLst>
                                      </p:cBhvr>
                                      <p:rCtr x="-5638" y="-1227"/>
                                    </p:animMotion>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1000"/>
                                        <p:tgtEl>
                                          <p:spTgt spid="51"/>
                                        </p:tgtEl>
                                      </p:cBhvr>
                                    </p:animEffect>
                                    <p:anim calcmode="lin" valueType="num">
                                      <p:cBhvr>
                                        <p:cTn id="14" dur="1000" fill="hold"/>
                                        <p:tgtEl>
                                          <p:spTgt spid="51"/>
                                        </p:tgtEl>
                                        <p:attrNameLst>
                                          <p:attrName>ppt_x</p:attrName>
                                        </p:attrNameLst>
                                      </p:cBhvr>
                                      <p:tavLst>
                                        <p:tav tm="0">
                                          <p:val>
                                            <p:strVal val="#ppt_x"/>
                                          </p:val>
                                        </p:tav>
                                        <p:tav tm="100000">
                                          <p:val>
                                            <p:strVal val="#ppt_x"/>
                                          </p:val>
                                        </p:tav>
                                      </p:tavLst>
                                    </p:anim>
                                    <p:anim calcmode="lin" valueType="num">
                                      <p:cBhvr>
                                        <p:cTn id="15"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1415480" y="260653"/>
            <a:ext cx="9252520"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zh-CN" altLang="en-US" sz="3600" b="1" dirty="0">
                <a:solidFill>
                  <a:prstClr val="black"/>
                </a:solidFill>
                <a:latin typeface="华文中宋" panose="02010600040101010101" pitchFamily="2" charset="-122"/>
                <a:ea typeface="华文中宋" panose="02010600040101010101" pitchFamily="2" charset="-122"/>
              </a:rPr>
              <a:t>本课需要注意的问题</a:t>
            </a:r>
            <a:endParaRPr lang="en-US" altLang="zh-CN" sz="3600" b="1" dirty="0">
              <a:solidFill>
                <a:prstClr val="black"/>
              </a:solidFill>
              <a:latin typeface="华文中宋" panose="02010600040101010101" pitchFamily="2" charset="-122"/>
              <a:ea typeface="华文中宋" panose="02010600040101010101" pitchFamily="2" charset="-122"/>
            </a:endParaRPr>
          </a:p>
        </p:txBody>
      </p:sp>
      <p:sp>
        <p:nvSpPr>
          <p:cNvPr id="5" name="Rectangle 2"/>
          <p:cNvSpPr txBox="1">
            <a:spLocks noChangeArrowheads="1"/>
          </p:cNvSpPr>
          <p:nvPr/>
        </p:nvSpPr>
        <p:spPr>
          <a:xfrm>
            <a:off x="1379476" y="1916837"/>
            <a:ext cx="9433048" cy="439248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514350" indent="-514350" algn="just">
              <a:lnSpc>
                <a:spcPct val="170000"/>
              </a:lnSpc>
              <a:buFont typeface="+mj-lt"/>
              <a:buAutoNum type="arabicPeriod"/>
              <a:defRPr/>
            </a:pPr>
            <a:r>
              <a:rPr lang="zh-CN" altLang="en-US" sz="3200" b="1" dirty="0">
                <a:solidFill>
                  <a:prstClr val="black"/>
                </a:solidFill>
                <a:latin typeface="楷体" panose="02010609060101010101" pitchFamily="49" charset="-122"/>
                <a:ea typeface="楷体" panose="02010609060101010101" pitchFamily="49" charset="-122"/>
              </a:rPr>
              <a:t>既不是以德目为中心，也不是以故事为中心，具体的德目与故事的设置，都是为了主题服务的。</a:t>
            </a:r>
            <a:endParaRPr lang="en-US" altLang="zh-CN" sz="3200" b="1" dirty="0">
              <a:solidFill>
                <a:prstClr val="black"/>
              </a:solidFill>
              <a:latin typeface="楷体" panose="02010609060101010101" pitchFamily="49" charset="-122"/>
              <a:ea typeface="楷体" panose="02010609060101010101" pitchFamily="49" charset="-122"/>
            </a:endParaRPr>
          </a:p>
          <a:p>
            <a:pPr marL="514350" indent="-514350" algn="just">
              <a:lnSpc>
                <a:spcPct val="170000"/>
              </a:lnSpc>
              <a:buFont typeface="+mj-lt"/>
              <a:buAutoNum type="arabicPeriod"/>
              <a:defRPr/>
            </a:pPr>
            <a:r>
              <a:rPr lang="zh-CN" altLang="en-US" sz="3200" b="1" dirty="0">
                <a:solidFill>
                  <a:prstClr val="black"/>
                </a:solidFill>
                <a:latin typeface="楷体" panose="02010609060101010101" pitchFamily="49" charset="-122"/>
                <a:ea typeface="楷体" panose="02010609060101010101" pitchFamily="49" charset="-122"/>
              </a:rPr>
              <a:t>本课的三个关键词就是个人修养、社会关爱和家国情怀。</a:t>
            </a:r>
            <a:endParaRPr lang="en-US" altLang="zh-CN" sz="3200" b="1" dirty="0">
              <a:solidFill>
                <a:prstClr val="black"/>
              </a:solidFill>
              <a:latin typeface="楷体" panose="02010609060101010101" pitchFamily="49" charset="-122"/>
              <a:ea typeface="楷体" panose="02010609060101010101" pitchFamily="49" charset="-122"/>
            </a:endParaRPr>
          </a:p>
          <a:p>
            <a:pPr indent="0" algn="just">
              <a:lnSpc>
                <a:spcPct val="170000"/>
              </a:lnSpc>
              <a:buFont typeface="+mj-lt"/>
              <a:defRPr/>
            </a:pPr>
            <a:endParaRPr lang="en-US" altLang="zh-CN" sz="3200" b="1" dirty="0">
              <a:solidFill>
                <a:prstClr val="black"/>
              </a:solidFill>
              <a:latin typeface="楷体" panose="02010609060101010101" pitchFamily="49" charset="-122"/>
              <a:ea typeface="楷体" panose="02010609060101010101" pitchFamily="49" charset="-122"/>
            </a:endParaRPr>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1328" y="0"/>
            <a:ext cx="12240683" cy="6885384"/>
          </a:xfrm>
          <a:prstGeom prst="rect">
            <a:avLst/>
          </a:prstGeom>
        </p:spPr>
      </p:pic>
      <p:sp>
        <p:nvSpPr>
          <p:cNvPr id="3" name="Rectangle 4"/>
          <p:cNvSpPr>
            <a:spLocks noGrp="1" noChangeArrowheads="1"/>
          </p:cNvSpPr>
          <p:nvPr>
            <p:ph type="title"/>
          </p:nvPr>
        </p:nvSpPr>
        <p:spPr>
          <a:xfrm>
            <a:off x="2640018" y="1988840"/>
            <a:ext cx="7272337" cy="1008062"/>
          </a:xfrm>
        </p:spPr>
        <p:txBody>
          <a:bodyPr>
            <a:noAutofit/>
          </a:bodyPr>
          <a:lstStyle/>
          <a:p>
            <a:pPr>
              <a:defRPr/>
            </a:pPr>
            <a:r>
              <a:rPr lang="zh-CN" altLang="en-US" sz="8000" dirty="0">
                <a:solidFill>
                  <a:schemeClr val="accent6">
                    <a:lumMod val="75000"/>
                  </a:schemeClr>
                </a:solidFill>
                <a:latin typeface="黑体" panose="02010609060101010101" pitchFamily="49" charset="-122"/>
                <a:ea typeface="黑体" panose="02010609060101010101" pitchFamily="49" charset="-122"/>
              </a:rPr>
              <a:t>谢 谢</a:t>
            </a:r>
            <a:endParaRPr lang="en-US" altLang="zh-CN" sz="8000" dirty="0">
              <a:solidFill>
                <a:schemeClr val="accent6">
                  <a:lumMod val="75000"/>
                </a:schemeClr>
              </a:solidFill>
              <a:latin typeface="黑体" panose="02010609060101010101" pitchFamily="49" charset="-122"/>
              <a:ea typeface="黑体" panose="02010609060101010101" pitchFamily="49" charset="-122"/>
            </a:endParaRPr>
          </a:p>
        </p:txBody>
      </p:sp>
      <p:sp>
        <p:nvSpPr>
          <p:cNvPr id="4" name="Rectangle 5"/>
          <p:cNvSpPr>
            <a:spLocks noChangeArrowheads="1"/>
          </p:cNvSpPr>
          <p:nvPr/>
        </p:nvSpPr>
        <p:spPr bwMode="auto">
          <a:xfrm>
            <a:off x="2640018" y="2924899"/>
            <a:ext cx="7272337" cy="1008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lstStyle/>
          <a:p>
            <a:pPr algn="ctr">
              <a:defRPr/>
            </a:pPr>
            <a:r>
              <a:rPr lang="en-US" altLang="zh-CN" sz="5400" dirty="0">
                <a:solidFill>
                  <a:schemeClr val="accent6">
                    <a:lumMod val="40000"/>
                    <a:lumOff val="60000"/>
                  </a:schemeClr>
                </a:solidFill>
                <a:latin typeface="Arial" panose="020B0604020202020204" pitchFamily="34" charset="0"/>
                <a:ea typeface="黑体" panose="02010609060101010101" pitchFamily="49" charset="-122"/>
                <a:cs typeface="黑体" panose="02010609060101010101" pitchFamily="49" charset="-122"/>
              </a:rPr>
              <a:t>Thanks</a:t>
            </a:r>
            <a:endParaRPr lang="en-US" altLang="zh-CN" sz="5400" dirty="0">
              <a:solidFill>
                <a:schemeClr val="accent6">
                  <a:lumMod val="40000"/>
                  <a:lumOff val="60000"/>
                </a:schemeClr>
              </a:solidFill>
              <a:latin typeface="Arial" panose="020B0604020202020204" pitchFamily="34" charset="0"/>
              <a:ea typeface="黑体" panose="02010609060101010101" pitchFamily="49" charset="-122"/>
              <a:cs typeface="黑体" panose="02010609060101010101" pitchFamily="49"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Rectangle 2"/>
          <p:cNvSpPr txBox="1">
            <a:spLocks noChangeArrowheads="1"/>
          </p:cNvSpPr>
          <p:nvPr/>
        </p:nvSpPr>
        <p:spPr>
          <a:xfrm>
            <a:off x="1199801" y="2208813"/>
            <a:ext cx="9793088" cy="352839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lnSpc>
                <a:spcPct val="170000"/>
              </a:lnSpc>
            </a:pPr>
            <a:r>
              <a:rPr lang="zh-CN" altLang="en-US" sz="3200" b="1" dirty="0">
                <a:solidFill>
                  <a:prstClr val="black"/>
                </a:solidFill>
                <a:latin typeface="楷体" panose="02010609060101010101" pitchFamily="49" charset="-122"/>
                <a:ea typeface="楷体" panose="02010609060101010101" pitchFamily="49" charset="-122"/>
              </a:rPr>
              <a:t>小学道德与法治教学中：</a:t>
            </a:r>
            <a:endParaRPr lang="en-US" altLang="zh-CN" sz="3200" b="1" dirty="0">
              <a:solidFill>
                <a:prstClr val="black"/>
              </a:solidFill>
              <a:latin typeface="楷体" panose="02010609060101010101" pitchFamily="49" charset="-122"/>
              <a:ea typeface="楷体" panose="02010609060101010101" pitchFamily="49" charset="-122"/>
            </a:endParaRPr>
          </a:p>
          <a:p>
            <a:pPr marL="457200" indent="-457200" algn="just">
              <a:lnSpc>
                <a:spcPct val="170000"/>
              </a:lnSpc>
              <a:buFont typeface="Arial" panose="020B0604020202020204" pitchFamily="34" charset="0"/>
              <a:buChar char="•"/>
            </a:pPr>
            <a:r>
              <a:rPr lang="zh-CN" altLang="en-US" sz="3200" b="1" dirty="0">
                <a:solidFill>
                  <a:prstClr val="black"/>
                </a:solidFill>
                <a:latin typeface="楷体" panose="02010609060101010101" pitchFamily="49" charset="-122"/>
                <a:ea typeface="楷体" panose="02010609060101010101" pitchFamily="49" charset="-122"/>
              </a:rPr>
              <a:t>专题内容的德育落点是什么？</a:t>
            </a:r>
            <a:endParaRPr lang="en-US" altLang="zh-CN" sz="3200" b="1" dirty="0">
              <a:solidFill>
                <a:prstClr val="black"/>
              </a:solidFill>
              <a:latin typeface="楷体" panose="02010609060101010101" pitchFamily="49" charset="-122"/>
              <a:ea typeface="楷体" panose="02010609060101010101" pitchFamily="49" charset="-122"/>
            </a:endParaRPr>
          </a:p>
          <a:p>
            <a:pPr marL="457200" indent="-457200" algn="just">
              <a:lnSpc>
                <a:spcPct val="170000"/>
              </a:lnSpc>
              <a:buFont typeface="Arial" panose="020B0604020202020204" pitchFamily="34" charset="0"/>
              <a:buChar char="•"/>
            </a:pPr>
            <a:r>
              <a:rPr lang="zh-CN" altLang="en-US" sz="3200" b="1" dirty="0">
                <a:solidFill>
                  <a:prstClr val="black"/>
                </a:solidFill>
                <a:latin typeface="楷体" panose="02010609060101010101" pitchFamily="49" charset="-122"/>
                <a:ea typeface="楷体" panose="02010609060101010101" pitchFamily="49" charset="-122"/>
              </a:rPr>
              <a:t>地理教育的特点是什么？</a:t>
            </a:r>
            <a:endParaRPr lang="en-US" altLang="zh-CN" sz="3200" b="1" dirty="0">
              <a:solidFill>
                <a:prstClr val="black"/>
              </a:solidFill>
              <a:latin typeface="楷体" panose="02010609060101010101" pitchFamily="49" charset="-122"/>
              <a:ea typeface="楷体" panose="02010609060101010101" pitchFamily="49" charset="-122"/>
            </a:endParaRPr>
          </a:p>
          <a:p>
            <a:pPr marL="457200" indent="-457200" algn="just">
              <a:lnSpc>
                <a:spcPct val="170000"/>
              </a:lnSpc>
              <a:buFont typeface="Arial" panose="020B0604020202020204" pitchFamily="34" charset="0"/>
              <a:buChar char="•"/>
            </a:pPr>
            <a:r>
              <a:rPr lang="zh-CN" altLang="en-US" sz="3200" b="1" dirty="0">
                <a:solidFill>
                  <a:prstClr val="black"/>
                </a:solidFill>
                <a:latin typeface="楷体" panose="02010609060101010101" pitchFamily="49" charset="-122"/>
                <a:ea typeface="楷体" panose="02010609060101010101" pitchFamily="49" charset="-122"/>
              </a:rPr>
              <a:t>历史教育的特点是什么？</a:t>
            </a:r>
            <a:r>
              <a:rPr lang="en-US" altLang="zh-CN" sz="3200" b="1" dirty="0">
                <a:solidFill>
                  <a:prstClr val="black"/>
                </a:solidFill>
                <a:latin typeface="楷体" panose="02010609060101010101" pitchFamily="49" charset="-122"/>
                <a:ea typeface="楷体" panose="02010609060101010101" pitchFamily="49" charset="-122"/>
              </a:rPr>
              <a:t> </a:t>
            </a:r>
            <a:endParaRPr lang="en-US" altLang="zh-CN" sz="3200" b="1" dirty="0">
              <a:solidFill>
                <a:prstClr val="black"/>
              </a:solidFill>
              <a:latin typeface="楷体" panose="02010609060101010101" pitchFamily="49" charset="-122"/>
              <a:ea typeface="楷体" panose="02010609060101010101" pitchFamily="49" charset="-122"/>
            </a:endParaRPr>
          </a:p>
        </p:txBody>
      </p:sp>
      <p:sp>
        <p:nvSpPr>
          <p:cNvPr id="2" name="文本框 1"/>
          <p:cNvSpPr txBox="1"/>
          <p:nvPr/>
        </p:nvSpPr>
        <p:spPr>
          <a:xfrm>
            <a:off x="759747" y="245596"/>
            <a:ext cx="9793087" cy="1198880"/>
          </a:xfrm>
          <a:prstGeom prst="rect">
            <a:avLst/>
          </a:prstGeom>
          <a:noFill/>
        </p:spPr>
        <p:txBody>
          <a:bodyPr wrap="square" rtlCol="0">
            <a:spAutoFit/>
          </a:bodyPr>
          <a:lstStyle/>
          <a:p>
            <a:endParaRPr lang="en-US" altLang="zh-CN" sz="2400" b="1" dirty="0">
              <a:latin typeface="黑体" panose="02010609060101010101" pitchFamily="49" charset="-122"/>
              <a:ea typeface="黑体" panose="02010609060101010101" pitchFamily="49" charset="-122"/>
            </a:endParaRPr>
          </a:p>
          <a:p>
            <a:r>
              <a:rPr lang="en-US" altLang="zh-CN" sz="2400" b="1" dirty="0"/>
              <a:t>        </a:t>
            </a:r>
            <a:r>
              <a:rPr lang="zh-CN" altLang="en-US" sz="2400" b="1" dirty="0"/>
              <a:t>小学高年级的道德与法治课程，既是一门综合课程，同时也是一门德育课程；教学中既要注意综合课程的特点，也要注意德育课程的特点。</a:t>
            </a:r>
            <a:endParaRPr lang="zh-CN" altLang="en-US" sz="2400" b="1"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angle 2"/>
          <p:cNvSpPr txBox="1">
            <a:spLocks noChangeArrowheads="1"/>
          </p:cNvSpPr>
          <p:nvPr/>
        </p:nvSpPr>
        <p:spPr>
          <a:xfrm>
            <a:off x="1524000" y="116637"/>
            <a:ext cx="9252520"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3600" b="1" dirty="0">
                <a:solidFill>
                  <a:prstClr val="black"/>
                </a:solidFill>
                <a:latin typeface="华文中宋" panose="02010600040101010101" pitchFamily="2" charset="-122"/>
                <a:ea typeface="华文中宋" panose="02010600040101010101" pitchFamily="2" charset="-122"/>
              </a:rPr>
              <a:t>五年级上册需要宏观思考的问题</a:t>
            </a:r>
            <a:endParaRPr lang="en-US" altLang="zh-CN" sz="3600" b="1" dirty="0">
              <a:solidFill>
                <a:prstClr val="black"/>
              </a:solidFill>
              <a:latin typeface="华文中宋" panose="02010600040101010101" pitchFamily="2" charset="-122"/>
              <a:ea typeface="华文中宋" panose="02010600040101010101" pitchFamily="2" charset="-122"/>
            </a:endParaRPr>
          </a:p>
        </p:txBody>
      </p:sp>
      <p:sp>
        <p:nvSpPr>
          <p:cNvPr id="5" name="Rectangle 2"/>
          <p:cNvSpPr txBox="1">
            <a:spLocks noChangeArrowheads="1"/>
          </p:cNvSpPr>
          <p:nvPr/>
        </p:nvSpPr>
        <p:spPr>
          <a:xfrm>
            <a:off x="1236631" y="1340768"/>
            <a:ext cx="9793088" cy="352839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lnSpc>
                <a:spcPct val="170000"/>
              </a:lnSpc>
            </a:pPr>
            <a:r>
              <a:rPr lang="zh-CN" altLang="en-US" sz="3200" b="1" dirty="0">
                <a:solidFill>
                  <a:prstClr val="black"/>
                </a:solidFill>
                <a:latin typeface="楷体" panose="02010609060101010101" pitchFamily="49" charset="-122"/>
                <a:ea typeface="楷体" panose="02010609060101010101" pitchFamily="49" charset="-122"/>
              </a:rPr>
              <a:t>小学道德与法治教学中：</a:t>
            </a:r>
            <a:endParaRPr lang="en-US" altLang="zh-CN" sz="3200" b="1" dirty="0">
              <a:solidFill>
                <a:prstClr val="black"/>
              </a:solidFill>
              <a:latin typeface="楷体" panose="02010609060101010101" pitchFamily="49" charset="-122"/>
              <a:ea typeface="楷体" panose="02010609060101010101" pitchFamily="49" charset="-122"/>
            </a:endParaRPr>
          </a:p>
          <a:p>
            <a:pPr marL="457200" indent="-457200" algn="just">
              <a:lnSpc>
                <a:spcPct val="170000"/>
              </a:lnSpc>
              <a:buFont typeface="Arial" panose="020B0604020202020204" pitchFamily="34" charset="0"/>
              <a:buChar char="•"/>
            </a:pPr>
            <a:r>
              <a:rPr lang="zh-CN" altLang="en-US" sz="3200" b="1" dirty="0">
                <a:solidFill>
                  <a:prstClr val="black"/>
                </a:solidFill>
                <a:latin typeface="楷体" panose="02010609060101010101" pitchFamily="49" charset="-122"/>
                <a:ea typeface="楷体" panose="02010609060101010101" pitchFamily="49" charset="-122"/>
              </a:rPr>
              <a:t>专题内容的德育落点是什么？</a:t>
            </a:r>
            <a:endParaRPr lang="en-US" altLang="zh-CN" sz="3200" b="1" dirty="0">
              <a:solidFill>
                <a:prstClr val="black"/>
              </a:solidFill>
              <a:latin typeface="楷体" panose="02010609060101010101" pitchFamily="49" charset="-122"/>
              <a:ea typeface="楷体" panose="02010609060101010101" pitchFamily="49" charset="-122"/>
            </a:endParaRPr>
          </a:p>
          <a:p>
            <a:pPr marL="457200" indent="-457200" algn="just">
              <a:lnSpc>
                <a:spcPct val="170000"/>
              </a:lnSpc>
              <a:buFont typeface="Arial" panose="020B0604020202020204" pitchFamily="34" charset="0"/>
              <a:buChar char="•"/>
            </a:pPr>
            <a:r>
              <a:rPr lang="zh-CN" altLang="en-US" sz="3200" b="1" dirty="0">
                <a:solidFill>
                  <a:prstClr val="black"/>
                </a:solidFill>
                <a:latin typeface="楷体" panose="02010609060101010101" pitchFamily="49" charset="-122"/>
                <a:ea typeface="楷体" panose="02010609060101010101" pitchFamily="49" charset="-122"/>
              </a:rPr>
              <a:t>地理教育的特点是什么？</a:t>
            </a:r>
            <a:endParaRPr lang="en-US" altLang="zh-CN" sz="3200" b="1" dirty="0">
              <a:solidFill>
                <a:prstClr val="black"/>
              </a:solidFill>
              <a:latin typeface="楷体" panose="02010609060101010101" pitchFamily="49" charset="-122"/>
              <a:ea typeface="楷体" panose="02010609060101010101" pitchFamily="49" charset="-122"/>
            </a:endParaRPr>
          </a:p>
          <a:p>
            <a:pPr marL="457200" indent="-457200" algn="just">
              <a:lnSpc>
                <a:spcPct val="170000"/>
              </a:lnSpc>
              <a:buFont typeface="Arial" panose="020B0604020202020204" pitchFamily="34" charset="0"/>
              <a:buChar char="•"/>
            </a:pPr>
            <a:r>
              <a:rPr lang="zh-CN" altLang="en-US" sz="3200" b="1" dirty="0">
                <a:solidFill>
                  <a:prstClr val="black"/>
                </a:solidFill>
                <a:latin typeface="楷体" panose="02010609060101010101" pitchFamily="49" charset="-122"/>
                <a:ea typeface="楷体" panose="02010609060101010101" pitchFamily="49" charset="-122"/>
              </a:rPr>
              <a:t>历史教育的特点是什么？</a:t>
            </a:r>
            <a:r>
              <a:rPr lang="en-US" altLang="zh-CN" sz="3200" b="1" dirty="0">
                <a:solidFill>
                  <a:prstClr val="black"/>
                </a:solidFill>
                <a:latin typeface="楷体" panose="02010609060101010101" pitchFamily="49" charset="-122"/>
                <a:ea typeface="楷体" panose="02010609060101010101" pitchFamily="49" charset="-122"/>
              </a:rPr>
              <a:t> </a:t>
            </a:r>
            <a:endParaRPr lang="en-US" altLang="zh-CN" sz="3200" b="1" dirty="0">
              <a:solidFill>
                <a:prstClr val="black"/>
              </a:solidFill>
              <a:latin typeface="楷体" panose="02010609060101010101" pitchFamily="49" charset="-122"/>
              <a:ea typeface="楷体" panose="02010609060101010101" pitchFamily="49" charset="-122"/>
            </a:endParaRPr>
          </a:p>
        </p:txBody>
      </p:sp>
      <p:sp>
        <p:nvSpPr>
          <p:cNvPr id="2" name="文本框 1"/>
          <p:cNvSpPr txBox="1"/>
          <p:nvPr/>
        </p:nvSpPr>
        <p:spPr>
          <a:xfrm>
            <a:off x="1236632" y="5013176"/>
            <a:ext cx="9793087" cy="1200329"/>
          </a:xfrm>
          <a:prstGeom prst="rect">
            <a:avLst/>
          </a:prstGeom>
          <a:noFill/>
        </p:spPr>
        <p:txBody>
          <a:bodyPr wrap="square" rtlCol="0">
            <a:spAutoFit/>
          </a:bodyPr>
          <a:lstStyle/>
          <a:p>
            <a:r>
              <a:rPr lang="zh-CN" altLang="en-US" sz="2400" b="1" dirty="0">
                <a:latin typeface="黑体" panose="02010609060101010101" pitchFamily="49" charset="-122"/>
                <a:ea typeface="黑体" panose="02010609060101010101" pitchFamily="49" charset="-122"/>
              </a:rPr>
              <a:t>问题的背景</a:t>
            </a:r>
            <a:endParaRPr lang="en-US" altLang="zh-CN" sz="2400" b="1" dirty="0">
              <a:latin typeface="黑体" panose="02010609060101010101" pitchFamily="49" charset="-122"/>
              <a:ea typeface="黑体" panose="02010609060101010101" pitchFamily="49" charset="-122"/>
            </a:endParaRPr>
          </a:p>
          <a:p>
            <a:r>
              <a:rPr lang="en-US" altLang="zh-CN" sz="2400" b="1" dirty="0"/>
              <a:t>        </a:t>
            </a:r>
            <a:r>
              <a:rPr lang="zh-CN" altLang="en-US" sz="2400" b="1" dirty="0"/>
              <a:t>小学高年级的道德与法治课程，既是一门综合课程，同时也是一门德育课程；教学中既要注意综合课程的特点，也要注意德育课程的特点。</a:t>
            </a:r>
            <a:endParaRPr lang="zh-CN" altLang="en-US" sz="2400" b="1"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文本框 1"/>
          <p:cNvSpPr txBox="1"/>
          <p:nvPr/>
        </p:nvSpPr>
        <p:spPr>
          <a:xfrm>
            <a:off x="2870835" y="654050"/>
            <a:ext cx="6786880" cy="706755"/>
          </a:xfrm>
          <a:prstGeom prst="rect">
            <a:avLst/>
          </a:prstGeom>
          <a:noFill/>
        </p:spPr>
        <p:txBody>
          <a:bodyPr wrap="none" rtlCol="0" anchor="t">
            <a:spAutoFit/>
          </a:bodyPr>
          <a:p>
            <a:r>
              <a:rPr lang="zh-CN" altLang="en-US" sz="4000">
                <a:solidFill>
                  <a:schemeClr val="tx1"/>
                </a:solidFill>
                <a:effectLst>
                  <a:outerShdw blurRad="38100" dist="19050" dir="2700000" algn="tl" rotWithShape="0">
                    <a:schemeClr val="dk1">
                      <a:alpha val="40000"/>
                    </a:schemeClr>
                  </a:outerShdw>
                </a:effectLst>
                <a:sym typeface="+mn-ea"/>
              </a:rPr>
              <a:t>把握学科特点，明确教学目标</a:t>
            </a:r>
            <a:endParaRPr lang="zh-CN" altLang="en-US" sz="4000">
              <a:solidFill>
                <a:schemeClr val="tx1"/>
              </a:solidFill>
              <a:effectLst>
                <a:outerShdw blurRad="38100" dist="19050" dir="2700000" algn="tl" rotWithShape="0">
                  <a:schemeClr val="dk1">
                    <a:alpha val="40000"/>
                  </a:schemeClr>
                </a:outerShdw>
              </a:effectLst>
              <a:sym typeface="+mn-ea"/>
            </a:endParaRPr>
          </a:p>
        </p:txBody>
      </p:sp>
      <p:sp>
        <p:nvSpPr>
          <p:cNvPr id="4" name="文本框 3"/>
          <p:cNvSpPr txBox="1"/>
          <p:nvPr/>
        </p:nvSpPr>
        <p:spPr>
          <a:xfrm>
            <a:off x="1638935" y="1943100"/>
            <a:ext cx="9083040" cy="3107690"/>
          </a:xfrm>
          <a:prstGeom prst="rect">
            <a:avLst/>
          </a:prstGeom>
          <a:noFill/>
        </p:spPr>
        <p:txBody>
          <a:bodyPr wrap="square" rtlCol="0">
            <a:spAutoFit/>
          </a:bodyPr>
          <a:p>
            <a:r>
              <a:rPr lang="zh-CN" altLang="en-US" sz="2800">
                <a:solidFill>
                  <a:schemeClr val="tx1"/>
                </a:solidFill>
                <a:effectLst>
                  <a:outerShdw blurRad="38100" dist="19050" dir="2700000" algn="tl" rotWithShape="0">
                    <a:schemeClr val="dk1">
                      <a:alpha val="40000"/>
                    </a:schemeClr>
                  </a:outerShdw>
                </a:effectLst>
                <a:sym typeface="+mn-ea"/>
              </a:rPr>
              <a:t>道德与法治是一门综合课程,</a:t>
            </a:r>
            <a:endParaRPr lang="zh-CN" altLang="en-US" sz="2800">
              <a:solidFill>
                <a:schemeClr val="tx1"/>
              </a:solidFill>
              <a:effectLst>
                <a:outerShdw blurRad="38100" dist="19050" dir="2700000" algn="tl" rotWithShape="0">
                  <a:schemeClr val="dk1">
                    <a:alpha val="40000"/>
                  </a:schemeClr>
                </a:outerShdw>
              </a:effectLst>
              <a:sym typeface="+mn-ea"/>
            </a:endParaRPr>
          </a:p>
          <a:p>
            <a:r>
              <a:rPr lang="zh-CN" altLang="en-US" sz="2800">
                <a:solidFill>
                  <a:schemeClr val="tx1"/>
                </a:solidFill>
                <a:effectLst>
                  <a:outerShdw blurRad="38100" dist="19050" dir="2700000" algn="tl" rotWithShape="0">
                    <a:schemeClr val="dk1">
                      <a:alpha val="40000"/>
                    </a:schemeClr>
                  </a:outerShdw>
                </a:effectLst>
                <a:sym typeface="+mn-ea"/>
              </a:rPr>
              <a:t>而情感价值观的建立是它的灵魂。</a:t>
            </a:r>
            <a:endParaRPr lang="zh-CN" altLang="en-US" sz="2800">
              <a:solidFill>
                <a:schemeClr val="tx1"/>
              </a:solidFill>
              <a:effectLst>
                <a:outerShdw blurRad="38100" dist="19050" dir="2700000" algn="tl" rotWithShape="0">
                  <a:schemeClr val="dk1">
                    <a:alpha val="40000"/>
                  </a:schemeClr>
                </a:outerShdw>
              </a:effectLst>
              <a:sym typeface="+mn-ea"/>
            </a:endParaRPr>
          </a:p>
          <a:p>
            <a:r>
              <a:rPr lang="zh-CN" altLang="en-US" sz="2800">
                <a:solidFill>
                  <a:schemeClr val="tx1"/>
                </a:solidFill>
                <a:effectLst>
                  <a:outerShdw blurRad="38100" dist="19050" dir="2700000" algn="tl" rotWithShape="0">
                    <a:schemeClr val="dk1">
                      <a:alpha val="40000"/>
                    </a:schemeClr>
                  </a:outerShdw>
                </a:effectLst>
                <a:sym typeface="+mn-ea"/>
              </a:rPr>
              <a:t>明确这一点，不会把地理、历史材料当作知识来教，</a:t>
            </a:r>
            <a:endParaRPr lang="zh-CN" altLang="en-US" sz="2800">
              <a:solidFill>
                <a:schemeClr val="tx1"/>
              </a:solidFill>
              <a:effectLst>
                <a:outerShdw blurRad="38100" dist="19050" dir="2700000" algn="tl" rotWithShape="0">
                  <a:schemeClr val="dk1">
                    <a:alpha val="40000"/>
                  </a:schemeClr>
                </a:outerShdw>
              </a:effectLst>
              <a:sym typeface="+mn-ea"/>
            </a:endParaRPr>
          </a:p>
          <a:p>
            <a:r>
              <a:rPr lang="zh-CN" altLang="en-US" sz="2800">
                <a:solidFill>
                  <a:schemeClr val="tx1"/>
                </a:solidFill>
                <a:effectLst>
                  <a:outerShdw blurRad="38100" dist="19050" dir="2700000" algn="tl" rotWithShape="0">
                    <a:schemeClr val="dk1">
                      <a:alpha val="40000"/>
                    </a:schemeClr>
                  </a:outerShdw>
                </a:effectLst>
                <a:sym typeface="+mn-ea"/>
              </a:rPr>
              <a:t>而是通过材料知识的学习,学会怎样生活；</a:t>
            </a:r>
            <a:endParaRPr lang="zh-CN" altLang="en-US" sz="2800">
              <a:solidFill>
                <a:schemeClr val="tx1"/>
              </a:solidFill>
              <a:effectLst>
                <a:outerShdw blurRad="38100" dist="19050" dir="2700000" algn="tl" rotWithShape="0">
                  <a:schemeClr val="dk1">
                    <a:alpha val="40000"/>
                  </a:schemeClr>
                </a:outerShdw>
              </a:effectLst>
              <a:sym typeface="+mn-ea"/>
            </a:endParaRPr>
          </a:p>
          <a:p>
            <a:r>
              <a:rPr lang="zh-CN" altLang="en-US" sz="2800">
                <a:solidFill>
                  <a:schemeClr val="tx1"/>
                </a:solidFill>
                <a:effectLst>
                  <a:outerShdw blurRad="38100" dist="19050" dir="2700000" algn="tl" rotWithShape="0">
                    <a:schemeClr val="dk1">
                      <a:alpha val="40000"/>
                    </a:schemeClr>
                  </a:outerShdw>
                </a:effectLst>
                <a:sym typeface="+mn-ea"/>
              </a:rPr>
              <a:t>用什么态度对待生活,用什么方式去生活。</a:t>
            </a:r>
            <a:endParaRPr lang="zh-CN" altLang="en-US" sz="2800">
              <a:solidFill>
                <a:schemeClr val="tx1"/>
              </a:solidFill>
              <a:effectLst>
                <a:outerShdw blurRad="38100" dist="19050" dir="2700000" algn="tl" rotWithShape="0">
                  <a:schemeClr val="dk1">
                    <a:alpha val="40000"/>
                  </a:schemeClr>
                </a:outerShdw>
              </a:effectLst>
              <a:sym typeface="+mn-ea"/>
            </a:endParaRPr>
          </a:p>
          <a:p>
            <a:r>
              <a:rPr lang="zh-CN" altLang="en-US" sz="2800">
                <a:solidFill>
                  <a:schemeClr val="tx1"/>
                </a:solidFill>
                <a:effectLst>
                  <a:outerShdw blurRad="38100" dist="19050" dir="2700000" algn="tl" rotWithShape="0">
                    <a:schemeClr val="dk1">
                      <a:alpha val="40000"/>
                    </a:schemeClr>
                  </a:outerShdw>
                </a:effectLst>
                <a:sym typeface="+mn-ea"/>
              </a:rPr>
              <a:t>构建正确的情感态度价值观。</a:t>
            </a:r>
            <a:endParaRPr lang="zh-CN" altLang="en-US" sz="2800">
              <a:solidFill>
                <a:schemeClr val="tx1"/>
              </a:solidFill>
              <a:effectLst>
                <a:outerShdw blurRad="38100" dist="19050" dir="2700000" algn="tl" rotWithShape="0">
                  <a:schemeClr val="dk1">
                    <a:alpha val="40000"/>
                  </a:schemeClr>
                </a:outerShdw>
              </a:effectLst>
              <a:sym typeface="+mn-ea"/>
            </a:endParaRPr>
          </a:p>
          <a:p>
            <a:endParaRPr lang="zh-CN" altLang="en-US" sz="2800">
              <a:solidFill>
                <a:schemeClr val="tx1"/>
              </a:solidFill>
              <a:effectLst>
                <a:outerShdw blurRad="38100" dist="19050" dir="2700000" algn="tl" rotWithShape="0">
                  <a:schemeClr val="dk1">
                    <a:alpha val="40000"/>
                  </a:schemeClr>
                </a:outerShdw>
              </a:effectLst>
              <a:sym typeface="+mn-e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idx="4294967295"/>
          </p:nvPr>
        </p:nvSpPr>
        <p:spPr>
          <a:xfrm>
            <a:off x="838200" y="295323"/>
            <a:ext cx="10515600" cy="1325563"/>
          </a:xfrm>
          <a:prstGeom prst="rect">
            <a:avLst/>
          </a:prstGeom>
        </p:spPr>
        <p:txBody>
          <a:bodyPr/>
          <a:lstStyle/>
          <a:p>
            <a:r>
              <a:rPr lang="zh-CN" altLang="en-US" b="1" dirty="0">
                <a:latin typeface="黑体" panose="02010609060101010101" pitchFamily="49" charset="-122"/>
                <a:ea typeface="黑体" panose="02010609060101010101" pitchFamily="49" charset="-122"/>
              </a:rPr>
              <a:t>目  录</a:t>
            </a:r>
            <a:endParaRPr lang="zh-CN" altLang="en-US" b="1" dirty="0">
              <a:latin typeface="黑体" panose="02010609060101010101" pitchFamily="49" charset="-122"/>
              <a:ea typeface="黑体" panose="02010609060101010101" pitchFamily="49" charset="-122"/>
            </a:endParaRPr>
          </a:p>
        </p:txBody>
      </p:sp>
      <p:sp>
        <p:nvSpPr>
          <p:cNvPr id="3" name="内容占位符 2"/>
          <p:cNvSpPr>
            <a:spLocks noGrp="1"/>
          </p:cNvSpPr>
          <p:nvPr>
            <p:ph idx="4294967295"/>
          </p:nvPr>
        </p:nvSpPr>
        <p:spPr>
          <a:xfrm>
            <a:off x="2710949" y="1620877"/>
            <a:ext cx="7797994" cy="3545125"/>
          </a:xfrm>
          <a:prstGeom prst="rect">
            <a:avLst/>
          </a:prstGeom>
        </p:spPr>
        <p:txBody>
          <a:bodyPr>
            <a:noAutofit/>
          </a:bodyPr>
          <a:lstStyle/>
          <a:p>
            <a:pPr marL="0" indent="0">
              <a:lnSpc>
                <a:spcPct val="150000"/>
              </a:lnSpc>
              <a:buNone/>
            </a:pPr>
            <a:r>
              <a:rPr lang="zh-CN" altLang="en-US" sz="3200" b="1" dirty="0">
                <a:latin typeface="黑体" panose="02010609060101010101" pitchFamily="49" charset="-122"/>
                <a:ea typeface="黑体" panose="02010609060101010101" pitchFamily="49" charset="-122"/>
              </a:rPr>
              <a:t>一、五年级教材总体特点</a:t>
            </a:r>
            <a:endParaRPr lang="zh-CN" altLang="en-US" sz="3200" b="1" dirty="0">
              <a:latin typeface="黑体" panose="02010609060101010101" pitchFamily="49" charset="-122"/>
              <a:ea typeface="黑体" panose="02010609060101010101" pitchFamily="49" charset="-122"/>
            </a:endParaRPr>
          </a:p>
          <a:p>
            <a:pPr marL="0" indent="0">
              <a:lnSpc>
                <a:spcPct val="150000"/>
              </a:lnSpc>
              <a:buNone/>
            </a:pPr>
            <a:r>
              <a:rPr lang="zh-CN" altLang="en-US" sz="3200" b="1" dirty="0">
                <a:latin typeface="黑体" panose="02010609060101010101" pitchFamily="49" charset="-122"/>
                <a:ea typeface="黑体" panose="02010609060101010101" pitchFamily="49" charset="-122"/>
              </a:rPr>
              <a:t>二、五年级</a:t>
            </a:r>
            <a:r>
              <a:rPr lang="zh-CN" altLang="en-US" sz="3200" b="1" dirty="0">
                <a:latin typeface="黑体" panose="02010609060101010101" pitchFamily="49" charset="-122"/>
                <a:ea typeface="黑体" panose="02010609060101010101" pitchFamily="49" charset="-122"/>
                <a:sym typeface="+mn-ea"/>
              </a:rPr>
              <a:t>教材使用建议</a:t>
            </a:r>
            <a:endParaRPr lang="zh-CN" altLang="en-US" sz="3200" b="1" dirty="0">
              <a:latin typeface="黑体" panose="02010609060101010101" pitchFamily="49" charset="-122"/>
              <a:ea typeface="黑体" panose="02010609060101010101" pitchFamily="49" charset="-122"/>
            </a:endParaRPr>
          </a:p>
          <a:p>
            <a:pPr marL="0" indent="0">
              <a:lnSpc>
                <a:spcPct val="150000"/>
              </a:lnSpc>
              <a:buNone/>
            </a:pPr>
            <a:r>
              <a:rPr lang="zh-CN" altLang="en-US" sz="3200" b="1" dirty="0">
                <a:solidFill>
                  <a:srgbClr val="FF0000"/>
                </a:solidFill>
                <a:latin typeface="黑体" panose="02010609060101010101" pitchFamily="49" charset="-122"/>
                <a:ea typeface="黑体" panose="02010609060101010101" pitchFamily="49" charset="-122"/>
                <a:sym typeface="+mn-ea"/>
              </a:rPr>
              <a:t>三、五年级教材各课简析</a:t>
            </a:r>
            <a:endParaRPr lang="zh-CN" altLang="en-US" sz="3200" b="1" dirty="0">
              <a:solidFill>
                <a:srgbClr val="FF0000"/>
              </a:solidFill>
              <a:latin typeface="黑体" panose="02010609060101010101" pitchFamily="49" charset="-122"/>
              <a:ea typeface="黑体" panose="02010609060101010101" pitchFamily="49" charset="-122"/>
              <a:sym typeface="+mn-ea"/>
            </a:endParaRPr>
          </a:p>
          <a:p>
            <a:pPr marL="0" indent="0">
              <a:lnSpc>
                <a:spcPct val="150000"/>
              </a:lnSpc>
              <a:buNone/>
            </a:pPr>
            <a:r>
              <a:rPr lang="zh-CN" altLang="en-US" sz="3200" b="1" dirty="0">
                <a:latin typeface="黑体" panose="02010609060101010101" pitchFamily="49" charset="-122"/>
                <a:ea typeface="黑体" panose="02010609060101010101" pitchFamily="49" charset="-122"/>
              </a:rPr>
              <a:t>四、五年级教材课例分享</a:t>
            </a:r>
            <a:endParaRPr lang="zh-CN" altLang="en-US" sz="32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idx="4294967295"/>
          </p:nvPr>
        </p:nvSpPr>
        <p:spPr>
          <a:xfrm>
            <a:off x="838200" y="295323"/>
            <a:ext cx="10515600" cy="1325563"/>
          </a:xfrm>
          <a:prstGeom prst="rect">
            <a:avLst/>
          </a:prstGeom>
        </p:spPr>
        <p:txBody>
          <a:bodyPr/>
          <a:lstStyle/>
          <a:p>
            <a:r>
              <a:rPr lang="zh-CN" altLang="en-US" b="1" dirty="0">
                <a:latin typeface="黑体" panose="02010609060101010101" pitchFamily="49" charset="-122"/>
                <a:ea typeface="黑体" panose="02010609060101010101" pitchFamily="49" charset="-122"/>
              </a:rPr>
              <a:t>目  录</a:t>
            </a:r>
            <a:endParaRPr lang="zh-CN" altLang="en-US" b="1" dirty="0">
              <a:latin typeface="黑体" panose="02010609060101010101" pitchFamily="49" charset="-122"/>
              <a:ea typeface="黑体" panose="02010609060101010101" pitchFamily="49" charset="-122"/>
            </a:endParaRPr>
          </a:p>
        </p:txBody>
      </p:sp>
      <p:sp>
        <p:nvSpPr>
          <p:cNvPr id="3" name="内容占位符 2"/>
          <p:cNvSpPr>
            <a:spLocks noGrp="1"/>
          </p:cNvSpPr>
          <p:nvPr>
            <p:ph idx="4294967295"/>
          </p:nvPr>
        </p:nvSpPr>
        <p:spPr>
          <a:xfrm>
            <a:off x="2701424" y="1656437"/>
            <a:ext cx="7797994" cy="3545125"/>
          </a:xfrm>
          <a:prstGeom prst="rect">
            <a:avLst/>
          </a:prstGeom>
        </p:spPr>
        <p:txBody>
          <a:bodyPr>
            <a:noAutofit/>
          </a:bodyPr>
          <a:lstStyle/>
          <a:p>
            <a:pPr marL="0" indent="0">
              <a:lnSpc>
                <a:spcPct val="150000"/>
              </a:lnSpc>
              <a:buNone/>
            </a:pPr>
            <a:r>
              <a:rPr lang="zh-CN" altLang="en-US" sz="3200" b="1" dirty="0">
                <a:latin typeface="黑体" panose="02010609060101010101" pitchFamily="49" charset="-122"/>
                <a:ea typeface="黑体" panose="02010609060101010101" pitchFamily="49" charset="-122"/>
              </a:rPr>
              <a:t>一、五年级教材总体特点</a:t>
            </a:r>
            <a:endParaRPr lang="en-US" altLang="zh-CN" sz="3200" b="1" dirty="0">
              <a:latin typeface="黑体" panose="02010609060101010101" pitchFamily="49" charset="-122"/>
              <a:ea typeface="黑体" panose="02010609060101010101" pitchFamily="49" charset="-122"/>
            </a:endParaRPr>
          </a:p>
          <a:p>
            <a:pPr marL="0" indent="0">
              <a:lnSpc>
                <a:spcPct val="150000"/>
              </a:lnSpc>
              <a:buNone/>
            </a:pPr>
            <a:r>
              <a:rPr lang="zh-CN" altLang="en-US" sz="3200" b="1" dirty="0">
                <a:latin typeface="黑体" panose="02010609060101010101" pitchFamily="49" charset="-122"/>
                <a:ea typeface="黑体" panose="02010609060101010101" pitchFamily="49" charset="-122"/>
              </a:rPr>
              <a:t>二、五年级</a:t>
            </a:r>
            <a:r>
              <a:rPr lang="zh-CN" altLang="en-US" sz="3200" b="1" dirty="0">
                <a:latin typeface="黑体" panose="02010609060101010101" pitchFamily="49" charset="-122"/>
                <a:ea typeface="黑体" panose="02010609060101010101" pitchFamily="49" charset="-122"/>
                <a:sym typeface="+mn-ea"/>
              </a:rPr>
              <a:t>教材使用建议</a:t>
            </a:r>
            <a:endParaRPr lang="en-US" altLang="zh-CN" sz="3200" b="1" dirty="0">
              <a:latin typeface="黑体" panose="02010609060101010101" pitchFamily="49" charset="-122"/>
              <a:ea typeface="黑体" panose="02010609060101010101" pitchFamily="49" charset="-122"/>
            </a:endParaRPr>
          </a:p>
          <a:p>
            <a:pPr marL="0" indent="0">
              <a:lnSpc>
                <a:spcPct val="150000"/>
              </a:lnSpc>
              <a:buNone/>
            </a:pPr>
            <a:r>
              <a:rPr lang="zh-CN" altLang="en-US" sz="3200" b="1" dirty="0">
                <a:latin typeface="黑体" panose="02010609060101010101" pitchFamily="49" charset="-122"/>
                <a:ea typeface="黑体" panose="02010609060101010101" pitchFamily="49" charset="-122"/>
                <a:sym typeface="+mn-ea"/>
              </a:rPr>
              <a:t>三、五年级教材各课简析</a:t>
            </a:r>
            <a:endParaRPr lang="zh-CN" altLang="en-US" sz="3200" b="1" dirty="0">
              <a:latin typeface="黑体" panose="02010609060101010101" pitchFamily="49" charset="-122"/>
              <a:ea typeface="黑体" panose="02010609060101010101" pitchFamily="49" charset="-122"/>
              <a:sym typeface="+mn-ea"/>
            </a:endParaRPr>
          </a:p>
          <a:p>
            <a:pPr marL="0" indent="0">
              <a:lnSpc>
                <a:spcPct val="150000"/>
              </a:lnSpc>
              <a:buNone/>
            </a:pPr>
            <a:r>
              <a:rPr lang="zh-CN" altLang="en-US" b="1" dirty="0">
                <a:latin typeface="黑体" panose="02010609060101010101" pitchFamily="49" charset="-122"/>
                <a:ea typeface="黑体" panose="02010609060101010101" pitchFamily="49" charset="-122"/>
                <a:sym typeface="+mn-ea"/>
              </a:rPr>
              <a:t>四、五年级教材课例分享</a:t>
            </a:r>
            <a:endParaRPr lang="zh-CN" altLang="en-US" b="1" dirty="0">
              <a:latin typeface="黑体" panose="02010609060101010101" pitchFamily="49" charset="-122"/>
              <a:ea typeface="黑体" panose="02010609060101010101" pitchFamily="49" charset="-122"/>
            </a:endParaRPr>
          </a:p>
          <a:p>
            <a:pPr marL="0" indent="0">
              <a:lnSpc>
                <a:spcPct val="150000"/>
              </a:lnSpc>
              <a:buNone/>
            </a:pPr>
            <a:endParaRPr lang="en-US" altLang="zh-CN" sz="32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椭圆 1"/>
          <p:cNvSpPr/>
          <p:nvPr/>
        </p:nvSpPr>
        <p:spPr>
          <a:xfrm>
            <a:off x="7608173" y="1196752"/>
            <a:ext cx="2384581" cy="720080"/>
          </a:xfrm>
          <a:prstGeom prst="ellipse">
            <a:avLst/>
          </a:pr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solidFill>
                <a:latin typeface="楷体" panose="02010609060101010101" pitchFamily="49" charset="-122"/>
                <a:ea typeface="楷体" panose="02010609060101010101" pitchFamily="49" charset="-122"/>
              </a:rPr>
              <a:t>个体发展</a:t>
            </a:r>
            <a:endParaRPr lang="zh-CN" altLang="en-US" sz="2800" b="1" dirty="0">
              <a:solidFill>
                <a:schemeClr val="tx1"/>
              </a:solidFill>
              <a:latin typeface="楷体" panose="02010609060101010101" pitchFamily="49" charset="-122"/>
              <a:ea typeface="楷体" panose="02010609060101010101" pitchFamily="49" charset="-122"/>
            </a:endParaRPr>
          </a:p>
        </p:txBody>
      </p:sp>
      <p:sp>
        <p:nvSpPr>
          <p:cNvPr id="5" name="Rectangle 2"/>
          <p:cNvSpPr txBox="1">
            <a:spLocks noChangeArrowheads="1"/>
          </p:cNvSpPr>
          <p:nvPr/>
        </p:nvSpPr>
        <p:spPr>
          <a:xfrm>
            <a:off x="1847528" y="435088"/>
            <a:ext cx="1368152" cy="6090256"/>
          </a:xfrm>
          <a:prstGeom prst="rect">
            <a:avLst/>
          </a:prstGeom>
        </p:spPr>
        <p:txBody>
          <a:bodyPr vert="eaVert"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3600" b="1" dirty="0">
                <a:solidFill>
                  <a:prstClr val="black"/>
                </a:solidFill>
                <a:latin typeface="华文中宋" panose="02010600040101010101" pitchFamily="2" charset="-122"/>
                <a:ea typeface="华文中宋" panose="02010600040101010101" pitchFamily="2" charset="-122"/>
              </a:rPr>
              <a:t>五年级上册各单元主题</a:t>
            </a:r>
            <a:endParaRPr lang="en-US" altLang="zh-CN" sz="3600" b="1" dirty="0">
              <a:solidFill>
                <a:prstClr val="black"/>
              </a:solidFill>
              <a:latin typeface="华文中宋" panose="02010600040101010101" pitchFamily="2" charset="-122"/>
              <a:ea typeface="华文中宋" panose="02010600040101010101" pitchFamily="2" charset="-122"/>
            </a:endParaRPr>
          </a:p>
        </p:txBody>
      </p:sp>
      <p:sp>
        <p:nvSpPr>
          <p:cNvPr id="6" name="椭圆 5"/>
          <p:cNvSpPr/>
          <p:nvPr/>
        </p:nvSpPr>
        <p:spPr>
          <a:xfrm>
            <a:off x="7633123" y="2636912"/>
            <a:ext cx="2384581" cy="720080"/>
          </a:xfrm>
          <a:prstGeom prst="ellipse">
            <a:avLst/>
          </a:pr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solidFill>
                <a:latin typeface="楷体" panose="02010609060101010101" pitchFamily="49" charset="-122"/>
                <a:ea typeface="楷体" panose="02010609060101010101" pitchFamily="49" charset="-122"/>
              </a:rPr>
              <a:t>群体生活</a:t>
            </a:r>
            <a:endParaRPr lang="zh-CN" altLang="en-US" sz="2800" b="1" dirty="0">
              <a:solidFill>
                <a:schemeClr val="tx1"/>
              </a:solidFill>
              <a:latin typeface="楷体" panose="02010609060101010101" pitchFamily="49" charset="-122"/>
              <a:ea typeface="楷体" panose="02010609060101010101" pitchFamily="49" charset="-122"/>
            </a:endParaRPr>
          </a:p>
        </p:txBody>
      </p:sp>
      <p:sp>
        <p:nvSpPr>
          <p:cNvPr id="7" name="椭圆 6"/>
          <p:cNvSpPr/>
          <p:nvPr/>
        </p:nvSpPr>
        <p:spPr>
          <a:xfrm>
            <a:off x="7599856" y="3861048"/>
            <a:ext cx="2384581" cy="720080"/>
          </a:xfrm>
          <a:prstGeom prst="ellipse">
            <a:avLst/>
          </a:pr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solidFill>
                <a:latin typeface="楷体" panose="02010609060101010101" pitchFamily="49" charset="-122"/>
                <a:ea typeface="楷体" panose="02010609060101010101" pitchFamily="49" charset="-122"/>
              </a:rPr>
              <a:t>基本国情</a:t>
            </a:r>
            <a:endParaRPr lang="zh-CN" altLang="en-US" sz="2800" b="1" dirty="0">
              <a:solidFill>
                <a:schemeClr val="tx1"/>
              </a:solidFill>
              <a:latin typeface="楷体" panose="02010609060101010101" pitchFamily="49" charset="-122"/>
              <a:ea typeface="楷体" panose="02010609060101010101" pitchFamily="49" charset="-122"/>
            </a:endParaRPr>
          </a:p>
        </p:txBody>
      </p:sp>
      <p:sp>
        <p:nvSpPr>
          <p:cNvPr id="8" name="椭圆 7"/>
          <p:cNvSpPr/>
          <p:nvPr/>
        </p:nvSpPr>
        <p:spPr>
          <a:xfrm>
            <a:off x="7622981" y="5013176"/>
            <a:ext cx="2384581" cy="720080"/>
          </a:xfrm>
          <a:prstGeom prst="ellipse">
            <a:avLst/>
          </a:pr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solidFill>
                <a:latin typeface="楷体" panose="02010609060101010101" pitchFamily="49" charset="-122"/>
                <a:ea typeface="楷体" panose="02010609060101010101" pitchFamily="49" charset="-122"/>
              </a:rPr>
              <a:t>传统文化</a:t>
            </a:r>
            <a:endParaRPr lang="zh-CN" altLang="en-US" sz="2800" b="1" dirty="0">
              <a:solidFill>
                <a:schemeClr val="tx1"/>
              </a:solidFill>
              <a:latin typeface="楷体" panose="02010609060101010101" pitchFamily="49" charset="-122"/>
              <a:ea typeface="楷体" panose="02010609060101010101" pitchFamily="49" charset="-122"/>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0013" y="679726"/>
            <a:ext cx="4109838" cy="58326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椭圆 1"/>
          <p:cNvSpPr/>
          <p:nvPr/>
        </p:nvSpPr>
        <p:spPr>
          <a:xfrm>
            <a:off x="6893470" y="1196752"/>
            <a:ext cx="3451002" cy="720080"/>
          </a:xfrm>
          <a:prstGeom prst="ellipse">
            <a:avLst/>
          </a:pr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楷体" panose="02010609060101010101" pitchFamily="49" charset="-122"/>
                <a:ea typeface="楷体" panose="02010609060101010101" pitchFamily="49" charset="-122"/>
              </a:rPr>
              <a:t>我的健康发展</a:t>
            </a:r>
            <a:endParaRPr lang="zh-CN" altLang="en-US" sz="2400" b="1" dirty="0">
              <a:solidFill>
                <a:schemeClr val="tx1"/>
              </a:solidFill>
              <a:latin typeface="楷体" panose="02010609060101010101" pitchFamily="49" charset="-122"/>
              <a:ea typeface="楷体" panose="02010609060101010101" pitchFamily="49" charset="-122"/>
            </a:endParaRPr>
          </a:p>
        </p:txBody>
      </p:sp>
      <p:sp>
        <p:nvSpPr>
          <p:cNvPr id="5" name="Rectangle 2"/>
          <p:cNvSpPr txBox="1">
            <a:spLocks noChangeArrowheads="1"/>
          </p:cNvSpPr>
          <p:nvPr/>
        </p:nvSpPr>
        <p:spPr>
          <a:xfrm>
            <a:off x="1703512" y="-27384"/>
            <a:ext cx="1368152" cy="6912768"/>
          </a:xfrm>
          <a:prstGeom prst="rect">
            <a:avLst/>
          </a:prstGeom>
        </p:spPr>
        <p:txBody>
          <a:bodyPr vert="eaVert"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3600" b="1" dirty="0">
                <a:solidFill>
                  <a:prstClr val="black"/>
                </a:solidFill>
                <a:latin typeface="华文中宋" panose="02010600040101010101" pitchFamily="2" charset="-122"/>
                <a:ea typeface="华文中宋" panose="02010600040101010101" pitchFamily="2" charset="-122"/>
              </a:rPr>
              <a:t>五年级上册对应课标领域</a:t>
            </a:r>
            <a:endParaRPr lang="en-US" altLang="zh-CN" sz="3600" b="1" dirty="0">
              <a:solidFill>
                <a:prstClr val="black"/>
              </a:solidFill>
              <a:latin typeface="华文中宋" panose="02010600040101010101" pitchFamily="2" charset="-122"/>
              <a:ea typeface="华文中宋" panose="02010600040101010101" pitchFamily="2" charset="-122"/>
            </a:endParaRPr>
          </a:p>
        </p:txBody>
      </p:sp>
      <p:sp>
        <p:nvSpPr>
          <p:cNvPr id="6" name="椭圆 5"/>
          <p:cNvSpPr/>
          <p:nvPr/>
        </p:nvSpPr>
        <p:spPr>
          <a:xfrm>
            <a:off x="6940761" y="2636912"/>
            <a:ext cx="3361224" cy="720080"/>
          </a:xfrm>
          <a:prstGeom prst="ellipse">
            <a:avLst/>
          </a:pr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楷体" panose="02010609060101010101" pitchFamily="49" charset="-122"/>
                <a:ea typeface="楷体" panose="02010609060101010101" pitchFamily="49" charset="-122"/>
              </a:rPr>
              <a:t>我们的学校生活</a:t>
            </a:r>
            <a:endParaRPr lang="zh-CN" altLang="en-US" sz="2400" b="1" dirty="0">
              <a:solidFill>
                <a:schemeClr val="tx1"/>
              </a:solidFill>
              <a:latin typeface="楷体" panose="02010609060101010101" pitchFamily="49" charset="-122"/>
              <a:ea typeface="楷体" panose="02010609060101010101" pitchFamily="49" charset="-122"/>
            </a:endParaRPr>
          </a:p>
        </p:txBody>
      </p:sp>
      <p:sp>
        <p:nvSpPr>
          <p:cNvPr id="7" name="椭圆 6"/>
          <p:cNvSpPr/>
          <p:nvPr/>
        </p:nvSpPr>
        <p:spPr>
          <a:xfrm>
            <a:off x="6907494" y="3861048"/>
            <a:ext cx="3361224" cy="720080"/>
          </a:xfrm>
          <a:prstGeom prst="ellipse">
            <a:avLst/>
          </a:pr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楷体" panose="02010609060101010101" pitchFamily="49" charset="-122"/>
                <a:ea typeface="楷体" panose="02010609060101010101" pitchFamily="49" charset="-122"/>
              </a:rPr>
              <a:t>我们的国家</a:t>
            </a:r>
            <a:endParaRPr lang="zh-CN" altLang="en-US" sz="2400" b="1" dirty="0">
              <a:solidFill>
                <a:schemeClr val="tx1"/>
              </a:solidFill>
              <a:latin typeface="楷体" panose="02010609060101010101" pitchFamily="49" charset="-122"/>
              <a:ea typeface="楷体" panose="02010609060101010101" pitchFamily="49" charset="-122"/>
            </a:endParaRPr>
          </a:p>
        </p:txBody>
      </p:sp>
      <p:sp>
        <p:nvSpPr>
          <p:cNvPr id="8" name="椭圆 7"/>
          <p:cNvSpPr/>
          <p:nvPr/>
        </p:nvSpPr>
        <p:spPr>
          <a:xfrm>
            <a:off x="6930619" y="5013176"/>
            <a:ext cx="3361224" cy="720080"/>
          </a:xfrm>
          <a:prstGeom prst="ellipse">
            <a:avLst/>
          </a:pr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楷体" panose="02010609060101010101" pitchFamily="49" charset="-122"/>
                <a:ea typeface="楷体" panose="02010609060101010101" pitchFamily="49" charset="-122"/>
              </a:rPr>
              <a:t>我们的国家</a:t>
            </a:r>
            <a:endParaRPr lang="zh-CN" altLang="en-US" sz="2400" b="1" dirty="0">
              <a:solidFill>
                <a:schemeClr val="tx1"/>
              </a:solidFill>
              <a:latin typeface="楷体" panose="02010609060101010101" pitchFamily="49" charset="-122"/>
              <a:ea typeface="楷体" panose="02010609060101010101" pitchFamily="49" charset="-122"/>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83632" y="679726"/>
            <a:ext cx="4109838" cy="58326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 name="组合 3"/>
          <p:cNvGrpSpPr/>
          <p:nvPr/>
        </p:nvGrpSpPr>
        <p:grpSpPr>
          <a:xfrm>
            <a:off x="1847850" y="457200"/>
            <a:ext cx="8712835" cy="5699760"/>
            <a:chOff x="0" y="-328512"/>
            <a:chExt cx="5205989" cy="2648646"/>
          </a:xfrm>
          <a:noFill/>
        </p:grpSpPr>
        <p:sp>
          <p:nvSpPr>
            <p:cNvPr id="5" name="圆角矩形 2"/>
            <p:cNvSpPr/>
            <p:nvPr/>
          </p:nvSpPr>
          <p:spPr>
            <a:xfrm>
              <a:off x="1333766" y="-328512"/>
              <a:ext cx="2538457" cy="665698"/>
            </a:xfrm>
            <a:prstGeom prst="roundRect">
              <a:avLst/>
            </a:prstGeom>
            <a:grp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r>
                <a:rPr lang="zh-CN" altLang="en-US" sz="3200" b="1" kern="100" dirty="0">
                  <a:solidFill>
                    <a:srgbClr val="000000"/>
                  </a:solidFill>
                  <a:latin typeface="华文中宋" panose="02010600040101010101" pitchFamily="2" charset="-122"/>
                  <a:ea typeface="华文中宋" panose="02010600040101010101" pitchFamily="2" charset="-122"/>
                  <a:cs typeface="Times New Roman" panose="02020603050405020304" pitchFamily="18" charset="0"/>
                </a:rPr>
                <a:t>第一单元</a:t>
              </a:r>
              <a:endParaRPr lang="en-US" altLang="zh-CN" sz="3200" b="1" kern="100" dirty="0">
                <a:solidFill>
                  <a:srgbClr val="000000"/>
                </a:solidFill>
                <a:latin typeface="华文中宋" panose="02010600040101010101" pitchFamily="2" charset="-122"/>
                <a:ea typeface="华文中宋" panose="02010600040101010101" pitchFamily="2" charset="-122"/>
                <a:cs typeface="Times New Roman" panose="02020603050405020304" pitchFamily="18" charset="0"/>
              </a:endParaRPr>
            </a:p>
            <a:p>
              <a:pPr algn="ctr"/>
              <a:r>
                <a:rPr lang="zh-CN" altLang="en-US" sz="3200" b="1" kern="100" dirty="0">
                  <a:solidFill>
                    <a:srgbClr val="000000"/>
                  </a:solidFill>
                  <a:latin typeface="华文中宋" panose="02010600040101010101" pitchFamily="2" charset="-122"/>
                  <a:ea typeface="华文中宋" panose="02010600040101010101" pitchFamily="2" charset="-122"/>
                  <a:cs typeface="Times New Roman" panose="02020603050405020304" pitchFamily="18" charset="0"/>
                </a:rPr>
                <a:t>面对成长中的新问题</a:t>
              </a:r>
              <a:endParaRPr lang="zh-CN" altLang="en-US" sz="3200" b="1" kern="100" dirty="0">
                <a:latin typeface="华文中宋" panose="02010600040101010101" pitchFamily="2" charset="-122"/>
                <a:ea typeface="华文中宋" panose="02010600040101010101" pitchFamily="2" charset="-122"/>
                <a:cs typeface="Times New Roman" panose="02020603050405020304" pitchFamily="18" charset="0"/>
              </a:endParaRPr>
            </a:p>
          </p:txBody>
        </p:sp>
        <p:sp>
          <p:nvSpPr>
            <p:cNvPr id="6" name="圆角矩形 3"/>
            <p:cNvSpPr/>
            <p:nvPr/>
          </p:nvSpPr>
          <p:spPr>
            <a:xfrm>
              <a:off x="12441" y="758890"/>
              <a:ext cx="1519555" cy="337185"/>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r>
                <a:rPr lang="zh-CN" altLang="en-US" sz="2800"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自主选择课余生活</a:t>
              </a:r>
              <a:endParaRPr lang="zh-CN" altLang="en-US" sz="2800" kern="100" dirty="0">
                <a:latin typeface="黑体" panose="02010609060101010101" pitchFamily="49" charset="-122"/>
                <a:ea typeface="黑体" panose="02010609060101010101" pitchFamily="49" charset="-122"/>
                <a:cs typeface="Times New Roman" panose="02020603050405020304" pitchFamily="18" charset="0"/>
              </a:endParaRPr>
            </a:p>
          </p:txBody>
        </p:sp>
        <p:sp>
          <p:nvSpPr>
            <p:cNvPr id="7" name="圆角矩形 4"/>
            <p:cNvSpPr/>
            <p:nvPr/>
          </p:nvSpPr>
          <p:spPr>
            <a:xfrm>
              <a:off x="1841241" y="752669"/>
              <a:ext cx="1519555" cy="337185"/>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r>
                <a:rPr lang="zh-CN" altLang="en-US" sz="2800" kern="100">
                  <a:solidFill>
                    <a:srgbClr val="000000"/>
                  </a:solidFill>
                  <a:latin typeface="黑体" panose="02010609060101010101" pitchFamily="49" charset="-122"/>
                  <a:ea typeface="黑体" panose="02010609060101010101" pitchFamily="49" charset="-122"/>
                  <a:cs typeface="Times New Roman" panose="02020603050405020304" pitchFamily="18" charset="0"/>
                </a:rPr>
                <a:t>学会沟通交流</a:t>
              </a:r>
              <a:endParaRPr lang="zh-CN" altLang="en-US" sz="2800" kern="100">
                <a:latin typeface="黑体" panose="02010609060101010101" pitchFamily="49" charset="-122"/>
                <a:ea typeface="黑体" panose="02010609060101010101" pitchFamily="49" charset="-122"/>
                <a:cs typeface="Times New Roman" panose="02020603050405020304" pitchFamily="18" charset="0"/>
              </a:endParaRPr>
            </a:p>
          </p:txBody>
        </p:sp>
        <p:sp>
          <p:nvSpPr>
            <p:cNvPr id="8" name="圆角矩形 5"/>
            <p:cNvSpPr/>
            <p:nvPr/>
          </p:nvSpPr>
          <p:spPr>
            <a:xfrm>
              <a:off x="3645159" y="752669"/>
              <a:ext cx="1519555" cy="337185"/>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r>
                <a:rPr lang="zh-CN" altLang="en-US" sz="2800" kern="100">
                  <a:solidFill>
                    <a:srgbClr val="000000"/>
                  </a:solidFill>
                  <a:latin typeface="黑体" panose="02010609060101010101" pitchFamily="49" charset="-122"/>
                  <a:ea typeface="黑体" panose="02010609060101010101" pitchFamily="49" charset="-122"/>
                  <a:cs typeface="Times New Roman" panose="02020603050405020304" pitchFamily="18" charset="0"/>
                </a:rPr>
                <a:t>主动拒绝烟酒与毒品</a:t>
              </a:r>
              <a:endParaRPr lang="zh-CN" altLang="en-US" sz="2800" kern="100">
                <a:latin typeface="黑体" panose="02010609060101010101" pitchFamily="49" charset="-122"/>
                <a:ea typeface="黑体" panose="02010609060101010101" pitchFamily="49" charset="-122"/>
                <a:cs typeface="Times New Roman" panose="02020603050405020304" pitchFamily="18" charset="0"/>
              </a:endParaRPr>
            </a:p>
          </p:txBody>
        </p:sp>
        <p:sp>
          <p:nvSpPr>
            <p:cNvPr id="9" name="圆角矩形 9"/>
            <p:cNvSpPr/>
            <p:nvPr/>
          </p:nvSpPr>
          <p:spPr>
            <a:xfrm>
              <a:off x="0" y="1287624"/>
              <a:ext cx="1543050" cy="1032510"/>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marL="342900" indent="-342900" algn="just">
                <a:buFont typeface="Arial" panose="020B0604020202020204" pitchFamily="34" charset="0"/>
                <a:buChar char="•"/>
              </a:pPr>
              <a:r>
                <a:rPr lang="zh-CN" altLang="en-US" sz="2400" kern="100">
                  <a:solidFill>
                    <a:srgbClr val="000000"/>
                  </a:solidFill>
                  <a:latin typeface="楷体" panose="02010609060101010101" pitchFamily="49" charset="-122"/>
                  <a:ea typeface="楷体" panose="02010609060101010101" pitchFamily="49" charset="-122"/>
                  <a:cs typeface="Times New Roman" panose="02020603050405020304" pitchFamily="18" charset="0"/>
                </a:rPr>
                <a:t>课余生活我选择</a:t>
              </a:r>
              <a:endParaRPr lang="zh-CN" altLang="en-US" sz="2400" kern="100">
                <a:latin typeface="楷体" panose="02010609060101010101" pitchFamily="49" charset="-122"/>
                <a:ea typeface="楷体" panose="02010609060101010101" pitchFamily="49" charset="-122"/>
                <a:cs typeface="Times New Roman" panose="02020603050405020304" pitchFamily="18" charset="0"/>
              </a:endParaRPr>
            </a:p>
            <a:p>
              <a:pPr marL="342900" indent="-342900" algn="just">
                <a:buFont typeface="Arial" panose="020B0604020202020204" pitchFamily="34" charset="0"/>
                <a:buChar char="•"/>
              </a:pPr>
              <a:r>
                <a:rPr lang="zh-CN" altLang="en-US" sz="2400" kern="100">
                  <a:solidFill>
                    <a:srgbClr val="000000"/>
                  </a:solidFill>
                  <a:latin typeface="楷体" panose="02010609060101010101" pitchFamily="49" charset="-122"/>
                  <a:ea typeface="楷体" panose="02010609060101010101" pitchFamily="49" charset="-122"/>
                  <a:cs typeface="Times New Roman" panose="02020603050405020304" pitchFamily="18" charset="0"/>
                </a:rPr>
                <a:t>课余生活助我成长</a:t>
              </a:r>
              <a:endParaRPr lang="zh-CN" altLang="en-US" sz="2400" kern="100">
                <a:latin typeface="楷体" panose="02010609060101010101" pitchFamily="49" charset="-122"/>
                <a:ea typeface="楷体" panose="02010609060101010101" pitchFamily="49" charset="-122"/>
                <a:cs typeface="Times New Roman" panose="02020603050405020304" pitchFamily="18" charset="0"/>
              </a:endParaRPr>
            </a:p>
            <a:p>
              <a:pPr marL="342900" indent="-342900" algn="just">
                <a:buFont typeface="Arial" panose="020B0604020202020204" pitchFamily="34" charset="0"/>
                <a:buChar char="•"/>
              </a:pPr>
              <a:r>
                <a:rPr lang="zh-CN" altLang="en-US" sz="2400" kern="100">
                  <a:solidFill>
                    <a:srgbClr val="000000"/>
                  </a:solidFill>
                  <a:latin typeface="楷体" panose="02010609060101010101" pitchFamily="49" charset="-122"/>
                  <a:ea typeface="楷体" panose="02010609060101010101" pitchFamily="49" charset="-122"/>
                  <a:cs typeface="Times New Roman" panose="02020603050405020304" pitchFamily="18" charset="0"/>
                </a:rPr>
                <a:t>过好我们的课余生活</a:t>
              </a:r>
              <a:endParaRPr lang="zh-CN" altLang="en-US" sz="2400" kern="100">
                <a:latin typeface="楷体" panose="02010609060101010101" pitchFamily="49" charset="-122"/>
                <a:ea typeface="楷体" panose="02010609060101010101" pitchFamily="49" charset="-122"/>
                <a:cs typeface="Times New Roman" panose="02020603050405020304" pitchFamily="18" charset="0"/>
              </a:endParaRPr>
            </a:p>
          </p:txBody>
        </p:sp>
        <p:sp>
          <p:nvSpPr>
            <p:cNvPr id="10" name="圆角矩形 10"/>
            <p:cNvSpPr/>
            <p:nvPr/>
          </p:nvSpPr>
          <p:spPr>
            <a:xfrm>
              <a:off x="1816359" y="1281404"/>
              <a:ext cx="1567180" cy="1032510"/>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marL="342900" indent="-342900" algn="just">
                <a:buFont typeface="Arial" panose="020B0604020202020204" pitchFamily="34" charset="0"/>
                <a:buChar char="•"/>
              </a:pPr>
              <a:r>
                <a:rPr lang="zh-CN" altLang="en-US" sz="2400" kern="100">
                  <a:solidFill>
                    <a:srgbClr val="000000"/>
                  </a:solidFill>
                  <a:latin typeface="楷体" panose="02010609060101010101" pitchFamily="49" charset="-122"/>
                  <a:ea typeface="楷体" panose="02010609060101010101" pitchFamily="49" charset="-122"/>
                  <a:cs typeface="Times New Roman" panose="02020603050405020304" pitchFamily="18" charset="0"/>
                </a:rPr>
                <a:t>正确对待不同看法</a:t>
              </a:r>
              <a:endParaRPr lang="zh-CN" altLang="en-US" sz="2400" kern="100">
                <a:latin typeface="楷体" panose="02010609060101010101" pitchFamily="49" charset="-122"/>
                <a:ea typeface="楷体" panose="02010609060101010101" pitchFamily="49" charset="-122"/>
                <a:cs typeface="Times New Roman" panose="02020603050405020304" pitchFamily="18" charset="0"/>
              </a:endParaRPr>
            </a:p>
            <a:p>
              <a:pPr marL="342900" indent="-342900" algn="just">
                <a:buFont typeface="Arial" panose="020B0604020202020204" pitchFamily="34" charset="0"/>
                <a:buChar char="•"/>
              </a:pPr>
              <a:r>
                <a:rPr lang="zh-CN" altLang="en-US" sz="2400" kern="100">
                  <a:solidFill>
                    <a:srgbClr val="000000"/>
                  </a:solidFill>
                  <a:latin typeface="楷体" panose="02010609060101010101" pitchFamily="49" charset="-122"/>
                  <a:ea typeface="楷体" panose="02010609060101010101" pitchFamily="49" charset="-122"/>
                  <a:cs typeface="Times New Roman" panose="02020603050405020304" pitchFamily="18" charset="0"/>
                </a:rPr>
                <a:t>真诚坦率很重要</a:t>
              </a:r>
              <a:endParaRPr lang="zh-CN" altLang="en-US" sz="2400" kern="100">
                <a:latin typeface="楷体" panose="02010609060101010101" pitchFamily="49" charset="-122"/>
                <a:ea typeface="楷体" panose="02010609060101010101" pitchFamily="49" charset="-122"/>
                <a:cs typeface="Times New Roman" panose="02020603050405020304" pitchFamily="18" charset="0"/>
              </a:endParaRPr>
            </a:p>
            <a:p>
              <a:pPr marL="342900" indent="-342900" algn="just">
                <a:buFont typeface="Arial" panose="020B0604020202020204" pitchFamily="34" charset="0"/>
                <a:buChar char="•"/>
              </a:pPr>
              <a:r>
                <a:rPr lang="zh-CN" altLang="en-US" sz="2400" kern="100">
                  <a:solidFill>
                    <a:srgbClr val="000000"/>
                  </a:solidFill>
                  <a:latin typeface="楷体" panose="02010609060101010101" pitchFamily="49" charset="-122"/>
                  <a:ea typeface="楷体" panose="02010609060101010101" pitchFamily="49" charset="-122"/>
                  <a:cs typeface="Times New Roman" panose="02020603050405020304" pitchFamily="18" charset="0"/>
                </a:rPr>
                <a:t>与人沟通讲方法</a:t>
              </a:r>
              <a:endParaRPr lang="zh-CN" altLang="en-US" sz="2400" kern="100">
                <a:latin typeface="楷体" panose="02010609060101010101" pitchFamily="49" charset="-122"/>
                <a:ea typeface="楷体" panose="02010609060101010101" pitchFamily="49" charset="-122"/>
                <a:cs typeface="Times New Roman" panose="02020603050405020304" pitchFamily="18" charset="0"/>
              </a:endParaRPr>
            </a:p>
          </p:txBody>
        </p:sp>
        <p:cxnSp>
          <p:nvCxnSpPr>
            <p:cNvPr id="11" name="直接连接符 10"/>
            <p:cNvCxnSpPr/>
            <p:nvPr/>
          </p:nvCxnSpPr>
          <p:spPr>
            <a:xfrm>
              <a:off x="2600131" y="335902"/>
              <a:ext cx="0" cy="419962"/>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600131" y="1094792"/>
              <a:ext cx="0" cy="180550"/>
            </a:xfrm>
            <a:prstGeom prst="line">
              <a:avLst/>
            </a:prstGeom>
            <a:grpFill/>
            <a:ln w="9525" cap="flat" cmpd="sng" algn="ctr">
              <a:solidFill>
                <a:sysClr val="windowText" lastClr="000000"/>
              </a:solidFill>
              <a:prstDash val="solid"/>
            </a:ln>
            <a:effectLst/>
          </p:spPr>
        </p:cxnSp>
        <p:cxnSp>
          <p:nvCxnSpPr>
            <p:cNvPr id="13" name="直接连接符 12"/>
            <p:cNvCxnSpPr/>
            <p:nvPr/>
          </p:nvCxnSpPr>
          <p:spPr>
            <a:xfrm>
              <a:off x="4416490" y="1094792"/>
              <a:ext cx="0" cy="180550"/>
            </a:xfrm>
            <a:prstGeom prst="line">
              <a:avLst/>
            </a:prstGeom>
            <a:grpFill/>
            <a:ln w="9525" cap="flat" cmpd="sng" algn="ctr">
              <a:solidFill>
                <a:sysClr val="windowText" lastClr="000000"/>
              </a:solidFill>
              <a:prstDash val="solid"/>
            </a:ln>
            <a:effectLst/>
          </p:spPr>
        </p:cxnSp>
        <p:cxnSp>
          <p:nvCxnSpPr>
            <p:cNvPr id="14" name="直接连接符 13"/>
            <p:cNvCxnSpPr/>
            <p:nvPr/>
          </p:nvCxnSpPr>
          <p:spPr>
            <a:xfrm>
              <a:off x="771331" y="1094792"/>
              <a:ext cx="0" cy="180550"/>
            </a:xfrm>
            <a:prstGeom prst="line">
              <a:avLst/>
            </a:prstGeom>
            <a:grpFill/>
            <a:ln w="9525" cap="flat" cmpd="sng" algn="ctr">
              <a:solidFill>
                <a:sysClr val="windowText" lastClr="000000"/>
              </a:solidFill>
              <a:prstDash val="solid"/>
            </a:ln>
            <a:effectLst/>
          </p:spPr>
        </p:cxnSp>
        <p:sp>
          <p:nvSpPr>
            <p:cNvPr id="15" name="圆角矩形 11"/>
            <p:cNvSpPr/>
            <p:nvPr/>
          </p:nvSpPr>
          <p:spPr>
            <a:xfrm>
              <a:off x="3645159" y="1281404"/>
              <a:ext cx="1560830" cy="1032510"/>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marL="342900" indent="-342900" algn="just">
                <a:buFont typeface="Arial" panose="020B0604020202020204" pitchFamily="34" charset="0"/>
                <a:buChar char="•"/>
              </a:pPr>
              <a:r>
                <a:rPr lang="zh-CN" altLang="en-US" sz="2400" kern="100">
                  <a:solidFill>
                    <a:srgbClr val="000000"/>
                  </a:solidFill>
                  <a:latin typeface="楷体" panose="02010609060101010101" pitchFamily="49" charset="-122"/>
                  <a:ea typeface="楷体" panose="02010609060101010101" pitchFamily="49" charset="-122"/>
                  <a:cs typeface="Times New Roman" panose="02020603050405020304" pitchFamily="18" charset="0"/>
                </a:rPr>
                <a:t>烟酒有危害</a:t>
              </a:r>
              <a:endParaRPr lang="zh-CN" altLang="en-US" sz="2400" kern="100">
                <a:latin typeface="楷体" panose="02010609060101010101" pitchFamily="49" charset="-122"/>
                <a:ea typeface="楷体" panose="02010609060101010101" pitchFamily="49" charset="-122"/>
                <a:cs typeface="Times New Roman" panose="02020603050405020304" pitchFamily="18" charset="0"/>
              </a:endParaRPr>
            </a:p>
            <a:p>
              <a:pPr marL="342900" indent="-342900" algn="just">
                <a:buFont typeface="Arial" panose="020B0604020202020204" pitchFamily="34" charset="0"/>
                <a:buChar char="•"/>
              </a:pPr>
              <a:r>
                <a:rPr lang="zh-CN" altLang="en-US" sz="2400" kern="100">
                  <a:solidFill>
                    <a:srgbClr val="000000"/>
                  </a:solidFill>
                  <a:latin typeface="楷体" panose="02010609060101010101" pitchFamily="49" charset="-122"/>
                  <a:ea typeface="楷体" panose="02010609060101010101" pitchFamily="49" charset="-122"/>
                  <a:cs typeface="Times New Roman" panose="02020603050405020304" pitchFamily="18" charset="0"/>
                </a:rPr>
                <a:t>毒品更危险</a:t>
              </a:r>
              <a:endParaRPr lang="zh-CN" altLang="en-US" sz="2400" kern="100">
                <a:latin typeface="楷体" panose="02010609060101010101" pitchFamily="49" charset="-122"/>
                <a:ea typeface="楷体" panose="02010609060101010101" pitchFamily="49" charset="-122"/>
                <a:cs typeface="Times New Roman" panose="02020603050405020304" pitchFamily="18" charset="0"/>
              </a:endParaRPr>
            </a:p>
            <a:p>
              <a:pPr marL="342900" indent="-342900" algn="just">
                <a:buFont typeface="Arial" panose="020B0604020202020204" pitchFamily="34" charset="0"/>
                <a:buChar char="•"/>
              </a:pPr>
              <a:r>
                <a:rPr lang="zh-CN" altLang="en-US" sz="2400" kern="100">
                  <a:solidFill>
                    <a:srgbClr val="000000"/>
                  </a:solidFill>
                  <a:latin typeface="楷体" panose="02010609060101010101" pitchFamily="49" charset="-122"/>
                  <a:ea typeface="楷体" panose="02010609060101010101" pitchFamily="49" charset="-122"/>
                  <a:cs typeface="Times New Roman" panose="02020603050405020304" pitchFamily="18" charset="0"/>
                </a:rPr>
                <a:t>拒绝危害有方法</a:t>
              </a:r>
              <a:endParaRPr lang="zh-CN" altLang="en-US" sz="2400" kern="100">
                <a:latin typeface="楷体" panose="02010609060101010101" pitchFamily="49" charset="-122"/>
                <a:ea typeface="楷体" panose="02010609060101010101" pitchFamily="49" charset="-122"/>
                <a:cs typeface="Times New Roman" panose="02020603050405020304" pitchFamily="18" charset="0"/>
              </a:endParaRPr>
            </a:p>
          </p:txBody>
        </p:sp>
        <p:cxnSp>
          <p:nvCxnSpPr>
            <p:cNvPr id="16" name="直接连接符 15"/>
            <p:cNvCxnSpPr/>
            <p:nvPr/>
          </p:nvCxnSpPr>
          <p:spPr>
            <a:xfrm flipH="1" flipV="1">
              <a:off x="765110" y="590938"/>
              <a:ext cx="3645952" cy="328"/>
            </a:xfrm>
            <a:prstGeom prst="line">
              <a:avLst/>
            </a:prstGeom>
            <a:grpFill/>
            <a:ln w="9525" cap="flat" cmpd="sng" algn="ctr">
              <a:solidFill>
                <a:sysClr val="windowText" lastClr="000000"/>
              </a:solidFill>
              <a:prstDash val="solid"/>
            </a:ln>
            <a:effectLst/>
          </p:spPr>
        </p:cxnSp>
        <p:cxnSp>
          <p:nvCxnSpPr>
            <p:cNvPr id="17" name="直接连接符 16"/>
            <p:cNvCxnSpPr/>
            <p:nvPr/>
          </p:nvCxnSpPr>
          <p:spPr>
            <a:xfrm>
              <a:off x="4410269" y="590938"/>
              <a:ext cx="0" cy="180340"/>
            </a:xfrm>
            <a:prstGeom prst="line">
              <a:avLst/>
            </a:prstGeom>
            <a:grpFill/>
            <a:ln w="9525" cap="flat" cmpd="sng" algn="ctr">
              <a:solidFill>
                <a:sysClr val="windowText" lastClr="000000"/>
              </a:solidFill>
              <a:prstDash val="solid"/>
            </a:ln>
            <a:effectLst/>
          </p:spPr>
        </p:cxnSp>
        <p:cxnSp>
          <p:nvCxnSpPr>
            <p:cNvPr id="18" name="直接连接符 17"/>
            <p:cNvCxnSpPr/>
            <p:nvPr/>
          </p:nvCxnSpPr>
          <p:spPr>
            <a:xfrm>
              <a:off x="765110" y="590938"/>
              <a:ext cx="0" cy="180340"/>
            </a:xfrm>
            <a:prstGeom prst="line">
              <a:avLst/>
            </a:prstGeom>
            <a:grpFill/>
            <a:ln w="9525" cap="flat" cmpd="sng" algn="ctr">
              <a:solidFill>
                <a:sysClr val="windowText" lastClr="000000"/>
              </a:solidFill>
              <a:prstDash val="solid"/>
            </a:ln>
            <a:effectLst/>
          </p:spPr>
        </p:cxnSp>
      </p:grpSp>
      <p:sp>
        <p:nvSpPr>
          <p:cNvPr id="2" name="文本框 1"/>
          <p:cNvSpPr txBox="1"/>
          <p:nvPr/>
        </p:nvSpPr>
        <p:spPr>
          <a:xfrm>
            <a:off x="8849995" y="727075"/>
            <a:ext cx="2621280" cy="460375"/>
          </a:xfrm>
          <a:prstGeom prst="rect">
            <a:avLst/>
          </a:prstGeom>
          <a:noFill/>
        </p:spPr>
        <p:txBody>
          <a:bodyPr wrap="none" rtlCol="0" anchor="t">
            <a:spAutoFit/>
            <a:scene3d>
              <a:camera prst="orthographicFront"/>
              <a:lightRig rig="threePt" dir="t"/>
            </a:scene3d>
          </a:bodyPr>
          <a:p>
            <a:pPr algn="ctr"/>
            <a:r>
              <a:rPr lang="zh-CN" altLang="en-US" sz="2400"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一、我的健康成长</a:t>
            </a:r>
            <a:endParaRPr lang="zh-CN" altLang="en-US" sz="2400"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nvPr>
        </p:nvSpPr>
        <p:spPr>
          <a:xfrm>
            <a:off x="2016760" y="203622"/>
            <a:ext cx="8229600" cy="1218212"/>
          </a:xfrm>
        </p:spPr>
        <p:txBody>
          <a:bodyPr>
            <a:normAutofit/>
          </a:bodyPr>
          <a:lstStyle/>
          <a:p>
            <a:r>
              <a:rPr lang="zh-CN" altLang="en-US" sz="3600" b="1" dirty="0">
                <a:solidFill>
                  <a:schemeClr val="tx1"/>
                </a:solidFill>
                <a:effectLst>
                  <a:outerShdw blurRad="38100" dist="19050" dir="2700000" algn="tl" rotWithShape="0">
                    <a:schemeClr val="dk1">
                      <a:alpha val="40000"/>
                    </a:schemeClr>
                  </a:outerShdw>
                </a:effectLst>
                <a:latin typeface="华文中宋" panose="02010600040101010101" pitchFamily="2" charset="-122"/>
                <a:ea typeface="华文中宋" panose="02010600040101010101" pitchFamily="2" charset="-122"/>
              </a:rPr>
              <a:t>本单元对应课程标准内容</a:t>
            </a:r>
            <a:endParaRPr lang="zh-CN" altLang="en-US" sz="3600" b="1" dirty="0">
              <a:solidFill>
                <a:schemeClr val="tx1"/>
              </a:solidFill>
              <a:effectLst>
                <a:outerShdw blurRad="38100" dist="19050" dir="2700000" algn="tl" rotWithShape="0">
                  <a:schemeClr val="dk1">
                    <a:alpha val="40000"/>
                  </a:schemeClr>
                </a:outerShdw>
              </a:effectLst>
              <a:latin typeface="华文中宋" panose="02010600040101010101" pitchFamily="2" charset="-122"/>
              <a:ea typeface="华文中宋" panose="02010600040101010101" pitchFamily="2" charset="-122"/>
            </a:endParaRPr>
          </a:p>
        </p:txBody>
      </p:sp>
      <p:grpSp>
        <p:nvGrpSpPr>
          <p:cNvPr id="3" name="组合 2"/>
          <p:cNvGrpSpPr/>
          <p:nvPr/>
        </p:nvGrpSpPr>
        <p:grpSpPr>
          <a:xfrm>
            <a:off x="1524635" y="1416685"/>
            <a:ext cx="9076690" cy="5070475"/>
            <a:chOff x="-143420" y="-328512"/>
            <a:chExt cx="5423395" cy="2648646"/>
          </a:xfrm>
          <a:noFill/>
        </p:grpSpPr>
        <p:sp>
          <p:nvSpPr>
            <p:cNvPr id="5" name="圆角矩形 2"/>
            <p:cNvSpPr/>
            <p:nvPr/>
          </p:nvSpPr>
          <p:spPr>
            <a:xfrm>
              <a:off x="1333766" y="-328512"/>
              <a:ext cx="2538457" cy="665698"/>
            </a:xfrm>
            <a:prstGeom prst="roundRect">
              <a:avLst/>
            </a:prstGeom>
            <a:grp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algn="ctr"/>
              <a:r>
                <a:rPr lang="zh-CN" altLang="en-US" sz="3200" b="1" kern="100" dirty="0">
                  <a:solidFill>
                    <a:srgbClr val="000000"/>
                  </a:solidFill>
                  <a:latin typeface="华文中宋" panose="02010600040101010101" pitchFamily="2" charset="-122"/>
                  <a:ea typeface="华文中宋" panose="02010600040101010101" pitchFamily="2" charset="-122"/>
                  <a:cs typeface="Times New Roman" panose="02020603050405020304" pitchFamily="18" charset="0"/>
                </a:rPr>
                <a:t>第一单元</a:t>
              </a:r>
              <a:endParaRPr lang="en-US" altLang="zh-CN" sz="3200" b="1" kern="100" dirty="0">
                <a:solidFill>
                  <a:srgbClr val="000000"/>
                </a:solidFill>
                <a:latin typeface="华文中宋" panose="02010600040101010101" pitchFamily="2" charset="-122"/>
                <a:ea typeface="华文中宋" panose="02010600040101010101" pitchFamily="2" charset="-122"/>
                <a:cs typeface="Times New Roman" panose="02020603050405020304" pitchFamily="18" charset="0"/>
              </a:endParaRPr>
            </a:p>
            <a:p>
              <a:pPr algn="ctr"/>
              <a:r>
                <a:rPr lang="zh-CN" altLang="en-US" sz="3200" b="1" kern="100" dirty="0">
                  <a:solidFill>
                    <a:srgbClr val="000000"/>
                  </a:solidFill>
                  <a:latin typeface="华文中宋" panose="02010600040101010101" pitchFamily="2" charset="-122"/>
                  <a:ea typeface="华文中宋" panose="02010600040101010101" pitchFamily="2" charset="-122"/>
                  <a:cs typeface="Times New Roman" panose="02020603050405020304" pitchFamily="18" charset="0"/>
                </a:rPr>
                <a:t>面对成长中的新问题</a:t>
              </a:r>
              <a:endParaRPr lang="zh-CN" altLang="en-US" sz="3200" b="1" kern="100" dirty="0">
                <a:latin typeface="华文中宋" panose="02010600040101010101" pitchFamily="2" charset="-122"/>
                <a:ea typeface="华文中宋" panose="02010600040101010101" pitchFamily="2" charset="-122"/>
                <a:cs typeface="Times New Roman" panose="02020603050405020304" pitchFamily="18" charset="0"/>
              </a:endParaRPr>
            </a:p>
          </p:txBody>
        </p:sp>
        <p:sp>
          <p:nvSpPr>
            <p:cNvPr id="6" name="圆角矩形 3"/>
            <p:cNvSpPr/>
            <p:nvPr/>
          </p:nvSpPr>
          <p:spPr>
            <a:xfrm>
              <a:off x="-143420" y="752507"/>
              <a:ext cx="1675508" cy="343644"/>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p>
              <a:pPr algn="ctr"/>
              <a:r>
                <a:rPr lang="zh-CN" altLang="en-US" sz="2400"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自主选择课余生活</a:t>
              </a:r>
              <a:endParaRPr lang="zh-CN" altLang="en-US" sz="2400" kern="100" dirty="0">
                <a:latin typeface="黑体" panose="02010609060101010101" pitchFamily="49" charset="-122"/>
                <a:ea typeface="黑体" panose="02010609060101010101" pitchFamily="49" charset="-122"/>
                <a:cs typeface="Times New Roman" panose="02020603050405020304" pitchFamily="18" charset="0"/>
              </a:endParaRPr>
            </a:p>
          </p:txBody>
        </p:sp>
        <p:sp>
          <p:nvSpPr>
            <p:cNvPr id="7" name="圆角矩形 4"/>
            <p:cNvSpPr/>
            <p:nvPr/>
          </p:nvSpPr>
          <p:spPr>
            <a:xfrm>
              <a:off x="1693720" y="752507"/>
              <a:ext cx="1599625" cy="337342"/>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p>
              <a:pPr algn="ctr"/>
              <a:r>
                <a:rPr lang="zh-CN" altLang="en-US" sz="2800" kern="100">
                  <a:solidFill>
                    <a:srgbClr val="000000"/>
                  </a:solidFill>
                  <a:latin typeface="黑体" panose="02010609060101010101" pitchFamily="49" charset="-122"/>
                  <a:ea typeface="黑体" panose="02010609060101010101" pitchFamily="49" charset="-122"/>
                  <a:cs typeface="Times New Roman" panose="02020603050405020304" pitchFamily="18" charset="0"/>
                </a:rPr>
                <a:t>学会沟通交流</a:t>
              </a:r>
              <a:endParaRPr lang="zh-CN" altLang="en-US" sz="2800" kern="100">
                <a:latin typeface="黑体" panose="02010609060101010101" pitchFamily="49" charset="-122"/>
                <a:ea typeface="黑体" panose="02010609060101010101" pitchFamily="49" charset="-122"/>
                <a:cs typeface="Times New Roman" panose="02020603050405020304" pitchFamily="18" charset="0"/>
              </a:endParaRPr>
            </a:p>
          </p:txBody>
        </p:sp>
        <p:sp>
          <p:nvSpPr>
            <p:cNvPr id="8" name="圆角矩形 5"/>
            <p:cNvSpPr/>
            <p:nvPr/>
          </p:nvSpPr>
          <p:spPr>
            <a:xfrm>
              <a:off x="3434488" y="752507"/>
              <a:ext cx="1845487" cy="337342"/>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p>
              <a:pPr algn="ctr"/>
              <a:r>
                <a:rPr lang="zh-CN" altLang="en-US" sz="2400" kern="100">
                  <a:solidFill>
                    <a:srgbClr val="000000"/>
                  </a:solidFill>
                  <a:latin typeface="黑体" panose="02010609060101010101" pitchFamily="49" charset="-122"/>
                  <a:ea typeface="黑体" panose="02010609060101010101" pitchFamily="49" charset="-122"/>
                  <a:cs typeface="Times New Roman" panose="02020603050405020304" pitchFamily="18" charset="0"/>
                </a:rPr>
                <a:t>主动拒绝烟酒与毒品</a:t>
              </a:r>
              <a:endParaRPr lang="zh-CN" altLang="en-US" sz="2400" kern="10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p:txBody>
        </p:sp>
        <p:sp>
          <p:nvSpPr>
            <p:cNvPr id="9" name="圆角矩形 9"/>
            <p:cNvSpPr/>
            <p:nvPr/>
          </p:nvSpPr>
          <p:spPr>
            <a:xfrm>
              <a:off x="0" y="1287624"/>
              <a:ext cx="1543050" cy="1032510"/>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p>
              <a:pPr indent="0" algn="just">
                <a:buFont typeface="Arial" panose="020B0604020202020204" pitchFamily="34" charset="0"/>
                <a:buNone/>
              </a:pPr>
              <a:endParaRPr lang="zh-CN" altLang="en-US" sz="2400" kern="100">
                <a:latin typeface="楷体" panose="02010609060101010101" pitchFamily="49" charset="-122"/>
                <a:ea typeface="楷体" panose="02010609060101010101" pitchFamily="49" charset="-122"/>
                <a:cs typeface="Times New Roman" panose="02020603050405020304" pitchFamily="18" charset="0"/>
              </a:endParaRPr>
            </a:p>
          </p:txBody>
        </p:sp>
        <p:sp>
          <p:nvSpPr>
            <p:cNvPr id="10" name="圆角矩形 10"/>
            <p:cNvSpPr/>
            <p:nvPr/>
          </p:nvSpPr>
          <p:spPr>
            <a:xfrm>
              <a:off x="1816359" y="1281404"/>
              <a:ext cx="1567180" cy="1032510"/>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p>
              <a:pPr indent="0" algn="just">
                <a:buFont typeface="Arial" panose="020B0604020202020204" pitchFamily="34" charset="0"/>
                <a:buNone/>
              </a:pPr>
              <a:r>
                <a:rPr lang="zh-CN" altLang="en-US" sz="2400" b="1" dirty="0">
                  <a:solidFill>
                    <a:srgbClr val="FF0000"/>
                  </a:solidFill>
                  <a:latin typeface="楷体" panose="02010609060101010101" pitchFamily="49" charset="-122"/>
                  <a:ea typeface="楷体" panose="02010609060101010101" pitchFamily="49" charset="-122"/>
                  <a:sym typeface="+mn-ea"/>
                </a:rPr>
                <a:t>基本的礼仪常识；学会欣赏、宽容和尊重他人。</a:t>
              </a:r>
              <a:endParaRPr lang="zh-CN" altLang="en-US" sz="2400" kern="100">
                <a:latin typeface="楷体" panose="02010609060101010101" pitchFamily="49" charset="-122"/>
                <a:ea typeface="楷体" panose="02010609060101010101" pitchFamily="49" charset="-122"/>
                <a:cs typeface="Times New Roman" panose="02020603050405020304" pitchFamily="18" charset="0"/>
              </a:endParaRPr>
            </a:p>
          </p:txBody>
        </p:sp>
        <p:cxnSp>
          <p:nvCxnSpPr>
            <p:cNvPr id="11" name="直接连接符 10"/>
            <p:cNvCxnSpPr/>
            <p:nvPr/>
          </p:nvCxnSpPr>
          <p:spPr>
            <a:xfrm>
              <a:off x="2600131" y="335902"/>
              <a:ext cx="0" cy="419962"/>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600131" y="1094792"/>
              <a:ext cx="0" cy="180550"/>
            </a:xfrm>
            <a:prstGeom prst="line">
              <a:avLst/>
            </a:prstGeom>
            <a:grpFill/>
            <a:ln w="9525" cap="flat" cmpd="sng" algn="ctr">
              <a:solidFill>
                <a:sysClr val="windowText" lastClr="000000"/>
              </a:solidFill>
              <a:prstDash val="solid"/>
            </a:ln>
            <a:effectLst/>
          </p:spPr>
        </p:cxnSp>
        <p:cxnSp>
          <p:nvCxnSpPr>
            <p:cNvPr id="13" name="直接连接符 12"/>
            <p:cNvCxnSpPr/>
            <p:nvPr/>
          </p:nvCxnSpPr>
          <p:spPr>
            <a:xfrm>
              <a:off x="4416490" y="1094792"/>
              <a:ext cx="0" cy="180550"/>
            </a:xfrm>
            <a:prstGeom prst="line">
              <a:avLst/>
            </a:prstGeom>
            <a:grpFill/>
            <a:ln w="9525" cap="flat" cmpd="sng" algn="ctr">
              <a:solidFill>
                <a:sysClr val="windowText" lastClr="000000"/>
              </a:solidFill>
              <a:prstDash val="solid"/>
            </a:ln>
            <a:effectLst/>
          </p:spPr>
        </p:cxnSp>
        <p:cxnSp>
          <p:nvCxnSpPr>
            <p:cNvPr id="14" name="直接连接符 13"/>
            <p:cNvCxnSpPr/>
            <p:nvPr/>
          </p:nvCxnSpPr>
          <p:spPr>
            <a:xfrm>
              <a:off x="771331" y="1094792"/>
              <a:ext cx="0" cy="180550"/>
            </a:xfrm>
            <a:prstGeom prst="line">
              <a:avLst/>
            </a:prstGeom>
            <a:grpFill/>
            <a:ln w="9525" cap="flat" cmpd="sng" algn="ctr">
              <a:solidFill>
                <a:sysClr val="windowText" lastClr="000000"/>
              </a:solidFill>
              <a:prstDash val="solid"/>
            </a:ln>
            <a:effectLst/>
          </p:spPr>
        </p:cxnSp>
        <p:sp>
          <p:nvSpPr>
            <p:cNvPr id="15" name="圆角矩形 11"/>
            <p:cNvSpPr/>
            <p:nvPr/>
          </p:nvSpPr>
          <p:spPr>
            <a:xfrm>
              <a:off x="3645159" y="1281404"/>
              <a:ext cx="1560830" cy="1032510"/>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p>
              <a:pPr marL="0" marR="0" indent="0" algn="just" defTabSz="914400" rtl="0" eaLnBrk="1" fontAlgn="auto" latinLnBrk="0" hangingPunct="1">
                <a:lnSpc>
                  <a:spcPct val="100000"/>
                </a:lnSpc>
                <a:spcBef>
                  <a:spcPts val="0"/>
                </a:spcBef>
                <a:spcAft>
                  <a:spcPts val="0"/>
                </a:spcAft>
                <a:buClrTx/>
                <a:buSzTx/>
                <a:buFont typeface="+mj-lt"/>
                <a:buNone/>
                <a:defRPr/>
              </a:pPr>
              <a:r>
                <a:rPr lang="zh-CN" altLang="en-US" sz="2000" b="1" dirty="0">
                  <a:solidFill>
                    <a:srgbClr val="FF0000"/>
                  </a:solidFill>
                  <a:latin typeface="楷体" panose="02010609060101010101" pitchFamily="49" charset="-122"/>
                  <a:ea typeface="楷体" panose="02010609060101010101" pitchFamily="49" charset="-122"/>
                  <a:sym typeface="+mn-ea"/>
                </a:rPr>
                <a:t>抵制不健康的生活方式。知道吸毒是违法行为，远离毒品，珍爱生命，过积极、健康的生活</a:t>
              </a:r>
              <a:r>
                <a:rPr lang="zh-CN" altLang="en-US" sz="2400" b="1" dirty="0">
                  <a:solidFill>
                    <a:srgbClr val="FF0000"/>
                  </a:solidFill>
                  <a:latin typeface="楷体" panose="02010609060101010101" pitchFamily="49" charset="-122"/>
                  <a:ea typeface="楷体" panose="02010609060101010101" pitchFamily="49" charset="-122"/>
                  <a:sym typeface="+mn-ea"/>
                </a:rPr>
                <a:t>。</a:t>
              </a:r>
              <a:endParaRPr lang="zh-CN" altLang="en-US" sz="2400" kern="100">
                <a:latin typeface="楷体" panose="02010609060101010101" pitchFamily="49" charset="-122"/>
                <a:ea typeface="楷体" panose="02010609060101010101" pitchFamily="49" charset="-122"/>
                <a:cs typeface="Times New Roman" panose="02020603050405020304" pitchFamily="18" charset="0"/>
              </a:endParaRPr>
            </a:p>
          </p:txBody>
        </p:sp>
        <p:cxnSp>
          <p:nvCxnSpPr>
            <p:cNvPr id="16" name="直接连接符 15"/>
            <p:cNvCxnSpPr/>
            <p:nvPr/>
          </p:nvCxnSpPr>
          <p:spPr>
            <a:xfrm flipH="1" flipV="1">
              <a:off x="765110" y="590938"/>
              <a:ext cx="3645952" cy="328"/>
            </a:xfrm>
            <a:prstGeom prst="line">
              <a:avLst/>
            </a:prstGeom>
            <a:grpFill/>
            <a:ln w="9525" cap="flat" cmpd="sng" algn="ctr">
              <a:solidFill>
                <a:sysClr val="windowText" lastClr="000000"/>
              </a:solidFill>
              <a:prstDash val="solid"/>
            </a:ln>
            <a:effectLst/>
          </p:spPr>
        </p:cxnSp>
        <p:cxnSp>
          <p:nvCxnSpPr>
            <p:cNvPr id="17" name="直接连接符 16"/>
            <p:cNvCxnSpPr/>
            <p:nvPr/>
          </p:nvCxnSpPr>
          <p:spPr>
            <a:xfrm>
              <a:off x="4410269" y="590938"/>
              <a:ext cx="0" cy="180340"/>
            </a:xfrm>
            <a:prstGeom prst="line">
              <a:avLst/>
            </a:prstGeom>
            <a:grpFill/>
            <a:ln w="9525" cap="flat" cmpd="sng" algn="ctr">
              <a:solidFill>
                <a:sysClr val="windowText" lastClr="000000"/>
              </a:solidFill>
              <a:prstDash val="solid"/>
            </a:ln>
            <a:effectLst/>
          </p:spPr>
        </p:cxnSp>
        <p:cxnSp>
          <p:nvCxnSpPr>
            <p:cNvPr id="18" name="直接连接符 17"/>
            <p:cNvCxnSpPr/>
            <p:nvPr/>
          </p:nvCxnSpPr>
          <p:spPr>
            <a:xfrm>
              <a:off x="765110" y="590938"/>
              <a:ext cx="0" cy="180340"/>
            </a:xfrm>
            <a:prstGeom prst="line">
              <a:avLst/>
            </a:prstGeom>
            <a:grpFill/>
            <a:ln w="9525" cap="flat" cmpd="sng" algn="ctr">
              <a:solidFill>
                <a:sysClr val="windowText" lastClr="000000"/>
              </a:solidFill>
              <a:prstDash val="solid"/>
            </a:ln>
            <a:effectLst/>
          </p:spPr>
        </p:cxnSp>
      </p:grpSp>
      <p:sp>
        <p:nvSpPr>
          <p:cNvPr id="19" name="文本框 18"/>
          <p:cNvSpPr txBox="1"/>
          <p:nvPr/>
        </p:nvSpPr>
        <p:spPr>
          <a:xfrm>
            <a:off x="1764030" y="4549140"/>
            <a:ext cx="2564765" cy="1630045"/>
          </a:xfrm>
          <a:prstGeom prst="rect">
            <a:avLst/>
          </a:prstGeom>
          <a:noFill/>
        </p:spPr>
        <p:txBody>
          <a:bodyPr wrap="square" rtlCol="0" anchor="t">
            <a:spAutoFit/>
          </a:bodyPr>
          <a:p>
            <a:r>
              <a:rPr lang="zh-CN" altLang="en-US" sz="2000" b="1" dirty="0">
                <a:solidFill>
                  <a:srgbClr val="FF0000"/>
                </a:solidFill>
                <a:latin typeface="楷体" panose="02010609060101010101" pitchFamily="49" charset="-122"/>
                <a:ea typeface="楷体" panose="02010609060101010101" pitchFamily="49" charset="-122"/>
                <a:sym typeface="+mn-ea"/>
              </a:rPr>
              <a:t>能够面对学习和生活中遇到的困难和问题，尝试自己解决问题，体验克服困难、取得成功的乐趣。</a:t>
            </a:r>
            <a:endParaRPr lang="zh-CN" altLang="en-US" sz="2000" b="1" dirty="0">
              <a:solidFill>
                <a:srgbClr val="FF0000"/>
              </a:solidFill>
              <a:latin typeface="楷体" panose="02010609060101010101" pitchFamily="49" charset="-122"/>
              <a:ea typeface="楷体" panose="02010609060101010101" pitchFamily="49" charset="-122"/>
              <a:sym typeface="+mn-e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圆角矩形 121"/>
          <p:cNvSpPr/>
          <p:nvPr/>
        </p:nvSpPr>
        <p:spPr>
          <a:xfrm>
            <a:off x="4079781" y="404669"/>
            <a:ext cx="4176451" cy="706827"/>
          </a:xfrm>
          <a:prstGeom prst="roundRect">
            <a:avLst/>
          </a:prstGeom>
          <a:no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lnSpc>
                <a:spcPct val="150000"/>
              </a:lnSpc>
            </a:pPr>
            <a:r>
              <a:rPr lang="en-US" sz="3200" b="1" kern="100" dirty="0">
                <a:solidFill>
                  <a:srgbClr val="000000"/>
                </a:solidFill>
                <a:latin typeface="华文中宋" panose="02010600040101010101" pitchFamily="2" charset="-122"/>
                <a:ea typeface="华文中宋" panose="02010600040101010101" pitchFamily="2" charset="-122"/>
                <a:cs typeface="Times New Roman" panose="02020603050405020304" pitchFamily="18" charset="0"/>
              </a:rPr>
              <a:t>1.</a:t>
            </a:r>
            <a:r>
              <a:rPr lang="zh-CN" altLang="en-US" sz="3200" b="1" kern="100" dirty="0">
                <a:latin typeface="华文中宋" panose="02010600040101010101" pitchFamily="2" charset="-122"/>
                <a:ea typeface="华文中宋" panose="02010600040101010101" pitchFamily="2" charset="-122"/>
                <a:cs typeface="宋体" panose="02010600030101010101" pitchFamily="2" charset="-122"/>
              </a:rPr>
              <a:t>自主选择课余生活</a:t>
            </a:r>
            <a:endParaRPr lang="zh-CN" altLang="en-US" sz="3200" b="1" kern="100" dirty="0">
              <a:latin typeface="华文中宋" panose="02010600040101010101" pitchFamily="2" charset="-122"/>
              <a:ea typeface="华文中宋" panose="02010600040101010101" pitchFamily="2" charset="-122"/>
              <a:cs typeface="Times New Roman" panose="02020603050405020304" pitchFamily="18" charset="0"/>
            </a:endParaRPr>
          </a:p>
        </p:txBody>
      </p:sp>
      <p:sp>
        <p:nvSpPr>
          <p:cNvPr id="6" name="圆角矩形 122"/>
          <p:cNvSpPr/>
          <p:nvPr/>
        </p:nvSpPr>
        <p:spPr>
          <a:xfrm>
            <a:off x="2923944" y="2130282"/>
            <a:ext cx="1902484" cy="1185425"/>
          </a:xfrm>
          <a:prstGeom prst="roundRect">
            <a:avLst/>
          </a:prstGeom>
          <a:no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r>
              <a:rPr lang="zh-CN" altLang="en-US" sz="2400" kern="100">
                <a:latin typeface="黑体" panose="02010609060101010101" pitchFamily="49" charset="-122"/>
                <a:ea typeface="黑体" panose="02010609060101010101" pitchFamily="49" charset="-122"/>
                <a:cs typeface="Times New Roman" panose="02020603050405020304" pitchFamily="18" charset="0"/>
              </a:rPr>
              <a:t>课余生活</a:t>
            </a:r>
            <a:endParaRPr lang="zh-CN" altLang="en-US" sz="2400" kern="100">
              <a:latin typeface="黑体" panose="02010609060101010101" pitchFamily="49" charset="-122"/>
              <a:ea typeface="黑体" panose="02010609060101010101" pitchFamily="49" charset="-122"/>
              <a:cs typeface="Times New Roman" panose="02020603050405020304" pitchFamily="18" charset="0"/>
            </a:endParaRPr>
          </a:p>
          <a:p>
            <a:pPr algn="ctr"/>
            <a:r>
              <a:rPr lang="zh-CN" altLang="en-US" sz="2400" kern="100">
                <a:latin typeface="黑体" panose="02010609060101010101" pitchFamily="49" charset="-122"/>
                <a:ea typeface="黑体" panose="02010609060101010101" pitchFamily="49" charset="-122"/>
                <a:cs typeface="Times New Roman" panose="02020603050405020304" pitchFamily="18" charset="0"/>
              </a:rPr>
              <a:t>我选择</a:t>
            </a:r>
            <a:endParaRPr lang="zh-CN" altLang="en-US" sz="2400" kern="100">
              <a:latin typeface="黑体" panose="02010609060101010101" pitchFamily="49" charset="-122"/>
              <a:ea typeface="黑体" panose="02010609060101010101" pitchFamily="49" charset="-122"/>
              <a:cs typeface="Times New Roman" panose="02020603050405020304" pitchFamily="18" charset="0"/>
            </a:endParaRPr>
          </a:p>
        </p:txBody>
      </p:sp>
      <p:sp>
        <p:nvSpPr>
          <p:cNvPr id="7" name="圆角矩形 123"/>
          <p:cNvSpPr/>
          <p:nvPr/>
        </p:nvSpPr>
        <p:spPr>
          <a:xfrm>
            <a:off x="5258476" y="2113161"/>
            <a:ext cx="1902484" cy="1185425"/>
          </a:xfrm>
          <a:prstGeom prst="roundRect">
            <a:avLst/>
          </a:prstGeom>
          <a:no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课余生活</a:t>
            </a:r>
            <a:endParaRPr lang="zh-CN" altLang="en-US" sz="2400" kern="100" dirty="0">
              <a:latin typeface="黑体" panose="02010609060101010101" pitchFamily="49" charset="-122"/>
              <a:ea typeface="黑体" panose="02010609060101010101" pitchFamily="49" charset="-122"/>
              <a:cs typeface="Times New Roman" panose="02020603050405020304" pitchFamily="18" charset="0"/>
            </a:endParaRPr>
          </a:p>
          <a:p>
            <a:pPr algn="ct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助我成长</a:t>
            </a:r>
            <a:endParaRPr lang="zh-CN" altLang="en-US" sz="2400" kern="100" dirty="0">
              <a:latin typeface="黑体" panose="02010609060101010101" pitchFamily="49" charset="-122"/>
              <a:ea typeface="黑体" panose="02010609060101010101" pitchFamily="49" charset="-122"/>
              <a:cs typeface="Times New Roman" panose="02020603050405020304" pitchFamily="18" charset="0"/>
            </a:endParaRPr>
          </a:p>
        </p:txBody>
      </p:sp>
      <p:sp>
        <p:nvSpPr>
          <p:cNvPr id="8" name="圆角矩形 124"/>
          <p:cNvSpPr/>
          <p:nvPr/>
        </p:nvSpPr>
        <p:spPr>
          <a:xfrm>
            <a:off x="7505884" y="2130282"/>
            <a:ext cx="1902484" cy="1185425"/>
          </a:xfrm>
          <a:prstGeom prst="roundRect">
            <a:avLst/>
          </a:prstGeom>
          <a:no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r>
              <a:rPr lang="zh-CN" altLang="en-US" sz="2400" kern="100">
                <a:latin typeface="黑体" panose="02010609060101010101" pitchFamily="49" charset="-122"/>
                <a:ea typeface="黑体" panose="02010609060101010101" pitchFamily="49" charset="-122"/>
                <a:cs typeface="Times New Roman" panose="02020603050405020304" pitchFamily="18" charset="0"/>
              </a:rPr>
              <a:t>过好我们的课余生活</a:t>
            </a:r>
            <a:endParaRPr lang="zh-CN" altLang="en-US" sz="2400" kern="100">
              <a:latin typeface="黑体" panose="02010609060101010101" pitchFamily="49" charset="-122"/>
              <a:ea typeface="黑体" panose="02010609060101010101" pitchFamily="49" charset="-122"/>
              <a:cs typeface="Times New Roman" panose="02020603050405020304" pitchFamily="18" charset="0"/>
            </a:endParaRPr>
          </a:p>
        </p:txBody>
      </p:sp>
      <p:sp>
        <p:nvSpPr>
          <p:cNvPr id="9" name="圆角矩形 125"/>
          <p:cNvSpPr/>
          <p:nvPr/>
        </p:nvSpPr>
        <p:spPr>
          <a:xfrm>
            <a:off x="2639621" y="3876992"/>
            <a:ext cx="2304255" cy="2621826"/>
          </a:xfrm>
          <a:prstGeom prst="roundRect">
            <a:avLst/>
          </a:prstGeom>
          <a:no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marL="342900" indent="-342900" algn="just">
              <a:buFont typeface="Arial" panose="020B0604020202020204" pitchFamily="34" charset="0"/>
              <a:buChar char="•"/>
            </a:pPr>
            <a:r>
              <a:rPr lang="zh-CN" altLang="en-US" sz="2000" kern="100" dirty="0">
                <a:latin typeface="楷体" panose="02010609060101010101" pitchFamily="49" charset="-122"/>
                <a:ea typeface="楷体" panose="02010609060101010101" pitchFamily="49" charset="-122"/>
                <a:cs typeface="Times New Roman" panose="02020603050405020304" pitchFamily="18" charset="0"/>
              </a:rPr>
              <a:t>自主选择课余生活是权利</a:t>
            </a:r>
            <a:endParaRPr lang="zh-CN" altLang="en-US" sz="2000" kern="100" dirty="0">
              <a:latin typeface="楷体" panose="02010609060101010101" pitchFamily="49" charset="-122"/>
              <a:ea typeface="楷体" panose="02010609060101010101" pitchFamily="49" charset="-122"/>
              <a:cs typeface="Times New Roman" panose="02020603050405020304" pitchFamily="18" charset="0"/>
            </a:endParaRPr>
          </a:p>
          <a:p>
            <a:pPr marL="342900" indent="-342900" algn="just">
              <a:buFont typeface="Arial" panose="020B0604020202020204" pitchFamily="34" charset="0"/>
              <a:buChar char="•"/>
            </a:pPr>
            <a:r>
              <a:rPr lang="zh-CN" altLang="en-US" sz="2000" kern="100" dirty="0">
                <a:latin typeface="楷体" panose="02010609060101010101" pitchFamily="49" charset="-122"/>
                <a:ea typeface="楷体" panose="02010609060101010101" pitchFamily="49" charset="-122"/>
                <a:cs typeface="Times New Roman" panose="02020603050405020304" pitchFamily="18" charset="0"/>
              </a:rPr>
              <a:t>自主选择课余生活需要能力</a:t>
            </a:r>
            <a:endParaRPr lang="zh-CN" altLang="en-US" sz="2000" kern="100" dirty="0">
              <a:latin typeface="楷体" panose="02010609060101010101" pitchFamily="49" charset="-122"/>
              <a:ea typeface="楷体" panose="02010609060101010101" pitchFamily="49" charset="-122"/>
              <a:cs typeface="Times New Roman" panose="02020603050405020304" pitchFamily="18" charset="0"/>
            </a:endParaRPr>
          </a:p>
          <a:p>
            <a:pPr marL="342900" indent="-342900" algn="just">
              <a:buFont typeface="Arial" panose="020B0604020202020204" pitchFamily="34" charset="0"/>
              <a:buChar char="•"/>
            </a:pPr>
            <a:r>
              <a:rPr lang="zh-CN" altLang="en-US" sz="2000" kern="100" dirty="0">
                <a:latin typeface="楷体" panose="02010609060101010101" pitchFamily="49" charset="-122"/>
                <a:ea typeface="楷体" panose="02010609060101010101" pitchFamily="49" charset="-122"/>
                <a:cs typeface="Times New Roman" panose="02020603050405020304" pitchFamily="18" charset="0"/>
              </a:rPr>
              <a:t>提高自主选择课余生活的能力</a:t>
            </a:r>
            <a:endParaRPr lang="zh-CN" altLang="en-US" sz="2000" kern="100" dirty="0">
              <a:latin typeface="楷体" panose="02010609060101010101" pitchFamily="49" charset="-122"/>
              <a:ea typeface="楷体" panose="02010609060101010101" pitchFamily="49" charset="-122"/>
              <a:cs typeface="Times New Roman" panose="02020603050405020304" pitchFamily="18" charset="0"/>
            </a:endParaRPr>
          </a:p>
        </p:txBody>
      </p:sp>
      <p:sp>
        <p:nvSpPr>
          <p:cNvPr id="10" name="圆角矩形 126"/>
          <p:cNvSpPr/>
          <p:nvPr/>
        </p:nvSpPr>
        <p:spPr>
          <a:xfrm>
            <a:off x="5087888" y="3877164"/>
            <a:ext cx="2232248" cy="2576172"/>
          </a:xfrm>
          <a:prstGeom prst="roundRect">
            <a:avLst/>
          </a:prstGeom>
          <a:no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marL="342900" indent="-342900" algn="just">
              <a:buFont typeface="Arial" panose="020B0604020202020204" pitchFamily="34" charset="0"/>
              <a:buChar char="•"/>
            </a:pPr>
            <a:r>
              <a:rPr lang="zh-CN" altLang="en-US" sz="2000" kern="100" dirty="0">
                <a:latin typeface="楷体" panose="02010609060101010101" pitchFamily="49" charset="-122"/>
                <a:ea typeface="楷体" panose="02010609060101010101" pitchFamily="49" charset="-122"/>
                <a:cs typeface="Times New Roman" panose="02020603050405020304" pitchFamily="18" charset="0"/>
              </a:rPr>
              <a:t>校内课余生活</a:t>
            </a:r>
            <a:endParaRPr lang="zh-CN" altLang="en-US" sz="2000" kern="100" dirty="0">
              <a:latin typeface="楷体" panose="02010609060101010101" pitchFamily="49" charset="-122"/>
              <a:ea typeface="楷体" panose="02010609060101010101" pitchFamily="49" charset="-122"/>
              <a:cs typeface="Times New Roman" panose="02020603050405020304" pitchFamily="18" charset="0"/>
            </a:endParaRPr>
          </a:p>
          <a:p>
            <a:pPr marL="342900" indent="-342900" algn="just">
              <a:buFont typeface="Arial" panose="020B0604020202020204" pitchFamily="34" charset="0"/>
              <a:buChar char="•"/>
            </a:pPr>
            <a:r>
              <a:rPr lang="zh-CN" altLang="en-US" sz="2000" kern="100" dirty="0">
                <a:latin typeface="楷体" panose="02010609060101010101" pitchFamily="49" charset="-122"/>
                <a:ea typeface="楷体" panose="02010609060101010101" pitchFamily="49" charset="-122"/>
                <a:cs typeface="Times New Roman" panose="02020603050405020304" pitchFamily="18" charset="0"/>
              </a:rPr>
              <a:t>校外课余生活</a:t>
            </a:r>
            <a:endParaRPr lang="zh-CN" altLang="en-US" sz="2000" kern="100" dirty="0">
              <a:latin typeface="楷体" panose="02010609060101010101" pitchFamily="49" charset="-122"/>
              <a:ea typeface="楷体" panose="02010609060101010101" pitchFamily="49" charset="-122"/>
              <a:cs typeface="Times New Roman" panose="02020603050405020304" pitchFamily="18" charset="0"/>
            </a:endParaRPr>
          </a:p>
          <a:p>
            <a:pPr marL="342900" indent="-342900" algn="just">
              <a:buFont typeface="Arial" panose="020B0604020202020204" pitchFamily="34" charset="0"/>
              <a:buChar char="•"/>
            </a:pPr>
            <a:r>
              <a:rPr lang="zh-CN" altLang="en-US" sz="2000" kern="100" dirty="0">
                <a:latin typeface="楷体" panose="02010609060101010101" pitchFamily="49" charset="-122"/>
                <a:ea typeface="楷体" panose="02010609060101010101" pitchFamily="49" charset="-122"/>
                <a:cs typeface="Times New Roman" panose="02020603050405020304" pitchFamily="18" charset="0"/>
              </a:rPr>
              <a:t>课余生活的意义</a:t>
            </a:r>
            <a:endParaRPr lang="zh-CN" altLang="en-US" sz="2000" kern="100" dirty="0">
              <a:latin typeface="楷体" panose="02010609060101010101" pitchFamily="49" charset="-122"/>
              <a:ea typeface="楷体" panose="02010609060101010101" pitchFamily="49" charset="-122"/>
              <a:cs typeface="Times New Roman" panose="02020603050405020304" pitchFamily="18" charset="0"/>
            </a:endParaRPr>
          </a:p>
        </p:txBody>
      </p:sp>
      <p:sp>
        <p:nvSpPr>
          <p:cNvPr id="11" name="圆角矩形 127"/>
          <p:cNvSpPr/>
          <p:nvPr/>
        </p:nvSpPr>
        <p:spPr>
          <a:xfrm>
            <a:off x="7464152" y="3877159"/>
            <a:ext cx="2088232" cy="2576172"/>
          </a:xfrm>
          <a:prstGeom prst="roundRect">
            <a:avLst/>
          </a:prstGeom>
          <a:no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marL="342900" indent="-342900" algn="just">
              <a:buFont typeface="Arial" panose="020B0604020202020204" pitchFamily="34" charset="0"/>
              <a:buChar char="•"/>
            </a:pPr>
            <a:r>
              <a:rPr lang="zh-CN" altLang="en-US" sz="2000" kern="100" dirty="0">
                <a:latin typeface="楷体" panose="02010609060101010101" pitchFamily="49" charset="-122"/>
                <a:ea typeface="楷体" panose="02010609060101010101" pitchFamily="49" charset="-122"/>
                <a:cs typeface="Times New Roman" panose="02020603050405020304" pitchFamily="18" charset="0"/>
              </a:rPr>
              <a:t>选择有兴趣、有意义的课余生活</a:t>
            </a:r>
            <a:endParaRPr lang="zh-CN" altLang="en-US" sz="2000" kern="100" dirty="0">
              <a:latin typeface="楷体" panose="02010609060101010101" pitchFamily="49" charset="-122"/>
              <a:ea typeface="楷体" panose="02010609060101010101" pitchFamily="49" charset="-122"/>
              <a:cs typeface="Times New Roman" panose="02020603050405020304" pitchFamily="18" charset="0"/>
            </a:endParaRPr>
          </a:p>
          <a:p>
            <a:pPr marL="342900" indent="-342900" algn="just">
              <a:buFont typeface="Arial" panose="020B0604020202020204" pitchFamily="34" charset="0"/>
              <a:buChar char="•"/>
            </a:pPr>
            <a:r>
              <a:rPr lang="zh-CN" altLang="en-US" sz="2000" kern="100" dirty="0">
                <a:latin typeface="楷体" panose="02010609060101010101" pitchFamily="49" charset="-122"/>
                <a:ea typeface="楷体" panose="02010609060101010101" pitchFamily="49" charset="-122"/>
                <a:cs typeface="Times New Roman" panose="02020603050405020304" pitchFamily="18" charset="0"/>
              </a:rPr>
              <a:t>合理安排课余生活</a:t>
            </a:r>
            <a:endParaRPr lang="zh-CN" altLang="en-US" sz="2000" kern="100" dirty="0">
              <a:latin typeface="楷体" panose="02010609060101010101" pitchFamily="49" charset="-122"/>
              <a:ea typeface="楷体" panose="02010609060101010101" pitchFamily="49" charset="-122"/>
              <a:cs typeface="Times New Roman" panose="02020603050405020304" pitchFamily="18" charset="0"/>
            </a:endParaRPr>
          </a:p>
          <a:p>
            <a:pPr marL="342900" indent="-342900" algn="just">
              <a:buFont typeface="Arial" panose="020B0604020202020204" pitchFamily="34" charset="0"/>
              <a:buChar char="•"/>
            </a:pPr>
            <a:r>
              <a:rPr lang="zh-CN" altLang="en-US" sz="2000" kern="100" dirty="0">
                <a:latin typeface="楷体" panose="02010609060101010101" pitchFamily="49" charset="-122"/>
                <a:ea typeface="楷体" panose="02010609060101010101" pitchFamily="49" charset="-122"/>
                <a:cs typeface="Times New Roman" panose="02020603050405020304" pitchFamily="18" charset="0"/>
              </a:rPr>
              <a:t>课余生活要注意安全、守规则</a:t>
            </a:r>
            <a:endParaRPr lang="zh-CN" altLang="en-US" sz="2000" kern="100" dirty="0">
              <a:latin typeface="楷体" panose="02010609060101010101" pitchFamily="49" charset="-122"/>
              <a:ea typeface="楷体" panose="02010609060101010101" pitchFamily="49" charset="-122"/>
              <a:cs typeface="Times New Roman" panose="02020603050405020304" pitchFamily="18" charset="0"/>
            </a:endParaRPr>
          </a:p>
        </p:txBody>
      </p:sp>
      <p:cxnSp>
        <p:nvCxnSpPr>
          <p:cNvPr id="12" name="直接连接符 11"/>
          <p:cNvCxnSpPr/>
          <p:nvPr/>
        </p:nvCxnSpPr>
        <p:spPr>
          <a:xfrm>
            <a:off x="6183275" y="3335182"/>
            <a:ext cx="0" cy="530062"/>
          </a:xfrm>
          <a:prstGeom prst="line">
            <a:avLst/>
          </a:prstGeom>
          <a:noFill/>
          <a:ln w="9525" cap="flat" cmpd="sng" algn="ctr">
            <a:solidFill>
              <a:sysClr val="windowText" lastClr="000000"/>
            </a:solidFill>
            <a:prstDash val="solid"/>
          </a:ln>
          <a:effectLst/>
        </p:spPr>
      </p:cxnSp>
      <p:cxnSp>
        <p:nvCxnSpPr>
          <p:cNvPr id="13" name="直接连接符 12"/>
          <p:cNvCxnSpPr/>
          <p:nvPr/>
        </p:nvCxnSpPr>
        <p:spPr>
          <a:xfrm>
            <a:off x="8468468" y="3335182"/>
            <a:ext cx="0" cy="530062"/>
          </a:xfrm>
          <a:prstGeom prst="line">
            <a:avLst/>
          </a:prstGeom>
          <a:noFill/>
          <a:ln w="9525" cap="flat" cmpd="sng" algn="ctr">
            <a:solidFill>
              <a:sysClr val="windowText" lastClr="000000"/>
            </a:solidFill>
            <a:prstDash val="solid"/>
          </a:ln>
          <a:effectLst/>
        </p:spPr>
      </p:cxnSp>
      <p:cxnSp>
        <p:nvCxnSpPr>
          <p:cNvPr id="14" name="直接连接符 13"/>
          <p:cNvCxnSpPr/>
          <p:nvPr/>
        </p:nvCxnSpPr>
        <p:spPr>
          <a:xfrm>
            <a:off x="3883431" y="3335182"/>
            <a:ext cx="0" cy="530062"/>
          </a:xfrm>
          <a:prstGeom prst="line">
            <a:avLst/>
          </a:prstGeom>
          <a:noFill/>
          <a:ln w="9525" cap="flat" cmpd="sng" algn="ctr">
            <a:solidFill>
              <a:sysClr val="windowText" lastClr="000000"/>
            </a:solidFill>
            <a:prstDash val="solid"/>
          </a:ln>
          <a:effectLst/>
        </p:spPr>
      </p:cxnSp>
      <p:cxnSp>
        <p:nvCxnSpPr>
          <p:cNvPr id="15" name="直接连接符 14"/>
          <p:cNvCxnSpPr/>
          <p:nvPr/>
        </p:nvCxnSpPr>
        <p:spPr>
          <a:xfrm flipH="1" flipV="1">
            <a:off x="3885230" y="1634184"/>
            <a:ext cx="4584673" cy="964"/>
          </a:xfrm>
          <a:prstGeom prst="line">
            <a:avLst/>
          </a:prstGeom>
          <a:noFill/>
          <a:ln w="9525" cap="flat" cmpd="sng" algn="ctr">
            <a:solidFill>
              <a:sysClr val="windowText" lastClr="000000"/>
            </a:solidFill>
            <a:prstDash val="solid"/>
          </a:ln>
          <a:effectLst/>
        </p:spPr>
      </p:cxnSp>
      <p:cxnSp>
        <p:nvCxnSpPr>
          <p:cNvPr id="16" name="直接连接符 15"/>
          <p:cNvCxnSpPr/>
          <p:nvPr/>
        </p:nvCxnSpPr>
        <p:spPr>
          <a:xfrm>
            <a:off x="8470263" y="1634189"/>
            <a:ext cx="0" cy="530017"/>
          </a:xfrm>
          <a:prstGeom prst="line">
            <a:avLst/>
          </a:prstGeom>
          <a:noFill/>
          <a:ln w="9525" cap="flat" cmpd="sng" algn="ctr">
            <a:solidFill>
              <a:sysClr val="windowText" lastClr="000000"/>
            </a:solidFill>
            <a:prstDash val="solid"/>
          </a:ln>
          <a:effectLst/>
        </p:spPr>
      </p:cxnSp>
      <p:cxnSp>
        <p:nvCxnSpPr>
          <p:cNvPr id="17" name="直接连接符 16"/>
          <p:cNvCxnSpPr/>
          <p:nvPr/>
        </p:nvCxnSpPr>
        <p:spPr>
          <a:xfrm>
            <a:off x="3885225" y="1634189"/>
            <a:ext cx="0" cy="530017"/>
          </a:xfrm>
          <a:prstGeom prst="line">
            <a:avLst/>
          </a:prstGeom>
          <a:noFill/>
          <a:ln w="9525" cap="flat" cmpd="sng" algn="ctr">
            <a:solidFill>
              <a:sysClr val="windowText" lastClr="000000"/>
            </a:solidFill>
            <a:prstDash val="solid"/>
          </a:ln>
          <a:effectLst/>
        </p:spPr>
      </p:cxnSp>
      <p:cxnSp>
        <p:nvCxnSpPr>
          <p:cNvPr id="21" name="直接连接符 20"/>
          <p:cNvCxnSpPr/>
          <p:nvPr/>
        </p:nvCxnSpPr>
        <p:spPr>
          <a:xfrm>
            <a:off x="6194580" y="1124749"/>
            <a:ext cx="0" cy="1005533"/>
          </a:xfrm>
          <a:prstGeom prst="line">
            <a:avLst/>
          </a:prstGeom>
          <a:noFill/>
          <a:ln w="9525" cap="flat" cmpd="sng" algn="ctr">
            <a:solidFill>
              <a:sysClr val="windowText" lastClr="000000"/>
            </a:solidFill>
            <a:prstDash val="solid"/>
          </a:ln>
          <a:effectLst/>
        </p:spPr>
      </p:cxn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87488" y="15158"/>
            <a:ext cx="9215596" cy="6870231"/>
            <a:chOff x="-36512" y="15153"/>
            <a:chExt cx="9215596" cy="6870231"/>
          </a:xfrm>
        </p:grpSpPr>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6512" y="15153"/>
              <a:ext cx="4865824" cy="68428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3968" y="28589"/>
              <a:ext cx="4895116" cy="68567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7" name="圆角矩形 6"/>
          <p:cNvSpPr/>
          <p:nvPr/>
        </p:nvSpPr>
        <p:spPr>
          <a:xfrm>
            <a:off x="4007768" y="4005064"/>
            <a:ext cx="1512168" cy="576064"/>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0000"/>
                </a:solidFill>
                <a:latin typeface="华文楷体" panose="02010600040101010101" pitchFamily="2" charset="-122"/>
                <a:ea typeface="华文楷体" panose="02010600040101010101" pitchFamily="2" charset="-122"/>
              </a:rPr>
              <a:t>选择课余生活的状况</a:t>
            </a:r>
            <a:endParaRPr lang="zh-CN" altLang="en-US" dirty="0">
              <a:solidFill>
                <a:srgbClr val="FF0000"/>
              </a:solidFill>
              <a:latin typeface="华文楷体" panose="02010600040101010101" pitchFamily="2" charset="-122"/>
              <a:ea typeface="华文楷体" panose="02010600040101010101" pitchFamily="2" charset="-122"/>
            </a:endParaRPr>
          </a:p>
        </p:txBody>
      </p:sp>
      <p:sp>
        <p:nvSpPr>
          <p:cNvPr id="8" name="圆角矩形 7"/>
          <p:cNvSpPr/>
          <p:nvPr/>
        </p:nvSpPr>
        <p:spPr>
          <a:xfrm>
            <a:off x="8760296" y="1196752"/>
            <a:ext cx="1440160" cy="576064"/>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0000"/>
                </a:solidFill>
                <a:latin typeface="华文楷体" panose="02010600040101010101" pitchFamily="2" charset="-122"/>
                <a:ea typeface="华文楷体" panose="02010600040101010101" pitchFamily="2" charset="-122"/>
              </a:rPr>
              <a:t>选择课余生活的能力</a:t>
            </a:r>
            <a:endParaRPr lang="zh-CN" altLang="en-US" dirty="0">
              <a:solidFill>
                <a:srgbClr val="FF0000"/>
              </a:solidFill>
              <a:latin typeface="华文楷体" panose="02010600040101010101" pitchFamily="2" charset="-122"/>
              <a:ea typeface="华文楷体" panose="02010600040101010101" pitchFamily="2" charset="-122"/>
            </a:endParaRPr>
          </a:p>
        </p:txBody>
      </p:sp>
      <p:sp>
        <p:nvSpPr>
          <p:cNvPr id="3" name="圆角矩形 2"/>
          <p:cNvSpPr/>
          <p:nvPr/>
        </p:nvSpPr>
        <p:spPr>
          <a:xfrm>
            <a:off x="3804920" y="606425"/>
            <a:ext cx="2722880" cy="913765"/>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fontAlgn="base">
              <a:spcBef>
                <a:spcPct val="0"/>
              </a:spcBef>
              <a:spcAft>
                <a:spcPct val="0"/>
              </a:spcAft>
              <a:defRPr/>
            </a:pPr>
            <a:r>
              <a:rPr lang="zh-CN" altLang="en-US"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rPr>
              <a:t>自主选择是我们的权利</a:t>
            </a:r>
            <a:endParaRPr lang="zh-CN" altLang="en-US"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a:p>
            <a:pPr algn="l" fontAlgn="base">
              <a:spcBef>
                <a:spcPct val="0"/>
              </a:spcBef>
              <a:spcAft>
                <a:spcPct val="0"/>
              </a:spcAft>
              <a:defRPr/>
            </a:pPr>
            <a:r>
              <a:rPr lang="zh-CN" altLang="en-US"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rPr>
              <a:t>自主选择也是一种能力</a:t>
            </a:r>
            <a:endParaRPr lang="zh-CN" altLang="en-US"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endParaRPr>
          </a:p>
        </p:txBody>
      </p:sp>
      <p:sp>
        <p:nvSpPr>
          <p:cNvPr id="4" name="圆角矩形 3"/>
          <p:cNvSpPr/>
          <p:nvPr/>
        </p:nvSpPr>
        <p:spPr>
          <a:xfrm>
            <a:off x="9312910" y="2424430"/>
            <a:ext cx="2722880" cy="913765"/>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spcBef>
                <a:spcPct val="0"/>
              </a:spcBef>
              <a:spcAft>
                <a:spcPct val="0"/>
              </a:spcAft>
              <a:defRPr/>
            </a:pPr>
            <a:r>
              <a:rPr lang="zh-CN" altLang="en-US" dirty="0">
                <a:solidFill>
                  <a:srgbClr val="FF0000"/>
                </a:solidFill>
                <a:latin typeface="楷体" panose="02010609060101010101" pitchFamily="49" charset="-122"/>
                <a:ea typeface="楷体" panose="02010609060101010101" pitchFamily="49" charset="-122"/>
                <a:sym typeface="+mn-ea"/>
              </a:rPr>
              <a:t>遇到选择有困惑</a:t>
            </a:r>
            <a:endParaRPr lang="zh-CN" altLang="en-US" dirty="0">
              <a:solidFill>
                <a:srgbClr val="FF0000"/>
              </a:solidFill>
              <a:latin typeface="楷体" panose="02010609060101010101" pitchFamily="49" charset="-122"/>
              <a:ea typeface="楷体" panose="02010609060101010101" pitchFamily="49" charset="-122"/>
            </a:endParaRPr>
          </a:p>
          <a:p>
            <a:pPr algn="ctr" fontAlgn="base">
              <a:spcBef>
                <a:spcPct val="0"/>
              </a:spcBef>
              <a:spcAft>
                <a:spcPct val="0"/>
              </a:spcAft>
              <a:defRPr/>
            </a:pPr>
            <a:r>
              <a:rPr lang="zh-CN" altLang="en-US" dirty="0">
                <a:solidFill>
                  <a:srgbClr val="FF0000"/>
                </a:solidFill>
                <a:latin typeface="楷体" panose="02010609060101010101" pitchFamily="49" charset="-122"/>
                <a:ea typeface="楷体" panose="02010609060101010101" pitchFamily="49" charset="-122"/>
                <a:sym typeface="+mn-ea"/>
              </a:rPr>
              <a:t>面对矛盾和冲突</a:t>
            </a:r>
            <a:endParaRPr lang="zh-CN" altLang="en-US" dirty="0">
              <a:solidFill>
                <a:srgbClr val="FF0000"/>
              </a:solidFill>
              <a:latin typeface="楷体" panose="02010609060101010101" pitchFamily="49" charset="-122"/>
              <a:ea typeface="楷体" panose="02010609060101010101" pitchFamily="49" charset="-122"/>
              <a:sym typeface="+mn-ea"/>
            </a:endParaRPr>
          </a:p>
        </p:txBody>
      </p:sp>
      <p:sp>
        <p:nvSpPr>
          <p:cNvPr id="5" name="文本框 4"/>
          <p:cNvSpPr txBox="1"/>
          <p:nvPr/>
        </p:nvSpPr>
        <p:spPr>
          <a:xfrm>
            <a:off x="1071245" y="5883910"/>
            <a:ext cx="488315" cy="368300"/>
          </a:xfrm>
          <a:prstGeom prst="rect">
            <a:avLst/>
          </a:prstGeom>
          <a:noFill/>
        </p:spPr>
        <p:txBody>
          <a:bodyPr wrap="square" rtlCol="0">
            <a:spAutoFit/>
          </a:bodyPr>
          <a:p>
            <a:r>
              <a:rPr lang="en-US" altLang="zh-CN"/>
              <a:t>P2</a:t>
            </a:r>
            <a:endParaRPr lang="en-US" altLang="zh-CN"/>
          </a:p>
        </p:txBody>
      </p:sp>
      <p:sp>
        <p:nvSpPr>
          <p:cNvPr id="6" name="文本框 5"/>
          <p:cNvSpPr txBox="1"/>
          <p:nvPr/>
        </p:nvSpPr>
        <p:spPr>
          <a:xfrm>
            <a:off x="10544810" y="5728970"/>
            <a:ext cx="488315" cy="368300"/>
          </a:xfrm>
          <a:prstGeom prst="rect">
            <a:avLst/>
          </a:prstGeom>
          <a:noFill/>
        </p:spPr>
        <p:txBody>
          <a:bodyPr wrap="square" rtlCol="0">
            <a:spAutoFit/>
          </a:bodyPr>
          <a:p>
            <a:r>
              <a:rPr lang="en-US" altLang="zh-CN"/>
              <a:t>P3</a:t>
            </a:r>
            <a:endParaRPr lang="en-US" altLang="zh-CN"/>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03512" y="1088740"/>
            <a:ext cx="4359726" cy="50405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45146" y="908720"/>
            <a:ext cx="4415355" cy="5400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圆角矩形 1"/>
          <p:cNvSpPr/>
          <p:nvPr/>
        </p:nvSpPr>
        <p:spPr>
          <a:xfrm>
            <a:off x="4138196" y="908824"/>
            <a:ext cx="1656184" cy="504056"/>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0000"/>
                </a:solidFill>
                <a:latin typeface="华文楷体" panose="02010600040101010101" pitchFamily="2" charset="-122"/>
                <a:ea typeface="华文楷体" panose="02010600040101010101" pitchFamily="2" charset="-122"/>
              </a:rPr>
              <a:t>P4</a:t>
            </a:r>
            <a:r>
              <a:rPr lang="zh-CN" altLang="en-US" dirty="0">
                <a:solidFill>
                  <a:srgbClr val="FF0000"/>
                </a:solidFill>
                <a:latin typeface="华文楷体" panose="02010600040101010101" pitchFamily="2" charset="-122"/>
                <a:ea typeface="华文楷体" panose="02010600040101010101" pitchFamily="2" charset="-122"/>
              </a:rPr>
              <a:t>校内课余生活</a:t>
            </a:r>
            <a:endParaRPr lang="zh-CN" altLang="en-US" dirty="0">
              <a:solidFill>
                <a:srgbClr val="FF0000"/>
              </a:solidFill>
              <a:latin typeface="华文楷体" panose="02010600040101010101" pitchFamily="2" charset="-122"/>
              <a:ea typeface="华文楷体" panose="02010600040101010101" pitchFamily="2" charset="-122"/>
            </a:endParaRPr>
          </a:p>
        </p:txBody>
      </p:sp>
      <p:sp>
        <p:nvSpPr>
          <p:cNvPr id="5" name="圆角矩形 4"/>
          <p:cNvSpPr/>
          <p:nvPr/>
        </p:nvSpPr>
        <p:spPr>
          <a:xfrm>
            <a:off x="687967" y="5186794"/>
            <a:ext cx="1656184" cy="504056"/>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0000"/>
                </a:solidFill>
                <a:latin typeface="华文楷体" panose="02010600040101010101" pitchFamily="2" charset="-122"/>
                <a:ea typeface="华文楷体" panose="02010600040101010101" pitchFamily="2" charset="-122"/>
              </a:rPr>
              <a:t>校外课余生活</a:t>
            </a:r>
            <a:endParaRPr lang="zh-CN" altLang="en-US" dirty="0">
              <a:solidFill>
                <a:srgbClr val="FF0000"/>
              </a:solidFill>
              <a:latin typeface="华文楷体" panose="02010600040101010101" pitchFamily="2" charset="-122"/>
              <a:ea typeface="华文楷体" panose="02010600040101010101" pitchFamily="2" charset="-122"/>
            </a:endParaRPr>
          </a:p>
        </p:txBody>
      </p:sp>
      <p:sp>
        <p:nvSpPr>
          <p:cNvPr id="6" name="圆角矩形 5"/>
          <p:cNvSpPr/>
          <p:nvPr/>
        </p:nvSpPr>
        <p:spPr>
          <a:xfrm>
            <a:off x="10278839" y="1288817"/>
            <a:ext cx="1656184" cy="504056"/>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0000"/>
                </a:solidFill>
                <a:latin typeface="华文楷体" panose="02010600040101010101" pitchFamily="2" charset="-122"/>
                <a:ea typeface="华文楷体" panose="02010600040101010101" pitchFamily="2" charset="-122"/>
              </a:rPr>
              <a:t>P5</a:t>
            </a:r>
            <a:r>
              <a:rPr lang="zh-CN" altLang="en-US" dirty="0">
                <a:solidFill>
                  <a:srgbClr val="FF0000"/>
                </a:solidFill>
                <a:latin typeface="华文楷体" panose="02010600040101010101" pitchFamily="2" charset="-122"/>
                <a:ea typeface="华文楷体" panose="02010600040101010101" pitchFamily="2" charset="-122"/>
              </a:rPr>
              <a:t>校外课余生活</a:t>
            </a:r>
            <a:endParaRPr lang="zh-CN" altLang="en-US" dirty="0">
              <a:solidFill>
                <a:srgbClr val="FF0000"/>
              </a:solidFill>
              <a:latin typeface="华文楷体" panose="02010600040101010101" pitchFamily="2" charset="-122"/>
              <a:ea typeface="华文楷体" panose="02010600040101010101" pitchFamily="2" charset="-122"/>
            </a:endParaRPr>
          </a:p>
        </p:txBody>
      </p:sp>
      <p:sp>
        <p:nvSpPr>
          <p:cNvPr id="7" name="圆角矩形 6"/>
          <p:cNvSpPr/>
          <p:nvPr/>
        </p:nvSpPr>
        <p:spPr>
          <a:xfrm>
            <a:off x="10355674" y="1916822"/>
            <a:ext cx="1656184" cy="504056"/>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0000"/>
                </a:solidFill>
                <a:latin typeface="华文楷体" panose="02010600040101010101" pitchFamily="2" charset="-122"/>
                <a:ea typeface="华文楷体" panose="02010600040101010101" pitchFamily="2" charset="-122"/>
              </a:rPr>
              <a:t>p5</a:t>
            </a:r>
            <a:r>
              <a:rPr lang="zh-CN" altLang="en-US" dirty="0">
                <a:solidFill>
                  <a:srgbClr val="FF0000"/>
                </a:solidFill>
                <a:latin typeface="华文楷体" panose="02010600040101010101" pitchFamily="2" charset="-122"/>
                <a:ea typeface="华文楷体" panose="02010600040101010101" pitchFamily="2" charset="-122"/>
              </a:rPr>
              <a:t>农村课余生活</a:t>
            </a:r>
            <a:endParaRPr lang="zh-CN" altLang="en-US" dirty="0">
              <a:solidFill>
                <a:srgbClr val="FF0000"/>
              </a:solidFill>
              <a:latin typeface="华文楷体" panose="02010600040101010101" pitchFamily="2" charset="-122"/>
              <a:ea typeface="华文楷体" panose="02010600040101010101" pitchFamily="2" charset="-122"/>
            </a:endParaRPr>
          </a:p>
        </p:txBody>
      </p:sp>
      <p:sp>
        <p:nvSpPr>
          <p:cNvPr id="3" name="文本框 2"/>
          <p:cNvSpPr txBox="1"/>
          <p:nvPr/>
        </p:nvSpPr>
        <p:spPr>
          <a:xfrm>
            <a:off x="1071245" y="5883910"/>
            <a:ext cx="488315" cy="368300"/>
          </a:xfrm>
          <a:prstGeom prst="rect">
            <a:avLst/>
          </a:prstGeom>
          <a:noFill/>
        </p:spPr>
        <p:txBody>
          <a:bodyPr wrap="square" rtlCol="0">
            <a:spAutoFit/>
          </a:bodyPr>
          <a:p>
            <a:r>
              <a:rPr lang="en-US" altLang="zh-CN"/>
              <a:t>P4</a:t>
            </a:r>
            <a:endParaRPr lang="en-US" altLang="zh-CN"/>
          </a:p>
        </p:txBody>
      </p:sp>
      <p:sp>
        <p:nvSpPr>
          <p:cNvPr id="4" name="文本框 3"/>
          <p:cNvSpPr txBox="1"/>
          <p:nvPr/>
        </p:nvSpPr>
        <p:spPr>
          <a:xfrm>
            <a:off x="10355580" y="5761355"/>
            <a:ext cx="488315" cy="368300"/>
          </a:xfrm>
          <a:prstGeom prst="rect">
            <a:avLst/>
          </a:prstGeom>
          <a:noFill/>
        </p:spPr>
        <p:txBody>
          <a:bodyPr wrap="square" rtlCol="0">
            <a:spAutoFit/>
          </a:bodyPr>
          <a:p>
            <a:r>
              <a:rPr lang="en-US" altLang="zh-CN"/>
              <a:t>P5</a:t>
            </a:r>
            <a:endParaRPr lang="en-US" altLang="zh-CN"/>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20800" y="951230"/>
            <a:ext cx="3118485" cy="41281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21500" y="1171575"/>
            <a:ext cx="3566795" cy="41922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圆角矩形 5"/>
          <p:cNvSpPr/>
          <p:nvPr/>
        </p:nvSpPr>
        <p:spPr>
          <a:xfrm>
            <a:off x="4599511" y="1212285"/>
            <a:ext cx="1656184" cy="504056"/>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0000"/>
                </a:solidFill>
                <a:latin typeface="华文楷体" panose="02010600040101010101" pitchFamily="2" charset="-122"/>
                <a:ea typeface="华文楷体" panose="02010600040101010101" pitchFamily="2" charset="-122"/>
              </a:rPr>
              <a:t>有兴趣</a:t>
            </a:r>
            <a:endParaRPr lang="zh-CN" altLang="en-US" dirty="0">
              <a:solidFill>
                <a:srgbClr val="FF0000"/>
              </a:solidFill>
              <a:latin typeface="华文楷体" panose="02010600040101010101" pitchFamily="2" charset="-122"/>
              <a:ea typeface="华文楷体" panose="02010600040101010101" pitchFamily="2" charset="-122"/>
            </a:endParaRPr>
          </a:p>
        </p:txBody>
      </p:sp>
      <p:sp>
        <p:nvSpPr>
          <p:cNvPr id="7" name="圆角矩形 6"/>
          <p:cNvSpPr/>
          <p:nvPr/>
        </p:nvSpPr>
        <p:spPr>
          <a:xfrm>
            <a:off x="8832304" y="1212285"/>
            <a:ext cx="1656184" cy="504056"/>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0000"/>
                </a:solidFill>
                <a:latin typeface="华文楷体" panose="02010600040101010101" pitchFamily="2" charset="-122"/>
                <a:ea typeface="华文楷体" panose="02010600040101010101" pitchFamily="2" charset="-122"/>
              </a:rPr>
              <a:t>有意义</a:t>
            </a:r>
            <a:endParaRPr lang="zh-CN" altLang="en-US" dirty="0">
              <a:solidFill>
                <a:srgbClr val="FF0000"/>
              </a:solidFill>
              <a:latin typeface="华文楷体" panose="02010600040101010101" pitchFamily="2" charset="-122"/>
              <a:ea typeface="华文楷体" panose="02010600040101010101" pitchFamily="2" charset="-122"/>
            </a:endParaRPr>
          </a:p>
        </p:txBody>
      </p:sp>
      <p:sp>
        <p:nvSpPr>
          <p:cNvPr id="13" name="圆角矩形 12"/>
          <p:cNvSpPr/>
          <p:nvPr/>
        </p:nvSpPr>
        <p:spPr>
          <a:xfrm>
            <a:off x="4151784" y="2348885"/>
            <a:ext cx="720080" cy="648071"/>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0000"/>
                </a:solidFill>
                <a:latin typeface="华文隶书" panose="02010800040101010101" pitchFamily="2" charset="-122"/>
                <a:ea typeface="华文隶书" panose="02010800040101010101" pitchFamily="2" charset="-122"/>
              </a:rPr>
              <a:t>注意事项</a:t>
            </a:r>
            <a:endParaRPr lang="zh-CN" altLang="en-US" dirty="0">
              <a:solidFill>
                <a:srgbClr val="FF0000"/>
              </a:solidFill>
              <a:latin typeface="华文隶书" panose="02010800040101010101" pitchFamily="2" charset="-122"/>
              <a:ea typeface="华文隶书" panose="02010800040101010101" pitchFamily="2" charset="-122"/>
            </a:endParaRPr>
          </a:p>
        </p:txBody>
      </p:sp>
      <p:sp>
        <p:nvSpPr>
          <p:cNvPr id="3" name="圆角矩形 2"/>
          <p:cNvSpPr/>
          <p:nvPr/>
        </p:nvSpPr>
        <p:spPr>
          <a:xfrm>
            <a:off x="2386965" y="352425"/>
            <a:ext cx="2118360" cy="81915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fontAlgn="base">
              <a:buFontTx/>
            </a:pPr>
            <a:r>
              <a:rPr lang="zh-CN" altLang="en-US" dirty="0">
                <a:solidFill>
                  <a:srgbClr val="FF0000"/>
                </a:solidFill>
                <a:latin typeface="楷体" panose="02010609060101010101" pitchFamily="49" charset="-122"/>
                <a:ea typeface="楷体" panose="02010609060101010101" pitchFamily="49" charset="-122"/>
                <a:sym typeface="+mn-ea"/>
              </a:rPr>
              <a:t>有兴趣的课余生活</a:t>
            </a:r>
            <a:endParaRPr lang="zh-CN" altLang="en-US" dirty="0">
              <a:solidFill>
                <a:srgbClr val="FF0000"/>
              </a:solidFill>
              <a:latin typeface="楷体" panose="02010609060101010101" pitchFamily="49" charset="-122"/>
              <a:ea typeface="楷体" panose="02010609060101010101" pitchFamily="49" charset="-122"/>
            </a:endParaRPr>
          </a:p>
          <a:p>
            <a:pPr algn="l" fontAlgn="base">
              <a:buFontTx/>
            </a:pPr>
            <a:r>
              <a:rPr lang="zh-CN" altLang="en-US" dirty="0">
                <a:solidFill>
                  <a:srgbClr val="FF0000"/>
                </a:solidFill>
                <a:latin typeface="楷体" panose="02010609060101010101" pitchFamily="49" charset="-122"/>
                <a:ea typeface="楷体" panose="02010609060101010101" pitchFamily="49" charset="-122"/>
                <a:sym typeface="+mn-ea"/>
              </a:rPr>
              <a:t>有意义的课余生活</a:t>
            </a:r>
            <a:endParaRPr lang="zh-CN" altLang="en-US" dirty="0">
              <a:solidFill>
                <a:srgbClr val="FF0000"/>
              </a:solidFill>
              <a:latin typeface="华文楷体" panose="02010600040101010101" pitchFamily="2" charset="-122"/>
              <a:ea typeface="华文楷体" panose="02010600040101010101" pitchFamily="2" charset="-122"/>
            </a:endParaRPr>
          </a:p>
        </p:txBody>
      </p:sp>
      <p:sp>
        <p:nvSpPr>
          <p:cNvPr id="10" name="圆角矩形 9"/>
          <p:cNvSpPr/>
          <p:nvPr/>
        </p:nvSpPr>
        <p:spPr>
          <a:xfrm>
            <a:off x="4292153" y="3777853"/>
            <a:ext cx="2629319" cy="1071015"/>
          </a:xfrm>
          <a:prstGeom prst="round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dirty="0">
                <a:solidFill>
                  <a:schemeClr val="bg1"/>
                </a:solidFill>
                <a:latin typeface="华文楷体" panose="02010600040101010101" pitchFamily="2" charset="-122"/>
                <a:ea typeface="华文楷体" panose="02010600040101010101" pitchFamily="2" charset="-122"/>
              </a:rPr>
              <a:t>对自己有意义</a:t>
            </a:r>
            <a:endParaRPr lang="en-US" altLang="zh-CN" sz="2400" b="1" dirty="0">
              <a:solidFill>
                <a:schemeClr val="bg1"/>
              </a:solidFill>
              <a:latin typeface="华文楷体" panose="02010600040101010101" pitchFamily="2" charset="-122"/>
              <a:ea typeface="华文楷体" panose="02010600040101010101" pitchFamily="2" charset="-122"/>
            </a:endParaRPr>
          </a:p>
          <a:p>
            <a:pPr algn="ctr"/>
            <a:r>
              <a:rPr lang="zh-CN" altLang="en-US" sz="2400" b="1" dirty="0">
                <a:solidFill>
                  <a:schemeClr val="bg1"/>
                </a:solidFill>
                <a:latin typeface="华文楷体" panose="02010600040101010101" pitchFamily="2" charset="-122"/>
                <a:ea typeface="华文楷体" panose="02010600040101010101" pitchFamily="2" charset="-122"/>
              </a:rPr>
              <a:t>对社会有意义</a:t>
            </a:r>
            <a:endParaRPr lang="zh-CN" altLang="en-US" sz="2400" b="1" dirty="0">
              <a:solidFill>
                <a:schemeClr val="bg1"/>
              </a:solidFill>
              <a:latin typeface="华文楷体" panose="02010600040101010101" pitchFamily="2" charset="-122"/>
              <a:ea typeface="华文楷体" panose="02010600040101010101" pitchFamily="2" charset="-122"/>
            </a:endParaRPr>
          </a:p>
        </p:txBody>
      </p:sp>
      <p:sp>
        <p:nvSpPr>
          <p:cNvPr id="5" name="文本框 4"/>
          <p:cNvSpPr txBox="1"/>
          <p:nvPr/>
        </p:nvSpPr>
        <p:spPr>
          <a:xfrm>
            <a:off x="1071245" y="5883910"/>
            <a:ext cx="488315" cy="368300"/>
          </a:xfrm>
          <a:prstGeom prst="rect">
            <a:avLst/>
          </a:prstGeom>
          <a:noFill/>
        </p:spPr>
        <p:txBody>
          <a:bodyPr wrap="square" rtlCol="0">
            <a:spAutoFit/>
          </a:bodyPr>
          <a:p>
            <a:r>
              <a:rPr lang="en-US" altLang="zh-CN"/>
              <a:t>P6</a:t>
            </a:r>
            <a:endParaRPr lang="en-US" altLang="zh-CN"/>
          </a:p>
        </p:txBody>
      </p:sp>
      <p:sp>
        <p:nvSpPr>
          <p:cNvPr id="4" name="文本框 3"/>
          <p:cNvSpPr txBox="1"/>
          <p:nvPr/>
        </p:nvSpPr>
        <p:spPr>
          <a:xfrm>
            <a:off x="10077450" y="5584190"/>
            <a:ext cx="488315" cy="368300"/>
          </a:xfrm>
          <a:prstGeom prst="rect">
            <a:avLst/>
          </a:prstGeom>
          <a:noFill/>
        </p:spPr>
        <p:txBody>
          <a:bodyPr wrap="square" rtlCol="0">
            <a:spAutoFit/>
          </a:bodyPr>
          <a:p>
            <a:r>
              <a:rPr lang="en-US" altLang="zh-CN"/>
              <a:t>P7</a:t>
            </a:r>
            <a:endParaRPr lang="en-US" altLang="zh-CN"/>
          </a:p>
        </p:txBody>
      </p:sp>
      <p:sp>
        <p:nvSpPr>
          <p:cNvPr id="2" name="矩形标注 1"/>
          <p:cNvSpPr/>
          <p:nvPr/>
        </p:nvSpPr>
        <p:spPr>
          <a:xfrm>
            <a:off x="1320165" y="4628515"/>
            <a:ext cx="3185160" cy="1152525"/>
          </a:xfrm>
          <a:prstGeom prst="wedgeRectCallout">
            <a:avLst>
              <a:gd name="adj1" fmla="val 62898"/>
              <a:gd name="adj2" fmla="val -3501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有同学说，她对电子游戏感兴趣，玩电子游戏就是他的课余生活，你怎样看待这位同学的选择</a:t>
            </a:r>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a:latin typeface="华文中宋" panose="02010600040101010101" pitchFamily="2" charset="-122"/>
                <a:ea typeface="华文中宋" panose="02010600040101010101" pitchFamily="2" charset="-122"/>
              </a:rPr>
              <a:t>业余活动的等级序列</a:t>
            </a:r>
            <a:endParaRPr lang="zh-CN" altLang="en-US" sz="3600" b="1" dirty="0">
              <a:latin typeface="华文中宋" panose="02010600040101010101" pitchFamily="2" charset="-122"/>
              <a:ea typeface="华文中宋" panose="02010600040101010101" pitchFamily="2" charset="-122"/>
            </a:endParaRPr>
          </a:p>
        </p:txBody>
      </p:sp>
      <p:graphicFrame>
        <p:nvGraphicFramePr>
          <p:cNvPr id="7" name="内容占位符 6"/>
          <p:cNvGraphicFramePr>
            <a:graphicFrameLocks noGrp="1"/>
          </p:cNvGraphicFramePr>
          <p:nvPr>
            <p:ph idx="1"/>
          </p:nvPr>
        </p:nvGraphicFramePr>
        <p:xfrm>
          <a:off x="2192420" y="1556797"/>
          <a:ext cx="4983705" cy="452596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aphicFrame>
        <p:nvGraphicFramePr>
          <p:cNvPr id="8" name="图示 7"/>
          <p:cNvGraphicFramePr/>
          <p:nvPr/>
        </p:nvGraphicFramePr>
        <p:xfrm>
          <a:off x="7032104" y="1844824"/>
          <a:ext cx="3312368" cy="40640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20800" y="951230"/>
            <a:ext cx="3118485" cy="41281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21500" y="1171575"/>
            <a:ext cx="3566795" cy="41922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圆角矩形 5"/>
          <p:cNvSpPr/>
          <p:nvPr/>
        </p:nvSpPr>
        <p:spPr>
          <a:xfrm>
            <a:off x="4599511" y="1212285"/>
            <a:ext cx="1656184" cy="504056"/>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0000"/>
                </a:solidFill>
                <a:latin typeface="华文楷体" panose="02010600040101010101" pitchFamily="2" charset="-122"/>
                <a:ea typeface="华文楷体" panose="02010600040101010101" pitchFamily="2" charset="-122"/>
              </a:rPr>
              <a:t>有兴趣</a:t>
            </a:r>
            <a:endParaRPr lang="zh-CN" altLang="en-US" dirty="0">
              <a:solidFill>
                <a:srgbClr val="FF0000"/>
              </a:solidFill>
              <a:latin typeface="华文楷体" panose="02010600040101010101" pitchFamily="2" charset="-122"/>
              <a:ea typeface="华文楷体" panose="02010600040101010101" pitchFamily="2" charset="-122"/>
            </a:endParaRPr>
          </a:p>
        </p:txBody>
      </p:sp>
      <p:sp>
        <p:nvSpPr>
          <p:cNvPr id="7" name="圆角矩形 6"/>
          <p:cNvSpPr/>
          <p:nvPr/>
        </p:nvSpPr>
        <p:spPr>
          <a:xfrm>
            <a:off x="8832304" y="1212285"/>
            <a:ext cx="1656184" cy="504056"/>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0000"/>
                </a:solidFill>
                <a:latin typeface="华文楷体" panose="02010600040101010101" pitchFamily="2" charset="-122"/>
                <a:ea typeface="华文楷体" panose="02010600040101010101" pitchFamily="2" charset="-122"/>
              </a:rPr>
              <a:t>有意义</a:t>
            </a:r>
            <a:endParaRPr lang="zh-CN" altLang="en-US" dirty="0">
              <a:solidFill>
                <a:srgbClr val="FF0000"/>
              </a:solidFill>
              <a:latin typeface="华文楷体" panose="02010600040101010101" pitchFamily="2" charset="-122"/>
              <a:ea typeface="华文楷体" panose="02010600040101010101" pitchFamily="2" charset="-122"/>
            </a:endParaRPr>
          </a:p>
        </p:txBody>
      </p:sp>
      <p:sp>
        <p:nvSpPr>
          <p:cNvPr id="13" name="圆角矩形 12"/>
          <p:cNvSpPr/>
          <p:nvPr/>
        </p:nvSpPr>
        <p:spPr>
          <a:xfrm>
            <a:off x="4151784" y="2348885"/>
            <a:ext cx="720080" cy="648071"/>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0000"/>
                </a:solidFill>
                <a:latin typeface="华文隶书" panose="02010800040101010101" pitchFamily="2" charset="-122"/>
                <a:ea typeface="华文隶书" panose="02010800040101010101" pitchFamily="2" charset="-122"/>
              </a:rPr>
              <a:t>注意事项</a:t>
            </a:r>
            <a:endParaRPr lang="zh-CN" altLang="en-US" dirty="0">
              <a:solidFill>
                <a:srgbClr val="FF0000"/>
              </a:solidFill>
              <a:latin typeface="华文隶书" panose="02010800040101010101" pitchFamily="2" charset="-122"/>
              <a:ea typeface="华文隶书" panose="02010800040101010101" pitchFamily="2" charset="-122"/>
            </a:endParaRPr>
          </a:p>
        </p:txBody>
      </p:sp>
      <p:sp>
        <p:nvSpPr>
          <p:cNvPr id="3" name="圆角矩形 2"/>
          <p:cNvSpPr/>
          <p:nvPr/>
        </p:nvSpPr>
        <p:spPr>
          <a:xfrm>
            <a:off x="2386965" y="352425"/>
            <a:ext cx="2118360" cy="81915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fontAlgn="base">
              <a:buFontTx/>
            </a:pPr>
            <a:r>
              <a:rPr lang="zh-CN" altLang="en-US" dirty="0">
                <a:solidFill>
                  <a:srgbClr val="FF0000"/>
                </a:solidFill>
                <a:latin typeface="楷体" panose="02010609060101010101" pitchFamily="49" charset="-122"/>
                <a:ea typeface="楷体" panose="02010609060101010101" pitchFamily="49" charset="-122"/>
                <a:sym typeface="+mn-ea"/>
              </a:rPr>
              <a:t>有兴趣的课余生活</a:t>
            </a:r>
            <a:endParaRPr lang="zh-CN" altLang="en-US" dirty="0">
              <a:solidFill>
                <a:srgbClr val="FF0000"/>
              </a:solidFill>
              <a:latin typeface="楷体" panose="02010609060101010101" pitchFamily="49" charset="-122"/>
              <a:ea typeface="楷体" panose="02010609060101010101" pitchFamily="49" charset="-122"/>
            </a:endParaRPr>
          </a:p>
          <a:p>
            <a:pPr algn="l" fontAlgn="base">
              <a:buFontTx/>
            </a:pPr>
            <a:r>
              <a:rPr lang="zh-CN" altLang="en-US" dirty="0">
                <a:solidFill>
                  <a:srgbClr val="FF0000"/>
                </a:solidFill>
                <a:latin typeface="楷体" panose="02010609060101010101" pitchFamily="49" charset="-122"/>
                <a:ea typeface="楷体" panose="02010609060101010101" pitchFamily="49" charset="-122"/>
                <a:sym typeface="+mn-ea"/>
              </a:rPr>
              <a:t>有意义的课余生活</a:t>
            </a:r>
            <a:endParaRPr lang="zh-CN" altLang="en-US" dirty="0">
              <a:solidFill>
                <a:srgbClr val="FF0000"/>
              </a:solidFill>
              <a:latin typeface="华文楷体" panose="02010600040101010101" pitchFamily="2" charset="-122"/>
              <a:ea typeface="华文楷体" panose="02010600040101010101" pitchFamily="2" charset="-122"/>
            </a:endParaRPr>
          </a:p>
        </p:txBody>
      </p:sp>
      <p:sp>
        <p:nvSpPr>
          <p:cNvPr id="10" name="圆角矩形 9"/>
          <p:cNvSpPr/>
          <p:nvPr/>
        </p:nvSpPr>
        <p:spPr>
          <a:xfrm>
            <a:off x="4292153" y="3777853"/>
            <a:ext cx="2629319" cy="1071015"/>
          </a:xfrm>
          <a:prstGeom prst="round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dirty="0">
                <a:solidFill>
                  <a:schemeClr val="bg1"/>
                </a:solidFill>
                <a:latin typeface="华文楷体" panose="02010600040101010101" pitchFamily="2" charset="-122"/>
                <a:ea typeface="华文楷体" panose="02010600040101010101" pitchFamily="2" charset="-122"/>
              </a:rPr>
              <a:t>对自己有意义</a:t>
            </a:r>
            <a:endParaRPr lang="en-US" altLang="zh-CN" sz="2400" b="1" dirty="0">
              <a:solidFill>
                <a:schemeClr val="bg1"/>
              </a:solidFill>
              <a:latin typeface="华文楷体" panose="02010600040101010101" pitchFamily="2" charset="-122"/>
              <a:ea typeface="华文楷体" panose="02010600040101010101" pitchFamily="2" charset="-122"/>
            </a:endParaRPr>
          </a:p>
          <a:p>
            <a:pPr algn="ctr"/>
            <a:r>
              <a:rPr lang="zh-CN" altLang="en-US" sz="2400" b="1" dirty="0">
                <a:solidFill>
                  <a:schemeClr val="bg1"/>
                </a:solidFill>
                <a:latin typeface="华文楷体" panose="02010600040101010101" pitchFamily="2" charset="-122"/>
                <a:ea typeface="华文楷体" panose="02010600040101010101" pitchFamily="2" charset="-122"/>
              </a:rPr>
              <a:t>对社会有意义</a:t>
            </a:r>
            <a:endParaRPr lang="zh-CN" altLang="en-US" sz="2400" b="1" dirty="0">
              <a:solidFill>
                <a:schemeClr val="bg1"/>
              </a:solidFill>
              <a:latin typeface="华文楷体" panose="02010600040101010101" pitchFamily="2" charset="-122"/>
              <a:ea typeface="华文楷体" panose="02010600040101010101" pitchFamily="2" charset="-122"/>
            </a:endParaRPr>
          </a:p>
        </p:txBody>
      </p:sp>
      <p:sp>
        <p:nvSpPr>
          <p:cNvPr id="5" name="文本框 4"/>
          <p:cNvSpPr txBox="1"/>
          <p:nvPr/>
        </p:nvSpPr>
        <p:spPr>
          <a:xfrm>
            <a:off x="1071245" y="5883910"/>
            <a:ext cx="488315" cy="368300"/>
          </a:xfrm>
          <a:prstGeom prst="rect">
            <a:avLst/>
          </a:prstGeom>
          <a:noFill/>
        </p:spPr>
        <p:txBody>
          <a:bodyPr wrap="square" rtlCol="0">
            <a:spAutoFit/>
          </a:bodyPr>
          <a:p>
            <a:r>
              <a:rPr lang="en-US" altLang="zh-CN"/>
              <a:t>P6</a:t>
            </a:r>
            <a:endParaRPr lang="en-US" altLang="zh-CN"/>
          </a:p>
        </p:txBody>
      </p:sp>
      <p:sp>
        <p:nvSpPr>
          <p:cNvPr id="4" name="文本框 3"/>
          <p:cNvSpPr txBox="1"/>
          <p:nvPr/>
        </p:nvSpPr>
        <p:spPr>
          <a:xfrm>
            <a:off x="10077450" y="5584190"/>
            <a:ext cx="488315" cy="368300"/>
          </a:xfrm>
          <a:prstGeom prst="rect">
            <a:avLst/>
          </a:prstGeom>
          <a:noFill/>
        </p:spPr>
        <p:txBody>
          <a:bodyPr wrap="square" rtlCol="0">
            <a:spAutoFit/>
          </a:bodyPr>
          <a:p>
            <a:r>
              <a:rPr lang="en-US" altLang="zh-CN"/>
              <a:t>P7</a:t>
            </a:r>
            <a:endParaRPr lang="en-US" altLang="zh-CN"/>
          </a:p>
        </p:txBody>
      </p:sp>
      <p:sp>
        <p:nvSpPr>
          <p:cNvPr id="2" name="矩形标注 1"/>
          <p:cNvSpPr/>
          <p:nvPr/>
        </p:nvSpPr>
        <p:spPr>
          <a:xfrm>
            <a:off x="1320165" y="4628515"/>
            <a:ext cx="3185160" cy="1152525"/>
          </a:xfrm>
          <a:prstGeom prst="wedgeRectCallout">
            <a:avLst>
              <a:gd name="adj1" fmla="val 62898"/>
              <a:gd name="adj2" fmla="val -3501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有同学说，她对电子游戏感兴趣，玩电子游戏就是他的课余生活，你怎样看待这位同学的选择？</a:t>
            </a:r>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idx="4294967295"/>
          </p:nvPr>
        </p:nvSpPr>
        <p:spPr>
          <a:xfrm>
            <a:off x="838200" y="295323"/>
            <a:ext cx="10515600" cy="1325563"/>
          </a:xfrm>
          <a:prstGeom prst="rect">
            <a:avLst/>
          </a:prstGeom>
        </p:spPr>
        <p:txBody>
          <a:bodyPr/>
          <a:lstStyle/>
          <a:p>
            <a:r>
              <a:rPr lang="zh-CN" altLang="en-US" b="1" dirty="0">
                <a:latin typeface="黑体" panose="02010609060101010101" pitchFamily="49" charset="-122"/>
                <a:ea typeface="黑体" panose="02010609060101010101" pitchFamily="49" charset="-122"/>
              </a:rPr>
              <a:t>目  录</a:t>
            </a:r>
            <a:endParaRPr lang="zh-CN" altLang="en-US" b="1" dirty="0">
              <a:latin typeface="黑体" panose="02010609060101010101" pitchFamily="49" charset="-122"/>
              <a:ea typeface="黑体" panose="02010609060101010101" pitchFamily="49" charset="-122"/>
            </a:endParaRPr>
          </a:p>
        </p:txBody>
      </p:sp>
      <p:sp>
        <p:nvSpPr>
          <p:cNvPr id="3" name="内容占位符 2"/>
          <p:cNvSpPr>
            <a:spLocks noGrp="1"/>
          </p:cNvSpPr>
          <p:nvPr>
            <p:ph idx="4294967295"/>
          </p:nvPr>
        </p:nvSpPr>
        <p:spPr>
          <a:xfrm>
            <a:off x="2710949" y="1620877"/>
            <a:ext cx="7797994" cy="3545125"/>
          </a:xfrm>
          <a:prstGeom prst="rect">
            <a:avLst/>
          </a:prstGeom>
        </p:spPr>
        <p:txBody>
          <a:bodyPr>
            <a:noAutofit/>
          </a:bodyPr>
          <a:lstStyle/>
          <a:p>
            <a:pPr marL="0" indent="0">
              <a:lnSpc>
                <a:spcPct val="150000"/>
              </a:lnSpc>
              <a:buNone/>
            </a:pPr>
            <a:r>
              <a:rPr lang="zh-CN" altLang="en-US" sz="3200" b="1" dirty="0">
                <a:solidFill>
                  <a:srgbClr val="FF0000"/>
                </a:solidFill>
                <a:latin typeface="黑体" panose="02010609060101010101" pitchFamily="49" charset="-122"/>
                <a:ea typeface="黑体" panose="02010609060101010101" pitchFamily="49" charset="-122"/>
              </a:rPr>
              <a:t>一、五年级教材总体特点</a:t>
            </a:r>
            <a:endParaRPr lang="en-US" altLang="zh-CN" sz="3200" b="1" dirty="0">
              <a:solidFill>
                <a:srgbClr val="FF0000"/>
              </a:solidFill>
              <a:latin typeface="黑体" panose="02010609060101010101" pitchFamily="49" charset="-122"/>
              <a:ea typeface="黑体" panose="02010609060101010101" pitchFamily="49" charset="-122"/>
            </a:endParaRPr>
          </a:p>
          <a:p>
            <a:pPr marL="0" indent="0">
              <a:lnSpc>
                <a:spcPct val="150000"/>
              </a:lnSpc>
              <a:buNone/>
            </a:pPr>
            <a:r>
              <a:rPr lang="zh-CN" altLang="en-US" sz="3200" b="1" dirty="0">
                <a:latin typeface="黑体" panose="02010609060101010101" pitchFamily="49" charset="-122"/>
                <a:ea typeface="黑体" panose="02010609060101010101" pitchFamily="49" charset="-122"/>
              </a:rPr>
              <a:t>二、五年级</a:t>
            </a:r>
            <a:r>
              <a:rPr lang="zh-CN" altLang="en-US" sz="3200" b="1" dirty="0">
                <a:latin typeface="黑体" panose="02010609060101010101" pitchFamily="49" charset="-122"/>
                <a:ea typeface="黑体" panose="02010609060101010101" pitchFamily="49" charset="-122"/>
                <a:sym typeface="+mn-ea"/>
              </a:rPr>
              <a:t>教材使用建议</a:t>
            </a:r>
            <a:endParaRPr lang="en-US" altLang="zh-CN" sz="3200" b="1" dirty="0">
              <a:latin typeface="黑体" panose="02010609060101010101" pitchFamily="49" charset="-122"/>
              <a:ea typeface="黑体" panose="02010609060101010101" pitchFamily="49" charset="-122"/>
            </a:endParaRPr>
          </a:p>
          <a:p>
            <a:pPr marL="0" indent="0">
              <a:lnSpc>
                <a:spcPct val="150000"/>
              </a:lnSpc>
              <a:buNone/>
            </a:pPr>
            <a:r>
              <a:rPr lang="zh-CN" altLang="en-US" sz="3200" b="1" dirty="0">
                <a:latin typeface="黑体" panose="02010609060101010101" pitchFamily="49" charset="-122"/>
                <a:ea typeface="黑体" panose="02010609060101010101" pitchFamily="49" charset="-122"/>
                <a:sym typeface="+mn-ea"/>
              </a:rPr>
              <a:t>三、五年级教材各课简析</a:t>
            </a:r>
            <a:endParaRPr lang="zh-CN" altLang="en-US" sz="3200" b="1" dirty="0">
              <a:latin typeface="黑体" panose="02010609060101010101" pitchFamily="49" charset="-122"/>
              <a:ea typeface="黑体" panose="02010609060101010101" pitchFamily="49" charset="-122"/>
              <a:sym typeface="+mn-ea"/>
            </a:endParaRPr>
          </a:p>
          <a:p>
            <a:pPr marL="0" indent="0">
              <a:lnSpc>
                <a:spcPct val="150000"/>
              </a:lnSpc>
              <a:buNone/>
            </a:pPr>
            <a:r>
              <a:rPr lang="zh-CN" altLang="en-US" sz="3200" b="1" dirty="0">
                <a:latin typeface="黑体" panose="02010609060101010101" pitchFamily="49" charset="-122"/>
                <a:ea typeface="黑体" panose="02010609060101010101" pitchFamily="49" charset="-122"/>
              </a:rPr>
              <a:t>四、五年级教材课例分享</a:t>
            </a:r>
            <a:endParaRPr lang="zh-CN" altLang="en-US" sz="32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00175" y="850900"/>
            <a:ext cx="3590925" cy="51555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圆角矩形 7"/>
          <p:cNvSpPr/>
          <p:nvPr/>
        </p:nvSpPr>
        <p:spPr>
          <a:xfrm>
            <a:off x="200025" y="1833245"/>
            <a:ext cx="1656080" cy="851535"/>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0000"/>
                </a:solidFill>
                <a:latin typeface="华文楷体" panose="02010600040101010101" pitchFamily="2" charset="-122"/>
                <a:ea typeface="华文楷体" panose="02010600040101010101" pitchFamily="2" charset="-122"/>
              </a:rPr>
              <a:t>合理规划课余生活</a:t>
            </a:r>
            <a:endParaRPr lang="zh-CN" altLang="en-US" sz="2000" b="1" dirty="0">
              <a:solidFill>
                <a:srgbClr val="FF0000"/>
              </a:solidFill>
              <a:latin typeface="华文楷体" panose="02010600040101010101" pitchFamily="2" charset="-122"/>
              <a:ea typeface="华文楷体" panose="02010600040101010101" pitchFamily="2" charset="-122"/>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82715" y="675005"/>
            <a:ext cx="3042920" cy="50819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圆角矩形 10"/>
          <p:cNvSpPr/>
          <p:nvPr/>
        </p:nvSpPr>
        <p:spPr>
          <a:xfrm>
            <a:off x="9417685" y="1697990"/>
            <a:ext cx="1877695" cy="1122045"/>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0000"/>
                </a:solidFill>
                <a:latin typeface="华文楷体" panose="02010600040101010101" pitchFamily="2" charset="-122"/>
                <a:ea typeface="华文楷体" panose="02010600040101010101" pitchFamily="2" charset="-122"/>
              </a:rPr>
              <a:t>课余生活应守规则</a:t>
            </a:r>
            <a:endParaRPr lang="zh-CN" altLang="en-US" sz="2000" b="1" dirty="0">
              <a:solidFill>
                <a:srgbClr val="FF0000"/>
              </a:solidFill>
              <a:latin typeface="华文楷体" panose="02010600040101010101" pitchFamily="2" charset="-122"/>
              <a:ea typeface="华文楷体" panose="02010600040101010101" pitchFamily="2" charset="-122"/>
            </a:endParaRPr>
          </a:p>
        </p:txBody>
      </p:sp>
      <p:sp>
        <p:nvSpPr>
          <p:cNvPr id="12" name="圆角矩形 11"/>
          <p:cNvSpPr/>
          <p:nvPr/>
        </p:nvSpPr>
        <p:spPr>
          <a:xfrm>
            <a:off x="9417670" y="4640512"/>
            <a:ext cx="1656184" cy="638967"/>
          </a:xfrm>
          <a:prstGeom prst="round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华文楷体" panose="02010600040101010101" pitchFamily="2" charset="-122"/>
                <a:ea typeface="华文楷体" panose="02010600040101010101" pitchFamily="2" charset="-122"/>
              </a:rPr>
              <a:t>权利与义务</a:t>
            </a:r>
            <a:endParaRPr lang="en-US" altLang="zh-CN" dirty="0">
              <a:solidFill>
                <a:schemeClr val="bg1"/>
              </a:solidFill>
              <a:latin typeface="华文楷体" panose="02010600040101010101" pitchFamily="2" charset="-122"/>
              <a:ea typeface="华文楷体" panose="02010600040101010101" pitchFamily="2" charset="-122"/>
            </a:endParaRPr>
          </a:p>
          <a:p>
            <a:pPr algn="ctr"/>
            <a:r>
              <a:rPr lang="zh-CN" altLang="en-US" dirty="0">
                <a:solidFill>
                  <a:schemeClr val="bg1"/>
                </a:solidFill>
                <a:latin typeface="华文楷体" panose="02010600040101010101" pitchFamily="2" charset="-122"/>
                <a:ea typeface="华文楷体" panose="02010600040101010101" pitchFamily="2" charset="-122"/>
              </a:rPr>
              <a:t>自由与责任</a:t>
            </a:r>
            <a:endParaRPr lang="zh-CN" altLang="en-US" dirty="0">
              <a:solidFill>
                <a:schemeClr val="bg1"/>
              </a:solidFill>
              <a:latin typeface="华文楷体" panose="02010600040101010101" pitchFamily="2" charset="-122"/>
              <a:ea typeface="华文楷体" panose="02010600040101010101" pitchFamily="2" charset="-122"/>
            </a:endParaRPr>
          </a:p>
        </p:txBody>
      </p:sp>
      <p:sp>
        <p:nvSpPr>
          <p:cNvPr id="5" name="文本框 4"/>
          <p:cNvSpPr txBox="1"/>
          <p:nvPr/>
        </p:nvSpPr>
        <p:spPr>
          <a:xfrm>
            <a:off x="1061085" y="5883910"/>
            <a:ext cx="488315" cy="368300"/>
          </a:xfrm>
          <a:prstGeom prst="rect">
            <a:avLst/>
          </a:prstGeom>
          <a:noFill/>
        </p:spPr>
        <p:txBody>
          <a:bodyPr wrap="square" rtlCol="0">
            <a:spAutoFit/>
          </a:bodyPr>
          <a:p>
            <a:r>
              <a:rPr lang="en-US" altLang="zh-CN"/>
              <a:t>P8</a:t>
            </a:r>
            <a:endParaRPr lang="en-US" altLang="zh-CN"/>
          </a:p>
        </p:txBody>
      </p:sp>
      <p:sp>
        <p:nvSpPr>
          <p:cNvPr id="2" name="文本框 1"/>
          <p:cNvSpPr txBox="1"/>
          <p:nvPr/>
        </p:nvSpPr>
        <p:spPr>
          <a:xfrm>
            <a:off x="10001250" y="5756910"/>
            <a:ext cx="488315" cy="368300"/>
          </a:xfrm>
          <a:prstGeom prst="rect">
            <a:avLst/>
          </a:prstGeom>
          <a:noFill/>
        </p:spPr>
        <p:txBody>
          <a:bodyPr wrap="square" rtlCol="0">
            <a:spAutoFit/>
          </a:bodyPr>
          <a:p>
            <a:r>
              <a:rPr lang="en-US" altLang="zh-CN"/>
              <a:t>P9</a:t>
            </a:r>
            <a:endParaRPr lang="en-US" altLang="zh-CN"/>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1487488" y="404668"/>
            <a:ext cx="9252520"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US" altLang="zh-CN" sz="4000" b="1" dirty="0">
                <a:solidFill>
                  <a:prstClr val="black"/>
                </a:solidFill>
                <a:latin typeface="华文中宋" panose="02010600040101010101" pitchFamily="2" charset="-122"/>
                <a:ea typeface="华文中宋" panose="02010600040101010101" pitchFamily="2" charset="-122"/>
              </a:rPr>
              <a:t>1.</a:t>
            </a:r>
            <a:r>
              <a:rPr lang="zh-CN" altLang="en-US" sz="4000" b="1" dirty="0">
                <a:solidFill>
                  <a:prstClr val="black"/>
                </a:solidFill>
                <a:latin typeface="华文中宋" panose="02010600040101010101" pitchFamily="2" charset="-122"/>
                <a:ea typeface="华文中宋" panose="02010600040101010101" pitchFamily="2" charset="-122"/>
              </a:rPr>
              <a:t>《自主选择课余生活》</a:t>
            </a:r>
            <a:endParaRPr lang="zh-CN" altLang="en-US" sz="4000" b="1" dirty="0">
              <a:solidFill>
                <a:prstClr val="black"/>
              </a:solidFill>
              <a:latin typeface="华文中宋" panose="02010600040101010101" pitchFamily="2" charset="-122"/>
              <a:ea typeface="华文中宋" panose="02010600040101010101" pitchFamily="2" charset="-122"/>
            </a:endParaRPr>
          </a:p>
          <a:p>
            <a:pPr>
              <a:defRPr/>
            </a:pPr>
            <a:r>
              <a:rPr lang="zh-CN" altLang="en-US" sz="4000" b="1" dirty="0">
                <a:solidFill>
                  <a:prstClr val="black"/>
                </a:solidFill>
                <a:latin typeface="华文中宋" panose="02010600040101010101" pitchFamily="2" charset="-122"/>
                <a:ea typeface="华文中宋" panose="02010600040101010101" pitchFamily="2" charset="-122"/>
              </a:rPr>
              <a:t>需要注意的问题</a:t>
            </a:r>
            <a:endParaRPr lang="en-US" altLang="zh-CN" sz="4000" b="1" dirty="0">
              <a:solidFill>
                <a:prstClr val="black"/>
              </a:solidFill>
              <a:latin typeface="华文中宋" panose="02010600040101010101" pitchFamily="2" charset="-122"/>
              <a:ea typeface="华文中宋" panose="02010600040101010101" pitchFamily="2" charset="-122"/>
            </a:endParaRPr>
          </a:p>
        </p:txBody>
      </p:sp>
      <p:sp>
        <p:nvSpPr>
          <p:cNvPr id="2" name="圆角矩形 1"/>
          <p:cNvSpPr/>
          <p:nvPr/>
        </p:nvSpPr>
        <p:spPr>
          <a:xfrm>
            <a:off x="6762750" y="2313940"/>
            <a:ext cx="3757295" cy="3528695"/>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lnSpc>
                <a:spcPct val="170000"/>
              </a:lnSpc>
              <a:defRPr/>
            </a:pPr>
            <a:r>
              <a:rPr lang="zh-CN" altLang="en-US" sz="2000" b="1" dirty="0">
                <a:solidFill>
                  <a:srgbClr val="FF0000"/>
                </a:solidFill>
                <a:latin typeface="楷体" panose="02010609060101010101" pitchFamily="49" charset="-122"/>
                <a:ea typeface="楷体" panose="02010609060101010101" pitchFamily="49" charset="-122"/>
                <a:sym typeface="+mn-ea"/>
              </a:rPr>
              <a:t>二、教材设计与教学设计的差异</a:t>
            </a:r>
            <a:endParaRPr lang="en-US" altLang="zh-CN" sz="2000" b="1" dirty="0">
              <a:solidFill>
                <a:srgbClr val="FF0000"/>
              </a:solidFill>
              <a:latin typeface="楷体" panose="02010609060101010101" pitchFamily="49" charset="-122"/>
              <a:ea typeface="楷体" panose="02010609060101010101" pitchFamily="49" charset="-122"/>
            </a:endParaRPr>
          </a:p>
          <a:p>
            <a:pPr marL="342900" indent="-342900" algn="just">
              <a:lnSpc>
                <a:spcPct val="170000"/>
              </a:lnSpc>
              <a:buFont typeface="Wingdings" panose="05000000000000000000" pitchFamily="2" charset="2"/>
              <a:buChar char="l"/>
              <a:defRPr/>
            </a:pPr>
            <a:r>
              <a:rPr lang="zh-CN" altLang="en-US" b="1" dirty="0">
                <a:solidFill>
                  <a:srgbClr val="FF0000"/>
                </a:solidFill>
                <a:latin typeface="楷体" panose="02010609060101010101" pitchFamily="49" charset="-122"/>
                <a:ea typeface="楷体" panose="02010609060101010101" pitchFamily="49" charset="-122"/>
                <a:sym typeface="+mn-ea"/>
              </a:rPr>
              <a:t>地区差异</a:t>
            </a:r>
            <a:endParaRPr lang="en-US" altLang="zh-CN" b="1" dirty="0">
              <a:solidFill>
                <a:srgbClr val="FF0000"/>
              </a:solidFill>
              <a:latin typeface="楷体" panose="02010609060101010101" pitchFamily="49" charset="-122"/>
              <a:ea typeface="楷体" panose="02010609060101010101" pitchFamily="49" charset="-122"/>
            </a:endParaRPr>
          </a:p>
          <a:p>
            <a:pPr marL="342900" indent="-342900" algn="just">
              <a:lnSpc>
                <a:spcPct val="170000"/>
              </a:lnSpc>
              <a:buFont typeface="Wingdings" panose="05000000000000000000" pitchFamily="2" charset="2"/>
              <a:buChar char="l"/>
              <a:defRPr/>
            </a:pPr>
            <a:r>
              <a:rPr lang="zh-CN" altLang="en-US" b="1" dirty="0">
                <a:solidFill>
                  <a:srgbClr val="FF0000"/>
                </a:solidFill>
                <a:latin typeface="楷体" panose="02010609060101010101" pitchFamily="49" charset="-122"/>
                <a:ea typeface="楷体" panose="02010609060101010101" pitchFamily="49" charset="-122"/>
                <a:sym typeface="+mn-ea"/>
              </a:rPr>
              <a:t>学校差异</a:t>
            </a:r>
            <a:endParaRPr lang="en-US" altLang="zh-CN" b="1" dirty="0">
              <a:solidFill>
                <a:srgbClr val="FF0000"/>
              </a:solidFill>
              <a:latin typeface="楷体" panose="02010609060101010101" pitchFamily="49" charset="-122"/>
              <a:ea typeface="楷体" panose="02010609060101010101" pitchFamily="49" charset="-122"/>
            </a:endParaRPr>
          </a:p>
          <a:p>
            <a:pPr marL="342900" indent="-342900" algn="just">
              <a:lnSpc>
                <a:spcPct val="170000"/>
              </a:lnSpc>
              <a:buFont typeface="Wingdings" panose="05000000000000000000" pitchFamily="2" charset="2"/>
              <a:buChar char="l"/>
              <a:defRPr/>
            </a:pPr>
            <a:r>
              <a:rPr lang="zh-CN" altLang="en-US" b="1" dirty="0">
                <a:solidFill>
                  <a:srgbClr val="FF0000"/>
                </a:solidFill>
                <a:latin typeface="楷体" panose="02010609060101010101" pitchFamily="49" charset="-122"/>
                <a:ea typeface="楷体" panose="02010609060101010101" pitchFamily="49" charset="-122"/>
                <a:sym typeface="+mn-ea"/>
              </a:rPr>
              <a:t>班级差异</a:t>
            </a:r>
            <a:endParaRPr lang="en-US" altLang="zh-CN" b="1" dirty="0">
              <a:solidFill>
                <a:srgbClr val="FF0000"/>
              </a:solidFill>
              <a:latin typeface="楷体" panose="02010609060101010101" pitchFamily="49" charset="-122"/>
              <a:ea typeface="楷体" panose="02010609060101010101" pitchFamily="49" charset="-122"/>
            </a:endParaRPr>
          </a:p>
          <a:p>
            <a:pPr marL="342900" indent="-342900" algn="just">
              <a:lnSpc>
                <a:spcPct val="170000"/>
              </a:lnSpc>
              <a:buFont typeface="Wingdings" panose="05000000000000000000" pitchFamily="2" charset="2"/>
              <a:buChar char="l"/>
              <a:defRPr/>
            </a:pPr>
            <a:r>
              <a:rPr lang="zh-CN" altLang="en-US" b="1" dirty="0">
                <a:solidFill>
                  <a:srgbClr val="FF0000"/>
                </a:solidFill>
                <a:latin typeface="楷体" panose="02010609060101010101" pitchFamily="49" charset="-122"/>
                <a:ea typeface="楷体" panose="02010609060101010101" pitchFamily="49" charset="-122"/>
                <a:sym typeface="+mn-ea"/>
              </a:rPr>
              <a:t>家庭差异</a:t>
            </a:r>
            <a:endParaRPr lang="zh-CN" altLang="en-US" b="1" dirty="0">
              <a:solidFill>
                <a:srgbClr val="FF0000"/>
              </a:solidFill>
              <a:latin typeface="楷体" panose="02010609060101010101" pitchFamily="49" charset="-122"/>
              <a:ea typeface="楷体" panose="02010609060101010101" pitchFamily="49" charset="-122"/>
              <a:sym typeface="+mn-ea"/>
            </a:endParaRPr>
          </a:p>
        </p:txBody>
      </p:sp>
      <p:sp>
        <p:nvSpPr>
          <p:cNvPr id="3" name="圆角矩形 2"/>
          <p:cNvSpPr/>
          <p:nvPr/>
        </p:nvSpPr>
        <p:spPr>
          <a:xfrm>
            <a:off x="1005840" y="2313940"/>
            <a:ext cx="4269105" cy="3528695"/>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lnSpc>
                <a:spcPct val="170000"/>
              </a:lnSpc>
              <a:defRPr/>
            </a:pPr>
            <a:r>
              <a:rPr lang="zh-CN" altLang="en-US" sz="2000" b="1" dirty="0">
                <a:solidFill>
                  <a:srgbClr val="FF0000"/>
                </a:solidFill>
                <a:latin typeface="楷体" panose="02010609060101010101" pitchFamily="49" charset="-122"/>
                <a:ea typeface="楷体" panose="02010609060101010101" pitchFamily="49" charset="-122"/>
                <a:sym typeface="+mn-ea"/>
              </a:rPr>
              <a:t>一、适应社会与引导社会的关系</a:t>
            </a:r>
            <a:endParaRPr lang="en-US" altLang="zh-CN" sz="2000" b="1" dirty="0">
              <a:solidFill>
                <a:srgbClr val="FF0000"/>
              </a:solidFill>
              <a:latin typeface="楷体" panose="02010609060101010101" pitchFamily="49" charset="-122"/>
              <a:ea typeface="楷体" panose="02010609060101010101" pitchFamily="49" charset="-122"/>
            </a:endParaRPr>
          </a:p>
          <a:p>
            <a:pPr marL="342900" indent="-342900" algn="just">
              <a:lnSpc>
                <a:spcPct val="170000"/>
              </a:lnSpc>
              <a:buFont typeface="Wingdings" panose="05000000000000000000" pitchFamily="2" charset="2"/>
              <a:buChar char="l"/>
              <a:defRPr/>
            </a:pPr>
            <a:r>
              <a:rPr lang="zh-CN" altLang="en-US" sz="2000" b="1" dirty="0">
                <a:solidFill>
                  <a:srgbClr val="FF0000"/>
                </a:solidFill>
                <a:latin typeface="楷体" panose="02010609060101010101" pitchFamily="49" charset="-122"/>
                <a:ea typeface="楷体" panose="02010609060101010101" pitchFamily="49" charset="-122"/>
                <a:sym typeface="+mn-ea"/>
              </a:rPr>
              <a:t>儿童的空余时间有多少</a:t>
            </a:r>
            <a:endParaRPr lang="en-US" altLang="zh-CN" sz="2000" b="1" dirty="0">
              <a:solidFill>
                <a:srgbClr val="FF0000"/>
              </a:solidFill>
              <a:latin typeface="楷体" panose="02010609060101010101" pitchFamily="49" charset="-122"/>
              <a:ea typeface="楷体" panose="02010609060101010101" pitchFamily="49" charset="-122"/>
            </a:endParaRPr>
          </a:p>
          <a:p>
            <a:pPr marL="342900" indent="-342900" algn="just">
              <a:lnSpc>
                <a:spcPct val="170000"/>
              </a:lnSpc>
              <a:buFont typeface="Wingdings" panose="05000000000000000000" pitchFamily="2" charset="2"/>
              <a:buChar char="l"/>
              <a:defRPr/>
            </a:pPr>
            <a:r>
              <a:rPr lang="zh-CN" altLang="en-US" sz="2000" b="1" dirty="0">
                <a:solidFill>
                  <a:srgbClr val="FF0000"/>
                </a:solidFill>
                <a:latin typeface="楷体" panose="02010609060101010101" pitchFamily="49" charset="-122"/>
                <a:ea typeface="楷体" panose="02010609060101010101" pitchFamily="49" charset="-122"/>
                <a:sym typeface="+mn-ea"/>
              </a:rPr>
              <a:t>儿童可以自由支配的空余时间有多少</a:t>
            </a:r>
            <a:endParaRPr lang="en-US" altLang="zh-CN" sz="2000" b="1" dirty="0">
              <a:solidFill>
                <a:srgbClr val="FF0000"/>
              </a:solidFill>
              <a:latin typeface="楷体" panose="02010609060101010101" pitchFamily="49" charset="-122"/>
              <a:ea typeface="楷体" panose="02010609060101010101" pitchFamily="49" charset="-122"/>
            </a:endParaRPr>
          </a:p>
          <a:p>
            <a:pPr marL="342900" indent="-342900" algn="just">
              <a:lnSpc>
                <a:spcPct val="170000"/>
              </a:lnSpc>
              <a:buFont typeface="Wingdings" panose="05000000000000000000" pitchFamily="2" charset="2"/>
              <a:buChar char="l"/>
              <a:defRPr/>
            </a:pPr>
            <a:r>
              <a:rPr lang="zh-CN" altLang="en-US" sz="2000" b="1" dirty="0">
                <a:solidFill>
                  <a:srgbClr val="FF0000"/>
                </a:solidFill>
                <a:latin typeface="楷体" panose="02010609060101010101" pitchFamily="49" charset="-122"/>
                <a:ea typeface="楷体" panose="02010609060101010101" pitchFamily="49" charset="-122"/>
                <a:sym typeface="+mn-ea"/>
              </a:rPr>
              <a:t>儿童可以有效利用的空余时间有多少</a:t>
            </a:r>
            <a:endParaRPr lang="zh-CN" altLang="en-US" sz="2000" b="1" dirty="0">
              <a:solidFill>
                <a:srgbClr val="FF0000"/>
              </a:solidFill>
              <a:latin typeface="楷体" panose="02010609060101010101" pitchFamily="49" charset="-122"/>
              <a:ea typeface="楷体" panose="02010609060101010101" pitchFamily="49" charset="-122"/>
              <a:sym typeface="+mn-ea"/>
            </a:endParaRPr>
          </a:p>
        </p:txBody>
      </p:sp>
      <p:sp>
        <p:nvSpPr>
          <p:cNvPr id="12" name="圆角矩形 11"/>
          <p:cNvSpPr/>
          <p:nvPr/>
        </p:nvSpPr>
        <p:spPr>
          <a:xfrm>
            <a:off x="1428100" y="1558222"/>
            <a:ext cx="1656184" cy="638967"/>
          </a:xfrm>
          <a:prstGeom prst="round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p>
            <a:pPr algn="ctr"/>
            <a:r>
              <a:rPr lang="zh-CN" altLang="en-US" sz="2000" b="1" dirty="0">
                <a:solidFill>
                  <a:schemeClr val="bg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rPr>
              <a:t>了解学生</a:t>
            </a:r>
            <a:endParaRPr lang="zh-CN" altLang="en-US" sz="2000" b="1" dirty="0">
              <a:solidFill>
                <a:schemeClr val="bg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endParaRPr>
          </a:p>
        </p:txBody>
      </p:sp>
      <p:sp>
        <p:nvSpPr>
          <p:cNvPr id="6" name="圆角矩形 5"/>
          <p:cNvSpPr/>
          <p:nvPr/>
        </p:nvSpPr>
        <p:spPr>
          <a:xfrm>
            <a:off x="8964915" y="1558222"/>
            <a:ext cx="1656184" cy="638967"/>
          </a:xfrm>
          <a:prstGeom prst="round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p>
            <a:pPr algn="ctr"/>
            <a:r>
              <a:rPr lang="zh-CN" altLang="en-US" sz="2000" b="1" dirty="0">
                <a:solidFill>
                  <a:schemeClr val="bg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rPr>
              <a:t>班本设计</a:t>
            </a:r>
            <a:endParaRPr lang="zh-CN" altLang="en-US" sz="2000" b="1" dirty="0">
              <a:solidFill>
                <a:schemeClr val="bg1"/>
              </a:solidFill>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a:latin typeface="华文中宋" panose="02010600040101010101" pitchFamily="2" charset="-122"/>
                <a:ea typeface="华文中宋" panose="02010600040101010101" pitchFamily="2" charset="-122"/>
              </a:rPr>
              <a:t>课余生活与全面发展</a:t>
            </a:r>
            <a:endParaRPr lang="zh-CN" altLang="en-US" sz="3600" b="1" dirty="0">
              <a:latin typeface="华文中宋" panose="02010600040101010101" pitchFamily="2" charset="-122"/>
              <a:ea typeface="华文中宋" panose="02010600040101010101" pitchFamily="2" charset="-122"/>
            </a:endParaRPr>
          </a:p>
        </p:txBody>
      </p:sp>
      <p:sp>
        <p:nvSpPr>
          <p:cNvPr id="3" name="内容占位符 2"/>
          <p:cNvSpPr>
            <a:spLocks noGrp="1"/>
          </p:cNvSpPr>
          <p:nvPr>
            <p:ph idx="1"/>
          </p:nvPr>
        </p:nvSpPr>
        <p:spPr>
          <a:xfrm>
            <a:off x="1487488" y="1772816"/>
            <a:ext cx="9505056" cy="2980928"/>
          </a:xfrm>
        </p:spPr>
        <p:txBody>
          <a:bodyPr>
            <a:normAutofit fontScale="92500" lnSpcReduction="10000"/>
          </a:bodyPr>
          <a:lstStyle/>
          <a:p>
            <a:pPr marL="0" indent="0">
              <a:lnSpc>
                <a:spcPct val="150000"/>
              </a:lnSpc>
              <a:buNone/>
            </a:pPr>
            <a:r>
              <a:rPr lang="zh-CN" altLang="en-US" dirty="0"/>
              <a:t>        </a:t>
            </a:r>
            <a:r>
              <a:rPr lang="zh-CN" altLang="en-US" sz="2800" dirty="0">
                <a:latin typeface="楷体" panose="02010609060101010101" pitchFamily="49" charset="-122"/>
                <a:ea typeface="楷体" panose="02010609060101010101" pitchFamily="49" charset="-122"/>
              </a:rPr>
              <a:t>只有当孩子每天能按自己的愿望随意使用不少于</a:t>
            </a:r>
            <a:r>
              <a:rPr lang="en-US" altLang="zh-CN" sz="2800" dirty="0">
                <a:latin typeface="楷体" panose="02010609060101010101" pitchFamily="49" charset="-122"/>
                <a:ea typeface="楷体" panose="02010609060101010101" pitchFamily="49" charset="-122"/>
              </a:rPr>
              <a:t>5</a:t>
            </a:r>
            <a:r>
              <a:rPr lang="zh-CN" altLang="en-US" sz="2800" dirty="0">
                <a:latin typeface="楷体" panose="02010609060101010101" pitchFamily="49" charset="-122"/>
                <a:ea typeface="楷体" panose="02010609060101010101" pitchFamily="49" charset="-122"/>
              </a:rPr>
              <a:t>～</a:t>
            </a:r>
            <a:r>
              <a:rPr lang="en-US" altLang="zh-CN" sz="2800" dirty="0">
                <a:latin typeface="楷体" panose="02010609060101010101" pitchFamily="49" charset="-122"/>
                <a:ea typeface="楷体" panose="02010609060101010101" pitchFamily="49" charset="-122"/>
              </a:rPr>
              <a:t>7</a:t>
            </a:r>
            <a:r>
              <a:rPr lang="zh-CN" altLang="en-US" sz="2800" dirty="0">
                <a:latin typeface="楷体" panose="02010609060101010101" pitchFamily="49" charset="-122"/>
                <a:ea typeface="楷体" panose="02010609060101010101" pitchFamily="49" charset="-122"/>
              </a:rPr>
              <a:t>个小时的空余时间，才有可能培养出聪明的、全面发展的人来。离开这一点去谈论全面发展，谈论培养素质、爱好和天赋才能，只不过是一些空话而已。</a:t>
            </a:r>
            <a:endParaRPr lang="en-US" altLang="zh-CN" sz="2800" dirty="0">
              <a:latin typeface="楷体" panose="02010609060101010101" pitchFamily="49" charset="-122"/>
              <a:ea typeface="楷体" panose="02010609060101010101" pitchFamily="49" charset="-122"/>
            </a:endParaRPr>
          </a:p>
          <a:p>
            <a:pPr marL="0" indent="0" algn="r">
              <a:lnSpc>
                <a:spcPct val="150000"/>
              </a:lnSpc>
              <a:buNone/>
            </a:pPr>
            <a:r>
              <a:rPr lang="en-US" altLang="zh-CN" sz="2400" dirty="0">
                <a:latin typeface="仿宋" panose="02010609060101010101" pitchFamily="49" charset="-122"/>
                <a:ea typeface="仿宋" panose="02010609060101010101" pitchFamily="49" charset="-122"/>
              </a:rPr>
              <a:t>    ——</a:t>
            </a:r>
            <a:r>
              <a:rPr lang="zh-CN" altLang="en-US" sz="2400" dirty="0">
                <a:latin typeface="仿宋" panose="02010609060101010101" pitchFamily="49" charset="-122"/>
                <a:ea typeface="仿宋" panose="02010609060101010101" pitchFamily="49" charset="-122"/>
              </a:rPr>
              <a:t>苏霍姆林斯基</a:t>
            </a:r>
            <a:endParaRPr lang="zh-CN" altLang="en-US" sz="2400" dirty="0">
              <a:latin typeface="仿宋" panose="02010609060101010101" pitchFamily="49" charset="-122"/>
              <a:ea typeface="仿宋" panose="02010609060101010101" pitchFamily="49"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 name="图片 3" descr="图片 3"/>
          <p:cNvPicPr>
            <a:picLocks noChangeAspect="1"/>
          </p:cNvPicPr>
          <p:nvPr/>
        </p:nvPicPr>
        <p:blipFill>
          <a:blip r:embed="rId1"/>
          <a:stretch>
            <a:fillRect/>
          </a:stretch>
        </p:blipFill>
        <p:spPr>
          <a:xfrm>
            <a:off x="-41275" y="-60960"/>
            <a:ext cx="12274550" cy="6979920"/>
          </a:xfrm>
          <a:prstGeom prst="rect">
            <a:avLst/>
          </a:prstGeom>
          <a:ln w="12700">
            <a:miter lim="400000"/>
            <a:headEnd/>
            <a:tailEnd/>
          </a:ln>
        </p:spPr>
      </p:pic>
      <p:sp>
        <p:nvSpPr>
          <p:cNvPr id="861" name="标题 21504"/>
          <p:cNvSpPr txBox="1"/>
          <p:nvPr>
            <p:ph type="title"/>
          </p:nvPr>
        </p:nvSpPr>
        <p:spPr>
          <a:xfrm>
            <a:off x="1778000" y="1633855"/>
            <a:ext cx="3022600" cy="2019300"/>
          </a:xfrm>
          <a:prstGeom prst="rect">
            <a:avLst/>
          </a:prstGeom>
        </p:spPr>
        <p:txBody>
          <a:bodyPr lIns="34290" tIns="34290" rIns="34290" bIns="34290">
            <a:normAutofit fontScale="90000"/>
          </a:bodyPr>
          <a:lstStyle/>
          <a:p>
            <a:pPr defTabSz="474980">
              <a:defRPr sz="800" b="1">
                <a:solidFill>
                  <a:srgbClr val="7030A0"/>
                </a:solidFill>
                <a:latin typeface="华文中宋" panose="02010600040101010101" pitchFamily="2" charset="-122"/>
                <a:ea typeface="华文中宋" panose="02010600040101010101" pitchFamily="2" charset="-122"/>
                <a:cs typeface="华文中宋" panose="02010600040101010101" pitchFamily="2" charset="-122"/>
                <a:sym typeface="华文中宋" panose="02010600040101010101" pitchFamily="2" charset="-122"/>
              </a:defRPr>
            </a:pPr>
            <a:r>
              <a:t>   </a:t>
            </a:r>
            <a:br/>
            <a:br/>
            <a:br/>
            <a:r>
              <a:t>  </a:t>
            </a:r>
            <a:br/>
            <a:r>
              <a:t>   </a:t>
            </a:r>
            <a:r>
              <a:rPr sz="2000">
                <a:latin typeface="等线 Light" panose="02010600030101010101" charset="-122"/>
                <a:ea typeface="等线 Light" panose="02010600030101010101" charset="-122"/>
                <a:cs typeface="等线 Light" panose="02010600030101010101" charset="-122"/>
                <a:sym typeface="等线 Light" panose="02010600030101010101" charset="-122"/>
              </a:rPr>
              <a:t>过去人们认为教科书就是权威，教师和学生要记住并践行这些权威的知识和规范。而今留白设计，体现了把学生和教师的生活经验放在与教材经验平等的地位，形成一种互动关系。</a:t>
            </a:r>
            <a:endParaRPr sz="2000">
              <a:latin typeface="等线 Light" panose="02010600030101010101" charset="-122"/>
              <a:ea typeface="等线 Light" panose="02010600030101010101" charset="-122"/>
              <a:cs typeface="等线 Light" panose="02010600030101010101" charset="-122"/>
              <a:sym typeface="等线 Light" panose="02010600030101010101" charset="-122"/>
            </a:endParaRPr>
          </a:p>
        </p:txBody>
      </p:sp>
      <p:pic>
        <p:nvPicPr>
          <p:cNvPr id="862" name="图片 21505" descr="图片 21505"/>
          <p:cNvPicPr>
            <a:picLocks noChangeAspect="1"/>
          </p:cNvPicPr>
          <p:nvPr/>
        </p:nvPicPr>
        <p:blipFill>
          <a:blip r:embed="rId2"/>
          <a:stretch>
            <a:fillRect/>
          </a:stretch>
        </p:blipFill>
        <p:spPr>
          <a:xfrm>
            <a:off x="5162550" y="1817688"/>
            <a:ext cx="4900613" cy="3092453"/>
          </a:xfrm>
          <a:prstGeom prst="rect">
            <a:avLst/>
          </a:prstGeom>
          <a:ln w="76200">
            <a:solidFill>
              <a:schemeClr val="accent2"/>
            </a:solidFill>
          </a:ln>
        </p:spPr>
      </p:pic>
      <p:pic>
        <p:nvPicPr>
          <p:cNvPr id="863" name="图片 21506" descr="图片 21506"/>
          <p:cNvPicPr>
            <a:picLocks noChangeAspect="1"/>
          </p:cNvPicPr>
          <p:nvPr/>
        </p:nvPicPr>
        <p:blipFill>
          <a:blip r:embed="rId3"/>
          <a:stretch>
            <a:fillRect/>
          </a:stretch>
        </p:blipFill>
        <p:spPr>
          <a:xfrm>
            <a:off x="6418262" y="4538662"/>
            <a:ext cx="2266953" cy="1384303"/>
          </a:xfrm>
          <a:prstGeom prst="rect">
            <a:avLst/>
          </a:prstGeom>
          <a:ln w="76200">
            <a:solidFill>
              <a:schemeClr val="accent2"/>
            </a:solidFill>
          </a:ln>
        </p:spPr>
      </p:pic>
      <p:pic>
        <p:nvPicPr>
          <p:cNvPr id="864" name="图片 21507" descr="图片 21507"/>
          <p:cNvPicPr>
            <a:picLocks noChangeAspect="1"/>
          </p:cNvPicPr>
          <p:nvPr/>
        </p:nvPicPr>
        <p:blipFill>
          <a:blip r:embed="rId4"/>
          <a:stretch>
            <a:fillRect/>
          </a:stretch>
        </p:blipFill>
        <p:spPr>
          <a:xfrm>
            <a:off x="2203450" y="4538662"/>
            <a:ext cx="2519366" cy="1390653"/>
          </a:xfrm>
          <a:prstGeom prst="rect">
            <a:avLst/>
          </a:prstGeom>
          <a:ln w="76200">
            <a:solidFill>
              <a:schemeClr val="accent2"/>
            </a:solidFill>
          </a:ln>
        </p:spPr>
      </p:pic>
      <p:sp>
        <p:nvSpPr>
          <p:cNvPr id="865" name="矩形 21508"/>
          <p:cNvSpPr txBox="1"/>
          <p:nvPr/>
        </p:nvSpPr>
        <p:spPr>
          <a:xfrm>
            <a:off x="1962150" y="1817688"/>
            <a:ext cx="2838450" cy="127001"/>
          </a:xfrm>
          <a:prstGeom prst="rect">
            <a:avLst/>
          </a:prstGeom>
          <a:ln w="12700">
            <a:miter lim="400000"/>
          </a:ln>
        </p:spPr>
        <p:txBody>
          <a:bodyPr lIns="34290" tIns="34290" rIns="34290" bIns="34290">
            <a:spAutoFit/>
          </a:bodyPr>
          <a:lstStyle/>
          <a:p>
            <a:pPr>
              <a:defRPr sz="100" b="1"/>
            </a:pPr>
            <a:r>
              <a:t>        </a:t>
            </a:r>
            <a:r>
              <a:rPr>
                <a:solidFill>
                  <a:srgbClr val="7030A0"/>
                </a:solidFill>
                <a:latin typeface="华文中宋" panose="02010600040101010101" pitchFamily="2" charset="-122"/>
                <a:ea typeface="华文中宋" panose="02010600040101010101" pitchFamily="2" charset="-122"/>
                <a:cs typeface="华文中宋" panose="02010600040101010101" pitchFamily="2" charset="-122"/>
                <a:sym typeface="华文中宋" panose="02010600040101010101" pitchFamily="2" charset="-122"/>
              </a:rPr>
              <a:t> </a:t>
            </a:r>
            <a:r>
              <a:rPr b="0">
                <a:solidFill>
                  <a:srgbClr val="7030A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留白设计体现了新的教材观，过去人们认为教科书就是权威，教师和学生要记住并践行这些权威的知识和规范。而今留白设计，体现了把学生和教师的生活经验放在与教材经验平等的地位，形成一种互动关系。</a:t>
            </a:r>
            <a:endParaRPr b="0">
              <a:solidFill>
                <a:srgbClr val="7030A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sp>
        <p:nvSpPr>
          <p:cNvPr id="866" name="文本框 1"/>
          <p:cNvSpPr txBox="1"/>
          <p:nvPr/>
        </p:nvSpPr>
        <p:spPr>
          <a:xfrm>
            <a:off x="1962150" y="292099"/>
            <a:ext cx="4184650" cy="662937"/>
          </a:xfrm>
          <a:prstGeom prst="rect">
            <a:avLst/>
          </a:prstGeom>
          <a:ln w="12700">
            <a:miter lim="400000"/>
          </a:ln>
        </p:spPr>
        <p:txBody>
          <a:bodyPr lIns="45718" tIns="45718" rIns="45718" bIns="45718">
            <a:spAutoFit/>
          </a:bodyPr>
          <a:lstStyle>
            <a:lvl1pPr>
              <a:defRPr sz="3200" b="1">
                <a:solidFill>
                  <a:srgbClr val="7030A0"/>
                </a:solidFill>
                <a:effectLst>
                  <a:outerShdw blurRad="38100" dist="38100" dir="2700000" rotWithShape="0">
                    <a:srgbClr val="000000">
                      <a:alpha val="43137"/>
                    </a:srgbClr>
                  </a:outerShdw>
                </a:effectLst>
                <a:latin typeface="华文中宋" panose="02010600040101010101" pitchFamily="2" charset="-122"/>
                <a:ea typeface="华文中宋" panose="02010600040101010101" pitchFamily="2" charset="-122"/>
                <a:cs typeface="华文中宋" panose="02010600040101010101" pitchFamily="2" charset="-122"/>
                <a:sym typeface="华文中宋" panose="02010600040101010101" pitchFamily="2" charset="-122"/>
              </a:defRPr>
            </a:lvl1pPr>
          </a:lstStyle>
          <a:p>
            <a:r>
              <a:t>如何进行班本设计？</a:t>
            </a:r>
          </a:p>
        </p:txBody>
      </p:sp>
      <p:sp>
        <p:nvSpPr>
          <p:cNvPr id="867" name="文本框 2"/>
          <p:cNvSpPr txBox="1"/>
          <p:nvPr/>
        </p:nvSpPr>
        <p:spPr>
          <a:xfrm>
            <a:off x="2457449" y="946149"/>
            <a:ext cx="2136757" cy="408937"/>
          </a:xfrm>
          <a:prstGeom prst="rect">
            <a:avLst/>
          </a:prstGeom>
          <a:ln w="12700">
            <a:miter lim="400000"/>
          </a:ln>
        </p:spPr>
        <p:txBody>
          <a:bodyPr wrap="none" lIns="45718" tIns="45718" rIns="45718" bIns="45718">
            <a:spAutoFit/>
          </a:bodyPr>
          <a:lstStyle/>
          <a:p>
            <a:pPr>
              <a:defRPr>
                <a:solidFill>
                  <a:srgbClr val="0000FF"/>
                </a:solidFill>
                <a:effectLst>
                  <a:outerShdw blurRad="38100" dist="19050" dir="2700000" rotWithShape="0">
                    <a:srgbClr val="000000">
                      <a:alpha val="40000"/>
                    </a:srgbClr>
                  </a:outerShdw>
                </a:effectLst>
              </a:defRPr>
            </a:pPr>
            <a:r>
              <a:t>1.</a:t>
            </a:r>
            <a:r>
              <a:rPr>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要理解教材的设计</a:t>
            </a:r>
            <a:endParaRPr>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sp>
        <p:nvSpPr>
          <p:cNvPr id="868" name="文本框 3"/>
          <p:cNvSpPr txBox="1"/>
          <p:nvPr/>
        </p:nvSpPr>
        <p:spPr>
          <a:xfrm>
            <a:off x="6418262" y="531812"/>
            <a:ext cx="3754440" cy="1361437"/>
          </a:xfrm>
          <a:prstGeom prst="rect">
            <a:avLst/>
          </a:prstGeom>
          <a:ln w="12700">
            <a:miter lim="400000"/>
          </a:ln>
        </p:spPr>
        <p:txBody>
          <a:bodyPr lIns="45718" tIns="45718" rIns="45718" bIns="45718">
            <a:spAutoFit/>
          </a:bodyPr>
          <a:lstStyle/>
          <a:p>
            <a:r>
              <a:t>          </a:t>
            </a:r>
            <a:r>
              <a:rPr>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教材中留白设计就是需要教师引导学生填补自己的生活经验，教材中的省略号的设计，以及主持人的问题设计也都是如此</a:t>
            </a:r>
            <a:endParaRPr>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1000">
        <p:dissolve/>
      </p:transition>
    </mc:Choice>
    <mc:Fallback>
      <p:transition spd="med">
        <p:dissolv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2" name="图片 4" descr="图片 4"/>
          <p:cNvPicPr>
            <a:picLocks noChangeAspect="1"/>
          </p:cNvPicPr>
          <p:nvPr/>
        </p:nvPicPr>
        <p:blipFill>
          <a:blip r:embed="rId1"/>
          <a:stretch>
            <a:fillRect/>
          </a:stretch>
        </p:blipFill>
        <p:spPr>
          <a:xfrm>
            <a:off x="-41275" y="-60961"/>
            <a:ext cx="12274550" cy="6979921"/>
          </a:xfrm>
          <a:prstGeom prst="rect">
            <a:avLst/>
          </a:prstGeom>
          <a:ln w="12700">
            <a:miter lim="400000"/>
            <a:headEnd/>
            <a:tailEnd/>
          </a:ln>
        </p:spPr>
      </p:pic>
      <p:pic>
        <p:nvPicPr>
          <p:cNvPr id="873" name="图片 30720" descr="图片 30720"/>
          <p:cNvPicPr>
            <a:picLocks noChangeAspect="1"/>
          </p:cNvPicPr>
          <p:nvPr/>
        </p:nvPicPr>
        <p:blipFill>
          <a:blip r:embed="rId2"/>
          <a:stretch>
            <a:fillRect/>
          </a:stretch>
        </p:blipFill>
        <p:spPr>
          <a:xfrm>
            <a:off x="1857375" y="1749425"/>
            <a:ext cx="5164138" cy="2778125"/>
          </a:xfrm>
          <a:prstGeom prst="rect">
            <a:avLst/>
          </a:prstGeom>
          <a:ln w="76200">
            <a:solidFill>
              <a:schemeClr val="accent2"/>
            </a:solidFill>
          </a:ln>
        </p:spPr>
      </p:pic>
      <p:sp>
        <p:nvSpPr>
          <p:cNvPr id="874" name="矩形 30721"/>
          <p:cNvSpPr txBox="1"/>
          <p:nvPr/>
        </p:nvSpPr>
        <p:spPr>
          <a:xfrm>
            <a:off x="7974965" y="1749425"/>
            <a:ext cx="2513966" cy="2348231"/>
          </a:xfrm>
          <a:prstGeom prst="rect">
            <a:avLst/>
          </a:prstGeom>
          <a:ln w="12700">
            <a:miter lim="400000"/>
          </a:ln>
        </p:spPr>
        <p:txBody>
          <a:bodyPr lIns="34290" tIns="34290" rIns="34290" bIns="34290">
            <a:spAutoFit/>
          </a:bodyPr>
          <a:lstStyle/>
          <a:p>
            <a:pPr marL="95250" indent="-95250">
              <a:lnSpc>
                <a:spcPct val="150000"/>
              </a:lnSpc>
              <a:buSzPct val="100000"/>
              <a:buChar char="•"/>
              <a:defRPr sz="100" b="1">
                <a:latin typeface="仿宋" panose="02010609060101010101" pitchFamily="49" charset="-122"/>
                <a:ea typeface="仿宋" panose="02010609060101010101" pitchFamily="49" charset="-122"/>
                <a:cs typeface="仿宋" panose="02010609060101010101" pitchFamily="49" charset="-122"/>
                <a:sym typeface="仿宋" panose="02010609060101010101" pitchFamily="49" charset="-122"/>
              </a:defRPr>
            </a:pPr>
            <a:r>
              <a:t> </a:t>
            </a:r>
            <a:r>
              <a:rPr sz="1800" b="0">
                <a:latin typeface="黑体" panose="02010609060101010101" pitchFamily="49" charset="-122"/>
                <a:ea typeface="黑体" panose="02010609060101010101" pitchFamily="49" charset="-122"/>
                <a:cs typeface="黑体" panose="02010609060101010101" pitchFamily="49" charset="-122"/>
                <a:sym typeface="黑体" panose="02010609060101010101" pitchFamily="49" charset="-122"/>
              </a:rPr>
              <a:t>快乐学习</a:t>
            </a:r>
            <a:endParaRPr>
              <a:latin typeface="黑体" panose="02010609060101010101" pitchFamily="49" charset="-122"/>
              <a:ea typeface="黑体" panose="02010609060101010101" pitchFamily="49" charset="-122"/>
              <a:cs typeface="黑体" panose="02010609060101010101" pitchFamily="49" charset="-122"/>
              <a:sym typeface="黑体" panose="02010609060101010101" pitchFamily="49" charset="-122"/>
            </a:endParaRPr>
          </a:p>
          <a:p>
            <a:pPr marL="95250" indent="-95250">
              <a:lnSpc>
                <a:spcPct val="150000"/>
              </a:lnSpc>
              <a:buSzPct val="100000"/>
              <a:buChar char="•"/>
              <a:defRPr>
                <a:latin typeface="黑体" panose="02010609060101010101" pitchFamily="49" charset="-122"/>
                <a:ea typeface="黑体" panose="02010609060101010101" pitchFamily="49" charset="-122"/>
                <a:cs typeface="黑体" panose="02010609060101010101" pitchFamily="49" charset="-122"/>
                <a:sym typeface="黑体" panose="02010609060101010101" pitchFamily="49" charset="-122"/>
              </a:defRPr>
            </a:pPr>
          </a:p>
          <a:p>
            <a:pPr>
              <a:lnSpc>
                <a:spcPct val="150000"/>
              </a:lnSpc>
              <a:defRPr>
                <a:latin typeface="黑体" panose="02010609060101010101" pitchFamily="49" charset="-122"/>
                <a:ea typeface="黑体" panose="02010609060101010101" pitchFamily="49" charset="-122"/>
                <a:cs typeface="黑体" panose="02010609060101010101" pitchFamily="49" charset="-122"/>
                <a:sym typeface="黑体" panose="02010609060101010101" pitchFamily="49" charset="-122"/>
              </a:defRPr>
            </a:pPr>
            <a:r>
              <a:t>将玩耍作为一种重要的学习途径和方式</a:t>
            </a:r>
            <a:endParaRPr sz="100"/>
          </a:p>
          <a:p>
            <a:pPr marL="95250" indent="-95250">
              <a:lnSpc>
                <a:spcPct val="150000"/>
              </a:lnSpc>
              <a:defRPr>
                <a:latin typeface="黑体" panose="02010609060101010101" pitchFamily="49" charset="-122"/>
                <a:ea typeface="黑体" panose="02010609060101010101" pitchFamily="49" charset="-122"/>
                <a:cs typeface="黑体" panose="02010609060101010101" pitchFamily="49" charset="-122"/>
                <a:sym typeface="黑体" panose="02010609060101010101" pitchFamily="49" charset="-122"/>
              </a:defRPr>
            </a:pPr>
            <a:r>
              <a:t>   </a:t>
            </a:r>
            <a:endParaRPr>
              <a:latin typeface="等线" panose="02010600030101010101" charset="-122"/>
              <a:ea typeface="等线" panose="02010600030101010101" charset="-122"/>
              <a:cs typeface="等线" panose="02010600030101010101" charset="-122"/>
              <a:sym typeface="等线" panose="02010600030101010101" charset="-122"/>
            </a:endParaRPr>
          </a:p>
          <a:p>
            <a:pPr marL="95250" indent="-95250">
              <a:lnSpc>
                <a:spcPct val="150000"/>
              </a:lnSpc>
              <a:defRPr sz="100" b="1">
                <a:latin typeface="仿宋" panose="02010609060101010101" pitchFamily="49" charset="-122"/>
                <a:ea typeface="仿宋" panose="02010609060101010101" pitchFamily="49" charset="-122"/>
                <a:cs typeface="仿宋" panose="02010609060101010101" pitchFamily="49" charset="-122"/>
                <a:sym typeface="仿宋" panose="02010609060101010101" pitchFamily="49" charset="-122"/>
              </a:defRPr>
            </a:pPr>
            <a:r>
              <a:t>   </a:t>
            </a:r>
          </a:p>
        </p:txBody>
      </p:sp>
      <p:sp>
        <p:nvSpPr>
          <p:cNvPr id="875" name="文本框 1"/>
          <p:cNvSpPr txBox="1"/>
          <p:nvPr/>
        </p:nvSpPr>
        <p:spPr>
          <a:xfrm>
            <a:off x="1962150" y="292099"/>
            <a:ext cx="4184650" cy="662937"/>
          </a:xfrm>
          <a:prstGeom prst="rect">
            <a:avLst/>
          </a:prstGeom>
          <a:ln w="12700">
            <a:miter lim="400000"/>
          </a:ln>
        </p:spPr>
        <p:txBody>
          <a:bodyPr lIns="45718" tIns="45718" rIns="45718" bIns="45718">
            <a:spAutoFit/>
          </a:bodyPr>
          <a:lstStyle>
            <a:lvl1pPr>
              <a:defRPr sz="3200" b="1">
                <a:solidFill>
                  <a:srgbClr val="7030A0"/>
                </a:solidFill>
                <a:effectLst>
                  <a:outerShdw blurRad="38100" dist="38100" dir="2700000" rotWithShape="0">
                    <a:srgbClr val="000000">
                      <a:alpha val="43137"/>
                    </a:srgbClr>
                  </a:outerShdw>
                </a:effectLst>
                <a:latin typeface="华文中宋" panose="02010600040101010101" pitchFamily="2" charset="-122"/>
                <a:ea typeface="华文中宋" panose="02010600040101010101" pitchFamily="2" charset="-122"/>
                <a:cs typeface="华文中宋" panose="02010600040101010101" pitchFamily="2" charset="-122"/>
                <a:sym typeface="华文中宋" panose="02010600040101010101" pitchFamily="2" charset="-122"/>
              </a:defRPr>
            </a:lvl1pPr>
          </a:lstStyle>
          <a:p>
            <a:r>
              <a:t>如何进行班本设计？</a:t>
            </a:r>
          </a:p>
        </p:txBody>
      </p:sp>
      <p:sp>
        <p:nvSpPr>
          <p:cNvPr id="876" name="文本框 2"/>
          <p:cNvSpPr txBox="1"/>
          <p:nvPr/>
        </p:nvSpPr>
        <p:spPr>
          <a:xfrm>
            <a:off x="2232024" y="1047749"/>
            <a:ext cx="2365357" cy="408937"/>
          </a:xfrm>
          <a:prstGeom prst="rect">
            <a:avLst/>
          </a:prstGeom>
          <a:ln w="12700">
            <a:miter lim="400000"/>
          </a:ln>
        </p:spPr>
        <p:txBody>
          <a:bodyPr wrap="none" lIns="45718" tIns="45718" rIns="45718" bIns="45718">
            <a:spAutoFit/>
          </a:bodyPr>
          <a:lstStyle/>
          <a:p>
            <a:pPr>
              <a:defRPr>
                <a:solidFill>
                  <a:srgbClr val="0000FF"/>
                </a:solidFill>
                <a:effectLst>
                  <a:outerShdw blurRad="38100" dist="19050" dir="2700000" rotWithShape="0">
                    <a:srgbClr val="000000">
                      <a:alpha val="40000"/>
                    </a:srgbClr>
                  </a:outerShdw>
                </a:effectLst>
              </a:defRPr>
            </a:pPr>
            <a:r>
              <a:t>2.</a:t>
            </a:r>
            <a:r>
              <a:rPr>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做好教学目标精确化</a:t>
            </a:r>
            <a:endParaRPr>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sp>
        <p:nvSpPr>
          <p:cNvPr id="877" name="标题 3"/>
          <p:cNvSpPr txBox="1"/>
          <p:nvPr>
            <p:ph type="title"/>
          </p:nvPr>
        </p:nvSpPr>
        <p:spPr>
          <a:xfrm>
            <a:off x="1962150" y="4835525"/>
            <a:ext cx="2863850" cy="1143000"/>
          </a:xfrm>
          <a:prstGeom prst="rect">
            <a:avLst/>
          </a:prstGeom>
        </p:spPr>
        <p:txBody>
          <a:bodyPr lIns="34290" tIns="34290" rIns="34290" bIns="34290"/>
          <a:lstStyle/>
          <a:p>
            <a:pPr>
              <a:defRPr sz="1900" b="1">
                <a:solidFill>
                  <a:srgbClr val="7030A0"/>
                </a:solidFill>
                <a:latin typeface="华文中宋" panose="02010600040101010101" pitchFamily="2" charset="-122"/>
                <a:ea typeface="华文中宋" panose="02010600040101010101" pitchFamily="2" charset="-122"/>
                <a:cs typeface="华文中宋" panose="02010600040101010101" pitchFamily="2" charset="-122"/>
                <a:sym typeface="华文中宋" panose="02010600040101010101" pitchFamily="2" charset="-122"/>
              </a:defRPr>
            </a:pPr>
            <a:r>
              <a:t>   </a:t>
            </a:r>
            <a:r>
              <a:rPr b="0">
                <a:solidFill>
                  <a:srgbClr val="0000FF"/>
                </a:solidFill>
                <a:effectLst>
                  <a:outerShdw blurRad="38100" dist="38100" dir="2700000" rotWithShape="0">
                    <a:srgbClr val="000000"/>
                  </a:outerShdw>
                </a:effectLst>
                <a:latin typeface="等线 Light" panose="02010600030101010101" charset="-122"/>
                <a:ea typeface="等线 Light" panose="02010600030101010101" charset="-122"/>
                <a:cs typeface="等线 Light" panose="02010600030101010101" charset="-122"/>
                <a:sym typeface="等线 Light" panose="02010600030101010101" charset="-122"/>
              </a:rPr>
              <a:t>结合本班学生的具体情况调整相应的教学目标，让其更有针对性。</a:t>
            </a:r>
            <a:endParaRPr b="0">
              <a:solidFill>
                <a:srgbClr val="0000FF"/>
              </a:solidFill>
              <a:effectLst>
                <a:outerShdw blurRad="38100" dist="38100" dir="2700000" rotWithShape="0">
                  <a:srgbClr val="000000"/>
                </a:outerShdw>
              </a:effectLst>
              <a:latin typeface="等线 Light" panose="02010600030101010101" charset="-122"/>
              <a:ea typeface="等线 Light" panose="02010600030101010101" charset="-122"/>
              <a:cs typeface="等线 Light" panose="02010600030101010101" charset="-122"/>
              <a:sym typeface="等线 Light" panose="02010600030101010101" charset="-122"/>
            </a:endParaRPr>
          </a:p>
        </p:txBody>
      </p:sp>
      <p:sp>
        <p:nvSpPr>
          <p:cNvPr id="878" name="文本框 6"/>
          <p:cNvSpPr txBox="1"/>
          <p:nvPr/>
        </p:nvSpPr>
        <p:spPr>
          <a:xfrm>
            <a:off x="7398384" y="5183504"/>
            <a:ext cx="1946913" cy="1043937"/>
          </a:xfrm>
          <a:prstGeom prst="rect">
            <a:avLst/>
          </a:prstGeom>
          <a:ln w="12700">
            <a:miter lim="400000"/>
          </a:ln>
        </p:spPr>
        <p:txBody>
          <a:bodyPr lIns="45718" tIns="45718" rIns="45718" bIns="45718">
            <a:spAutoFit/>
          </a:bodyPr>
          <a:lstStyle/>
          <a:p>
            <a:pPr>
              <a:defRPr>
                <a:solidFill>
                  <a:srgbClr val="0000FF"/>
                </a:solidFill>
                <a:effectLst>
                  <a:outerShdw blurRad="38100" dist="19050" dir="2700000" rotWithShape="0">
                    <a:srgbClr val="000000">
                      <a:alpha val="40000"/>
                    </a:srgbClr>
                  </a:outerShdw>
                </a:effectLst>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defRPr>
            </a:pPr>
            <a:r>
              <a:t>目标：快乐学习</a:t>
            </a:r>
            <a:endParaRPr>
              <a:latin typeface="等线" panose="02010600030101010101" charset="-122"/>
              <a:ea typeface="等线" panose="02010600030101010101" charset="-122"/>
              <a:cs typeface="等线" panose="02010600030101010101" charset="-122"/>
              <a:sym typeface="等线" panose="02010600030101010101" charset="-122"/>
            </a:endParaRPr>
          </a:p>
          <a:p>
            <a:pPr>
              <a:defRPr>
                <a:solidFill>
                  <a:srgbClr val="0000FF"/>
                </a:solidFill>
                <a:effectLst>
                  <a:outerShdw blurRad="38100" dist="19050" dir="2700000" rotWithShape="0">
                    <a:srgbClr val="000000">
                      <a:alpha val="40000"/>
                    </a:srgbClr>
                  </a:outerShdw>
                </a:effectLst>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defRPr>
            </a:pPr>
            <a:r>
              <a:t>城市：阅读快乐</a:t>
            </a:r>
            <a:endParaRPr>
              <a:latin typeface="等线" panose="02010600030101010101" charset="-122"/>
              <a:ea typeface="等线" panose="02010600030101010101" charset="-122"/>
              <a:cs typeface="等线" panose="02010600030101010101" charset="-122"/>
              <a:sym typeface="等线" panose="02010600030101010101" charset="-122"/>
            </a:endParaRPr>
          </a:p>
          <a:p>
            <a:pPr>
              <a:defRPr>
                <a:solidFill>
                  <a:srgbClr val="0000FF"/>
                </a:solidFill>
                <a:effectLst>
                  <a:outerShdw blurRad="38100" dist="19050" dir="2700000" rotWithShape="0">
                    <a:srgbClr val="000000">
                      <a:alpha val="40000"/>
                    </a:srgbClr>
                  </a:outerShdw>
                </a:effectLst>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defRPr>
            </a:pPr>
            <a:r>
              <a:t>农村：玩耍快乐</a:t>
            </a:r>
          </a:p>
        </p:txBody>
      </p:sp>
      <p:sp>
        <p:nvSpPr>
          <p:cNvPr id="879" name="矩形 4149"/>
          <p:cNvSpPr txBox="1"/>
          <p:nvPr/>
        </p:nvSpPr>
        <p:spPr>
          <a:xfrm>
            <a:off x="6913880" y="6326504"/>
            <a:ext cx="852806" cy="370791"/>
          </a:xfrm>
          <a:prstGeom prst="rect">
            <a:avLst/>
          </a:prstGeom>
          <a:ln w="12700">
            <a:miter lim="400000"/>
          </a:ln>
        </p:spPr>
        <p:txBody>
          <a:bodyPr lIns="45695" tIns="45695" rIns="45695" bIns="45695">
            <a:spAutoFit/>
          </a:bodyPr>
          <a:lstStyle/>
          <a:p>
            <a:pPr>
              <a:defRPr sz="1600">
                <a:latin typeface="黑体" panose="02010609060101010101" pitchFamily="49" charset="-122"/>
                <a:ea typeface="黑体" panose="02010609060101010101" pitchFamily="49" charset="-122"/>
                <a:cs typeface="黑体" panose="02010609060101010101" pitchFamily="49" charset="-122"/>
                <a:sym typeface="黑体" panose="02010609060101010101" pitchFamily="49" charset="-122"/>
              </a:defRPr>
            </a:pPr>
            <a:r>
              <a:t> 案例</a:t>
            </a:r>
          </a:p>
        </p:txBody>
      </p:sp>
    </p:spTree>
  </p:cSld>
  <p:clrMapOvr>
    <a:masterClrMapping/>
  </p:clrMapOvr>
  <mc:AlternateContent xmlns:mc="http://schemas.openxmlformats.org/markup-compatibility/2006">
    <mc:Choice xmlns:p14="http://schemas.microsoft.com/office/powerpoint/2010/main" Requires="p14">
      <p:transition spd="med" p14:dur="1000">
        <p:dissolve/>
      </p:transition>
    </mc:Choice>
    <mc:Fallback>
      <p:transition spd="med">
        <p:dissolv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3" name="图片 4" descr="图片 4"/>
          <p:cNvPicPr>
            <a:picLocks noChangeAspect="1"/>
          </p:cNvPicPr>
          <p:nvPr/>
        </p:nvPicPr>
        <p:blipFill>
          <a:blip r:embed="rId1"/>
          <a:stretch>
            <a:fillRect/>
          </a:stretch>
        </p:blipFill>
        <p:spPr>
          <a:xfrm>
            <a:off x="-41275" y="-60961"/>
            <a:ext cx="12274550" cy="6979921"/>
          </a:xfrm>
          <a:prstGeom prst="rect">
            <a:avLst/>
          </a:prstGeom>
          <a:ln w="12700">
            <a:miter lim="400000"/>
            <a:headEnd/>
            <a:tailEnd/>
          </a:ln>
        </p:spPr>
      </p:pic>
      <p:sp>
        <p:nvSpPr>
          <p:cNvPr id="884" name="矩形 30721"/>
          <p:cNvSpPr txBox="1"/>
          <p:nvPr/>
        </p:nvSpPr>
        <p:spPr>
          <a:xfrm>
            <a:off x="7135907" y="1951296"/>
            <a:ext cx="2914653" cy="2291081"/>
          </a:xfrm>
          <a:prstGeom prst="rect">
            <a:avLst/>
          </a:prstGeom>
          <a:ln w="12700">
            <a:miter lim="400000"/>
          </a:ln>
        </p:spPr>
        <p:txBody>
          <a:bodyPr lIns="34290" tIns="34290" rIns="34290" bIns="34290">
            <a:spAutoFit/>
          </a:bodyPr>
          <a:lstStyle/>
          <a:p>
            <a:pPr marL="95250" indent="-95250">
              <a:lnSpc>
                <a:spcPct val="150000"/>
              </a:lnSpc>
              <a:buSzPct val="100000"/>
              <a:buChar char="•"/>
              <a:defRPr sz="100" b="1">
                <a:latin typeface="仿宋" panose="02010609060101010101" pitchFamily="49" charset="-122"/>
                <a:ea typeface="仿宋" panose="02010609060101010101" pitchFamily="49" charset="-122"/>
                <a:cs typeface="仿宋" panose="02010609060101010101" pitchFamily="49" charset="-122"/>
                <a:sym typeface="仿宋" panose="02010609060101010101" pitchFamily="49" charset="-122"/>
              </a:defRPr>
            </a:pPr>
            <a:r>
              <a:t> </a:t>
            </a:r>
            <a:r>
              <a:rPr sz="1800" b="0">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比较两片树叶的不同，但是由于我国部分北方地区，在</a:t>
            </a:r>
            <a:r>
              <a:rPr sz="1800" b="0">
                <a:latin typeface="+mj-lt"/>
                <a:ea typeface="+mj-ea"/>
                <a:cs typeface="+mj-cs"/>
                <a:sym typeface="Calibri" panose="020F0502020204030204"/>
              </a:rPr>
              <a:t>2-3</a:t>
            </a:r>
            <a:r>
              <a:rPr sz="1800" b="0">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月份可能没有树叶，此时教师就可以改造教材内容，让孩子比较两个核桃的不同。</a:t>
            </a:r>
            <a:endParaRPr sz="1800" b="0">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sp>
        <p:nvSpPr>
          <p:cNvPr id="885" name="文本框 1"/>
          <p:cNvSpPr txBox="1"/>
          <p:nvPr/>
        </p:nvSpPr>
        <p:spPr>
          <a:xfrm>
            <a:off x="1962150" y="292099"/>
            <a:ext cx="4184650" cy="662937"/>
          </a:xfrm>
          <a:prstGeom prst="rect">
            <a:avLst/>
          </a:prstGeom>
          <a:ln w="12700">
            <a:miter lim="400000"/>
          </a:ln>
        </p:spPr>
        <p:txBody>
          <a:bodyPr lIns="45718" tIns="45718" rIns="45718" bIns="45718">
            <a:spAutoFit/>
          </a:bodyPr>
          <a:lstStyle>
            <a:lvl1pPr>
              <a:defRPr sz="3200" b="1">
                <a:solidFill>
                  <a:srgbClr val="7030A0"/>
                </a:solidFill>
                <a:effectLst>
                  <a:outerShdw blurRad="38100" dist="38100" dir="2700000" rotWithShape="0">
                    <a:srgbClr val="000000">
                      <a:alpha val="43137"/>
                    </a:srgbClr>
                  </a:outerShdw>
                </a:effectLst>
                <a:latin typeface="华文中宋" panose="02010600040101010101" pitchFamily="2" charset="-122"/>
                <a:ea typeface="华文中宋" panose="02010600040101010101" pitchFamily="2" charset="-122"/>
                <a:cs typeface="华文中宋" panose="02010600040101010101" pitchFamily="2" charset="-122"/>
                <a:sym typeface="华文中宋" panose="02010600040101010101" pitchFamily="2" charset="-122"/>
              </a:defRPr>
            </a:lvl1pPr>
          </a:lstStyle>
          <a:p>
            <a:r>
              <a:t>如何进行班本设计？</a:t>
            </a:r>
          </a:p>
        </p:txBody>
      </p:sp>
      <p:sp>
        <p:nvSpPr>
          <p:cNvPr id="886" name="文本框 2"/>
          <p:cNvSpPr txBox="1"/>
          <p:nvPr/>
        </p:nvSpPr>
        <p:spPr>
          <a:xfrm>
            <a:off x="2232024" y="1047749"/>
            <a:ext cx="2822557" cy="408937"/>
          </a:xfrm>
          <a:prstGeom prst="rect">
            <a:avLst/>
          </a:prstGeom>
          <a:ln w="12700">
            <a:miter lim="400000"/>
          </a:ln>
        </p:spPr>
        <p:txBody>
          <a:bodyPr wrap="none" lIns="45718" tIns="45718" rIns="45718" bIns="45718">
            <a:spAutoFit/>
          </a:bodyPr>
          <a:lstStyle/>
          <a:p>
            <a:pPr>
              <a:defRPr>
                <a:solidFill>
                  <a:srgbClr val="0000FF"/>
                </a:solidFill>
                <a:effectLst>
                  <a:outerShdw blurRad="38100" dist="19050" dir="2700000" rotWithShape="0">
                    <a:srgbClr val="000000">
                      <a:alpha val="40000"/>
                    </a:srgbClr>
                  </a:outerShdw>
                </a:effectLst>
              </a:defRPr>
            </a:pPr>
            <a:r>
              <a:t>3.</a:t>
            </a:r>
            <a:r>
              <a:rPr>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做好教材内容的转化工作</a:t>
            </a:r>
            <a:endParaRPr>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sp>
        <p:nvSpPr>
          <p:cNvPr id="887" name="标题 3"/>
          <p:cNvSpPr txBox="1"/>
          <p:nvPr>
            <p:ph type="title"/>
          </p:nvPr>
        </p:nvSpPr>
        <p:spPr>
          <a:xfrm>
            <a:off x="7295588" y="387456"/>
            <a:ext cx="2863853" cy="1316356"/>
          </a:xfrm>
          <a:prstGeom prst="rect">
            <a:avLst/>
          </a:prstGeom>
        </p:spPr>
        <p:txBody>
          <a:bodyPr lIns="34290" tIns="34290" rIns="34290" bIns="34290"/>
          <a:lstStyle/>
          <a:p>
            <a:pPr>
              <a:defRPr sz="1800" b="1">
                <a:solidFill>
                  <a:srgbClr val="7030A0"/>
                </a:solidFill>
                <a:latin typeface="华文中宋" panose="02010600040101010101" pitchFamily="2" charset="-122"/>
                <a:ea typeface="华文中宋" panose="02010600040101010101" pitchFamily="2" charset="-122"/>
                <a:cs typeface="华文中宋" panose="02010600040101010101" pitchFamily="2" charset="-122"/>
                <a:sym typeface="华文中宋" panose="02010600040101010101" pitchFamily="2" charset="-122"/>
              </a:defRPr>
            </a:pPr>
            <a:r>
              <a:t>   </a:t>
            </a:r>
            <a:r>
              <a:rPr b="0">
                <a:solidFill>
                  <a:srgbClr val="0000FF"/>
                </a:solidFill>
                <a:effectLst>
                  <a:outerShdw blurRad="38100" dist="19050" dir="2700000" rotWithShape="0">
                    <a:srgbClr val="000000">
                      <a:alpha val="40000"/>
                    </a:srgbClr>
                  </a:outerShdw>
                </a:effectLst>
                <a:latin typeface="等线 Light" panose="02010600030101010101" charset="-122"/>
                <a:ea typeface="等线 Light" panose="02010600030101010101" charset="-122"/>
                <a:cs typeface="等线 Light" panose="02010600030101010101" charset="-122"/>
                <a:sym typeface="等线 Light" panose="02010600030101010101" charset="-122"/>
              </a:rPr>
              <a:t>教师要了解本班学生实际生活和实际需求，并对教材内容进行取舍、扩充和改造，由此提升教学的针对性</a:t>
            </a:r>
            <a:endParaRPr b="0">
              <a:solidFill>
                <a:srgbClr val="0000FF"/>
              </a:solidFill>
              <a:effectLst>
                <a:outerShdw blurRad="38100" dist="19050" dir="2700000" rotWithShape="0">
                  <a:srgbClr val="000000">
                    <a:alpha val="40000"/>
                  </a:srgbClr>
                </a:outerShdw>
              </a:effectLst>
              <a:latin typeface="等线 Light" panose="02010600030101010101" charset="-122"/>
              <a:ea typeface="等线 Light" panose="02010600030101010101" charset="-122"/>
              <a:cs typeface="等线 Light" panose="02010600030101010101" charset="-122"/>
              <a:sym typeface="等线 Light" panose="02010600030101010101" charset="-122"/>
            </a:endParaRPr>
          </a:p>
        </p:txBody>
      </p:sp>
      <p:pic>
        <p:nvPicPr>
          <p:cNvPr id="888" name="图片 17409" descr="图片 17409"/>
          <p:cNvPicPr>
            <a:picLocks noChangeAspect="1"/>
          </p:cNvPicPr>
          <p:nvPr/>
        </p:nvPicPr>
        <p:blipFill>
          <a:blip r:embed="rId2"/>
          <a:stretch>
            <a:fillRect/>
          </a:stretch>
        </p:blipFill>
        <p:spPr>
          <a:xfrm>
            <a:off x="2067878" y="2413635"/>
            <a:ext cx="4397377" cy="2736851"/>
          </a:xfrm>
          <a:prstGeom prst="rect">
            <a:avLst/>
          </a:prstGeom>
          <a:ln w="76200">
            <a:solidFill>
              <a:srgbClr val="006600"/>
            </a:solidFill>
          </a:ln>
        </p:spPr>
      </p:pic>
      <p:sp>
        <p:nvSpPr>
          <p:cNvPr id="889" name="矩形 30721"/>
          <p:cNvSpPr txBox="1"/>
          <p:nvPr/>
        </p:nvSpPr>
        <p:spPr>
          <a:xfrm>
            <a:off x="3118713" y="5487611"/>
            <a:ext cx="8415654" cy="386081"/>
          </a:xfrm>
          <a:prstGeom prst="rect">
            <a:avLst/>
          </a:prstGeom>
          <a:ln w="12700">
            <a:miter lim="400000"/>
          </a:ln>
        </p:spPr>
        <p:txBody>
          <a:bodyPr lIns="34290" tIns="34290" rIns="34290" bIns="34290">
            <a:spAutoFit/>
          </a:bodyPr>
          <a:lstStyle/>
          <a:p>
            <a:pPr marL="95250" indent="-95250">
              <a:lnSpc>
                <a:spcPct val="150000"/>
              </a:lnSpc>
              <a:buSzPct val="100000"/>
              <a:buChar char="•"/>
              <a:defRPr sz="100" b="1">
                <a:latin typeface="仿宋" panose="02010609060101010101" pitchFamily="49" charset="-122"/>
                <a:ea typeface="仿宋" panose="02010609060101010101" pitchFamily="49" charset="-122"/>
                <a:cs typeface="仿宋" panose="02010609060101010101" pitchFamily="49" charset="-122"/>
                <a:sym typeface="仿宋" panose="02010609060101010101" pitchFamily="49" charset="-122"/>
              </a:defRPr>
            </a:pPr>
            <a:r>
              <a:t> </a:t>
            </a:r>
            <a:r>
              <a:rPr sz="1800" b="0">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教材是启发我们思考，进入孩子真实生活开展有效道德教育。例</a:t>
            </a:r>
            <a:endParaRPr sz="1800" b="0">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p:txBody>
      </p:sp>
      <p:sp>
        <p:nvSpPr>
          <p:cNvPr id="890" name="矩形 4149"/>
          <p:cNvSpPr txBox="1"/>
          <p:nvPr/>
        </p:nvSpPr>
        <p:spPr>
          <a:xfrm>
            <a:off x="6913880" y="6326504"/>
            <a:ext cx="852806" cy="370791"/>
          </a:xfrm>
          <a:prstGeom prst="rect">
            <a:avLst/>
          </a:prstGeom>
          <a:ln w="12700">
            <a:miter lim="400000"/>
          </a:ln>
        </p:spPr>
        <p:txBody>
          <a:bodyPr lIns="45695" tIns="45695" rIns="45695" bIns="45695">
            <a:spAutoFit/>
          </a:bodyPr>
          <a:lstStyle/>
          <a:p>
            <a:pPr>
              <a:defRPr sz="1600">
                <a:latin typeface="黑体" panose="02010609060101010101" pitchFamily="49" charset="-122"/>
                <a:ea typeface="黑体" panose="02010609060101010101" pitchFamily="49" charset="-122"/>
                <a:cs typeface="黑体" panose="02010609060101010101" pitchFamily="49" charset="-122"/>
                <a:sym typeface="黑体" panose="02010609060101010101" pitchFamily="49" charset="-122"/>
              </a:defRPr>
            </a:pPr>
            <a:r>
              <a:t> 案例</a:t>
            </a:r>
          </a:p>
        </p:txBody>
      </p:sp>
    </p:spTree>
  </p:cSld>
  <p:clrMapOvr>
    <a:masterClrMapping/>
  </p:clrMapOvr>
  <mc:AlternateContent xmlns:mc="http://schemas.openxmlformats.org/markup-compatibility/2006">
    <mc:Choice xmlns:p14="http://schemas.microsoft.com/office/powerpoint/2010/main" Requires="p14">
      <p:transition spd="med" p14:dur="1000">
        <p:dissolve/>
      </p:transition>
    </mc:Choice>
    <mc:Fallback>
      <p:transition spd="med">
        <p:dissolv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668016" y="548680"/>
            <a:ext cx="8748464" cy="5328592"/>
            <a:chOff x="0" y="0"/>
            <a:chExt cx="5274066" cy="2823743"/>
          </a:xfrm>
          <a:noFill/>
        </p:grpSpPr>
        <p:sp>
          <p:nvSpPr>
            <p:cNvPr id="5" name="圆角矩形 4"/>
            <p:cNvSpPr/>
            <p:nvPr/>
          </p:nvSpPr>
          <p:spPr>
            <a:xfrm>
              <a:off x="1630680" y="0"/>
              <a:ext cx="2012707" cy="394270"/>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r>
                <a:rPr lang="en-US" sz="3200" b="1" kern="100" dirty="0">
                  <a:solidFill>
                    <a:srgbClr val="000000"/>
                  </a:solidFill>
                  <a:latin typeface="华文中宋" panose="02010600040101010101" pitchFamily="2" charset="-122"/>
                  <a:ea typeface="华文中宋" panose="02010600040101010101" pitchFamily="2" charset="-122"/>
                  <a:cs typeface="Times New Roman" panose="02020603050405020304"/>
                </a:rPr>
                <a:t>2.</a:t>
              </a:r>
              <a:r>
                <a:rPr lang="en-US" sz="3200" b="1" kern="100" dirty="0">
                  <a:latin typeface="华文中宋" panose="02010600040101010101" pitchFamily="2" charset="-122"/>
                  <a:ea typeface="华文中宋" panose="02010600040101010101" pitchFamily="2" charset="-122"/>
                  <a:cs typeface="Times New Roman" panose="02020603050405020304"/>
                </a:rPr>
                <a:t> </a:t>
              </a:r>
              <a:r>
                <a:rPr lang="zh-CN" altLang="en-US" sz="3200" b="1" kern="100" dirty="0">
                  <a:latin typeface="华文中宋" panose="02010600040101010101" pitchFamily="2" charset="-122"/>
                  <a:ea typeface="华文中宋" panose="02010600040101010101" pitchFamily="2" charset="-122"/>
                  <a:cs typeface="宋体" panose="02010600030101010101" pitchFamily="2" charset="-122"/>
                </a:rPr>
                <a:t>学会沟通交流</a:t>
              </a:r>
              <a:endParaRPr lang="zh-CN" altLang="en-US" sz="3200" b="1" kern="100" dirty="0">
                <a:latin typeface="华文中宋" panose="02010600040101010101" pitchFamily="2" charset="-122"/>
                <a:ea typeface="华文中宋" panose="02010600040101010101" pitchFamily="2" charset="-122"/>
                <a:cs typeface="Times New Roman" panose="02020603050405020304"/>
              </a:endParaRPr>
            </a:p>
          </p:txBody>
        </p:sp>
        <p:cxnSp>
          <p:nvCxnSpPr>
            <p:cNvPr id="6" name="直接连接符 5"/>
            <p:cNvCxnSpPr/>
            <p:nvPr/>
          </p:nvCxnSpPr>
          <p:spPr>
            <a:xfrm flipH="1">
              <a:off x="2643706" y="388502"/>
              <a:ext cx="9475" cy="550643"/>
            </a:xfrm>
            <a:prstGeom prst="line">
              <a:avLst/>
            </a:prstGeom>
            <a:grpFill/>
            <a:ln w="9525" cap="flat" cmpd="sng" algn="ctr">
              <a:solidFill>
                <a:sysClr val="windowText" lastClr="000000"/>
              </a:solidFill>
              <a:prstDash val="solid"/>
            </a:ln>
            <a:effectLst/>
          </p:spPr>
        </p:cxnSp>
        <p:sp>
          <p:nvSpPr>
            <p:cNvPr id="7" name="圆角矩形 6"/>
            <p:cNvSpPr/>
            <p:nvPr/>
          </p:nvSpPr>
          <p:spPr>
            <a:xfrm>
              <a:off x="0" y="923876"/>
              <a:ext cx="1630680" cy="389191"/>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r>
                <a:rPr lang="zh-CN" altLang="en-US" sz="2400" kern="100">
                  <a:latin typeface="黑体" panose="02010609060101010101" pitchFamily="49" charset="-122"/>
                  <a:ea typeface="黑体" panose="02010609060101010101" pitchFamily="49" charset="-122"/>
                  <a:cs typeface="Times New Roman" panose="02020603050405020304"/>
                </a:rPr>
                <a:t>正确对待不同看法</a:t>
              </a:r>
              <a:endParaRPr lang="zh-CN" altLang="en-US" sz="2400" kern="100">
                <a:latin typeface="黑体" panose="02010609060101010101" pitchFamily="49" charset="-122"/>
                <a:ea typeface="黑体" panose="02010609060101010101" pitchFamily="49" charset="-122"/>
                <a:cs typeface="Times New Roman" panose="02020603050405020304"/>
              </a:endParaRPr>
            </a:p>
          </p:txBody>
        </p:sp>
        <p:sp>
          <p:nvSpPr>
            <p:cNvPr id="8" name="圆角矩形 7"/>
            <p:cNvSpPr/>
            <p:nvPr/>
          </p:nvSpPr>
          <p:spPr>
            <a:xfrm>
              <a:off x="1833538" y="914400"/>
              <a:ext cx="1630680" cy="389191"/>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r>
                <a:rPr lang="zh-CN" altLang="en-US" sz="2400" kern="100">
                  <a:latin typeface="黑体" panose="02010609060101010101" pitchFamily="49" charset="-122"/>
                  <a:ea typeface="黑体" panose="02010609060101010101" pitchFamily="49" charset="-122"/>
                  <a:cs typeface="Times New Roman" panose="02020603050405020304"/>
                </a:rPr>
                <a:t>真诚坦率很重要</a:t>
              </a:r>
              <a:endParaRPr lang="zh-CN" altLang="en-US" sz="2400" kern="100">
                <a:latin typeface="黑体" panose="02010609060101010101" pitchFamily="49" charset="-122"/>
                <a:ea typeface="黑体" panose="02010609060101010101" pitchFamily="49" charset="-122"/>
                <a:cs typeface="Times New Roman" panose="02020603050405020304"/>
              </a:endParaRPr>
            </a:p>
          </p:txBody>
        </p:sp>
        <p:sp>
          <p:nvSpPr>
            <p:cNvPr id="9" name="圆角矩形 8"/>
            <p:cNvSpPr/>
            <p:nvPr/>
          </p:nvSpPr>
          <p:spPr>
            <a:xfrm>
              <a:off x="3643386" y="923876"/>
              <a:ext cx="1630680" cy="389191"/>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r>
                <a:rPr lang="zh-CN" altLang="en-US" sz="2400" kern="100">
                  <a:latin typeface="黑体" panose="02010609060101010101" pitchFamily="49" charset="-122"/>
                  <a:ea typeface="黑体" panose="02010609060101010101" pitchFamily="49" charset="-122"/>
                  <a:cs typeface="Times New Roman" panose="02020603050405020304"/>
                </a:rPr>
                <a:t>与人沟通讲方法</a:t>
              </a:r>
              <a:endParaRPr lang="zh-CN" altLang="en-US" sz="2400" kern="100">
                <a:latin typeface="黑体" panose="02010609060101010101" pitchFamily="49" charset="-122"/>
                <a:ea typeface="黑体" panose="02010609060101010101" pitchFamily="49" charset="-122"/>
                <a:cs typeface="Times New Roman" panose="02020603050405020304"/>
              </a:endParaRPr>
            </a:p>
          </p:txBody>
        </p:sp>
        <p:sp>
          <p:nvSpPr>
            <p:cNvPr id="10" name="圆角矩形 9"/>
            <p:cNvSpPr/>
            <p:nvPr/>
          </p:nvSpPr>
          <p:spPr>
            <a:xfrm>
              <a:off x="2048300" y="1582433"/>
              <a:ext cx="1198872" cy="1231834"/>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just"/>
              <a:r>
                <a:rPr lang="zh-CN" altLang="en-US" sz="2400" kern="100">
                  <a:latin typeface="楷体" panose="02010609060101010101" pitchFamily="49" charset="-122"/>
                  <a:ea typeface="楷体" panose="02010609060101010101" pitchFamily="49" charset="-122"/>
                  <a:cs typeface="Times New Roman" panose="02020603050405020304"/>
                </a:rPr>
                <a:t>真诚坦率的沟通，可以有效化解矛盾、促进和谐</a:t>
              </a:r>
              <a:endParaRPr lang="zh-CN" altLang="en-US" sz="2400" kern="100">
                <a:latin typeface="楷体" panose="02010609060101010101" pitchFamily="49" charset="-122"/>
                <a:ea typeface="楷体" panose="02010609060101010101" pitchFamily="49" charset="-122"/>
                <a:cs typeface="Times New Roman" panose="02020603050405020304"/>
              </a:endParaRPr>
            </a:p>
            <a:p>
              <a:pPr algn="ctr"/>
              <a:r>
                <a:rPr lang="en-US" sz="2400" kern="100">
                  <a:solidFill>
                    <a:srgbClr val="000000"/>
                  </a:solidFill>
                  <a:latin typeface="楷体" panose="02010609060101010101" pitchFamily="49" charset="-122"/>
                  <a:ea typeface="楷体" panose="02010609060101010101" pitchFamily="49" charset="-122"/>
                  <a:cs typeface="Times New Roman" panose="02020603050405020304"/>
                </a:rPr>
                <a:t> </a:t>
              </a:r>
              <a:endParaRPr lang="zh-CN" altLang="en-US" sz="2400" kern="100">
                <a:latin typeface="楷体" panose="02010609060101010101" pitchFamily="49" charset="-122"/>
                <a:ea typeface="楷体" panose="02010609060101010101" pitchFamily="49" charset="-122"/>
                <a:cs typeface="Times New Roman" panose="02020603050405020304"/>
              </a:endParaRPr>
            </a:p>
          </p:txBody>
        </p:sp>
        <p:cxnSp>
          <p:nvCxnSpPr>
            <p:cNvPr id="11" name="直接连接符 10"/>
            <p:cNvCxnSpPr/>
            <p:nvPr/>
          </p:nvCxnSpPr>
          <p:spPr>
            <a:xfrm>
              <a:off x="2638968" y="1312377"/>
              <a:ext cx="0" cy="272370"/>
            </a:xfrm>
            <a:prstGeom prst="line">
              <a:avLst/>
            </a:prstGeom>
            <a:grpFill/>
            <a:ln w="9525" cap="flat" cmpd="sng" algn="ctr">
              <a:solidFill>
                <a:sysClr val="windowText" lastClr="000000"/>
              </a:solidFill>
              <a:prstDash val="solid"/>
            </a:ln>
            <a:effectLst/>
          </p:spPr>
        </p:cxnSp>
        <p:cxnSp>
          <p:nvCxnSpPr>
            <p:cNvPr id="12" name="直接连接符 11"/>
            <p:cNvCxnSpPr/>
            <p:nvPr/>
          </p:nvCxnSpPr>
          <p:spPr>
            <a:xfrm>
              <a:off x="4472506" y="1312377"/>
              <a:ext cx="0" cy="274910"/>
            </a:xfrm>
            <a:prstGeom prst="line">
              <a:avLst/>
            </a:prstGeom>
            <a:grpFill/>
            <a:ln w="9525" cap="flat" cmpd="sng" algn="ctr">
              <a:solidFill>
                <a:sysClr val="windowText" lastClr="000000"/>
              </a:solidFill>
              <a:prstDash val="solid"/>
            </a:ln>
            <a:effectLst/>
          </p:spPr>
        </p:cxnSp>
        <p:cxnSp>
          <p:nvCxnSpPr>
            <p:cNvPr id="13" name="直接连接符 12"/>
            <p:cNvCxnSpPr/>
            <p:nvPr/>
          </p:nvCxnSpPr>
          <p:spPr>
            <a:xfrm flipH="1" flipV="1">
              <a:off x="810168" y="639606"/>
              <a:ext cx="3645661" cy="544"/>
            </a:xfrm>
            <a:prstGeom prst="line">
              <a:avLst/>
            </a:prstGeom>
            <a:grpFill/>
            <a:ln w="9525" cap="flat" cmpd="sng" algn="ctr">
              <a:solidFill>
                <a:sysClr val="windowText" lastClr="000000"/>
              </a:solidFill>
              <a:prstDash val="solid"/>
            </a:ln>
            <a:effectLst/>
          </p:spPr>
        </p:cxnSp>
        <p:cxnSp>
          <p:nvCxnSpPr>
            <p:cNvPr id="14" name="直接连接符 13"/>
            <p:cNvCxnSpPr/>
            <p:nvPr/>
          </p:nvCxnSpPr>
          <p:spPr>
            <a:xfrm>
              <a:off x="4458292" y="639606"/>
              <a:ext cx="0" cy="299235"/>
            </a:xfrm>
            <a:prstGeom prst="line">
              <a:avLst/>
            </a:prstGeom>
            <a:grpFill/>
            <a:ln w="9525" cap="flat" cmpd="sng" algn="ctr">
              <a:solidFill>
                <a:sysClr val="windowText" lastClr="000000"/>
              </a:solidFill>
              <a:prstDash val="solid"/>
            </a:ln>
            <a:effectLst/>
          </p:spPr>
        </p:cxnSp>
        <p:cxnSp>
          <p:nvCxnSpPr>
            <p:cNvPr id="15" name="直接连接符 14"/>
            <p:cNvCxnSpPr/>
            <p:nvPr/>
          </p:nvCxnSpPr>
          <p:spPr>
            <a:xfrm>
              <a:off x="810168" y="639606"/>
              <a:ext cx="0" cy="299235"/>
            </a:xfrm>
            <a:prstGeom prst="line">
              <a:avLst/>
            </a:prstGeom>
            <a:grpFill/>
            <a:ln w="9525" cap="flat" cmpd="sng" algn="ctr">
              <a:solidFill>
                <a:sysClr val="windowText" lastClr="000000"/>
              </a:solidFill>
              <a:prstDash val="solid"/>
            </a:ln>
            <a:effectLst/>
          </p:spPr>
        </p:cxnSp>
        <p:cxnSp>
          <p:nvCxnSpPr>
            <p:cNvPr id="16" name="直接连接符 15"/>
            <p:cNvCxnSpPr/>
            <p:nvPr/>
          </p:nvCxnSpPr>
          <p:spPr>
            <a:xfrm>
              <a:off x="810168" y="1321853"/>
              <a:ext cx="0" cy="278719"/>
            </a:xfrm>
            <a:prstGeom prst="line">
              <a:avLst/>
            </a:prstGeom>
            <a:grpFill/>
            <a:ln w="9525" cap="flat" cmpd="sng" algn="ctr">
              <a:solidFill>
                <a:sysClr val="windowText" lastClr="000000"/>
              </a:solidFill>
              <a:prstDash val="solid"/>
            </a:ln>
            <a:effectLst/>
          </p:spPr>
        </p:cxnSp>
        <p:sp>
          <p:nvSpPr>
            <p:cNvPr id="17" name="圆角矩形 16"/>
            <p:cNvSpPr/>
            <p:nvPr/>
          </p:nvSpPr>
          <p:spPr>
            <a:xfrm>
              <a:off x="3886575" y="1582433"/>
              <a:ext cx="1198872" cy="1231834"/>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just"/>
              <a:r>
                <a:rPr lang="zh-CN" altLang="en-US" sz="2400" kern="100">
                  <a:latin typeface="楷体" panose="02010609060101010101" pitchFamily="49" charset="-122"/>
                  <a:ea typeface="楷体" panose="02010609060101010101" pitchFamily="49" charset="-122"/>
                  <a:cs typeface="Times New Roman" panose="02020603050405020304"/>
                </a:rPr>
                <a:t>掌握一定的与人沟通的方法，有利于解决分歧、达成共识</a:t>
              </a:r>
              <a:endParaRPr lang="zh-CN" altLang="en-US" sz="2400" kern="100">
                <a:latin typeface="楷体" panose="02010609060101010101" pitchFamily="49" charset="-122"/>
                <a:ea typeface="楷体" panose="02010609060101010101" pitchFamily="49" charset="-122"/>
                <a:cs typeface="Times New Roman" panose="02020603050405020304"/>
              </a:endParaRPr>
            </a:p>
            <a:p>
              <a:pPr algn="ctr"/>
              <a:r>
                <a:rPr lang="en-US" sz="2400" kern="100">
                  <a:solidFill>
                    <a:srgbClr val="000000"/>
                  </a:solidFill>
                  <a:latin typeface="楷体" panose="02010609060101010101" pitchFamily="49" charset="-122"/>
                  <a:ea typeface="楷体" panose="02010609060101010101" pitchFamily="49" charset="-122"/>
                  <a:cs typeface="Times New Roman" panose="02020603050405020304"/>
                </a:rPr>
                <a:t> </a:t>
              </a:r>
              <a:endParaRPr lang="zh-CN" altLang="en-US" sz="2400" kern="100">
                <a:latin typeface="楷体" panose="02010609060101010101" pitchFamily="49" charset="-122"/>
                <a:ea typeface="楷体" panose="02010609060101010101" pitchFamily="49" charset="-122"/>
                <a:cs typeface="Times New Roman" panose="02020603050405020304"/>
              </a:endParaRPr>
            </a:p>
          </p:txBody>
        </p:sp>
        <p:sp>
          <p:nvSpPr>
            <p:cNvPr id="18" name="圆角矩形 17"/>
            <p:cNvSpPr/>
            <p:nvPr/>
          </p:nvSpPr>
          <p:spPr>
            <a:xfrm>
              <a:off x="238451" y="1591909"/>
              <a:ext cx="1198872" cy="1231834"/>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just"/>
              <a:r>
                <a:rPr lang="zh-CN" altLang="en-US" sz="2400" kern="100">
                  <a:latin typeface="楷体" panose="02010609060101010101" pitchFamily="49" charset="-122"/>
                  <a:ea typeface="楷体" panose="02010609060101010101" pitchFamily="49" charset="-122"/>
                  <a:cs typeface="Times New Roman" panose="02020603050405020304"/>
                </a:rPr>
                <a:t>理性对待分歧，会让我们有合情合理的看法和思考</a:t>
              </a:r>
              <a:endParaRPr lang="zh-CN" altLang="en-US" sz="2400" kern="100">
                <a:latin typeface="楷体" panose="02010609060101010101" pitchFamily="49" charset="-122"/>
                <a:ea typeface="楷体" panose="02010609060101010101" pitchFamily="49" charset="-122"/>
                <a:cs typeface="Times New Roman" panose="02020603050405020304"/>
              </a:endParaRPr>
            </a:p>
            <a:p>
              <a:pPr algn="ctr"/>
              <a:r>
                <a:rPr lang="en-US" sz="2400" kern="100">
                  <a:solidFill>
                    <a:srgbClr val="000000"/>
                  </a:solidFill>
                  <a:latin typeface="楷体" panose="02010609060101010101" pitchFamily="49" charset="-122"/>
                  <a:ea typeface="楷体" panose="02010609060101010101" pitchFamily="49" charset="-122"/>
                  <a:cs typeface="Times New Roman" panose="02020603050405020304"/>
                </a:rPr>
                <a:t> </a:t>
              </a:r>
              <a:endParaRPr lang="zh-CN" altLang="en-US" sz="2400" kern="100">
                <a:latin typeface="楷体" panose="02010609060101010101" pitchFamily="49" charset="-122"/>
                <a:ea typeface="楷体" panose="02010609060101010101" pitchFamily="49" charset="-122"/>
                <a:cs typeface="Times New Roman" panose="02020603050405020304"/>
              </a:endParaRPr>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50" name="Organization Chart 2"/>
          <p:cNvGrpSpPr/>
          <p:nvPr/>
        </p:nvGrpSpPr>
        <p:grpSpPr bwMode="auto">
          <a:xfrm>
            <a:off x="1639888" y="1609199"/>
            <a:ext cx="8642350" cy="3105150"/>
            <a:chOff x="183" y="1090"/>
            <a:chExt cx="3032" cy="681"/>
          </a:xfrm>
          <a:solidFill>
            <a:schemeClr val="bg1"/>
          </a:solidFill>
        </p:grpSpPr>
        <p:cxnSp>
          <p:nvCxnSpPr>
            <p:cNvPr id="27652" name="_s57348"/>
            <p:cNvCxnSpPr>
              <a:cxnSpLocks noChangeShapeType="1"/>
              <a:stCxn id="27657" idx="0"/>
              <a:endCxn id="3" idx="2"/>
            </p:cNvCxnSpPr>
            <p:nvPr/>
          </p:nvCxnSpPr>
          <p:spPr bwMode="auto">
            <a:xfrm rot="16200000" flipV="1">
              <a:off x="2153" y="884"/>
              <a:ext cx="193" cy="1005"/>
            </a:xfrm>
            <a:prstGeom prst="bentConnector3">
              <a:avLst>
                <a:gd name="adj1" fmla="val 50000"/>
              </a:avLst>
            </a:prstGeom>
            <a:grpFill/>
            <a:ln w="9525">
              <a:solidFill>
                <a:schemeClr val="tx1"/>
              </a:solidFill>
              <a:miter lim="800000"/>
            </a:ln>
          </p:spPr>
        </p:cxnSp>
        <p:cxnSp>
          <p:nvCxnSpPr>
            <p:cNvPr id="27653" name="_s57349"/>
            <p:cNvCxnSpPr>
              <a:cxnSpLocks noChangeShapeType="1"/>
              <a:stCxn id="27658" idx="0"/>
              <a:endCxn id="3" idx="2"/>
            </p:cNvCxnSpPr>
            <p:nvPr/>
          </p:nvCxnSpPr>
          <p:spPr bwMode="auto">
            <a:xfrm flipH="1" flipV="1">
              <a:off x="1747" y="1290"/>
              <a:ext cx="0" cy="189"/>
            </a:xfrm>
            <a:prstGeom prst="straightConnector1">
              <a:avLst/>
            </a:prstGeom>
            <a:grpFill/>
            <a:ln w="9525">
              <a:solidFill>
                <a:schemeClr val="tx1"/>
              </a:solidFill>
              <a:round/>
            </a:ln>
          </p:spPr>
        </p:cxnSp>
        <p:cxnSp>
          <p:nvCxnSpPr>
            <p:cNvPr id="27654" name="_s57350"/>
            <p:cNvCxnSpPr>
              <a:cxnSpLocks noChangeShapeType="1"/>
              <a:stCxn id="27656" idx="0"/>
              <a:endCxn id="3" idx="2"/>
            </p:cNvCxnSpPr>
            <p:nvPr/>
          </p:nvCxnSpPr>
          <p:spPr bwMode="auto">
            <a:xfrm rot="5400000" flipH="1" flipV="1">
              <a:off x="1107" y="843"/>
              <a:ext cx="192" cy="1087"/>
            </a:xfrm>
            <a:prstGeom prst="bentConnector3">
              <a:avLst>
                <a:gd name="adj1" fmla="val 50000"/>
              </a:avLst>
            </a:prstGeom>
            <a:grpFill/>
            <a:ln w="9525">
              <a:solidFill>
                <a:schemeClr val="tx1"/>
              </a:solidFill>
              <a:miter lim="800000"/>
            </a:ln>
          </p:spPr>
        </p:cxnSp>
        <p:sp>
          <p:nvSpPr>
            <p:cNvPr id="3" name="_s57351"/>
            <p:cNvSpPr>
              <a:spLocks noChangeArrowheads="1"/>
            </p:cNvSpPr>
            <p:nvPr/>
          </p:nvSpPr>
          <p:spPr bwMode="auto">
            <a:xfrm>
              <a:off x="976" y="1090"/>
              <a:ext cx="1541" cy="200"/>
            </a:xfrm>
            <a:prstGeom prst="roundRect">
              <a:avLst>
                <a:gd name="adj" fmla="val 16667"/>
              </a:avLst>
            </a:prstGeom>
            <a:grpFill/>
            <a:ln w="9525">
              <a:solidFill>
                <a:schemeClr val="tx1"/>
              </a:solidFill>
              <a:round/>
            </a:ln>
          </p:spPr>
          <p:txBody>
            <a:bodyPr wrap="none" lIns="0" tIns="0" rIns="0" bIns="0" anchor="ctr"/>
            <a:lstStyle/>
            <a:p>
              <a:pPr algn="ctr" fontAlgn="base">
                <a:spcBef>
                  <a:spcPct val="0"/>
                </a:spcBef>
                <a:spcAft>
                  <a:spcPct val="0"/>
                </a:spcAft>
                <a:defRPr/>
              </a:pPr>
              <a:r>
                <a:rPr lang="zh-CN" altLang="en-US" sz="3200" b="1" dirty="0"/>
                <a:t>真诚坦率很重要</a:t>
              </a:r>
              <a:endParaRPr lang="zh-CN" altLang="en-US" sz="3200" b="1" dirty="0"/>
            </a:p>
          </p:txBody>
        </p:sp>
        <p:sp>
          <p:nvSpPr>
            <p:cNvPr id="27656" name="_s57352"/>
            <p:cNvSpPr>
              <a:spLocks noChangeArrowheads="1"/>
            </p:cNvSpPr>
            <p:nvPr/>
          </p:nvSpPr>
          <p:spPr bwMode="auto">
            <a:xfrm>
              <a:off x="183" y="1482"/>
              <a:ext cx="953" cy="288"/>
            </a:xfrm>
            <a:prstGeom prst="roundRect">
              <a:avLst>
                <a:gd name="adj" fmla="val 16667"/>
              </a:avLst>
            </a:prstGeom>
            <a:grpFill/>
            <a:ln w="9525">
              <a:solidFill>
                <a:schemeClr val="tx1"/>
              </a:solidFill>
              <a:round/>
            </a:ln>
          </p:spPr>
          <p:txBody>
            <a:bodyPr wrap="none" lIns="0" tIns="0" rIns="0" bIns="0"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buFontTx/>
                <a:buNone/>
              </a:pPr>
              <a:r>
                <a:rPr lang="zh-CN" altLang="en-US" sz="2800" dirty="0">
                  <a:solidFill>
                    <a:srgbClr val="000000"/>
                  </a:solidFill>
                  <a:latin typeface="楷体" panose="02010609060101010101" pitchFamily="49" charset="-122"/>
                  <a:ea typeface="楷体" panose="02010609060101010101" pitchFamily="49" charset="-122"/>
                </a:rPr>
                <a:t>真诚坦率的沟通</a:t>
              </a:r>
              <a:endParaRPr lang="zh-CN" altLang="en-US" sz="2800" dirty="0">
                <a:solidFill>
                  <a:srgbClr val="000000"/>
                </a:solidFill>
                <a:latin typeface="楷体" panose="02010609060101010101" pitchFamily="49" charset="-122"/>
                <a:ea typeface="楷体" panose="02010609060101010101" pitchFamily="49" charset="-122"/>
              </a:endParaRPr>
            </a:p>
            <a:p>
              <a:pPr algn="ctr" eaLnBrk="1" fontAlgn="base" hangingPunct="1">
                <a:spcBef>
                  <a:spcPct val="0"/>
                </a:spcBef>
                <a:spcAft>
                  <a:spcPct val="0"/>
                </a:spcAft>
                <a:buFontTx/>
                <a:buNone/>
              </a:pPr>
              <a:r>
                <a:rPr lang="zh-CN" altLang="en-US" sz="2800" dirty="0">
                  <a:solidFill>
                    <a:srgbClr val="000000"/>
                  </a:solidFill>
                  <a:latin typeface="楷体" panose="02010609060101010101" pitchFamily="49" charset="-122"/>
                  <a:ea typeface="楷体" panose="02010609060101010101" pitchFamily="49" charset="-122"/>
                </a:rPr>
                <a:t>有效的化解矛盾</a:t>
              </a:r>
              <a:endParaRPr lang="zh-CN" altLang="en-US" sz="2800" dirty="0">
                <a:solidFill>
                  <a:srgbClr val="000000"/>
                </a:solidFill>
                <a:latin typeface="楷体" panose="02010609060101010101" pitchFamily="49" charset="-122"/>
                <a:ea typeface="楷体" panose="02010609060101010101" pitchFamily="49" charset="-122"/>
              </a:endParaRPr>
            </a:p>
          </p:txBody>
        </p:sp>
        <p:sp>
          <p:nvSpPr>
            <p:cNvPr id="27657" name="_s57354"/>
            <p:cNvSpPr>
              <a:spLocks noChangeArrowheads="1"/>
            </p:cNvSpPr>
            <p:nvPr/>
          </p:nvSpPr>
          <p:spPr bwMode="auto">
            <a:xfrm>
              <a:off x="2288" y="1483"/>
              <a:ext cx="927" cy="288"/>
            </a:xfrm>
            <a:prstGeom prst="roundRect">
              <a:avLst>
                <a:gd name="adj" fmla="val 16667"/>
              </a:avLst>
            </a:prstGeom>
            <a:grpFill/>
            <a:ln w="9525">
              <a:solidFill>
                <a:schemeClr val="tx1"/>
              </a:solidFill>
              <a:round/>
            </a:ln>
          </p:spPr>
          <p:txBody>
            <a:bodyPr wrap="none" lIns="0" tIns="0" rIns="0" bIns="0"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r>
                <a:rPr lang="zh-CN" altLang="en-US" sz="2800" dirty="0">
                  <a:solidFill>
                    <a:srgbClr val="000000"/>
                  </a:solidFill>
                  <a:latin typeface="楷体" panose="02010609060101010101" pitchFamily="49" charset="-122"/>
                  <a:ea typeface="楷体" panose="02010609060101010101" pitchFamily="49" charset="-122"/>
                </a:rPr>
                <a:t>真诚地向对方</a:t>
              </a:r>
              <a:endParaRPr lang="zh-CN" altLang="en-US" sz="2800" dirty="0">
                <a:solidFill>
                  <a:srgbClr val="000000"/>
                </a:solidFill>
                <a:latin typeface="楷体" panose="02010609060101010101" pitchFamily="49" charset="-122"/>
                <a:ea typeface="楷体" panose="02010609060101010101" pitchFamily="49" charset="-122"/>
              </a:endParaRPr>
            </a:p>
            <a:p>
              <a:pPr eaLnBrk="1" fontAlgn="base" hangingPunct="1">
                <a:spcBef>
                  <a:spcPct val="0"/>
                </a:spcBef>
                <a:spcAft>
                  <a:spcPct val="0"/>
                </a:spcAft>
                <a:buFontTx/>
                <a:buNone/>
              </a:pPr>
              <a:r>
                <a:rPr lang="zh-CN" altLang="en-US" sz="2800" dirty="0">
                  <a:solidFill>
                    <a:srgbClr val="000000"/>
                  </a:solidFill>
                  <a:latin typeface="楷体" panose="02010609060101010101" pitchFamily="49" charset="-122"/>
                  <a:ea typeface="楷体" panose="02010609060101010101" pitchFamily="49" charset="-122"/>
                </a:rPr>
                <a:t>提出意见，注</a:t>
              </a:r>
              <a:endParaRPr lang="en-US" altLang="zh-CN" sz="2800" dirty="0">
                <a:solidFill>
                  <a:srgbClr val="000000"/>
                </a:solidFill>
                <a:latin typeface="楷体" panose="02010609060101010101" pitchFamily="49" charset="-122"/>
                <a:ea typeface="楷体" panose="02010609060101010101" pitchFamily="49" charset="-122"/>
              </a:endParaRPr>
            </a:p>
            <a:p>
              <a:pPr eaLnBrk="1" fontAlgn="base" hangingPunct="1">
                <a:spcBef>
                  <a:spcPct val="0"/>
                </a:spcBef>
                <a:spcAft>
                  <a:spcPct val="0"/>
                </a:spcAft>
                <a:buFontTx/>
                <a:buNone/>
              </a:pPr>
              <a:r>
                <a:rPr lang="zh-CN" altLang="en-US" sz="2800" dirty="0">
                  <a:solidFill>
                    <a:srgbClr val="000000"/>
                  </a:solidFill>
                  <a:latin typeface="楷体" panose="02010609060101010101" pitchFamily="49" charset="-122"/>
                  <a:ea typeface="楷体" panose="02010609060101010101" pitchFamily="49" charset="-122"/>
                </a:rPr>
                <a:t>意方式方法</a:t>
              </a:r>
              <a:endParaRPr lang="zh-CN" altLang="en-US" sz="2800" dirty="0">
                <a:solidFill>
                  <a:srgbClr val="000000"/>
                </a:solidFill>
                <a:latin typeface="楷体" panose="02010609060101010101" pitchFamily="49" charset="-122"/>
                <a:ea typeface="楷体" panose="02010609060101010101" pitchFamily="49" charset="-122"/>
              </a:endParaRPr>
            </a:p>
          </p:txBody>
        </p:sp>
        <p:sp>
          <p:nvSpPr>
            <p:cNvPr id="27658" name="_s57353"/>
            <p:cNvSpPr>
              <a:spLocks noChangeArrowheads="1"/>
            </p:cNvSpPr>
            <p:nvPr/>
          </p:nvSpPr>
          <p:spPr bwMode="auto">
            <a:xfrm>
              <a:off x="1278" y="1479"/>
              <a:ext cx="938" cy="288"/>
            </a:xfrm>
            <a:prstGeom prst="roundRect">
              <a:avLst>
                <a:gd name="adj" fmla="val 16667"/>
              </a:avLst>
            </a:prstGeom>
            <a:grpFill/>
            <a:ln w="9525">
              <a:solidFill>
                <a:schemeClr val="tx1"/>
              </a:solidFill>
              <a:round/>
            </a:ln>
          </p:spPr>
          <p:txBody>
            <a:bodyPr wrap="none" lIns="0" tIns="0" rIns="0" bIns="0"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fontAlgn="base" hangingPunct="1">
                <a:spcBef>
                  <a:spcPct val="0"/>
                </a:spcBef>
                <a:spcAft>
                  <a:spcPct val="0"/>
                </a:spcAft>
                <a:buNone/>
              </a:pPr>
              <a:endParaRPr lang="en-US" altLang="zh-CN" sz="2800" dirty="0">
                <a:solidFill>
                  <a:srgbClr val="000000"/>
                </a:solidFill>
                <a:latin typeface="楷体" panose="02010609060101010101" pitchFamily="49" charset="-122"/>
                <a:ea typeface="楷体" panose="02010609060101010101" pitchFamily="49" charset="-122"/>
              </a:endParaRPr>
            </a:p>
            <a:p>
              <a:pPr algn="just" eaLnBrk="1" fontAlgn="base" hangingPunct="1">
                <a:spcBef>
                  <a:spcPct val="0"/>
                </a:spcBef>
                <a:spcAft>
                  <a:spcPct val="0"/>
                </a:spcAft>
                <a:buNone/>
              </a:pPr>
              <a:r>
                <a:rPr lang="zh-CN" altLang="en-US" sz="2800" dirty="0">
                  <a:solidFill>
                    <a:srgbClr val="000000"/>
                  </a:solidFill>
                  <a:latin typeface="楷体" panose="02010609060101010101" pitchFamily="49" charset="-122"/>
                  <a:ea typeface="楷体" panose="02010609060101010101" pitchFamily="49" charset="-122"/>
                </a:rPr>
                <a:t>尊重他人表达自</a:t>
              </a:r>
              <a:endParaRPr lang="en-US" altLang="zh-CN" sz="2800" dirty="0">
                <a:solidFill>
                  <a:srgbClr val="000000"/>
                </a:solidFill>
                <a:latin typeface="楷体" panose="02010609060101010101" pitchFamily="49" charset="-122"/>
                <a:ea typeface="楷体" panose="02010609060101010101" pitchFamily="49" charset="-122"/>
              </a:endParaRPr>
            </a:p>
            <a:p>
              <a:pPr algn="just" eaLnBrk="1" fontAlgn="base" hangingPunct="1">
                <a:spcBef>
                  <a:spcPct val="0"/>
                </a:spcBef>
                <a:spcAft>
                  <a:spcPct val="0"/>
                </a:spcAft>
                <a:buNone/>
              </a:pPr>
              <a:r>
                <a:rPr lang="zh-CN" altLang="en-US" sz="2800" dirty="0">
                  <a:solidFill>
                    <a:srgbClr val="000000"/>
                  </a:solidFill>
                  <a:latin typeface="楷体" panose="02010609060101010101" pitchFamily="49" charset="-122"/>
                  <a:ea typeface="楷体" panose="02010609060101010101" pitchFamily="49" charset="-122"/>
                </a:rPr>
                <a:t>己观点的权利</a:t>
              </a:r>
              <a:endParaRPr lang="zh-CN" altLang="en-US" sz="2800" dirty="0">
                <a:solidFill>
                  <a:srgbClr val="000000"/>
                </a:solidFill>
                <a:latin typeface="楷体" panose="02010609060101010101" pitchFamily="49" charset="-122"/>
                <a:ea typeface="楷体" panose="02010609060101010101" pitchFamily="49" charset="-122"/>
              </a:endParaRPr>
            </a:p>
            <a:p>
              <a:pPr algn="just" eaLnBrk="1" fontAlgn="base" hangingPunct="1">
                <a:spcBef>
                  <a:spcPct val="0"/>
                </a:spcBef>
                <a:spcAft>
                  <a:spcPct val="0"/>
                </a:spcAft>
                <a:buFontTx/>
                <a:buNone/>
              </a:pPr>
              <a:endParaRPr lang="zh-CN" altLang="en-US" sz="2800" dirty="0">
                <a:solidFill>
                  <a:srgbClr val="000000"/>
                </a:solidFill>
                <a:latin typeface="楷体" panose="02010609060101010101" pitchFamily="49" charset="-122"/>
                <a:ea typeface="楷体" panose="02010609060101010101" pitchFamily="49" charset="-122"/>
              </a:endParaRPr>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79861" y="1129326"/>
            <a:ext cx="4307550" cy="43924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68008" y="692696"/>
            <a:ext cx="4346466" cy="59458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圆角矩形 3"/>
          <p:cNvSpPr/>
          <p:nvPr/>
        </p:nvSpPr>
        <p:spPr>
          <a:xfrm>
            <a:off x="2063552" y="5373216"/>
            <a:ext cx="3600400" cy="1265348"/>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2400" dirty="0">
                <a:solidFill>
                  <a:srgbClr val="FF0000"/>
                </a:solidFill>
                <a:latin typeface="华文楷体" panose="02010600040101010101" pitchFamily="2" charset="-122"/>
                <a:ea typeface="华文楷体" panose="02010600040101010101" pitchFamily="2" charset="-122"/>
              </a:rPr>
              <a:t>需要改造或重新设计案例（案例只是提供情境设计的思路）</a:t>
            </a:r>
            <a:endParaRPr lang="en-US" altLang="zh-CN" sz="2400" dirty="0">
              <a:solidFill>
                <a:srgbClr val="FF0000"/>
              </a:solidFill>
              <a:latin typeface="华文楷体" panose="02010600040101010101" pitchFamily="2" charset="-122"/>
              <a:ea typeface="华文楷体" panose="02010600040101010101" pitchFamily="2" charset="-122"/>
            </a:endParaRPr>
          </a:p>
        </p:txBody>
      </p:sp>
      <p:sp>
        <p:nvSpPr>
          <p:cNvPr id="5" name="圆角矩形 4"/>
          <p:cNvSpPr/>
          <p:nvPr/>
        </p:nvSpPr>
        <p:spPr>
          <a:xfrm>
            <a:off x="9289415" y="3324225"/>
            <a:ext cx="1225550" cy="165608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FF0000"/>
                </a:solidFill>
                <a:latin typeface="华文楷体" panose="02010600040101010101" pitchFamily="2" charset="-122"/>
                <a:ea typeface="华文楷体" panose="02010600040101010101" pitchFamily="2" charset="-122"/>
              </a:rPr>
              <a:t>可直接运用的案例</a:t>
            </a:r>
            <a:endParaRPr lang="zh-CN" altLang="en-US" sz="2400" dirty="0">
              <a:solidFill>
                <a:srgbClr val="FF0000"/>
              </a:solidFill>
              <a:latin typeface="华文楷体" panose="02010600040101010101" pitchFamily="2" charset="-122"/>
              <a:ea typeface="华文楷体" panose="02010600040101010101" pitchFamily="2" charset="-122"/>
            </a:endParaRPr>
          </a:p>
        </p:txBody>
      </p:sp>
      <p:sp>
        <p:nvSpPr>
          <p:cNvPr id="2" name="圆角矩形 1"/>
          <p:cNvSpPr/>
          <p:nvPr/>
        </p:nvSpPr>
        <p:spPr>
          <a:xfrm>
            <a:off x="615950" y="1897380"/>
            <a:ext cx="3126740" cy="78232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r>
              <a:rPr lang="zh-CN" altLang="en-US" sz="2400" dirty="0">
                <a:solidFill>
                  <a:srgbClr val="FF0000"/>
                </a:solidFill>
                <a:latin typeface="楷体" panose="02010609060101010101" pitchFamily="49" charset="-122"/>
                <a:ea typeface="楷体" panose="02010609060101010101" pitchFamily="49" charset="-122"/>
                <a:sym typeface="+mn-ea"/>
              </a:rPr>
              <a:t>不同看法产生的原因</a:t>
            </a:r>
            <a:endParaRPr lang="zh-CN" altLang="en-US" sz="2400" dirty="0">
              <a:solidFill>
                <a:srgbClr val="FF0000"/>
              </a:solidFill>
              <a:latin typeface="楷体" panose="02010609060101010101" pitchFamily="49" charset="-122"/>
              <a:ea typeface="楷体" panose="02010609060101010101" pitchFamily="49" charset="-122"/>
              <a:sym typeface="+mn-ea"/>
            </a:endParaRPr>
          </a:p>
        </p:txBody>
      </p:sp>
      <p:sp>
        <p:nvSpPr>
          <p:cNvPr id="6" name="圆角矩形 5"/>
          <p:cNvSpPr/>
          <p:nvPr/>
        </p:nvSpPr>
        <p:spPr>
          <a:xfrm>
            <a:off x="8816340" y="1522730"/>
            <a:ext cx="3126740" cy="78232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r>
              <a:rPr lang="zh-CN" altLang="en-US" sz="2400" dirty="0">
                <a:solidFill>
                  <a:srgbClr val="FF0000"/>
                </a:solidFill>
                <a:latin typeface="楷体" panose="02010609060101010101" pitchFamily="49" charset="-122"/>
                <a:ea typeface="楷体" panose="02010609060101010101" pitchFamily="49" charset="-122"/>
                <a:sym typeface="+mn-ea"/>
              </a:rPr>
              <a:t>理性对待不同看法</a:t>
            </a:r>
            <a:endParaRPr lang="zh-CN" altLang="en-US" sz="2400" dirty="0">
              <a:solidFill>
                <a:srgbClr val="FF0000"/>
              </a:solidFill>
              <a:latin typeface="楷体" panose="02010609060101010101" pitchFamily="49" charset="-122"/>
              <a:ea typeface="楷体" panose="02010609060101010101" pitchFamily="49" charset="-122"/>
              <a:sym typeface="+mn-ea"/>
            </a:endParaRPr>
          </a:p>
        </p:txBody>
      </p:sp>
      <p:sp>
        <p:nvSpPr>
          <p:cNvPr id="7" name="文本框 6"/>
          <p:cNvSpPr txBox="1"/>
          <p:nvPr/>
        </p:nvSpPr>
        <p:spPr>
          <a:xfrm>
            <a:off x="241935" y="154940"/>
            <a:ext cx="2631440" cy="460375"/>
          </a:xfrm>
          <a:prstGeom prst="rect">
            <a:avLst/>
          </a:prstGeom>
          <a:noFill/>
        </p:spPr>
        <p:txBody>
          <a:bodyPr wrap="none" rtlCol="0" anchor="t">
            <a:spAutoFit/>
          </a:bodyPr>
          <a:p>
            <a:pPr algn="just"/>
            <a:r>
              <a:rPr lang="zh-CN" altLang="en-US" sz="2400" b="1" dirty="0">
                <a:solidFill>
                  <a:srgbClr val="0070C0"/>
                </a:solidFill>
                <a:latin typeface="华文中宋" panose="02010600040101010101" pitchFamily="2" charset="-122"/>
                <a:ea typeface="华文中宋" panose="02010600040101010101" pitchFamily="2" charset="-122"/>
                <a:sym typeface="+mn-ea"/>
              </a:rPr>
              <a:t>正确对待不同看法</a:t>
            </a:r>
            <a:endParaRPr lang="zh-CN" altLang="en-US" sz="2400"/>
          </a:p>
        </p:txBody>
      </p:sp>
      <p:sp>
        <p:nvSpPr>
          <p:cNvPr id="9" name="圆角矩形 8"/>
          <p:cNvSpPr/>
          <p:nvPr/>
        </p:nvSpPr>
        <p:spPr>
          <a:xfrm>
            <a:off x="3582670" y="154940"/>
            <a:ext cx="7172960" cy="78232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r>
              <a:rPr lang="zh-CN" altLang="en-US" sz="2400"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rPr>
              <a:t>理性对待分歧，会让我们有合情合理的看法和思考</a:t>
            </a:r>
            <a:endParaRPr lang="zh-CN" altLang="en-US" sz="2400"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endParaRPr>
          </a:p>
        </p:txBody>
      </p:sp>
      <p:sp>
        <p:nvSpPr>
          <p:cNvPr id="3" name="文本框 2"/>
          <p:cNvSpPr txBox="1"/>
          <p:nvPr/>
        </p:nvSpPr>
        <p:spPr>
          <a:xfrm>
            <a:off x="1679575" y="4980305"/>
            <a:ext cx="650240" cy="368300"/>
          </a:xfrm>
          <a:prstGeom prst="rect">
            <a:avLst/>
          </a:prstGeom>
          <a:noFill/>
        </p:spPr>
        <p:txBody>
          <a:bodyPr wrap="square" rtlCol="0">
            <a:spAutoFit/>
          </a:bodyPr>
          <a:p>
            <a:r>
              <a:rPr lang="en-US" altLang="zh-CN" dirty="0">
                <a:solidFill>
                  <a:srgbClr val="FF0000"/>
                </a:solidFill>
                <a:latin typeface="楷体" panose="02010609060101010101" pitchFamily="49" charset="-122"/>
                <a:ea typeface="楷体" panose="02010609060101010101" pitchFamily="49" charset="-122"/>
                <a:sym typeface="+mn-ea"/>
              </a:rPr>
              <a:t>P10</a:t>
            </a:r>
            <a:endParaRPr lang="zh-CN" altLang="en-US"/>
          </a:p>
        </p:txBody>
      </p:sp>
      <p:sp>
        <p:nvSpPr>
          <p:cNvPr id="8" name="文本框 7"/>
          <p:cNvSpPr txBox="1"/>
          <p:nvPr/>
        </p:nvSpPr>
        <p:spPr>
          <a:xfrm>
            <a:off x="10340340" y="5965825"/>
            <a:ext cx="650240" cy="368300"/>
          </a:xfrm>
          <a:prstGeom prst="rect">
            <a:avLst/>
          </a:prstGeom>
          <a:noFill/>
        </p:spPr>
        <p:txBody>
          <a:bodyPr wrap="square" rtlCol="0">
            <a:spAutoFit/>
          </a:bodyPr>
          <a:p>
            <a:r>
              <a:rPr lang="en-US" altLang="zh-CN" dirty="0">
                <a:solidFill>
                  <a:srgbClr val="FF0000"/>
                </a:solidFill>
                <a:latin typeface="楷体" panose="02010609060101010101" pitchFamily="49" charset="-122"/>
                <a:ea typeface="楷体" panose="02010609060101010101" pitchFamily="49" charset="-122"/>
                <a:sym typeface="+mn-ea"/>
              </a:rPr>
              <a:t>P1</a:t>
            </a:r>
            <a:r>
              <a:rPr lang="en-US" dirty="0">
                <a:solidFill>
                  <a:srgbClr val="FF0000"/>
                </a:solidFill>
                <a:latin typeface="楷体" panose="02010609060101010101" pitchFamily="49" charset="-122"/>
                <a:ea typeface="楷体" panose="02010609060101010101" pitchFamily="49" charset="-122"/>
                <a:sym typeface="+mn-ea"/>
              </a:rPr>
              <a:t>1</a:t>
            </a:r>
            <a:endParaRPr 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31504" y="352055"/>
            <a:ext cx="4362458" cy="52827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68008" y="332656"/>
            <a:ext cx="4248472" cy="55323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矩形 2"/>
          <p:cNvSpPr/>
          <p:nvPr/>
        </p:nvSpPr>
        <p:spPr>
          <a:xfrm>
            <a:off x="1559496" y="2492892"/>
            <a:ext cx="4362458" cy="280831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箭头: 下 4"/>
          <p:cNvSpPr/>
          <p:nvPr/>
        </p:nvSpPr>
        <p:spPr>
          <a:xfrm>
            <a:off x="3672876" y="5301209"/>
            <a:ext cx="216024" cy="333603"/>
          </a:xfrm>
          <a:prstGeom prst="downArrow">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631315" y="5603240"/>
            <a:ext cx="3997960" cy="894715"/>
          </a:xfrm>
          <a:prstGeom prst="ellipse">
            <a:avLst/>
          </a:pr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solidFill>
                <a:latin typeface="楷体" panose="02010609060101010101" pitchFamily="49" charset="-122"/>
                <a:ea typeface="楷体" panose="02010609060101010101" pitchFamily="49" charset="-122"/>
              </a:rPr>
              <a:t>方法价值</a:t>
            </a:r>
            <a:endParaRPr lang="en-US" altLang="zh-CN" sz="2800" b="1" dirty="0">
              <a:solidFill>
                <a:schemeClr val="tx1"/>
              </a:solidFill>
              <a:latin typeface="楷体" panose="02010609060101010101" pitchFamily="49" charset="-122"/>
              <a:ea typeface="楷体" panose="02010609060101010101" pitchFamily="49" charset="-122"/>
            </a:endParaRPr>
          </a:p>
          <a:p>
            <a:pPr algn="ctr"/>
            <a:r>
              <a:rPr lang="zh-CN" altLang="en-US" sz="2800" b="1" dirty="0">
                <a:solidFill>
                  <a:schemeClr val="tx1"/>
                </a:solidFill>
                <a:latin typeface="楷体" panose="02010609060101010101" pitchFamily="49" charset="-122"/>
                <a:ea typeface="楷体" panose="02010609060101010101" pitchFamily="49" charset="-122"/>
              </a:rPr>
              <a:t>德育价值</a:t>
            </a:r>
            <a:endParaRPr lang="en-US" altLang="zh-CN" sz="2800" b="1" dirty="0">
              <a:solidFill>
                <a:schemeClr val="tx1"/>
              </a:solidFill>
              <a:latin typeface="楷体" panose="02010609060101010101" pitchFamily="49" charset="-122"/>
              <a:ea typeface="楷体" panose="02010609060101010101" pitchFamily="49" charset="-122"/>
            </a:endParaRPr>
          </a:p>
        </p:txBody>
      </p:sp>
      <p:sp>
        <p:nvSpPr>
          <p:cNvPr id="9" name="矩形 8"/>
          <p:cNvSpPr/>
          <p:nvPr/>
        </p:nvSpPr>
        <p:spPr>
          <a:xfrm>
            <a:off x="6126030" y="3121341"/>
            <a:ext cx="4362458" cy="251346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箭头: 下 9"/>
          <p:cNvSpPr/>
          <p:nvPr/>
        </p:nvSpPr>
        <p:spPr>
          <a:xfrm>
            <a:off x="8292244" y="5603170"/>
            <a:ext cx="216024" cy="333603"/>
          </a:xfrm>
          <a:prstGeom prst="downArrow">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805930" y="5706745"/>
            <a:ext cx="3610610" cy="818515"/>
          </a:xfrm>
          <a:prstGeom prst="ellipse">
            <a:avLst/>
          </a:pr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solidFill>
                <a:latin typeface="楷体" panose="02010609060101010101" pitchFamily="49" charset="-122"/>
                <a:ea typeface="楷体" panose="02010609060101010101" pitchFamily="49" charset="-122"/>
              </a:rPr>
              <a:t>方法引导</a:t>
            </a:r>
            <a:endParaRPr lang="zh-CN" altLang="en-US" sz="2800" b="1" dirty="0">
              <a:solidFill>
                <a:schemeClr val="tx1"/>
              </a:solidFill>
              <a:latin typeface="楷体" panose="02010609060101010101" pitchFamily="49" charset="-122"/>
              <a:ea typeface="楷体" panose="02010609060101010101" pitchFamily="49" charset="-122"/>
            </a:endParaRPr>
          </a:p>
        </p:txBody>
      </p:sp>
      <p:sp>
        <p:nvSpPr>
          <p:cNvPr id="2" name="文本框 1"/>
          <p:cNvSpPr txBox="1"/>
          <p:nvPr/>
        </p:nvSpPr>
        <p:spPr>
          <a:xfrm>
            <a:off x="435610" y="135255"/>
            <a:ext cx="1969770" cy="398780"/>
          </a:xfrm>
          <a:prstGeom prst="rect">
            <a:avLst/>
          </a:prstGeom>
          <a:noFill/>
        </p:spPr>
        <p:txBody>
          <a:bodyPr wrap="none" rtlCol="0" anchor="t">
            <a:spAutoFit/>
            <a:scene3d>
              <a:camera prst="orthographicFront"/>
              <a:lightRig rig="threePt" dir="t"/>
            </a:scene3d>
          </a:bodyPr>
          <a:p>
            <a:r>
              <a:rPr lang="zh-CN" altLang="en-US" sz="2000" b="1" dirty="0">
                <a:solidFill>
                  <a:schemeClr val="accent1"/>
                </a:solidFill>
                <a:effectLst>
                  <a:outerShdw blurRad="38100" dist="25400" dir="5400000" algn="ctr" rotWithShape="0">
                    <a:srgbClr val="6E747A">
                      <a:alpha val="43000"/>
                    </a:srgbClr>
                  </a:outerShdw>
                </a:effectLst>
                <a:sym typeface="+mn-ea"/>
              </a:rPr>
              <a:t>真诚坦率很重要</a:t>
            </a:r>
            <a:endParaRPr lang="zh-CN" altLang="en-US" sz="2000" b="1" dirty="0">
              <a:solidFill>
                <a:schemeClr val="accent1"/>
              </a:solidFill>
              <a:effectLst>
                <a:outerShdw blurRad="38100" dist="25400" dir="5400000" algn="ctr" rotWithShape="0">
                  <a:srgbClr val="6E747A">
                    <a:alpha val="43000"/>
                  </a:srgbClr>
                </a:outerShdw>
              </a:effectLst>
              <a:sym typeface="+mn-ea"/>
            </a:endParaRPr>
          </a:p>
        </p:txBody>
      </p:sp>
      <p:sp>
        <p:nvSpPr>
          <p:cNvPr id="4" name="圆角矩形 3"/>
          <p:cNvSpPr/>
          <p:nvPr/>
        </p:nvSpPr>
        <p:spPr>
          <a:xfrm>
            <a:off x="48260" y="1758315"/>
            <a:ext cx="2555875" cy="61468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eaLnBrk="1" fontAlgn="base" hangingPunct="1">
              <a:spcBef>
                <a:spcPct val="0"/>
              </a:spcBef>
              <a:spcAft>
                <a:spcPct val="0"/>
              </a:spcAft>
              <a:buFontTx/>
              <a:buNone/>
            </a:pPr>
            <a:r>
              <a:rPr lang="zh-CN" altLang="en-US" sz="2400"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rPr>
              <a:t>真诚坦率的沟通有效的化解矛盾</a:t>
            </a:r>
            <a:endParaRPr lang="zh-CN" altLang="en-US" sz="2400"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endParaRPr>
          </a:p>
        </p:txBody>
      </p:sp>
      <p:sp>
        <p:nvSpPr>
          <p:cNvPr id="6" name="文本框 5"/>
          <p:cNvSpPr txBox="1"/>
          <p:nvPr/>
        </p:nvSpPr>
        <p:spPr>
          <a:xfrm>
            <a:off x="1613535" y="4888865"/>
            <a:ext cx="594360" cy="368300"/>
          </a:xfrm>
          <a:prstGeom prst="rect">
            <a:avLst/>
          </a:prstGeom>
          <a:noFill/>
        </p:spPr>
        <p:txBody>
          <a:bodyPr wrap="square" rtlCol="0">
            <a:spAutoFit/>
          </a:bodyPr>
          <a:p>
            <a:r>
              <a:rPr lang="en-US" altLang="zh-CN" b="1" dirty="0">
                <a:latin typeface="楷体" panose="02010609060101010101" pitchFamily="49" charset="-122"/>
                <a:ea typeface="楷体" panose="02010609060101010101" pitchFamily="49" charset="-122"/>
                <a:sym typeface="+mn-ea"/>
              </a:rPr>
              <a:t>P12</a:t>
            </a:r>
            <a:endParaRPr lang="zh-CN" altLang="en-US"/>
          </a:p>
        </p:txBody>
      </p:sp>
      <p:sp>
        <p:nvSpPr>
          <p:cNvPr id="7" name="文本框 6"/>
          <p:cNvSpPr txBox="1"/>
          <p:nvPr/>
        </p:nvSpPr>
        <p:spPr>
          <a:xfrm>
            <a:off x="10672445" y="5931535"/>
            <a:ext cx="594360" cy="368300"/>
          </a:xfrm>
          <a:prstGeom prst="rect">
            <a:avLst/>
          </a:prstGeom>
          <a:noFill/>
        </p:spPr>
        <p:txBody>
          <a:bodyPr wrap="square" rtlCol="0">
            <a:spAutoFit/>
          </a:bodyPr>
          <a:p>
            <a:r>
              <a:rPr lang="en-US" altLang="zh-CN" b="1" dirty="0">
                <a:latin typeface="楷体" panose="02010609060101010101" pitchFamily="49" charset="-122"/>
                <a:ea typeface="楷体" panose="02010609060101010101" pitchFamily="49" charset="-122"/>
                <a:sym typeface="+mn-ea"/>
              </a:rPr>
              <a:t>P13</a:t>
            </a:r>
            <a:endParaRPr lang="zh-CN" altLang="en-US"/>
          </a:p>
        </p:txBody>
      </p:sp>
      <p:sp>
        <p:nvSpPr>
          <p:cNvPr id="12" name="文本框 11"/>
          <p:cNvSpPr txBox="1"/>
          <p:nvPr/>
        </p:nvSpPr>
        <p:spPr>
          <a:xfrm>
            <a:off x="10416540" y="3713480"/>
            <a:ext cx="1263650" cy="368300"/>
          </a:xfrm>
          <a:prstGeom prst="rect">
            <a:avLst/>
          </a:prstGeom>
          <a:noFill/>
        </p:spPr>
        <p:txBody>
          <a:bodyPr wrap="square" rtlCol="0">
            <a:spAutoFit/>
          </a:bodyPr>
          <a:p>
            <a:r>
              <a:rPr lang="zh-CN"/>
              <a:t>心理问题</a:t>
            </a:r>
            <a:endParaRPr lang="zh-CN"/>
          </a:p>
        </p:txBody>
      </p:sp>
      <p:sp>
        <p:nvSpPr>
          <p:cNvPr id="13" name="文本框 12"/>
          <p:cNvSpPr txBox="1"/>
          <p:nvPr/>
        </p:nvSpPr>
        <p:spPr>
          <a:xfrm>
            <a:off x="10453370" y="4323715"/>
            <a:ext cx="1319530" cy="368300"/>
          </a:xfrm>
          <a:prstGeom prst="rect">
            <a:avLst/>
          </a:prstGeom>
          <a:noFill/>
        </p:spPr>
        <p:txBody>
          <a:bodyPr wrap="square" rtlCol="0">
            <a:spAutoFit/>
          </a:bodyPr>
          <a:p>
            <a:r>
              <a:rPr lang="zh-CN"/>
              <a:t>能力问题</a:t>
            </a:r>
            <a:endParaRPr lang="zh-CN"/>
          </a:p>
        </p:txBody>
      </p:sp>
      <p:sp>
        <p:nvSpPr>
          <p:cNvPr id="14" name="文本框 13"/>
          <p:cNvSpPr txBox="1"/>
          <p:nvPr/>
        </p:nvSpPr>
        <p:spPr>
          <a:xfrm>
            <a:off x="10453370" y="4933315"/>
            <a:ext cx="1389380" cy="368300"/>
          </a:xfrm>
          <a:prstGeom prst="rect">
            <a:avLst/>
          </a:prstGeom>
          <a:noFill/>
        </p:spPr>
        <p:txBody>
          <a:bodyPr wrap="square" rtlCol="0">
            <a:spAutoFit/>
          </a:bodyPr>
          <a:p>
            <a:r>
              <a:rPr lang="zh-CN"/>
              <a:t>价值观问题</a:t>
            </a:r>
            <a:endParaRPr lang="zh-CN"/>
          </a:p>
        </p:txBody>
      </p:sp>
      <p:sp>
        <p:nvSpPr>
          <p:cNvPr id="15" name="圆角矩形 14"/>
          <p:cNvSpPr/>
          <p:nvPr/>
        </p:nvSpPr>
        <p:spPr>
          <a:xfrm>
            <a:off x="9011920" y="351790"/>
            <a:ext cx="2555875" cy="61468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p>
            <a:pPr algn="just" eaLnBrk="1" fontAlgn="base" hangingPunct="1">
              <a:spcBef>
                <a:spcPct val="0"/>
              </a:spcBef>
              <a:spcAft>
                <a:spcPct val="0"/>
              </a:spcAft>
              <a:buNone/>
            </a:pPr>
            <a:r>
              <a:rPr lang="zh-CN" altLang="en-US" sz="2400"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rPr>
              <a:t>尊重他人表达自</a:t>
            </a:r>
            <a:endParaRPr lang="en-US" altLang="zh-CN" sz="2400"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a:p>
            <a:pPr algn="just" eaLnBrk="1" fontAlgn="base" hangingPunct="1">
              <a:spcBef>
                <a:spcPct val="0"/>
              </a:spcBef>
              <a:spcAft>
                <a:spcPct val="0"/>
              </a:spcAft>
              <a:buNone/>
            </a:pPr>
            <a:r>
              <a:rPr lang="zh-CN" altLang="en-US" sz="2400"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rPr>
              <a:t>己观点的权利</a:t>
            </a:r>
            <a:endParaRPr lang="zh-CN" altLang="en-US" sz="2400"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2" name="Picture 2"/>
          <p:cNvPicPr>
            <a:picLocks noChangeAspect="1" noChangeArrowheads="1"/>
          </p:cNvPicPr>
          <p:nvPr/>
        </p:nvPicPr>
        <p:blipFill rotWithShape="1">
          <a:blip r:embed="rId2" cstate="print"/>
          <a:srcRect l="-970" t="-938" r="-255" b="-645"/>
          <a:stretch>
            <a:fillRect/>
          </a:stretch>
        </p:blipFill>
        <p:spPr bwMode="auto">
          <a:xfrm>
            <a:off x="1480949" y="1215847"/>
            <a:ext cx="3817881" cy="5381700"/>
          </a:xfrm>
          <a:prstGeom prst="rect">
            <a:avLst/>
          </a:prstGeom>
          <a:noFill/>
          <a:ln w="9525">
            <a:solidFill>
              <a:schemeClr val="accent1"/>
            </a:solidFill>
            <a:miter lim="800000"/>
            <a:headEnd/>
            <a:tailEnd/>
          </a:ln>
          <a:effectLst/>
        </p:spPr>
      </p:pic>
      <p:sp>
        <p:nvSpPr>
          <p:cNvPr id="4" name="矩形 3"/>
          <p:cNvSpPr/>
          <p:nvPr/>
        </p:nvSpPr>
        <p:spPr>
          <a:xfrm>
            <a:off x="731899" y="260453"/>
            <a:ext cx="7788275" cy="737235"/>
          </a:xfrm>
          <a:prstGeom prst="rect">
            <a:avLst/>
          </a:prstGeom>
        </p:spPr>
        <p:txBody>
          <a:bodyPr wrap="none">
            <a:spAutoFit/>
          </a:bodyPr>
          <a:lstStyle/>
          <a:p>
            <a:pPr marL="457200" indent="-457200">
              <a:lnSpc>
                <a:spcPct val="150000"/>
              </a:lnSpc>
              <a:buFont typeface="Wingdings" panose="05000000000000000000" pitchFamily="2" charset="2"/>
              <a:buChar char="u"/>
            </a:pPr>
            <a:r>
              <a:rPr lang="zh-CN" altLang="en-US" sz="2800" b="1" dirty="0">
                <a:solidFill>
                  <a:schemeClr val="tx1"/>
                </a:solidFill>
                <a:effectLst>
                  <a:outerShdw blurRad="38100" dist="19050" dir="2700000" algn="tl" rotWithShape="0">
                    <a:schemeClr val="dk1">
                      <a:alpha val="40000"/>
                    </a:schemeClr>
                  </a:outerShdw>
                </a:effectLst>
              </a:rPr>
              <a:t>教材内容呈现凸显“立德树人”的</a:t>
            </a:r>
            <a:r>
              <a:rPr lang="zh-CN" altLang="zh-CN" sz="2800" b="1" dirty="0">
                <a:solidFill>
                  <a:schemeClr val="tx1"/>
                </a:solidFill>
                <a:effectLst>
                  <a:outerShdw blurRad="38100" dist="19050" dir="2700000" algn="tl" rotWithShape="0">
                    <a:schemeClr val="dk1">
                      <a:alpha val="40000"/>
                    </a:schemeClr>
                  </a:outerShdw>
                </a:effectLst>
              </a:rPr>
              <a:t>育人功能</a:t>
            </a:r>
            <a:r>
              <a:rPr lang="zh-CN" altLang="en-US" sz="2800" dirty="0"/>
              <a:t>。</a:t>
            </a:r>
            <a:endParaRPr lang="en-US" altLang="zh-CN" sz="2800" dirty="0"/>
          </a:p>
        </p:txBody>
      </p:sp>
      <p:sp>
        <p:nvSpPr>
          <p:cNvPr id="5" name="对话气泡: 矩形 4"/>
          <p:cNvSpPr/>
          <p:nvPr/>
        </p:nvSpPr>
        <p:spPr>
          <a:xfrm>
            <a:off x="5638801" y="1735014"/>
            <a:ext cx="4736122" cy="2520463"/>
          </a:xfrm>
          <a:prstGeom prst="wedgeRectCallout">
            <a:avLst>
              <a:gd name="adj1" fmla="val -65502"/>
              <a:gd name="adj2" fmla="val 58695"/>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5791200" y="1798477"/>
            <a:ext cx="4431323" cy="2677656"/>
          </a:xfrm>
          <a:prstGeom prst="rect">
            <a:avLst/>
          </a:prstGeom>
          <a:noFill/>
        </p:spPr>
        <p:txBody>
          <a:bodyPr wrap="square" rtlCol="0">
            <a:spAutoFit/>
          </a:bodyPr>
          <a:lstStyle/>
          <a:p>
            <a:pPr>
              <a:defRPr/>
            </a:pPr>
            <a:r>
              <a:rPr lang="zh-CN" altLang="en-US" sz="2400" b="1" dirty="0"/>
              <a:t>教材中有关于社会主义核心价值观的内容，从生活中的方方面面体现核心价值观深入人心，说明精神文明建设</a:t>
            </a:r>
            <a:r>
              <a:rPr lang="zh-CN" altLang="en-US" sz="2400" b="1" dirty="0">
                <a:solidFill>
                  <a:srgbClr val="000000"/>
                </a:solidFill>
              </a:rPr>
              <a:t>需要国家政策的保障，精神文明建设需要每个人的积极参与和行动。</a:t>
            </a:r>
            <a:endParaRPr lang="zh-CN" altLang="en-US" sz="2400" b="1" dirty="0">
              <a:solidFill>
                <a:srgbClr val="000000"/>
              </a:solidFill>
            </a:endParaRPr>
          </a:p>
          <a:p>
            <a:endParaRPr lang="zh-CN" altLang="en-US" sz="2400" b="1" dirty="0"/>
          </a:p>
        </p:txBody>
      </p:sp>
      <p:sp>
        <p:nvSpPr>
          <p:cNvPr id="7" name="矩形: 圆角 6"/>
          <p:cNvSpPr/>
          <p:nvPr/>
        </p:nvSpPr>
        <p:spPr>
          <a:xfrm>
            <a:off x="1594338" y="2614246"/>
            <a:ext cx="3598985" cy="3399692"/>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770" name="Organization Chart 3"/>
          <p:cNvGrpSpPr/>
          <p:nvPr/>
        </p:nvGrpSpPr>
        <p:grpSpPr bwMode="auto">
          <a:xfrm>
            <a:off x="1847528" y="1772816"/>
            <a:ext cx="8428038" cy="3225800"/>
            <a:chOff x="272" y="1064"/>
            <a:chExt cx="2957" cy="723"/>
          </a:xfrm>
        </p:grpSpPr>
        <p:cxnSp>
          <p:nvCxnSpPr>
            <p:cNvPr id="32772" name="_s31749"/>
            <p:cNvCxnSpPr>
              <a:cxnSpLocks noChangeShapeType="1"/>
              <a:stCxn id="32778" idx="0"/>
              <a:endCxn id="6" idx="2"/>
            </p:cNvCxnSpPr>
            <p:nvPr/>
          </p:nvCxnSpPr>
          <p:spPr bwMode="auto">
            <a:xfrm rot="16200000" flipV="1">
              <a:off x="2147" y="888"/>
              <a:ext cx="212" cy="1011"/>
            </a:xfrm>
            <a:prstGeom prst="bentConnector3">
              <a:avLst>
                <a:gd name="adj1" fmla="val 50000"/>
              </a:avLst>
            </a:prstGeom>
            <a:noFill/>
            <a:ln w="9525">
              <a:solidFill>
                <a:schemeClr val="tx1"/>
              </a:solidFill>
              <a:miter lim="800000"/>
            </a:ln>
            <a:extLst>
              <a:ext uri="{909E8E84-426E-40DD-AFC4-6F175D3DCCD1}">
                <a14:hiddenFill xmlns:a14="http://schemas.microsoft.com/office/drawing/2010/main">
                  <a:noFill/>
                </a14:hiddenFill>
              </a:ext>
            </a:extLst>
          </p:spPr>
        </p:cxnSp>
        <p:cxnSp>
          <p:nvCxnSpPr>
            <p:cNvPr id="32773" name="_s31750"/>
            <p:cNvCxnSpPr>
              <a:cxnSpLocks noChangeShapeType="1"/>
              <a:stCxn id="32777" idx="0"/>
              <a:endCxn id="6" idx="2"/>
            </p:cNvCxnSpPr>
            <p:nvPr/>
          </p:nvCxnSpPr>
          <p:spPr bwMode="auto">
            <a:xfrm flipV="1">
              <a:off x="1748" y="1287"/>
              <a:ext cx="0" cy="209"/>
            </a:xfrm>
            <a:prstGeom prst="straightConnector1">
              <a:avLst/>
            </a:prstGeom>
            <a:noFill/>
            <a:ln w="9525">
              <a:solidFill>
                <a:schemeClr val="tx1"/>
              </a:solidFill>
              <a:round/>
            </a:ln>
            <a:extLst>
              <a:ext uri="{909E8E84-426E-40DD-AFC4-6F175D3DCCD1}">
                <a14:hiddenFill xmlns:a14="http://schemas.microsoft.com/office/drawing/2010/main">
                  <a:noFill/>
                </a14:hiddenFill>
              </a:ext>
            </a:extLst>
          </p:spPr>
        </p:cxnSp>
        <p:cxnSp>
          <p:nvCxnSpPr>
            <p:cNvPr id="32774" name="_s31751"/>
            <p:cNvCxnSpPr>
              <a:cxnSpLocks noChangeShapeType="1"/>
              <a:stCxn id="32776" idx="0"/>
              <a:endCxn id="6" idx="2"/>
            </p:cNvCxnSpPr>
            <p:nvPr/>
          </p:nvCxnSpPr>
          <p:spPr bwMode="auto">
            <a:xfrm rot="5400000" flipH="1" flipV="1">
              <a:off x="1120" y="871"/>
              <a:ext cx="212" cy="1044"/>
            </a:xfrm>
            <a:prstGeom prst="bentConnector3">
              <a:avLst>
                <a:gd name="adj1" fmla="val 50000"/>
              </a:avLst>
            </a:prstGeom>
            <a:noFill/>
            <a:ln w="9525">
              <a:solidFill>
                <a:schemeClr val="tx1"/>
              </a:solidFill>
              <a:miter lim="800000"/>
            </a:ln>
            <a:extLst>
              <a:ext uri="{909E8E84-426E-40DD-AFC4-6F175D3DCCD1}">
                <a14:hiddenFill xmlns:a14="http://schemas.microsoft.com/office/drawing/2010/main">
                  <a:noFill/>
                </a14:hiddenFill>
              </a:ext>
            </a:extLst>
          </p:spPr>
        </p:cxnSp>
        <p:sp>
          <p:nvSpPr>
            <p:cNvPr id="6" name="_s31752"/>
            <p:cNvSpPr>
              <a:spLocks noChangeArrowheads="1"/>
            </p:cNvSpPr>
            <p:nvPr/>
          </p:nvSpPr>
          <p:spPr bwMode="auto">
            <a:xfrm>
              <a:off x="1172" y="1064"/>
              <a:ext cx="1152" cy="223"/>
            </a:xfrm>
            <a:prstGeom prst="roundRect">
              <a:avLst>
                <a:gd name="adj" fmla="val 16667"/>
              </a:avLst>
            </a:prstGeom>
            <a:solidFill>
              <a:schemeClr val="bg1"/>
            </a:solidFill>
            <a:ln w="9525">
              <a:solidFill>
                <a:schemeClr val="tx1"/>
              </a:solidFill>
              <a:round/>
            </a:ln>
          </p:spPr>
          <p:txBody>
            <a:bodyPr wrap="none" lIns="0" tIns="0" rIns="0" bIns="0" anchor="ctr"/>
            <a:lstStyle/>
            <a:p>
              <a:pPr algn="ctr" fontAlgn="base">
                <a:spcBef>
                  <a:spcPct val="0"/>
                </a:spcBef>
                <a:spcAft>
                  <a:spcPct val="0"/>
                </a:spcAft>
                <a:defRPr/>
              </a:pPr>
              <a:r>
                <a:rPr lang="zh-CN" altLang="en-US" sz="3200" b="1" dirty="0">
                  <a:latin typeface="华文中宋" panose="02010600040101010101" pitchFamily="2" charset="-122"/>
                  <a:ea typeface="华文中宋" panose="02010600040101010101" pitchFamily="2" charset="-122"/>
                </a:rPr>
                <a:t>与人沟通讲方法</a:t>
              </a:r>
              <a:endParaRPr lang="zh-CN" altLang="en-US" sz="3200" b="1" dirty="0">
                <a:latin typeface="华文中宋" panose="02010600040101010101" pitchFamily="2" charset="-122"/>
                <a:ea typeface="华文中宋" panose="02010600040101010101" pitchFamily="2" charset="-122"/>
              </a:endParaRPr>
            </a:p>
          </p:txBody>
        </p:sp>
        <p:sp>
          <p:nvSpPr>
            <p:cNvPr id="32776" name="_s31753"/>
            <p:cNvSpPr>
              <a:spLocks noChangeArrowheads="1"/>
            </p:cNvSpPr>
            <p:nvPr/>
          </p:nvSpPr>
          <p:spPr bwMode="auto">
            <a:xfrm>
              <a:off x="272" y="1499"/>
              <a:ext cx="864" cy="288"/>
            </a:xfrm>
            <a:prstGeom prst="roundRect">
              <a:avLst>
                <a:gd name="adj" fmla="val 16667"/>
              </a:avLst>
            </a:prstGeom>
            <a:noFill/>
            <a:ln w="9525">
              <a:solidFill>
                <a:schemeClr val="tx1"/>
              </a:solidFill>
              <a:round/>
            </a:ln>
          </p:spPr>
          <p:txBody>
            <a:bodyPr wrap="none" lIns="0" tIns="0" rIns="0" bIns="0"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r>
                <a:rPr lang="zh-CN" altLang="en-US" sz="2400" dirty="0">
                  <a:solidFill>
                    <a:srgbClr val="000000"/>
                  </a:solidFill>
                  <a:latin typeface="楷体" panose="02010609060101010101" pitchFamily="49" charset="-122"/>
                  <a:ea typeface="楷体" panose="02010609060101010101" pitchFamily="49" charset="-122"/>
                </a:rPr>
                <a:t>要勇于和准确的</a:t>
              </a:r>
              <a:endParaRPr lang="en-US" altLang="zh-CN" sz="2400" dirty="0">
                <a:solidFill>
                  <a:srgbClr val="000000"/>
                </a:solidFill>
                <a:latin typeface="楷体" panose="02010609060101010101" pitchFamily="49" charset="-122"/>
                <a:ea typeface="楷体" panose="02010609060101010101" pitchFamily="49" charset="-122"/>
              </a:endParaRPr>
            </a:p>
            <a:p>
              <a:pPr eaLnBrk="1" fontAlgn="base" hangingPunct="1">
                <a:spcBef>
                  <a:spcPct val="0"/>
                </a:spcBef>
                <a:spcAft>
                  <a:spcPct val="0"/>
                </a:spcAft>
                <a:buFontTx/>
                <a:buNone/>
              </a:pPr>
              <a:r>
                <a:rPr lang="zh-CN" altLang="en-US" sz="2400" dirty="0">
                  <a:solidFill>
                    <a:srgbClr val="000000"/>
                  </a:solidFill>
                  <a:latin typeface="楷体" panose="02010609060101010101" pitchFamily="49" charset="-122"/>
                  <a:ea typeface="楷体" panose="02010609060101010101" pitchFamily="49" charset="-122"/>
                </a:rPr>
                <a:t>表达自己的意见</a:t>
              </a:r>
              <a:endParaRPr lang="zh-CN" altLang="en-US" sz="2400" dirty="0">
                <a:solidFill>
                  <a:srgbClr val="000000"/>
                </a:solidFill>
                <a:latin typeface="楷体" panose="02010609060101010101" pitchFamily="49" charset="-122"/>
                <a:ea typeface="楷体" panose="02010609060101010101" pitchFamily="49" charset="-122"/>
              </a:endParaRPr>
            </a:p>
          </p:txBody>
        </p:sp>
        <p:sp>
          <p:nvSpPr>
            <p:cNvPr id="32777" name="_s31754"/>
            <p:cNvSpPr>
              <a:spLocks noChangeArrowheads="1"/>
            </p:cNvSpPr>
            <p:nvPr/>
          </p:nvSpPr>
          <p:spPr bwMode="auto">
            <a:xfrm>
              <a:off x="1253" y="1496"/>
              <a:ext cx="990" cy="288"/>
            </a:xfrm>
            <a:prstGeom prst="roundRect">
              <a:avLst>
                <a:gd name="adj" fmla="val 16667"/>
              </a:avLst>
            </a:prstGeom>
            <a:noFill/>
            <a:ln w="9525">
              <a:solidFill>
                <a:schemeClr val="tx1"/>
              </a:solidFill>
              <a:round/>
            </a:ln>
          </p:spPr>
          <p:txBody>
            <a:bodyPr wrap="none" lIns="0" tIns="0" rIns="0" bIns="0"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r>
                <a:rPr lang="zh-CN" altLang="en-US" sz="2400" dirty="0">
                  <a:solidFill>
                    <a:srgbClr val="000000"/>
                  </a:solidFill>
                  <a:latin typeface="楷体" panose="02010609060101010101" pitchFamily="49" charset="-122"/>
                  <a:ea typeface="楷体" panose="02010609060101010101" pitchFamily="49" charset="-122"/>
                </a:rPr>
                <a:t>要学会倾听，理解</a:t>
              </a:r>
              <a:endParaRPr lang="zh-CN" altLang="en-US" sz="2400" dirty="0">
                <a:solidFill>
                  <a:srgbClr val="000000"/>
                </a:solidFill>
                <a:latin typeface="楷体" panose="02010609060101010101" pitchFamily="49" charset="-122"/>
                <a:ea typeface="楷体" panose="02010609060101010101" pitchFamily="49" charset="-122"/>
              </a:endParaRPr>
            </a:p>
            <a:p>
              <a:pPr eaLnBrk="1" fontAlgn="base" hangingPunct="1">
                <a:spcBef>
                  <a:spcPct val="0"/>
                </a:spcBef>
                <a:spcAft>
                  <a:spcPct val="0"/>
                </a:spcAft>
                <a:buFontTx/>
                <a:buNone/>
              </a:pPr>
              <a:r>
                <a:rPr lang="zh-CN" altLang="en-US" sz="2400" dirty="0">
                  <a:solidFill>
                    <a:srgbClr val="000000"/>
                  </a:solidFill>
                  <a:latin typeface="楷体" panose="02010609060101010101" pitchFamily="49" charset="-122"/>
                  <a:ea typeface="楷体" panose="02010609060101010101" pitchFamily="49" charset="-122"/>
                </a:rPr>
                <a:t>领会对方的想法</a:t>
              </a:r>
              <a:endParaRPr lang="zh-CN" altLang="en-US" sz="2400" dirty="0">
                <a:solidFill>
                  <a:srgbClr val="000000"/>
                </a:solidFill>
                <a:latin typeface="楷体" panose="02010609060101010101" pitchFamily="49" charset="-122"/>
                <a:ea typeface="楷体" panose="02010609060101010101" pitchFamily="49" charset="-122"/>
              </a:endParaRPr>
            </a:p>
          </p:txBody>
        </p:sp>
        <p:sp>
          <p:nvSpPr>
            <p:cNvPr id="32778" name="_s31755"/>
            <p:cNvSpPr>
              <a:spLocks noChangeArrowheads="1"/>
            </p:cNvSpPr>
            <p:nvPr/>
          </p:nvSpPr>
          <p:spPr bwMode="auto">
            <a:xfrm>
              <a:off x="2288" y="1499"/>
              <a:ext cx="941" cy="288"/>
            </a:xfrm>
            <a:prstGeom prst="roundRect">
              <a:avLst>
                <a:gd name="adj" fmla="val 16667"/>
              </a:avLst>
            </a:prstGeom>
            <a:noFill/>
            <a:ln w="9525">
              <a:solidFill>
                <a:schemeClr val="tx1"/>
              </a:solidFill>
              <a:round/>
            </a:ln>
          </p:spPr>
          <p:txBody>
            <a:bodyPr wrap="none" lIns="0" tIns="0" rIns="0" bIns="0"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r>
                <a:rPr lang="zh-CN" altLang="en-US" sz="2400" dirty="0">
                  <a:solidFill>
                    <a:srgbClr val="000000"/>
                  </a:solidFill>
                  <a:latin typeface="楷体" panose="02010609060101010101" pitchFamily="49" charset="-122"/>
                  <a:ea typeface="楷体" panose="02010609060101010101" pitchFamily="49" charset="-122"/>
                </a:rPr>
                <a:t>未能达成共识可展</a:t>
              </a:r>
              <a:endParaRPr lang="en-US" altLang="zh-CN" sz="2400" dirty="0">
                <a:solidFill>
                  <a:srgbClr val="000000"/>
                </a:solidFill>
                <a:latin typeface="楷体" panose="02010609060101010101" pitchFamily="49" charset="-122"/>
                <a:ea typeface="楷体" panose="02010609060101010101" pitchFamily="49" charset="-122"/>
              </a:endParaRPr>
            </a:p>
            <a:p>
              <a:pPr eaLnBrk="1" fontAlgn="base" hangingPunct="1">
                <a:spcBef>
                  <a:spcPct val="0"/>
                </a:spcBef>
                <a:spcAft>
                  <a:spcPct val="0"/>
                </a:spcAft>
                <a:buFontTx/>
                <a:buNone/>
              </a:pPr>
              <a:r>
                <a:rPr lang="zh-CN" altLang="en-US" sz="2400" dirty="0">
                  <a:solidFill>
                    <a:srgbClr val="000000"/>
                  </a:solidFill>
                  <a:latin typeface="楷体" panose="02010609060101010101" pitchFamily="49" charset="-122"/>
                  <a:ea typeface="楷体" panose="02010609060101010101" pitchFamily="49" charset="-122"/>
                </a:rPr>
                <a:t>开争论，并给对方</a:t>
              </a:r>
              <a:endParaRPr lang="en-US" altLang="zh-CN" sz="2400" dirty="0">
                <a:solidFill>
                  <a:srgbClr val="000000"/>
                </a:solidFill>
                <a:latin typeface="楷体" panose="02010609060101010101" pitchFamily="49" charset="-122"/>
                <a:ea typeface="楷体" panose="02010609060101010101" pitchFamily="49" charset="-122"/>
              </a:endParaRPr>
            </a:p>
            <a:p>
              <a:pPr eaLnBrk="1" fontAlgn="base" hangingPunct="1">
                <a:spcBef>
                  <a:spcPct val="0"/>
                </a:spcBef>
                <a:spcAft>
                  <a:spcPct val="0"/>
                </a:spcAft>
                <a:buFontTx/>
                <a:buNone/>
              </a:pPr>
              <a:r>
                <a:rPr lang="zh-CN" altLang="en-US" sz="2400" dirty="0">
                  <a:solidFill>
                    <a:srgbClr val="000000"/>
                  </a:solidFill>
                  <a:latin typeface="楷体" panose="02010609060101010101" pitchFamily="49" charset="-122"/>
                  <a:ea typeface="楷体" panose="02010609060101010101" pitchFamily="49" charset="-122"/>
                </a:rPr>
                <a:t>解释的机会</a:t>
              </a:r>
              <a:endParaRPr lang="zh-CN" altLang="en-US" sz="2400" dirty="0">
                <a:solidFill>
                  <a:srgbClr val="000000"/>
                </a:solidFill>
                <a:latin typeface="楷体" panose="02010609060101010101" pitchFamily="49" charset="-122"/>
                <a:ea typeface="楷体" panose="02010609060101010101" pitchFamily="49" charset="-122"/>
              </a:endParaRPr>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67408" y="197641"/>
            <a:ext cx="5150254" cy="61544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88669" y="88875"/>
            <a:ext cx="4854239" cy="65084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圆角矩形 12"/>
          <p:cNvSpPr/>
          <p:nvPr/>
        </p:nvSpPr>
        <p:spPr>
          <a:xfrm>
            <a:off x="1919536" y="124782"/>
            <a:ext cx="720080" cy="648071"/>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0000"/>
                </a:solidFill>
                <a:latin typeface="华文隶书" panose="02010800040101010101" pitchFamily="2" charset="-122"/>
                <a:ea typeface="华文隶书" panose="02010800040101010101" pitchFamily="2" charset="-122"/>
              </a:rPr>
              <a:t>方法引导</a:t>
            </a:r>
            <a:endParaRPr lang="zh-CN" altLang="en-US" dirty="0">
              <a:solidFill>
                <a:srgbClr val="FF0000"/>
              </a:solidFill>
              <a:latin typeface="华文隶书" panose="02010800040101010101" pitchFamily="2" charset="-122"/>
              <a:ea typeface="华文隶书" panose="02010800040101010101" pitchFamily="2" charset="-122"/>
            </a:endParaRPr>
          </a:p>
        </p:txBody>
      </p:sp>
      <p:sp>
        <p:nvSpPr>
          <p:cNvPr id="5" name="圆角矩形 12"/>
          <p:cNvSpPr/>
          <p:nvPr/>
        </p:nvSpPr>
        <p:spPr>
          <a:xfrm>
            <a:off x="407368" y="4797152"/>
            <a:ext cx="720080" cy="648071"/>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0000"/>
                </a:solidFill>
                <a:latin typeface="华文隶书" panose="02010800040101010101" pitchFamily="2" charset="-122"/>
                <a:ea typeface="华文隶书" panose="02010800040101010101" pitchFamily="2" charset="-122"/>
              </a:rPr>
              <a:t>方法引导</a:t>
            </a:r>
            <a:endParaRPr lang="zh-CN" altLang="en-US" dirty="0">
              <a:solidFill>
                <a:srgbClr val="FF0000"/>
              </a:solidFill>
              <a:latin typeface="华文隶书" panose="02010800040101010101" pitchFamily="2" charset="-122"/>
              <a:ea typeface="华文隶书" panose="02010800040101010101" pitchFamily="2" charset="-122"/>
            </a:endParaRPr>
          </a:p>
        </p:txBody>
      </p:sp>
      <p:sp>
        <p:nvSpPr>
          <p:cNvPr id="6" name="圆角矩形 12"/>
          <p:cNvSpPr/>
          <p:nvPr/>
        </p:nvSpPr>
        <p:spPr>
          <a:xfrm>
            <a:off x="6312024" y="5085184"/>
            <a:ext cx="720080" cy="648071"/>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0000"/>
                </a:solidFill>
                <a:latin typeface="华文隶书" panose="02010800040101010101" pitchFamily="2" charset="-122"/>
                <a:ea typeface="华文隶书" panose="02010800040101010101" pitchFamily="2" charset="-122"/>
              </a:rPr>
              <a:t>方法引导</a:t>
            </a:r>
            <a:endParaRPr lang="zh-CN" altLang="en-US" dirty="0">
              <a:solidFill>
                <a:srgbClr val="FF0000"/>
              </a:solidFill>
              <a:latin typeface="华文隶书" panose="02010800040101010101" pitchFamily="2" charset="-122"/>
              <a:ea typeface="华文隶书" panose="02010800040101010101" pitchFamily="2" charset="-122"/>
            </a:endParaRPr>
          </a:p>
        </p:txBody>
      </p:sp>
      <p:sp>
        <p:nvSpPr>
          <p:cNvPr id="7" name="圆角矩形 12"/>
          <p:cNvSpPr/>
          <p:nvPr/>
        </p:nvSpPr>
        <p:spPr>
          <a:xfrm>
            <a:off x="10905715" y="2492896"/>
            <a:ext cx="720080" cy="648071"/>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0000"/>
                </a:solidFill>
                <a:latin typeface="华文隶书" panose="02010800040101010101" pitchFamily="2" charset="-122"/>
                <a:ea typeface="华文隶书" panose="02010800040101010101" pitchFamily="2" charset="-122"/>
              </a:rPr>
              <a:t>情感迁移</a:t>
            </a:r>
            <a:endParaRPr lang="zh-CN" altLang="en-US" dirty="0">
              <a:solidFill>
                <a:srgbClr val="FF0000"/>
              </a:solidFill>
              <a:latin typeface="华文隶书" panose="02010800040101010101" pitchFamily="2" charset="-122"/>
              <a:ea typeface="华文隶书" panose="02010800040101010101" pitchFamily="2" charset="-122"/>
            </a:endParaRPr>
          </a:p>
        </p:txBody>
      </p:sp>
      <p:sp>
        <p:nvSpPr>
          <p:cNvPr id="8" name="圆角矩形 12"/>
          <p:cNvSpPr/>
          <p:nvPr/>
        </p:nvSpPr>
        <p:spPr>
          <a:xfrm>
            <a:off x="10419319" y="3290333"/>
            <a:ext cx="1692872" cy="648071"/>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0000"/>
                </a:solidFill>
                <a:latin typeface="华文隶书" panose="02010800040101010101" pitchFamily="2" charset="-122"/>
                <a:ea typeface="华文隶书" panose="02010800040101010101" pitchFamily="2" charset="-122"/>
              </a:rPr>
              <a:t>己所不欲</a:t>
            </a:r>
            <a:endParaRPr lang="en-US" altLang="zh-CN" dirty="0">
              <a:solidFill>
                <a:srgbClr val="FF0000"/>
              </a:solidFill>
              <a:latin typeface="华文隶书" panose="02010800040101010101" pitchFamily="2" charset="-122"/>
              <a:ea typeface="华文隶书" panose="02010800040101010101" pitchFamily="2" charset="-122"/>
            </a:endParaRPr>
          </a:p>
          <a:p>
            <a:pPr algn="ctr"/>
            <a:r>
              <a:rPr lang="zh-CN" altLang="en-US" dirty="0">
                <a:solidFill>
                  <a:srgbClr val="FF0000"/>
                </a:solidFill>
                <a:latin typeface="华文隶书" panose="02010800040101010101" pitchFamily="2" charset="-122"/>
                <a:ea typeface="华文隶书" panose="02010800040101010101" pitchFamily="2" charset="-122"/>
              </a:rPr>
              <a:t>勿施于人</a:t>
            </a:r>
            <a:endParaRPr lang="zh-CN" altLang="en-US" dirty="0">
              <a:solidFill>
                <a:srgbClr val="FF0000"/>
              </a:solidFill>
              <a:latin typeface="华文隶书" panose="02010800040101010101" pitchFamily="2" charset="-122"/>
              <a:ea typeface="华文隶书" panose="02010800040101010101" pitchFamily="2" charset="-122"/>
            </a:endParaRPr>
          </a:p>
        </p:txBody>
      </p:sp>
      <p:sp>
        <p:nvSpPr>
          <p:cNvPr id="9" name="圆角矩形 12"/>
          <p:cNvSpPr/>
          <p:nvPr/>
        </p:nvSpPr>
        <p:spPr>
          <a:xfrm>
            <a:off x="2950462" y="6136100"/>
            <a:ext cx="3638207" cy="648071"/>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0000"/>
                </a:solidFill>
                <a:latin typeface="华文隶书" panose="02010800040101010101" pitchFamily="2" charset="-122"/>
                <a:ea typeface="华文隶书" panose="02010800040101010101" pitchFamily="2" charset="-122"/>
              </a:rPr>
              <a:t>心理引导、技能引导、礼仪引导</a:t>
            </a:r>
            <a:endParaRPr lang="zh-CN" altLang="en-US" dirty="0">
              <a:solidFill>
                <a:srgbClr val="FF0000"/>
              </a:solidFill>
              <a:latin typeface="华文隶书" panose="02010800040101010101" pitchFamily="2" charset="-122"/>
              <a:ea typeface="华文隶书" panose="02010800040101010101" pitchFamily="2" charset="-122"/>
            </a:endParaRPr>
          </a:p>
        </p:txBody>
      </p:sp>
      <p:sp>
        <p:nvSpPr>
          <p:cNvPr id="2" name="文本框 1"/>
          <p:cNvSpPr txBox="1"/>
          <p:nvPr/>
        </p:nvSpPr>
        <p:spPr>
          <a:xfrm>
            <a:off x="838835" y="6229350"/>
            <a:ext cx="594360" cy="368300"/>
          </a:xfrm>
          <a:prstGeom prst="rect">
            <a:avLst/>
          </a:prstGeom>
          <a:noFill/>
        </p:spPr>
        <p:txBody>
          <a:bodyPr wrap="square" rtlCol="0">
            <a:spAutoFit/>
          </a:bodyPr>
          <a:p>
            <a:r>
              <a:rPr lang="en-US" altLang="zh-CN" b="1" dirty="0">
                <a:latin typeface="楷体" panose="02010609060101010101" pitchFamily="49" charset="-122"/>
                <a:ea typeface="楷体" panose="02010609060101010101" pitchFamily="49" charset="-122"/>
                <a:sym typeface="+mn-ea"/>
              </a:rPr>
              <a:t>P15</a:t>
            </a:r>
            <a:endParaRPr lang="zh-CN" altLang="en-US"/>
          </a:p>
        </p:txBody>
      </p:sp>
      <p:sp>
        <p:nvSpPr>
          <p:cNvPr id="3" name="文本框 2"/>
          <p:cNvSpPr txBox="1"/>
          <p:nvPr/>
        </p:nvSpPr>
        <p:spPr>
          <a:xfrm>
            <a:off x="10669905" y="6229350"/>
            <a:ext cx="594360" cy="368300"/>
          </a:xfrm>
          <a:prstGeom prst="rect">
            <a:avLst/>
          </a:prstGeom>
          <a:noFill/>
        </p:spPr>
        <p:txBody>
          <a:bodyPr wrap="square" rtlCol="0">
            <a:spAutoFit/>
          </a:bodyPr>
          <a:p>
            <a:r>
              <a:rPr lang="en-US" altLang="zh-CN" b="1" dirty="0">
                <a:latin typeface="楷体" panose="02010609060101010101" pitchFamily="49" charset="-122"/>
                <a:ea typeface="楷体" panose="02010609060101010101" pitchFamily="49" charset="-122"/>
                <a:sym typeface="+mn-ea"/>
              </a:rPr>
              <a:t>P1</a:t>
            </a:r>
            <a:r>
              <a:rPr lang="en-US" b="1" dirty="0">
                <a:latin typeface="楷体" panose="02010609060101010101" pitchFamily="49" charset="-122"/>
                <a:ea typeface="楷体" panose="02010609060101010101" pitchFamily="49" charset="-122"/>
                <a:sym typeface="+mn-ea"/>
              </a:rPr>
              <a:t>6</a:t>
            </a:r>
            <a:endParaRPr lang="en-US"/>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1524004" y="332656"/>
            <a:ext cx="9167291" cy="936104"/>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zh-CN" altLang="en-US" sz="4000" b="1" dirty="0">
                <a:solidFill>
                  <a:prstClr val="black"/>
                </a:solidFill>
                <a:latin typeface="华文中宋" panose="02010600040101010101" pitchFamily="2" charset="-122"/>
                <a:ea typeface="华文中宋" panose="02010600040101010101" pitchFamily="2" charset="-122"/>
              </a:rPr>
              <a:t>本课需要注意的问题</a:t>
            </a:r>
            <a:endParaRPr lang="en-US" altLang="zh-CN" sz="4000" b="1" dirty="0">
              <a:solidFill>
                <a:prstClr val="black"/>
              </a:solidFill>
              <a:latin typeface="华文中宋" panose="02010600040101010101" pitchFamily="2" charset="-122"/>
              <a:ea typeface="华文中宋" panose="02010600040101010101" pitchFamily="2" charset="-122"/>
            </a:endParaRPr>
          </a:p>
        </p:txBody>
      </p:sp>
      <p:sp>
        <p:nvSpPr>
          <p:cNvPr id="5" name="Rectangle 2"/>
          <p:cNvSpPr txBox="1">
            <a:spLocks noChangeArrowheads="1"/>
          </p:cNvSpPr>
          <p:nvPr/>
        </p:nvSpPr>
        <p:spPr>
          <a:xfrm>
            <a:off x="1703515" y="1340768"/>
            <a:ext cx="8784970" cy="4752528"/>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457200" indent="-457200" algn="just">
              <a:lnSpc>
                <a:spcPct val="170000"/>
              </a:lnSpc>
              <a:buFont typeface="Wingdings" panose="05000000000000000000" pitchFamily="2" charset="2"/>
              <a:buChar char="Ø"/>
              <a:defRPr/>
            </a:pPr>
            <a:r>
              <a:rPr lang="zh-CN" altLang="en-US" sz="2800" b="1" dirty="0">
                <a:solidFill>
                  <a:prstClr val="black"/>
                </a:solidFill>
                <a:latin typeface="楷体" panose="02010609060101010101" pitchFamily="49" charset="-122"/>
                <a:ea typeface="楷体" panose="02010609060101010101" pitchFamily="49" charset="-122"/>
              </a:rPr>
              <a:t>教学重点需要注意的事项：</a:t>
            </a:r>
            <a:endParaRPr lang="en-US" altLang="zh-CN" sz="2800" b="1" dirty="0">
              <a:solidFill>
                <a:prstClr val="black"/>
              </a:solidFill>
              <a:latin typeface="楷体" panose="02010609060101010101" pitchFamily="49" charset="-122"/>
              <a:ea typeface="楷体" panose="02010609060101010101" pitchFamily="49" charset="-122"/>
            </a:endParaRPr>
          </a:p>
          <a:p>
            <a:pPr marL="457200" indent="-457200" algn="just">
              <a:lnSpc>
                <a:spcPct val="170000"/>
              </a:lnSpc>
              <a:buFont typeface="Arial" panose="020B0604020202020204" pitchFamily="34" charset="0"/>
              <a:buChar char="•"/>
              <a:defRPr/>
            </a:pPr>
            <a:r>
              <a:rPr lang="zh-CN" altLang="en-US" sz="2800" b="1" dirty="0">
                <a:solidFill>
                  <a:prstClr val="black"/>
                </a:solidFill>
                <a:latin typeface="楷体" panose="02010609060101010101" pitchFamily="49" charset="-122"/>
                <a:ea typeface="楷体" panose="02010609060101010101" pitchFamily="49" charset="-122"/>
              </a:rPr>
              <a:t>能力目标和德育目标兼顾</a:t>
            </a:r>
            <a:endParaRPr lang="zh-CN" altLang="en-US" sz="2800" b="1" dirty="0">
              <a:solidFill>
                <a:prstClr val="black"/>
              </a:solidFill>
              <a:latin typeface="楷体" panose="02010609060101010101" pitchFamily="49" charset="-122"/>
              <a:ea typeface="楷体" panose="02010609060101010101" pitchFamily="49" charset="-122"/>
            </a:endParaRPr>
          </a:p>
          <a:p>
            <a:pPr marL="457200" indent="-457200" algn="just">
              <a:lnSpc>
                <a:spcPct val="170000"/>
              </a:lnSpc>
              <a:buFont typeface="Arial" panose="020B0604020202020204" pitchFamily="34" charset="0"/>
              <a:buChar char="•"/>
              <a:defRPr/>
            </a:pPr>
            <a:r>
              <a:rPr lang="zh-CN" altLang="en-US" sz="2800" b="1" dirty="0">
                <a:solidFill>
                  <a:prstClr val="black"/>
                </a:solidFill>
                <a:latin typeface="楷体" panose="02010609060101010101" pitchFamily="49" charset="-122"/>
                <a:ea typeface="楷体" panose="02010609060101010101" pitchFamily="49" charset="-122"/>
              </a:rPr>
              <a:t>能力层面：以沟通技能为核心。</a:t>
            </a:r>
            <a:endParaRPr lang="en-US" altLang="zh-CN" sz="2800" b="1" dirty="0">
              <a:solidFill>
                <a:prstClr val="black"/>
              </a:solidFill>
              <a:latin typeface="楷体" panose="02010609060101010101" pitchFamily="49" charset="-122"/>
              <a:ea typeface="楷体" panose="02010609060101010101" pitchFamily="49" charset="-122"/>
            </a:endParaRPr>
          </a:p>
          <a:p>
            <a:pPr marL="457200" indent="-457200" algn="just">
              <a:lnSpc>
                <a:spcPct val="170000"/>
              </a:lnSpc>
              <a:buFont typeface="Arial" panose="020B0604020202020204" pitchFamily="34" charset="0"/>
              <a:buChar char="•"/>
              <a:defRPr/>
            </a:pPr>
            <a:r>
              <a:rPr lang="zh-CN" altLang="en-US" sz="2800" b="1" dirty="0">
                <a:solidFill>
                  <a:prstClr val="black"/>
                </a:solidFill>
                <a:latin typeface="楷体" panose="02010609060101010101" pitchFamily="49" charset="-122"/>
                <a:ea typeface="楷体" panose="02010609060101010101" pitchFamily="49" charset="-122"/>
              </a:rPr>
              <a:t>情感态度价值观层面：学会欣赏、宽容和尊重他人。</a:t>
            </a:r>
            <a:endParaRPr lang="en-US" altLang="zh-CN" sz="2800" b="1" dirty="0">
              <a:solidFill>
                <a:prstClr val="black"/>
              </a:solidFill>
              <a:latin typeface="楷体" panose="02010609060101010101" pitchFamily="49" charset="-122"/>
              <a:ea typeface="楷体" panose="02010609060101010101" pitchFamily="49" charset="-122"/>
            </a:endParaRPr>
          </a:p>
          <a:p>
            <a:pPr marL="457200" indent="-457200" algn="just">
              <a:lnSpc>
                <a:spcPct val="170000"/>
              </a:lnSpc>
              <a:buFont typeface="Wingdings" panose="05000000000000000000" pitchFamily="2" charset="2"/>
              <a:buChar char="Ø"/>
              <a:defRPr/>
            </a:pPr>
            <a:r>
              <a:rPr lang="zh-CN" altLang="en-US" sz="2800" b="1" dirty="0">
                <a:solidFill>
                  <a:prstClr val="black"/>
                </a:solidFill>
                <a:latin typeface="楷体" panose="02010609060101010101" pitchFamily="49" charset="-122"/>
                <a:ea typeface="楷体" panose="02010609060101010101" pitchFamily="49" charset="-122"/>
              </a:rPr>
              <a:t>案例选择需要注意的事项：</a:t>
            </a:r>
            <a:endParaRPr lang="en-US" altLang="zh-CN" sz="2800" b="1" dirty="0">
              <a:solidFill>
                <a:prstClr val="black"/>
              </a:solidFill>
              <a:latin typeface="楷体" panose="02010609060101010101" pitchFamily="49" charset="-122"/>
              <a:ea typeface="楷体" panose="02010609060101010101" pitchFamily="49" charset="-122"/>
            </a:endParaRPr>
          </a:p>
          <a:p>
            <a:pPr marL="457200" indent="-457200" algn="just">
              <a:lnSpc>
                <a:spcPct val="170000"/>
              </a:lnSpc>
              <a:buFont typeface="Arial" panose="020B0604020202020204" pitchFamily="34" charset="0"/>
              <a:buChar char="•"/>
              <a:defRPr/>
            </a:pPr>
            <a:r>
              <a:rPr lang="zh-CN" altLang="en-US" sz="2800" b="1" dirty="0">
                <a:solidFill>
                  <a:prstClr val="black"/>
                </a:solidFill>
                <a:latin typeface="楷体" panose="02010609060101010101" pitchFamily="49" charset="-122"/>
                <a:ea typeface="楷体" panose="02010609060101010101" pitchFamily="49" charset="-122"/>
              </a:rPr>
              <a:t>沟通方面的负面案例，分清楚问题的原因。心理？价值观？</a:t>
            </a:r>
            <a:r>
              <a:rPr lang="en-US" altLang="zh-CN" sz="2800" b="1" dirty="0">
                <a:solidFill>
                  <a:prstClr val="black"/>
                </a:solidFill>
                <a:latin typeface="楷体" panose="02010609060101010101" pitchFamily="49" charset="-122"/>
                <a:ea typeface="楷体" panose="02010609060101010101" pitchFamily="49" charset="-122"/>
              </a:rPr>
              <a:t> </a:t>
            </a:r>
            <a:endParaRPr lang="en-US" altLang="zh-CN" sz="2800" b="1" dirty="0">
              <a:solidFill>
                <a:prstClr val="black"/>
              </a:solidFill>
              <a:latin typeface="楷体" panose="02010609060101010101" pitchFamily="49" charset="-122"/>
              <a:ea typeface="楷体" panose="02010609060101010101" pitchFamily="49"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2845598" y="706914"/>
            <a:ext cx="6850807" cy="777875"/>
          </a:xfrm>
          <a:noFill/>
        </p:spPr>
        <p:txBody>
          <a:bodyPr>
            <a:normAutofit/>
          </a:bodyPr>
          <a:lstStyle/>
          <a:p>
            <a:pPr eaLnBrk="1" hangingPunct="1"/>
            <a:r>
              <a:rPr lang="zh-CN" altLang="en-US" sz="3600" b="1" dirty="0">
                <a:latin typeface="华文中宋" panose="02010600040101010101" pitchFamily="2" charset="-122"/>
                <a:ea typeface="华文中宋" panose="02010600040101010101" pitchFamily="2" charset="-122"/>
              </a:rPr>
              <a:t>第</a:t>
            </a:r>
            <a:r>
              <a:rPr lang="en-US" altLang="zh-CN" sz="3600" b="1" dirty="0">
                <a:latin typeface="+mn-ea"/>
                <a:ea typeface="+mn-ea"/>
              </a:rPr>
              <a:t>3</a:t>
            </a:r>
            <a:r>
              <a:rPr lang="zh-CN" altLang="en-US" sz="3600" b="1" dirty="0">
                <a:latin typeface="华文中宋" panose="02010600040101010101" pitchFamily="2" charset="-122"/>
                <a:ea typeface="华文中宋" panose="02010600040101010101" pitchFamily="2" charset="-122"/>
              </a:rPr>
              <a:t>课  主动拒绝烟酒与毒品</a:t>
            </a:r>
            <a:endParaRPr lang="zh-CN" altLang="en-US" sz="3600" b="1" dirty="0">
              <a:latin typeface="华文中宋" panose="02010600040101010101" pitchFamily="2" charset="-122"/>
              <a:ea typeface="华文中宋" panose="02010600040101010101" pitchFamily="2" charset="-122"/>
            </a:endParaRPr>
          </a:p>
        </p:txBody>
      </p:sp>
      <p:grpSp>
        <p:nvGrpSpPr>
          <p:cNvPr id="36867" name="Organization Chart 3"/>
          <p:cNvGrpSpPr/>
          <p:nvPr/>
        </p:nvGrpSpPr>
        <p:grpSpPr bwMode="auto">
          <a:xfrm>
            <a:off x="2092330" y="1949455"/>
            <a:ext cx="8137525" cy="3165475"/>
            <a:chOff x="158" y="1075"/>
            <a:chExt cx="2855" cy="726"/>
          </a:xfrm>
          <a:noFill/>
        </p:grpSpPr>
        <p:cxnSp>
          <p:nvCxnSpPr>
            <p:cNvPr id="36870" name="_s32773"/>
            <p:cNvCxnSpPr>
              <a:cxnSpLocks noChangeShapeType="1"/>
              <a:stCxn id="36876" idx="0"/>
              <a:endCxn id="3" idx="2"/>
            </p:cNvCxnSpPr>
            <p:nvPr/>
          </p:nvCxnSpPr>
          <p:spPr bwMode="auto">
            <a:xfrm rot="16200000" flipV="1">
              <a:off x="2037" y="825"/>
              <a:ext cx="224" cy="1147"/>
            </a:xfrm>
            <a:prstGeom prst="bentConnector3">
              <a:avLst>
                <a:gd name="adj1" fmla="val 50000"/>
              </a:avLst>
            </a:prstGeom>
            <a:grpFill/>
            <a:ln w="9525">
              <a:solidFill>
                <a:schemeClr val="tx1"/>
              </a:solidFill>
              <a:miter lim="800000"/>
            </a:ln>
          </p:spPr>
        </p:cxnSp>
        <p:cxnSp>
          <p:nvCxnSpPr>
            <p:cNvPr id="36872" name="_s32775"/>
            <p:cNvCxnSpPr>
              <a:cxnSpLocks noChangeShapeType="1"/>
              <a:stCxn id="36874" idx="0"/>
              <a:endCxn id="3" idx="2"/>
            </p:cNvCxnSpPr>
            <p:nvPr/>
          </p:nvCxnSpPr>
          <p:spPr bwMode="auto">
            <a:xfrm rot="5400000" flipH="1" flipV="1">
              <a:off x="912" y="849"/>
              <a:ext cx="226" cy="1101"/>
            </a:xfrm>
            <a:prstGeom prst="bentConnector3">
              <a:avLst>
                <a:gd name="adj1" fmla="val 50000"/>
              </a:avLst>
            </a:prstGeom>
            <a:grpFill/>
            <a:ln w="9525">
              <a:solidFill>
                <a:schemeClr val="tx1"/>
              </a:solidFill>
              <a:miter lim="800000"/>
            </a:ln>
          </p:spPr>
        </p:cxnSp>
        <p:sp>
          <p:nvSpPr>
            <p:cNvPr id="3" name="_s32776"/>
            <p:cNvSpPr>
              <a:spLocks noChangeArrowheads="1"/>
            </p:cNvSpPr>
            <p:nvPr/>
          </p:nvSpPr>
          <p:spPr bwMode="auto">
            <a:xfrm>
              <a:off x="653" y="1075"/>
              <a:ext cx="1844" cy="212"/>
            </a:xfrm>
            <a:prstGeom prst="roundRect">
              <a:avLst>
                <a:gd name="adj" fmla="val 16667"/>
              </a:avLst>
            </a:prstGeom>
            <a:grpFill/>
            <a:ln w="9525">
              <a:solidFill>
                <a:schemeClr val="tx1"/>
              </a:solidFill>
              <a:round/>
            </a:ln>
          </p:spPr>
          <p:txBody>
            <a:bodyPr wrap="none" lIns="0" tIns="0" rIns="0" bIns="0" anchor="ctr"/>
            <a:lstStyle/>
            <a:p>
              <a:pPr algn="ctr" fontAlgn="base">
                <a:spcBef>
                  <a:spcPct val="0"/>
                </a:spcBef>
                <a:spcAft>
                  <a:spcPct val="0"/>
                </a:spcAft>
                <a:defRPr/>
              </a:pPr>
              <a:r>
                <a:rPr lang="zh-CN" altLang="en-US" sz="3200" b="1" dirty="0">
                  <a:latin typeface="华文中宋" panose="02010600040101010101" pitchFamily="2" charset="-122"/>
                  <a:ea typeface="华文中宋" panose="02010600040101010101" pitchFamily="2" charset="-122"/>
                </a:rPr>
                <a:t>烟酒有危害、毒品有危险</a:t>
              </a:r>
              <a:endParaRPr lang="zh-CN" altLang="en-US" sz="3200" b="1" dirty="0">
                <a:latin typeface="华文中宋" panose="02010600040101010101" pitchFamily="2" charset="-122"/>
                <a:ea typeface="华文中宋" panose="02010600040101010101" pitchFamily="2" charset="-122"/>
              </a:endParaRPr>
            </a:p>
          </p:txBody>
        </p:sp>
        <p:sp>
          <p:nvSpPr>
            <p:cNvPr id="36874" name="_s32777"/>
            <p:cNvSpPr>
              <a:spLocks noChangeArrowheads="1"/>
            </p:cNvSpPr>
            <p:nvPr/>
          </p:nvSpPr>
          <p:spPr bwMode="auto">
            <a:xfrm>
              <a:off x="158" y="1513"/>
              <a:ext cx="632" cy="288"/>
            </a:xfrm>
            <a:prstGeom prst="roundRect">
              <a:avLst>
                <a:gd name="adj" fmla="val 16667"/>
              </a:avLst>
            </a:prstGeom>
            <a:grpFill/>
            <a:ln w="9525">
              <a:solidFill>
                <a:schemeClr val="tx1"/>
              </a:solidFill>
              <a:round/>
            </a:ln>
          </p:spPr>
          <p:txBody>
            <a:bodyPr wrap="none" lIns="0" tIns="0" rIns="0" bIns="0"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buFontTx/>
                <a:buNone/>
              </a:pPr>
              <a:r>
                <a:rPr lang="zh-CN" altLang="en-US" sz="2800" b="1" dirty="0">
                  <a:solidFill>
                    <a:srgbClr val="000000"/>
                  </a:solidFill>
                  <a:latin typeface="楷体" panose="02010609060101010101" pitchFamily="49" charset="-122"/>
                  <a:ea typeface="楷体" panose="02010609060101010101" pitchFamily="49" charset="-122"/>
                </a:rPr>
                <a:t>烟酒的</a:t>
              </a:r>
              <a:endParaRPr lang="en-US" altLang="zh-CN" sz="2800" b="1" dirty="0">
                <a:solidFill>
                  <a:srgbClr val="000000"/>
                </a:solidFill>
                <a:latin typeface="楷体" panose="02010609060101010101" pitchFamily="49" charset="-122"/>
                <a:ea typeface="楷体" panose="02010609060101010101" pitchFamily="49" charset="-122"/>
              </a:endParaRPr>
            </a:p>
            <a:p>
              <a:pPr algn="ctr" eaLnBrk="1" fontAlgn="base" hangingPunct="1">
                <a:spcBef>
                  <a:spcPct val="0"/>
                </a:spcBef>
                <a:spcAft>
                  <a:spcPct val="0"/>
                </a:spcAft>
                <a:buFontTx/>
                <a:buNone/>
              </a:pPr>
              <a:r>
                <a:rPr lang="zh-CN" altLang="en-US" sz="2800" b="1" dirty="0">
                  <a:solidFill>
                    <a:srgbClr val="000000"/>
                  </a:solidFill>
                  <a:latin typeface="楷体" panose="02010609060101010101" pitchFamily="49" charset="-122"/>
                  <a:ea typeface="楷体" panose="02010609060101010101" pitchFamily="49" charset="-122"/>
                </a:rPr>
                <a:t>危害</a:t>
              </a:r>
              <a:endParaRPr lang="en-US" altLang="zh-CN" sz="2800" b="1" dirty="0">
                <a:solidFill>
                  <a:srgbClr val="000000"/>
                </a:solidFill>
                <a:latin typeface="楷体" panose="02010609060101010101" pitchFamily="49" charset="-122"/>
                <a:ea typeface="楷体" panose="02010609060101010101" pitchFamily="49" charset="-122"/>
              </a:endParaRPr>
            </a:p>
          </p:txBody>
        </p:sp>
        <p:sp>
          <p:nvSpPr>
            <p:cNvPr id="36875" name="_s32778"/>
            <p:cNvSpPr>
              <a:spLocks noChangeArrowheads="1"/>
            </p:cNvSpPr>
            <p:nvPr/>
          </p:nvSpPr>
          <p:spPr bwMode="auto">
            <a:xfrm>
              <a:off x="1623" y="1519"/>
              <a:ext cx="590" cy="282"/>
            </a:xfrm>
            <a:prstGeom prst="roundRect">
              <a:avLst>
                <a:gd name="adj" fmla="val 16667"/>
              </a:avLst>
            </a:prstGeom>
            <a:grpFill/>
            <a:ln w="9525">
              <a:solidFill>
                <a:schemeClr val="tx1"/>
              </a:solidFill>
              <a:round/>
            </a:ln>
          </p:spPr>
          <p:txBody>
            <a:bodyPr wrap="none" lIns="0" tIns="0" rIns="0" bIns="0"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buFontTx/>
                <a:buNone/>
              </a:pPr>
              <a:r>
                <a:rPr lang="zh-CN" altLang="en-US" sz="2800" b="1">
                  <a:solidFill>
                    <a:srgbClr val="000000"/>
                  </a:solidFill>
                  <a:latin typeface="楷体" panose="02010609060101010101" pitchFamily="49" charset="-122"/>
                  <a:ea typeface="楷体" panose="02010609060101010101" pitchFamily="49" charset="-122"/>
                </a:rPr>
                <a:t>正确对待</a:t>
              </a:r>
              <a:endParaRPr lang="en-US" altLang="zh-CN" sz="2800" b="1">
                <a:solidFill>
                  <a:srgbClr val="000000"/>
                </a:solidFill>
                <a:latin typeface="楷体" panose="02010609060101010101" pitchFamily="49" charset="-122"/>
                <a:ea typeface="楷体" panose="02010609060101010101" pitchFamily="49" charset="-122"/>
              </a:endParaRPr>
            </a:p>
            <a:p>
              <a:pPr algn="ctr" eaLnBrk="1" fontAlgn="base" hangingPunct="1">
                <a:spcBef>
                  <a:spcPct val="0"/>
                </a:spcBef>
                <a:spcAft>
                  <a:spcPct val="0"/>
                </a:spcAft>
                <a:buFontTx/>
                <a:buNone/>
              </a:pPr>
              <a:r>
                <a:rPr lang="zh-CN" altLang="en-US" sz="2800" b="1">
                  <a:solidFill>
                    <a:srgbClr val="000000"/>
                  </a:solidFill>
                  <a:latin typeface="楷体" panose="02010609060101010101" pitchFamily="49" charset="-122"/>
                  <a:ea typeface="楷体" panose="02010609060101010101" pitchFamily="49" charset="-122"/>
                </a:rPr>
                <a:t>好奇心</a:t>
              </a:r>
              <a:endParaRPr lang="zh-CN" altLang="en-US" sz="2800" b="1">
                <a:solidFill>
                  <a:srgbClr val="000000"/>
                </a:solidFill>
                <a:latin typeface="楷体" panose="02010609060101010101" pitchFamily="49" charset="-122"/>
                <a:ea typeface="楷体" panose="02010609060101010101" pitchFamily="49" charset="-122"/>
              </a:endParaRPr>
            </a:p>
          </p:txBody>
        </p:sp>
        <p:sp>
          <p:nvSpPr>
            <p:cNvPr id="36876" name="_s32779"/>
            <p:cNvSpPr>
              <a:spLocks noChangeArrowheads="1"/>
            </p:cNvSpPr>
            <p:nvPr/>
          </p:nvSpPr>
          <p:spPr bwMode="auto">
            <a:xfrm>
              <a:off x="2432" y="1511"/>
              <a:ext cx="581" cy="288"/>
            </a:xfrm>
            <a:prstGeom prst="roundRect">
              <a:avLst>
                <a:gd name="adj" fmla="val 16667"/>
              </a:avLst>
            </a:prstGeom>
            <a:grpFill/>
            <a:ln w="9525">
              <a:solidFill>
                <a:schemeClr val="tx1"/>
              </a:solidFill>
              <a:round/>
            </a:ln>
          </p:spPr>
          <p:txBody>
            <a:bodyPr wrap="none" lIns="0" tIns="0" rIns="0" bIns="0"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buFontTx/>
                <a:buNone/>
              </a:pPr>
              <a:r>
                <a:rPr lang="zh-CN" altLang="en-US" sz="2800" b="1">
                  <a:solidFill>
                    <a:srgbClr val="000000"/>
                  </a:solidFill>
                  <a:latin typeface="楷体" panose="02010609060101010101" pitchFamily="49" charset="-122"/>
                  <a:ea typeface="楷体" panose="02010609060101010101" pitchFamily="49" charset="-122"/>
                </a:rPr>
                <a:t>远离损友</a:t>
              </a:r>
              <a:endParaRPr lang="zh-CN" altLang="en-US" sz="2800" b="1">
                <a:solidFill>
                  <a:srgbClr val="000000"/>
                </a:solidFill>
                <a:latin typeface="楷体" panose="02010609060101010101" pitchFamily="49" charset="-122"/>
                <a:ea typeface="楷体" panose="02010609060101010101" pitchFamily="49" charset="-122"/>
              </a:endParaRPr>
            </a:p>
          </p:txBody>
        </p:sp>
      </p:grpSp>
      <p:sp>
        <p:nvSpPr>
          <p:cNvPr id="36868" name="_s32777"/>
          <p:cNvSpPr>
            <a:spLocks noChangeArrowheads="1"/>
          </p:cNvSpPr>
          <p:nvPr/>
        </p:nvSpPr>
        <p:spPr bwMode="auto">
          <a:xfrm>
            <a:off x="4205293" y="3851280"/>
            <a:ext cx="1838325" cy="1255713"/>
          </a:xfrm>
          <a:prstGeom prst="roundRect">
            <a:avLst>
              <a:gd name="adj" fmla="val 16667"/>
            </a:avLst>
          </a:prstGeom>
          <a:noFill/>
          <a:ln w="9525">
            <a:solidFill>
              <a:schemeClr val="tx1"/>
            </a:solidFill>
            <a:round/>
          </a:ln>
        </p:spPr>
        <p:txBody>
          <a:bodyPr wrap="none" lIns="0" tIns="0" rIns="0" bIns="0"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buFontTx/>
              <a:buNone/>
            </a:pPr>
            <a:r>
              <a:rPr lang="zh-CN" altLang="en-US" sz="2800" b="1" dirty="0">
                <a:solidFill>
                  <a:srgbClr val="000000"/>
                </a:solidFill>
                <a:latin typeface="楷体" panose="02010609060101010101" pitchFamily="49" charset="-122"/>
                <a:ea typeface="楷体" panose="02010609060101010101" pitchFamily="49" charset="-122"/>
              </a:rPr>
              <a:t>毒品的</a:t>
            </a:r>
            <a:endParaRPr lang="en-US" altLang="zh-CN" sz="2800" b="1" dirty="0">
              <a:solidFill>
                <a:srgbClr val="000000"/>
              </a:solidFill>
              <a:latin typeface="楷体" panose="02010609060101010101" pitchFamily="49" charset="-122"/>
              <a:ea typeface="楷体" panose="02010609060101010101" pitchFamily="49" charset="-122"/>
            </a:endParaRPr>
          </a:p>
          <a:p>
            <a:pPr algn="ctr" eaLnBrk="1" fontAlgn="base" hangingPunct="1">
              <a:spcBef>
                <a:spcPct val="0"/>
              </a:spcBef>
              <a:spcAft>
                <a:spcPct val="0"/>
              </a:spcAft>
              <a:buFontTx/>
              <a:buNone/>
            </a:pPr>
            <a:r>
              <a:rPr lang="zh-CN" altLang="en-US" sz="2800" b="1" dirty="0">
                <a:solidFill>
                  <a:srgbClr val="000000"/>
                </a:solidFill>
                <a:latin typeface="楷体" panose="02010609060101010101" pitchFamily="49" charset="-122"/>
                <a:ea typeface="楷体" panose="02010609060101010101" pitchFamily="49" charset="-122"/>
              </a:rPr>
              <a:t>诱惑</a:t>
            </a:r>
            <a:endParaRPr lang="zh-CN" altLang="en-US" sz="2800" b="1" dirty="0">
              <a:solidFill>
                <a:srgbClr val="000000"/>
              </a:solidFill>
              <a:latin typeface="楷体" panose="02010609060101010101" pitchFamily="49" charset="-122"/>
              <a:ea typeface="楷体" panose="02010609060101010101" pitchFamily="49" charset="-122"/>
            </a:endParaRPr>
          </a:p>
        </p:txBody>
      </p:sp>
      <p:cxnSp>
        <p:nvCxnSpPr>
          <p:cNvPr id="4" name="直接连接符 3"/>
          <p:cNvCxnSpPr/>
          <p:nvPr/>
        </p:nvCxnSpPr>
        <p:spPr>
          <a:xfrm>
            <a:off x="5124455" y="3356992"/>
            <a:ext cx="1" cy="43849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122171" y="3420711"/>
            <a:ext cx="1" cy="43849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986" name="Organization Chart 3"/>
          <p:cNvGrpSpPr/>
          <p:nvPr/>
        </p:nvGrpSpPr>
        <p:grpSpPr bwMode="auto">
          <a:xfrm>
            <a:off x="1958975" y="1868493"/>
            <a:ext cx="8242300" cy="3144837"/>
            <a:chOff x="265" y="1048"/>
            <a:chExt cx="2892" cy="755"/>
          </a:xfrm>
          <a:noFill/>
        </p:grpSpPr>
        <p:cxnSp>
          <p:nvCxnSpPr>
            <p:cNvPr id="41988" name="_s33797"/>
            <p:cNvCxnSpPr>
              <a:cxnSpLocks noChangeShapeType="1"/>
              <a:stCxn id="41994" idx="0"/>
              <a:endCxn id="6" idx="2"/>
            </p:cNvCxnSpPr>
            <p:nvPr/>
          </p:nvCxnSpPr>
          <p:spPr bwMode="auto">
            <a:xfrm rot="16200000" flipV="1">
              <a:off x="2110" y="900"/>
              <a:ext cx="228" cy="1002"/>
            </a:xfrm>
            <a:prstGeom prst="bentConnector3">
              <a:avLst>
                <a:gd name="adj1" fmla="val 50000"/>
              </a:avLst>
            </a:prstGeom>
            <a:grpFill/>
            <a:ln w="9525">
              <a:solidFill>
                <a:schemeClr val="tx1"/>
              </a:solidFill>
              <a:miter lim="800000"/>
            </a:ln>
          </p:spPr>
        </p:cxnSp>
        <p:cxnSp>
          <p:nvCxnSpPr>
            <p:cNvPr id="41989" name="_s33798"/>
            <p:cNvCxnSpPr>
              <a:cxnSpLocks noChangeShapeType="1"/>
              <a:stCxn id="41993" idx="0"/>
              <a:endCxn id="6" idx="2"/>
            </p:cNvCxnSpPr>
            <p:nvPr/>
          </p:nvCxnSpPr>
          <p:spPr bwMode="auto">
            <a:xfrm flipV="1">
              <a:off x="1723" y="1287"/>
              <a:ext cx="0" cy="228"/>
            </a:xfrm>
            <a:prstGeom prst="straightConnector1">
              <a:avLst/>
            </a:prstGeom>
            <a:grpFill/>
            <a:ln w="9525">
              <a:solidFill>
                <a:schemeClr val="tx1"/>
              </a:solidFill>
              <a:round/>
            </a:ln>
          </p:spPr>
        </p:cxnSp>
        <p:cxnSp>
          <p:nvCxnSpPr>
            <p:cNvPr id="41990" name="_s33799"/>
            <p:cNvCxnSpPr>
              <a:cxnSpLocks noChangeShapeType="1"/>
              <a:stCxn id="41992" idx="0"/>
              <a:endCxn id="6" idx="2"/>
            </p:cNvCxnSpPr>
            <p:nvPr/>
          </p:nvCxnSpPr>
          <p:spPr bwMode="auto">
            <a:xfrm rot="5400000" flipH="1" flipV="1">
              <a:off x="1093" y="891"/>
              <a:ext cx="234" cy="1026"/>
            </a:xfrm>
            <a:prstGeom prst="bentConnector3">
              <a:avLst>
                <a:gd name="adj1" fmla="val 50000"/>
              </a:avLst>
            </a:prstGeom>
            <a:grpFill/>
            <a:ln w="9525">
              <a:solidFill>
                <a:schemeClr val="tx1"/>
              </a:solidFill>
              <a:miter lim="800000"/>
            </a:ln>
          </p:spPr>
        </p:cxnSp>
        <p:sp>
          <p:nvSpPr>
            <p:cNvPr id="6" name="_s33800"/>
            <p:cNvSpPr>
              <a:spLocks noChangeArrowheads="1"/>
            </p:cNvSpPr>
            <p:nvPr/>
          </p:nvSpPr>
          <p:spPr bwMode="auto">
            <a:xfrm>
              <a:off x="1104" y="1048"/>
              <a:ext cx="1238" cy="239"/>
            </a:xfrm>
            <a:prstGeom prst="roundRect">
              <a:avLst>
                <a:gd name="adj" fmla="val 16667"/>
              </a:avLst>
            </a:prstGeom>
            <a:grpFill/>
            <a:ln w="9525">
              <a:solidFill>
                <a:schemeClr val="tx1"/>
              </a:solidFill>
              <a:round/>
            </a:ln>
          </p:spPr>
          <p:txBody>
            <a:bodyPr wrap="none" lIns="0" tIns="0" rIns="0" bIns="0" anchor="ctr"/>
            <a:lstStyle/>
            <a:p>
              <a:pPr algn="ctr" fontAlgn="base">
                <a:spcBef>
                  <a:spcPct val="0"/>
                </a:spcBef>
                <a:spcAft>
                  <a:spcPct val="0"/>
                </a:spcAft>
                <a:defRPr/>
              </a:pPr>
              <a:r>
                <a:rPr lang="zh-CN" altLang="en-US" sz="3200" b="1" dirty="0">
                  <a:latin typeface="华文中宋" panose="02010600040101010101" pitchFamily="2" charset="-122"/>
                  <a:ea typeface="华文中宋" panose="02010600040101010101" pitchFamily="2" charset="-122"/>
                </a:rPr>
                <a:t>远离危险有方法</a:t>
              </a:r>
              <a:endParaRPr lang="zh-CN" altLang="en-US" sz="3200" b="1" dirty="0">
                <a:latin typeface="华文中宋" panose="02010600040101010101" pitchFamily="2" charset="-122"/>
                <a:ea typeface="华文中宋" panose="02010600040101010101" pitchFamily="2" charset="-122"/>
              </a:endParaRPr>
            </a:p>
          </p:txBody>
        </p:sp>
        <p:sp>
          <p:nvSpPr>
            <p:cNvPr id="41992" name="_s33801"/>
            <p:cNvSpPr>
              <a:spLocks noChangeArrowheads="1"/>
            </p:cNvSpPr>
            <p:nvPr/>
          </p:nvSpPr>
          <p:spPr bwMode="auto">
            <a:xfrm>
              <a:off x="265" y="1521"/>
              <a:ext cx="864" cy="281"/>
            </a:xfrm>
            <a:prstGeom prst="roundRect">
              <a:avLst>
                <a:gd name="adj" fmla="val 16667"/>
              </a:avLst>
            </a:prstGeom>
            <a:grpFill/>
            <a:ln w="9525">
              <a:solidFill>
                <a:schemeClr val="tx1"/>
              </a:solidFill>
              <a:round/>
            </a:ln>
          </p:spPr>
          <p:txBody>
            <a:bodyPr wrap="none" lIns="0" tIns="0" rIns="0" bIns="0"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buFontTx/>
                <a:buNone/>
              </a:pPr>
              <a:r>
                <a:rPr lang="zh-CN" altLang="en-US" sz="2800" dirty="0">
                  <a:solidFill>
                    <a:srgbClr val="000000"/>
                  </a:solidFill>
                  <a:latin typeface="楷体" panose="02010609060101010101" pitchFamily="49" charset="-122"/>
                  <a:ea typeface="楷体" panose="02010609060101010101" pitchFamily="49" charset="-122"/>
                </a:rPr>
                <a:t>提高防范意识</a:t>
              </a:r>
              <a:endParaRPr lang="zh-CN" altLang="en-US" sz="2800" dirty="0">
                <a:solidFill>
                  <a:srgbClr val="000000"/>
                </a:solidFill>
                <a:latin typeface="楷体" panose="02010609060101010101" pitchFamily="49" charset="-122"/>
                <a:ea typeface="楷体" panose="02010609060101010101" pitchFamily="49" charset="-122"/>
              </a:endParaRPr>
            </a:p>
          </p:txBody>
        </p:sp>
        <p:sp>
          <p:nvSpPr>
            <p:cNvPr id="41993" name="_s33802"/>
            <p:cNvSpPr>
              <a:spLocks noChangeArrowheads="1"/>
            </p:cNvSpPr>
            <p:nvPr/>
          </p:nvSpPr>
          <p:spPr bwMode="auto">
            <a:xfrm>
              <a:off x="1291" y="1515"/>
              <a:ext cx="864" cy="288"/>
            </a:xfrm>
            <a:prstGeom prst="roundRect">
              <a:avLst>
                <a:gd name="adj" fmla="val 16667"/>
              </a:avLst>
            </a:prstGeom>
            <a:grpFill/>
            <a:ln w="9525">
              <a:solidFill>
                <a:schemeClr val="tx1"/>
              </a:solidFill>
              <a:round/>
            </a:ln>
          </p:spPr>
          <p:txBody>
            <a:bodyPr wrap="none" lIns="0" tIns="0" rIns="0" bIns="0"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buFontTx/>
                <a:buNone/>
              </a:pPr>
              <a:r>
                <a:rPr lang="zh-CN" altLang="en-US" sz="2800" dirty="0">
                  <a:solidFill>
                    <a:srgbClr val="000000"/>
                  </a:solidFill>
                  <a:latin typeface="楷体" panose="02010609060101010101" pitchFamily="49" charset="-122"/>
                  <a:ea typeface="楷体" panose="02010609060101010101" pitchFamily="49" charset="-122"/>
                </a:rPr>
                <a:t>远离危险之地</a:t>
              </a:r>
              <a:endParaRPr lang="zh-CN" altLang="en-US" sz="2800" dirty="0">
                <a:solidFill>
                  <a:srgbClr val="000000"/>
                </a:solidFill>
                <a:latin typeface="楷体" panose="02010609060101010101" pitchFamily="49" charset="-122"/>
                <a:ea typeface="楷体" panose="02010609060101010101" pitchFamily="49" charset="-122"/>
              </a:endParaRPr>
            </a:p>
          </p:txBody>
        </p:sp>
        <p:sp>
          <p:nvSpPr>
            <p:cNvPr id="41994" name="_s33803"/>
            <p:cNvSpPr>
              <a:spLocks noChangeArrowheads="1"/>
            </p:cNvSpPr>
            <p:nvPr/>
          </p:nvSpPr>
          <p:spPr bwMode="auto">
            <a:xfrm>
              <a:off x="2293" y="1515"/>
              <a:ext cx="864" cy="288"/>
            </a:xfrm>
            <a:prstGeom prst="roundRect">
              <a:avLst>
                <a:gd name="adj" fmla="val 16667"/>
              </a:avLst>
            </a:prstGeom>
            <a:grpFill/>
            <a:ln w="9525">
              <a:solidFill>
                <a:schemeClr val="tx1"/>
              </a:solidFill>
              <a:round/>
            </a:ln>
          </p:spPr>
          <p:txBody>
            <a:bodyPr wrap="none" lIns="0" tIns="0" rIns="0" bIns="0"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buFontTx/>
                <a:buNone/>
              </a:pPr>
              <a:r>
                <a:rPr lang="zh-CN" altLang="en-US" sz="2800" dirty="0">
                  <a:solidFill>
                    <a:srgbClr val="000000"/>
                  </a:solidFill>
                  <a:latin typeface="楷体" panose="02010609060101010101" pitchFamily="49" charset="-122"/>
                  <a:ea typeface="楷体" panose="02010609060101010101" pitchFamily="49" charset="-122"/>
                </a:rPr>
                <a:t>果断拒绝</a:t>
              </a:r>
              <a:endParaRPr lang="zh-CN" altLang="en-US" sz="2800" dirty="0">
                <a:solidFill>
                  <a:srgbClr val="000000"/>
                </a:solidFill>
                <a:latin typeface="楷体" panose="02010609060101010101" pitchFamily="49" charset="-122"/>
                <a:ea typeface="楷体" panose="02010609060101010101" pitchFamily="49" charset="-122"/>
              </a:endParaRPr>
            </a:p>
            <a:p>
              <a:pPr algn="ctr" eaLnBrk="1" fontAlgn="base" hangingPunct="1">
                <a:spcBef>
                  <a:spcPct val="0"/>
                </a:spcBef>
                <a:spcAft>
                  <a:spcPct val="0"/>
                </a:spcAft>
                <a:buFontTx/>
                <a:buNone/>
              </a:pPr>
              <a:r>
                <a:rPr lang="zh-CN" altLang="en-US" sz="2800" dirty="0">
                  <a:solidFill>
                    <a:srgbClr val="000000"/>
                  </a:solidFill>
                  <a:latin typeface="楷体" panose="02010609060101010101" pitchFamily="49" charset="-122"/>
                  <a:ea typeface="楷体" panose="02010609060101010101" pitchFamily="49" charset="-122"/>
                </a:rPr>
                <a:t>寻求帮助</a:t>
              </a:r>
              <a:endParaRPr lang="zh-CN" altLang="en-US" sz="2800" dirty="0">
                <a:solidFill>
                  <a:srgbClr val="000000"/>
                </a:solidFill>
                <a:latin typeface="楷体" panose="02010609060101010101" pitchFamily="49" charset="-122"/>
                <a:ea typeface="楷体" panose="02010609060101010101" pitchFamily="49" charset="-122"/>
              </a:endParaRPr>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9416" y="1340768"/>
            <a:ext cx="10657184" cy="3662541"/>
          </a:xfrm>
          <a:prstGeom prst="rect">
            <a:avLst/>
          </a:prstGeom>
        </p:spPr>
        <p:txBody>
          <a:bodyPr wrap="square">
            <a:spAutoFit/>
          </a:bodyPr>
          <a:lstStyle/>
          <a:p>
            <a:pPr algn="ctr"/>
            <a:r>
              <a:rPr lang="zh-CN" altLang="en-US" sz="3200" b="1" dirty="0">
                <a:latin typeface="华文中宋" panose="02010600040101010101" pitchFamily="2" charset="-122"/>
                <a:ea typeface="华文中宋" panose="02010600040101010101" pitchFamily="2" charset="-122"/>
              </a:rPr>
              <a:t>有机落实法治教育：</a:t>
            </a:r>
            <a:r>
              <a:rPr lang="zh-CN" altLang="zh-CN" sz="3200" b="1" dirty="0">
                <a:latin typeface="华文中宋" panose="02010600040101010101" pitchFamily="2" charset="-122"/>
                <a:ea typeface="华文中宋" panose="02010600040101010101" pitchFamily="2" charset="-122"/>
              </a:rPr>
              <a:t>关于远离烟酒、毒品的相关</a:t>
            </a:r>
            <a:r>
              <a:rPr lang="zh-CN" altLang="en-US" sz="3200" b="1" dirty="0">
                <a:latin typeface="华文中宋" panose="02010600040101010101" pitchFamily="2" charset="-122"/>
                <a:ea typeface="华文中宋" panose="02010600040101010101" pitchFamily="2" charset="-122"/>
              </a:rPr>
              <a:t>规定</a:t>
            </a:r>
            <a:endParaRPr lang="en-US" altLang="zh-CN" sz="3200" b="1" dirty="0">
              <a:latin typeface="华文中宋" panose="02010600040101010101" pitchFamily="2" charset="-122"/>
              <a:ea typeface="华文中宋" panose="02010600040101010101" pitchFamily="2" charset="-122"/>
            </a:endParaRPr>
          </a:p>
          <a:p>
            <a:pPr algn="ctr"/>
            <a:endParaRPr lang="zh-CN" altLang="zh-CN" sz="3200" dirty="0">
              <a:latin typeface="华文中宋" panose="02010600040101010101" pitchFamily="2" charset="-122"/>
              <a:ea typeface="华文中宋" panose="02010600040101010101" pitchFamily="2" charset="-122"/>
            </a:endParaRPr>
          </a:p>
          <a:p>
            <a:pPr marL="514350" indent="-514350">
              <a:lnSpc>
                <a:spcPct val="150000"/>
              </a:lnSpc>
              <a:buFont typeface="+mj-lt"/>
              <a:buAutoNum type="arabicPeriod"/>
            </a:pPr>
            <a:r>
              <a:rPr lang="zh-CN" altLang="zh-CN" sz="2800" dirty="0">
                <a:latin typeface="楷体" panose="02010609060101010101" pitchFamily="49" charset="-122"/>
                <a:ea typeface="楷体" panose="02010609060101010101" pitchFamily="49" charset="-122"/>
              </a:rPr>
              <a:t>《中小学生守则》规定，“不吸烟不喝酒”，“坚决远离毒品”。</a:t>
            </a:r>
            <a:endParaRPr lang="zh-CN" altLang="zh-CN" sz="2800" dirty="0">
              <a:latin typeface="楷体" panose="02010609060101010101" pitchFamily="49" charset="-122"/>
              <a:ea typeface="楷体" panose="02010609060101010101" pitchFamily="49" charset="-122"/>
            </a:endParaRPr>
          </a:p>
          <a:p>
            <a:pPr marL="514350" indent="-514350">
              <a:lnSpc>
                <a:spcPct val="150000"/>
              </a:lnSpc>
              <a:buFont typeface="+mj-lt"/>
              <a:buAutoNum type="arabicPeriod"/>
            </a:pPr>
            <a:r>
              <a:rPr lang="zh-CN" altLang="zh-CN" sz="2800" dirty="0">
                <a:latin typeface="楷体" panose="02010609060101010101" pitchFamily="49" charset="-122"/>
                <a:ea typeface="楷体" panose="02010609060101010101" pitchFamily="49" charset="-122"/>
              </a:rPr>
              <a:t>《小学生日常行为规范》第二十条规定：“不吸烟、不喝酒、不赌博，远离毒品，不参加封建迷信活动，不进入网吧等未成年人不宜入内的场所。”</a:t>
            </a:r>
            <a:endParaRPr lang="zh-CN" altLang="zh-CN" sz="2800" dirty="0">
              <a:latin typeface="楷体" panose="02010609060101010101" pitchFamily="49" charset="-122"/>
              <a:ea typeface="楷体" panose="02010609060101010101" pitchFamily="49"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1840" y="320441"/>
            <a:ext cx="11449272" cy="6315832"/>
          </a:xfrm>
          <a:prstGeom prst="rect">
            <a:avLst/>
          </a:prstGeom>
        </p:spPr>
        <p:txBody>
          <a:bodyPr wrap="square">
            <a:spAutoFit/>
          </a:bodyPr>
          <a:lstStyle/>
          <a:p>
            <a:pPr algn="ctr">
              <a:lnSpc>
                <a:spcPts val="3500"/>
              </a:lnSpc>
            </a:pPr>
            <a:r>
              <a:rPr lang="zh-CN" altLang="zh-CN" sz="3200" b="1" dirty="0">
                <a:latin typeface="华文中宋" panose="02010600040101010101" pitchFamily="2" charset="-122"/>
                <a:ea typeface="华文中宋" panose="02010600040101010101" pitchFamily="2" charset="-122"/>
              </a:rPr>
              <a:t>关于远离烟酒、毒品的相关</a:t>
            </a:r>
            <a:r>
              <a:rPr lang="zh-CN" altLang="en-US" sz="3200" b="1" dirty="0">
                <a:latin typeface="华文中宋" panose="02010600040101010101" pitchFamily="2" charset="-122"/>
                <a:ea typeface="华文中宋" panose="02010600040101010101" pitchFamily="2" charset="-122"/>
              </a:rPr>
              <a:t>法律</a:t>
            </a:r>
            <a:endParaRPr lang="zh-CN" altLang="zh-CN" sz="3200" dirty="0">
              <a:latin typeface="华文中宋" panose="02010600040101010101" pitchFamily="2" charset="-122"/>
              <a:ea typeface="华文中宋" panose="02010600040101010101" pitchFamily="2" charset="-122"/>
            </a:endParaRPr>
          </a:p>
          <a:p>
            <a:pPr marL="457200" indent="-457200">
              <a:lnSpc>
                <a:spcPts val="3500"/>
              </a:lnSpc>
              <a:buFont typeface="+mj-lt"/>
              <a:buAutoNum type="arabicPeriod"/>
            </a:pPr>
            <a:r>
              <a:rPr lang="zh-CN" altLang="zh-CN" sz="2400" u="sng" dirty="0">
                <a:solidFill>
                  <a:srgbClr val="FF0000"/>
                </a:solidFill>
                <a:latin typeface="黑体" panose="02010609060101010101" pitchFamily="49" charset="-122"/>
                <a:ea typeface="黑体" panose="02010609060101010101" pitchFamily="49" charset="-122"/>
              </a:rPr>
              <a:t>《中华人民共和国未成年人保护法》</a:t>
            </a:r>
            <a:r>
              <a:rPr lang="zh-CN" altLang="zh-CN" sz="2400" dirty="0">
                <a:latin typeface="楷体" panose="02010609060101010101" pitchFamily="49" charset="-122"/>
                <a:ea typeface="楷体" panose="02010609060101010101" pitchFamily="49" charset="-122"/>
              </a:rPr>
              <a:t>第十一条：“父母或者其他监护人应当关注未成年人的生理、心理状况和行为习惯，以健康的思想、良好的品行和适当的方法教育和影响未成年人，引导未成年人进行有益身心健康的活动，预防和制止未成年人</a:t>
            </a:r>
            <a:r>
              <a:rPr lang="zh-CN" altLang="zh-CN" sz="2400" dirty="0">
                <a:solidFill>
                  <a:srgbClr val="FF0000"/>
                </a:solidFill>
                <a:latin typeface="楷体" panose="02010609060101010101" pitchFamily="49" charset="-122"/>
                <a:ea typeface="楷体" panose="02010609060101010101" pitchFamily="49" charset="-122"/>
              </a:rPr>
              <a:t>吸烟、酗酒</a:t>
            </a:r>
            <a:r>
              <a:rPr lang="zh-CN" altLang="zh-CN" sz="2400" dirty="0">
                <a:latin typeface="楷体" panose="02010609060101010101" pitchFamily="49" charset="-122"/>
                <a:ea typeface="楷体" panose="02010609060101010101" pitchFamily="49" charset="-122"/>
              </a:rPr>
              <a:t>、流浪、沉迷网络以及赌博、</a:t>
            </a:r>
            <a:r>
              <a:rPr lang="zh-CN" altLang="zh-CN" sz="2400" dirty="0">
                <a:solidFill>
                  <a:srgbClr val="FF0000"/>
                </a:solidFill>
                <a:latin typeface="楷体" panose="02010609060101010101" pitchFamily="49" charset="-122"/>
                <a:ea typeface="楷体" panose="02010609060101010101" pitchFamily="49" charset="-122"/>
              </a:rPr>
              <a:t>吸毒</a:t>
            </a:r>
            <a:r>
              <a:rPr lang="zh-CN" altLang="zh-CN" sz="2400" dirty="0">
                <a:latin typeface="楷体" panose="02010609060101010101" pitchFamily="49" charset="-122"/>
                <a:ea typeface="楷体" panose="02010609060101010101" pitchFamily="49" charset="-122"/>
              </a:rPr>
              <a:t>、卖淫等行为。” </a:t>
            </a:r>
            <a:endParaRPr lang="zh-CN" altLang="zh-CN" sz="2400" dirty="0">
              <a:latin typeface="楷体" panose="02010609060101010101" pitchFamily="49" charset="-122"/>
              <a:ea typeface="楷体" panose="02010609060101010101" pitchFamily="49" charset="-122"/>
            </a:endParaRPr>
          </a:p>
          <a:p>
            <a:pPr marL="457200" indent="-457200">
              <a:lnSpc>
                <a:spcPts val="3500"/>
              </a:lnSpc>
              <a:buFont typeface="+mj-lt"/>
              <a:buAutoNum type="arabicPeriod"/>
            </a:pPr>
            <a:r>
              <a:rPr lang="zh-CN" altLang="zh-CN" sz="2400" u="sng" dirty="0">
                <a:solidFill>
                  <a:srgbClr val="FF0000"/>
                </a:solidFill>
                <a:latin typeface="黑体" panose="02010609060101010101" pitchFamily="49" charset="-122"/>
                <a:ea typeface="黑体" panose="02010609060101010101" pitchFamily="49" charset="-122"/>
              </a:rPr>
              <a:t>《中华人民共和国预防未成年人犯罪法》</a:t>
            </a:r>
            <a:r>
              <a:rPr lang="zh-CN" altLang="zh-CN" sz="2400" dirty="0">
                <a:latin typeface="楷体" panose="02010609060101010101" pitchFamily="49" charset="-122"/>
                <a:ea typeface="楷体" panose="02010609060101010101" pitchFamily="49" charset="-122"/>
              </a:rPr>
              <a:t>第十五条：“未成年人的父母或者其他监护人和学校应当教育未成年人不得</a:t>
            </a:r>
            <a:r>
              <a:rPr lang="zh-CN" altLang="zh-CN" sz="2400" dirty="0">
                <a:solidFill>
                  <a:srgbClr val="FF0000"/>
                </a:solidFill>
                <a:latin typeface="楷体" panose="02010609060101010101" pitchFamily="49" charset="-122"/>
                <a:ea typeface="楷体" panose="02010609060101010101" pitchFamily="49" charset="-122"/>
              </a:rPr>
              <a:t>吸烟、酗酒</a:t>
            </a:r>
            <a:r>
              <a:rPr lang="zh-CN" altLang="zh-CN" sz="2400" dirty="0">
                <a:latin typeface="楷体" panose="02010609060101010101" pitchFamily="49" charset="-122"/>
                <a:ea typeface="楷体" panose="02010609060101010101" pitchFamily="49" charset="-122"/>
              </a:rPr>
              <a:t>。任何经营场所不得向未成年人出售烟酒。”</a:t>
            </a:r>
            <a:endParaRPr lang="zh-CN" altLang="zh-CN" sz="2400" dirty="0">
              <a:latin typeface="楷体" panose="02010609060101010101" pitchFamily="49" charset="-122"/>
              <a:ea typeface="楷体" panose="02010609060101010101" pitchFamily="49" charset="-122"/>
            </a:endParaRPr>
          </a:p>
          <a:p>
            <a:pPr marL="457200" indent="-457200">
              <a:lnSpc>
                <a:spcPts val="3500"/>
              </a:lnSpc>
              <a:buFont typeface="+mj-lt"/>
              <a:buAutoNum type="arabicPeriod"/>
            </a:pPr>
            <a:r>
              <a:rPr lang="zh-CN" altLang="zh-CN" sz="2400" u="sng" dirty="0">
                <a:solidFill>
                  <a:srgbClr val="FF0000"/>
                </a:solidFill>
                <a:latin typeface="黑体" panose="02010609060101010101" pitchFamily="49" charset="-122"/>
                <a:ea typeface="黑体" panose="02010609060101010101" pitchFamily="49" charset="-122"/>
              </a:rPr>
              <a:t>《中华人民共和国烟草专卖法》</a:t>
            </a:r>
            <a:r>
              <a:rPr lang="zh-CN" altLang="zh-CN" sz="2400" dirty="0">
                <a:latin typeface="楷体" panose="02010609060101010101" pitchFamily="49" charset="-122"/>
                <a:ea typeface="楷体" panose="02010609060101010101" pitchFamily="49" charset="-122"/>
              </a:rPr>
              <a:t>第五条规定：“国家和社会加强吸烟危害健康的宣传教育，禁止或者限制在公共交通工具和公共场所</a:t>
            </a:r>
            <a:r>
              <a:rPr lang="zh-CN" altLang="zh-CN" sz="2400" dirty="0">
                <a:solidFill>
                  <a:srgbClr val="FF0000"/>
                </a:solidFill>
                <a:latin typeface="楷体" panose="02010609060101010101" pitchFamily="49" charset="-122"/>
                <a:ea typeface="楷体" panose="02010609060101010101" pitchFamily="49" charset="-122"/>
              </a:rPr>
              <a:t>吸烟</a:t>
            </a:r>
            <a:r>
              <a:rPr lang="zh-CN" altLang="zh-CN" sz="2400" dirty="0">
                <a:latin typeface="楷体" panose="02010609060101010101" pitchFamily="49" charset="-122"/>
                <a:ea typeface="楷体" panose="02010609060101010101" pitchFamily="49" charset="-122"/>
              </a:rPr>
              <a:t>，劝阻青少年</a:t>
            </a:r>
            <a:r>
              <a:rPr lang="zh-CN" altLang="zh-CN" sz="2400" dirty="0">
                <a:solidFill>
                  <a:srgbClr val="FF0000"/>
                </a:solidFill>
                <a:latin typeface="楷体" panose="02010609060101010101" pitchFamily="49" charset="-122"/>
                <a:ea typeface="楷体" panose="02010609060101010101" pitchFamily="49" charset="-122"/>
              </a:rPr>
              <a:t>吸烟</a:t>
            </a:r>
            <a:r>
              <a:rPr lang="zh-CN" altLang="zh-CN" sz="2400" dirty="0">
                <a:latin typeface="楷体" panose="02010609060101010101" pitchFamily="49" charset="-122"/>
                <a:ea typeface="楷体" panose="02010609060101010101" pitchFamily="49" charset="-122"/>
              </a:rPr>
              <a:t>，禁止中小学生</a:t>
            </a:r>
            <a:r>
              <a:rPr lang="zh-CN" altLang="zh-CN" sz="2400" dirty="0">
                <a:solidFill>
                  <a:srgbClr val="FF0000"/>
                </a:solidFill>
                <a:latin typeface="楷体" panose="02010609060101010101" pitchFamily="49" charset="-122"/>
                <a:ea typeface="楷体" panose="02010609060101010101" pitchFamily="49" charset="-122"/>
              </a:rPr>
              <a:t>吸烟</a:t>
            </a:r>
            <a:r>
              <a:rPr lang="zh-CN" altLang="zh-CN" sz="2400" dirty="0">
                <a:latin typeface="楷体" panose="02010609060101010101" pitchFamily="49" charset="-122"/>
                <a:ea typeface="楷体" panose="02010609060101010101" pitchFamily="49" charset="-122"/>
              </a:rPr>
              <a:t>。”</a:t>
            </a:r>
            <a:endParaRPr lang="zh-CN" altLang="zh-CN" sz="2400" dirty="0">
              <a:latin typeface="楷体" panose="02010609060101010101" pitchFamily="49" charset="-122"/>
              <a:ea typeface="楷体" panose="02010609060101010101" pitchFamily="49" charset="-122"/>
            </a:endParaRPr>
          </a:p>
          <a:p>
            <a:pPr marL="457200" indent="-457200">
              <a:lnSpc>
                <a:spcPts val="3500"/>
              </a:lnSpc>
              <a:buFont typeface="+mj-lt"/>
              <a:buAutoNum type="arabicPeriod"/>
            </a:pPr>
            <a:r>
              <a:rPr lang="zh-CN" altLang="zh-CN" sz="2400" u="sng" dirty="0">
                <a:solidFill>
                  <a:srgbClr val="FF0000"/>
                </a:solidFill>
                <a:latin typeface="黑体" panose="02010609060101010101" pitchFamily="49" charset="-122"/>
                <a:ea typeface="黑体" panose="02010609060101010101" pitchFamily="49" charset="-122"/>
              </a:rPr>
              <a:t>《中华人民共和国刑法》</a:t>
            </a:r>
            <a:r>
              <a:rPr lang="zh-CN" altLang="zh-CN" sz="2400" dirty="0">
                <a:latin typeface="楷体" panose="02010609060101010101" pitchFamily="49" charset="-122"/>
                <a:ea typeface="楷体" panose="02010609060101010101" pitchFamily="49" charset="-122"/>
              </a:rPr>
              <a:t>第三百四十七条规定，走私、贩卖、运输、制造毒品，无论数量多少，都应当追究刑事责任，予以刑事处罚；利用、教唆未成年人走私、贩卖、运输、制造毒品，或者向未成年人出售毒品的，从重处罚。</a:t>
            </a:r>
            <a:endParaRPr lang="zh-CN" altLang="zh-CN" sz="2400" dirty="0">
              <a:latin typeface="楷体" panose="02010609060101010101" pitchFamily="49" charset="-122"/>
              <a:ea typeface="楷体" panose="02010609060101010101" pitchFamily="49"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1521428" y="260533"/>
            <a:ext cx="9146572"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zh-CN" altLang="en-US" sz="4000" b="1" dirty="0">
                <a:solidFill>
                  <a:prstClr val="black"/>
                </a:solidFill>
                <a:latin typeface="华文中宋" panose="02010600040101010101" pitchFamily="2" charset="-122"/>
                <a:ea typeface="华文中宋" panose="02010600040101010101" pitchFamily="2" charset="-122"/>
              </a:rPr>
              <a:t>本课需要注意的问题</a:t>
            </a:r>
            <a:endParaRPr lang="en-US" altLang="zh-CN" sz="4000" b="1" dirty="0">
              <a:solidFill>
                <a:prstClr val="black"/>
              </a:solidFill>
              <a:latin typeface="华文中宋" panose="02010600040101010101" pitchFamily="2" charset="-122"/>
              <a:ea typeface="华文中宋" panose="02010600040101010101" pitchFamily="2" charset="-122"/>
            </a:endParaRPr>
          </a:p>
        </p:txBody>
      </p:sp>
      <p:sp>
        <p:nvSpPr>
          <p:cNvPr id="5" name="Rectangle 2"/>
          <p:cNvSpPr txBox="1">
            <a:spLocks noChangeArrowheads="1"/>
          </p:cNvSpPr>
          <p:nvPr/>
        </p:nvSpPr>
        <p:spPr>
          <a:xfrm>
            <a:off x="2170278" y="1966227"/>
            <a:ext cx="7848872" cy="30963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457200" indent="-457200" algn="just">
              <a:lnSpc>
                <a:spcPct val="170000"/>
              </a:lnSpc>
              <a:buFont typeface="Wingdings" panose="05000000000000000000" pitchFamily="2" charset="2"/>
              <a:buChar char="Ø"/>
              <a:defRPr/>
            </a:pPr>
            <a:r>
              <a:rPr lang="zh-CN" altLang="en-US" sz="2800" b="1" dirty="0">
                <a:solidFill>
                  <a:prstClr val="black"/>
                </a:solidFill>
                <a:latin typeface="楷体" panose="02010609060101010101" pitchFamily="49" charset="-122"/>
                <a:ea typeface="楷体" panose="02010609060101010101" pitchFamily="49" charset="-122"/>
              </a:rPr>
              <a:t>重点在于拒绝烟酒、毒品的方法</a:t>
            </a:r>
            <a:endParaRPr lang="en-US" altLang="zh-CN" sz="2800" b="1" dirty="0">
              <a:solidFill>
                <a:prstClr val="black"/>
              </a:solidFill>
              <a:latin typeface="楷体" panose="02010609060101010101" pitchFamily="49" charset="-122"/>
              <a:ea typeface="楷体" panose="02010609060101010101" pitchFamily="49" charset="-122"/>
            </a:endParaRPr>
          </a:p>
          <a:p>
            <a:pPr marL="457200" indent="-457200" algn="just">
              <a:lnSpc>
                <a:spcPct val="170000"/>
              </a:lnSpc>
              <a:buFont typeface="Wingdings" panose="05000000000000000000" pitchFamily="2" charset="2"/>
              <a:buChar char="Ø"/>
              <a:defRPr/>
            </a:pPr>
            <a:r>
              <a:rPr lang="zh-CN" altLang="en-US" sz="2800" b="1" dirty="0">
                <a:solidFill>
                  <a:prstClr val="black"/>
                </a:solidFill>
                <a:latin typeface="楷体" panose="02010609060101010101" pitchFamily="49" charset="-122"/>
                <a:ea typeface="楷体" panose="02010609060101010101" pitchFamily="49" charset="-122"/>
              </a:rPr>
              <a:t>教育以预防为主，不是专门的戒毒教育</a:t>
            </a:r>
            <a:r>
              <a:rPr lang="en-US" altLang="zh-CN" sz="2800" b="1" dirty="0">
                <a:solidFill>
                  <a:prstClr val="black"/>
                </a:solidFill>
                <a:latin typeface="楷体" panose="02010609060101010101" pitchFamily="49" charset="-122"/>
                <a:ea typeface="楷体" panose="02010609060101010101" pitchFamily="49" charset="-122"/>
              </a:rPr>
              <a:t> </a:t>
            </a:r>
            <a:endParaRPr lang="en-US" altLang="zh-CN" sz="2800" b="1" dirty="0">
              <a:solidFill>
                <a:prstClr val="black"/>
              </a:solidFill>
              <a:latin typeface="楷体" panose="02010609060101010101" pitchFamily="49" charset="-122"/>
              <a:ea typeface="楷体" panose="02010609060101010101" pitchFamily="49" charset="-122"/>
            </a:endParaRPr>
          </a:p>
          <a:p>
            <a:pPr marL="457200" indent="-457200" algn="just">
              <a:lnSpc>
                <a:spcPct val="170000"/>
              </a:lnSpc>
              <a:buFont typeface="Wingdings" panose="05000000000000000000" pitchFamily="2" charset="2"/>
              <a:buChar char="Ø"/>
              <a:defRPr/>
            </a:pPr>
            <a:r>
              <a:rPr lang="zh-CN" altLang="en-US" sz="2800" b="1" dirty="0">
                <a:solidFill>
                  <a:prstClr val="black"/>
                </a:solidFill>
                <a:latin typeface="楷体" panose="02010609060101010101" pitchFamily="49" charset="-122"/>
                <a:ea typeface="楷体" panose="02010609060101010101" pitchFamily="49" charset="-122"/>
              </a:rPr>
              <a:t>根据各地的情况，有针对性地选择教学重点</a:t>
            </a:r>
            <a:endParaRPr lang="en-US" altLang="zh-CN" sz="2800" b="1" dirty="0">
              <a:solidFill>
                <a:prstClr val="black"/>
              </a:solidFill>
              <a:latin typeface="楷体" panose="02010609060101010101" pitchFamily="49" charset="-122"/>
              <a:ea typeface="楷体" panose="02010609060101010101" pitchFamily="49" charset="-122"/>
            </a:endParaRPr>
          </a:p>
          <a:p>
            <a:pPr marL="457200" indent="-457200" algn="just">
              <a:lnSpc>
                <a:spcPct val="170000"/>
              </a:lnSpc>
              <a:buFont typeface="Wingdings" panose="05000000000000000000" pitchFamily="2" charset="2"/>
              <a:buChar char="Ø"/>
              <a:defRPr/>
            </a:pPr>
            <a:r>
              <a:rPr lang="zh-CN" altLang="en-US" sz="2800" b="1" dirty="0">
                <a:solidFill>
                  <a:prstClr val="black"/>
                </a:solidFill>
                <a:latin typeface="楷体" panose="02010609060101010101" pitchFamily="49" charset="-122"/>
                <a:ea typeface="楷体" panose="02010609060101010101" pitchFamily="49" charset="-122"/>
              </a:rPr>
              <a:t>把德育与法治教育有机结合（正面的引导）</a:t>
            </a:r>
            <a:endParaRPr lang="en-US" altLang="zh-CN" sz="2800" b="1" dirty="0">
              <a:solidFill>
                <a:prstClr val="black"/>
              </a:solidFill>
              <a:latin typeface="楷体" panose="02010609060101010101" pitchFamily="49" charset="-122"/>
              <a:ea typeface="楷体" panose="02010609060101010101" pitchFamily="49"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8" name="图片 1" descr="图片 1"/>
          <p:cNvPicPr>
            <a:picLocks noChangeAspect="1"/>
          </p:cNvPicPr>
          <p:nvPr/>
        </p:nvPicPr>
        <p:blipFill>
          <a:blip r:embed="rId1"/>
          <a:stretch>
            <a:fillRect/>
          </a:stretch>
        </p:blipFill>
        <p:spPr>
          <a:xfrm>
            <a:off x="25400" y="635"/>
            <a:ext cx="12141200" cy="6857365"/>
          </a:xfrm>
          <a:prstGeom prst="rect">
            <a:avLst/>
          </a:prstGeom>
          <a:ln w="12700">
            <a:miter lim="400000"/>
            <a:headEnd/>
            <a:tailEnd/>
          </a:ln>
        </p:spPr>
      </p:pic>
      <p:sp>
        <p:nvSpPr>
          <p:cNvPr id="189" name="Text Box 6"/>
          <p:cNvSpPr txBox="1"/>
          <p:nvPr/>
        </p:nvSpPr>
        <p:spPr>
          <a:xfrm>
            <a:off x="2400827" y="836712"/>
            <a:ext cx="2731770" cy="699770"/>
          </a:xfrm>
          <a:prstGeom prst="rect">
            <a:avLst/>
          </a:prstGeom>
          <a:ln w="12700">
            <a:miter lim="400000"/>
          </a:ln>
        </p:spPr>
        <p:txBody>
          <a:bodyPr wrap="none" lIns="54861" tIns="54861" rIns="54861" bIns="54861">
            <a:spAutoFit/>
          </a:bodyPr>
          <a:lstStyle/>
          <a:p>
            <a:pPr>
              <a:defRPr sz="1300">
                <a:solidFill>
                  <a:srgbClr val="006666"/>
                </a:solidFill>
                <a:latin typeface="华文细黑" panose="02010600040101010101" charset="-122"/>
                <a:ea typeface="华文细黑" panose="02010600040101010101" charset="-122"/>
                <a:cs typeface="华文细黑" panose="02010600040101010101" charset="-122"/>
                <a:sym typeface="华文细黑" panose="02010600040101010101" charset="-122"/>
              </a:defRPr>
            </a:pPr>
            <a:r>
              <a:rPr sz="1560"/>
              <a:t>.</a:t>
            </a:r>
            <a:r>
              <a:rPr sz="3840"/>
              <a:t>  大纲解析  </a:t>
            </a:r>
            <a:r>
              <a:rPr sz="1560"/>
              <a:t>.</a:t>
            </a:r>
            <a:endParaRPr sz="1560"/>
          </a:p>
        </p:txBody>
      </p:sp>
      <p:sp>
        <p:nvSpPr>
          <p:cNvPr id="190" name="矩形 14"/>
          <p:cNvSpPr txBox="1"/>
          <p:nvPr/>
        </p:nvSpPr>
        <p:spPr>
          <a:xfrm>
            <a:off x="1753915" y="2197663"/>
            <a:ext cx="9008206" cy="995045"/>
          </a:xfrm>
          <a:prstGeom prst="rect">
            <a:avLst/>
          </a:prstGeom>
          <a:ln w="12700">
            <a:miter lim="400000"/>
          </a:ln>
        </p:spPr>
        <p:txBody>
          <a:bodyPr lIns="54861" tIns="54861" rIns="54861" bIns="54861">
            <a:spAutoFit/>
          </a:bodyPr>
          <a:lstStyle>
            <a:lvl1pPr>
              <a:defRPr sz="2400">
                <a:solidFill>
                  <a:srgbClr val="112F37"/>
                </a:solidFill>
                <a:latin typeface="+mj-lt"/>
                <a:ea typeface="+mj-ea"/>
                <a:cs typeface="+mj-cs"/>
                <a:sym typeface="Calibri" panose="020F0502020204030204"/>
              </a:defRPr>
            </a:lvl1pPr>
          </a:lstStyle>
          <a:p>
            <a:r>
              <a:rPr sz="2880"/>
              <a:t>致力促进从“法制”教育向“法治”教育转变。我们需要摒弃那种认为法治教育就是背法条、讲案例的观念。</a:t>
            </a:r>
            <a:endParaRPr sz="2880"/>
          </a:p>
        </p:txBody>
      </p:sp>
      <p:sp>
        <p:nvSpPr>
          <p:cNvPr id="191" name="矩形 15"/>
          <p:cNvSpPr txBox="1"/>
          <p:nvPr/>
        </p:nvSpPr>
        <p:spPr>
          <a:xfrm>
            <a:off x="1818722" y="3688229"/>
            <a:ext cx="8932545" cy="995045"/>
          </a:xfrm>
          <a:prstGeom prst="rect">
            <a:avLst/>
          </a:prstGeom>
          <a:ln w="12700">
            <a:miter lim="400000"/>
          </a:ln>
        </p:spPr>
        <p:txBody>
          <a:bodyPr wrap="square" lIns="54861" tIns="54861" rIns="54861" bIns="54861">
            <a:spAutoFit/>
          </a:bodyPr>
          <a:lstStyle/>
          <a:p>
            <a:pPr>
              <a:defRPr sz="1300">
                <a:latin typeface="+mj-lt"/>
                <a:ea typeface="+mj-ea"/>
                <a:cs typeface="+mj-cs"/>
                <a:sym typeface="Calibri" panose="020F0502020204030204"/>
              </a:defRPr>
            </a:pPr>
            <a:r>
              <a:rPr sz="1560"/>
              <a:t> </a:t>
            </a:r>
            <a:r>
              <a:rPr sz="2880">
                <a:solidFill>
                  <a:srgbClr val="112F37"/>
                </a:solidFill>
              </a:rPr>
              <a:t>坚持正面的引导</a:t>
            </a:r>
            <a:r>
              <a:rPr lang="zh-CN" sz="1560"/>
              <a:t>，</a:t>
            </a:r>
            <a:r>
              <a:rPr sz="2880">
                <a:solidFill>
                  <a:srgbClr val="112F37"/>
                </a:solidFill>
              </a:rPr>
              <a:t>把传播法的理念、精神、价值贯穿于儿童的生活之中</a:t>
            </a:r>
            <a:r>
              <a:rPr lang="zh-CN" sz="2880">
                <a:solidFill>
                  <a:srgbClr val="112F37"/>
                </a:solidFill>
              </a:rPr>
              <a:t>。</a:t>
            </a:r>
            <a:endParaRPr lang="zh-CN" sz="2880">
              <a:solidFill>
                <a:srgbClr val="112F37"/>
              </a:solidFill>
            </a:endParaRPr>
          </a:p>
        </p:txBody>
      </p:sp>
    </p:spTree>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1307976" y="476672"/>
            <a:ext cx="9252520"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4000" b="1" dirty="0">
                <a:solidFill>
                  <a:prstClr val="black"/>
                </a:solidFill>
                <a:latin typeface="华文中宋" panose="02010600040101010101" pitchFamily="2" charset="-122"/>
                <a:ea typeface="华文中宋" panose="02010600040101010101" pitchFamily="2" charset="-122"/>
              </a:rPr>
              <a:t>第二单元</a:t>
            </a:r>
            <a:endParaRPr lang="en-US" altLang="zh-CN" sz="4000" b="1" dirty="0">
              <a:solidFill>
                <a:prstClr val="black"/>
              </a:solidFill>
              <a:latin typeface="华文中宋" panose="02010600040101010101" pitchFamily="2" charset="-122"/>
              <a:ea typeface="华文中宋" panose="02010600040101010101" pitchFamily="2" charset="-122"/>
            </a:endParaRPr>
          </a:p>
          <a:p>
            <a:r>
              <a:rPr lang="zh-CN" altLang="en-US" sz="4000" b="1" dirty="0">
                <a:solidFill>
                  <a:prstClr val="black"/>
                </a:solidFill>
                <a:latin typeface="华文中宋" panose="02010600040101010101" pitchFamily="2" charset="-122"/>
                <a:ea typeface="华文中宋" panose="02010600040101010101" pitchFamily="2" charset="-122"/>
              </a:rPr>
              <a:t>我们是班级的主人</a:t>
            </a:r>
            <a:endParaRPr lang="en-US" altLang="zh-CN" sz="4000" b="1" dirty="0">
              <a:solidFill>
                <a:prstClr val="black"/>
              </a:solidFill>
              <a:latin typeface="华文中宋" panose="02010600040101010101" pitchFamily="2" charset="-122"/>
              <a:ea typeface="华文中宋" panose="02010600040101010101" pitchFamily="2" charset="-122"/>
            </a:endParaRPr>
          </a:p>
        </p:txBody>
      </p:sp>
      <p:sp>
        <p:nvSpPr>
          <p:cNvPr id="5" name="Rectangle 2"/>
          <p:cNvSpPr txBox="1">
            <a:spLocks noChangeArrowheads="1"/>
          </p:cNvSpPr>
          <p:nvPr/>
        </p:nvSpPr>
        <p:spPr>
          <a:xfrm>
            <a:off x="3287688" y="2204864"/>
            <a:ext cx="5472608" cy="20882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lnSpc>
                <a:spcPct val="170000"/>
              </a:lnSpc>
            </a:pPr>
            <a:r>
              <a:rPr lang="en-US" altLang="zh-CN" sz="3200" b="1" dirty="0">
                <a:solidFill>
                  <a:prstClr val="black"/>
                </a:solidFill>
                <a:latin typeface="楷体" panose="02010609060101010101" pitchFamily="49" charset="-122"/>
                <a:ea typeface="楷体" panose="02010609060101010101" pitchFamily="49" charset="-122"/>
              </a:rPr>
              <a:t>4 </a:t>
            </a:r>
            <a:r>
              <a:rPr lang="zh-CN" altLang="en-US" sz="3200" b="1" dirty="0">
                <a:solidFill>
                  <a:prstClr val="black"/>
                </a:solidFill>
                <a:latin typeface="楷体" panose="02010609060101010101" pitchFamily="49" charset="-122"/>
                <a:ea typeface="楷体" panose="02010609060101010101" pitchFamily="49" charset="-122"/>
              </a:rPr>
              <a:t>选举产生班委会</a:t>
            </a:r>
            <a:endParaRPr lang="en-US" altLang="zh-CN" sz="3200" b="1" dirty="0">
              <a:solidFill>
                <a:prstClr val="black"/>
              </a:solidFill>
              <a:latin typeface="楷体" panose="02010609060101010101" pitchFamily="49" charset="-122"/>
              <a:ea typeface="楷体" panose="02010609060101010101" pitchFamily="49" charset="-122"/>
            </a:endParaRPr>
          </a:p>
          <a:p>
            <a:pPr algn="just">
              <a:lnSpc>
                <a:spcPct val="170000"/>
              </a:lnSpc>
            </a:pPr>
            <a:r>
              <a:rPr lang="en-US" altLang="zh-CN" sz="3200" b="1" dirty="0">
                <a:solidFill>
                  <a:prstClr val="black"/>
                </a:solidFill>
                <a:latin typeface="楷体" panose="02010609060101010101" pitchFamily="49" charset="-122"/>
                <a:ea typeface="楷体" panose="02010609060101010101" pitchFamily="49" charset="-122"/>
              </a:rPr>
              <a:t>5 </a:t>
            </a:r>
            <a:r>
              <a:rPr lang="zh-CN" altLang="en-US" sz="3200" b="1" dirty="0">
                <a:solidFill>
                  <a:prstClr val="black"/>
                </a:solidFill>
                <a:latin typeface="楷体" panose="02010609060101010101" pitchFamily="49" charset="-122"/>
                <a:ea typeface="楷体" panose="02010609060101010101" pitchFamily="49" charset="-122"/>
              </a:rPr>
              <a:t>协商决定班级事务</a:t>
            </a:r>
            <a:endParaRPr lang="en-US" altLang="zh-CN" sz="3200" b="1" dirty="0">
              <a:solidFill>
                <a:prstClr val="black"/>
              </a:solidFill>
              <a:latin typeface="楷体" panose="02010609060101010101" pitchFamily="49" charset="-122"/>
              <a:ea typeface="楷体" panose="02010609060101010101" pitchFamily="49" charset="-122"/>
            </a:endParaRPr>
          </a:p>
        </p:txBody>
      </p:sp>
      <p:sp>
        <p:nvSpPr>
          <p:cNvPr id="2" name="矩形 1"/>
          <p:cNvSpPr/>
          <p:nvPr/>
        </p:nvSpPr>
        <p:spPr>
          <a:xfrm>
            <a:off x="767408" y="4437112"/>
            <a:ext cx="10193020" cy="1814830"/>
          </a:xfrm>
          <a:prstGeom prst="rect">
            <a:avLst/>
          </a:prstGeom>
        </p:spPr>
        <p:txBody>
          <a:bodyPr wrap="none">
            <a:spAutoFit/>
          </a:bodyPr>
          <a:lstStyle/>
          <a:p>
            <a:r>
              <a:rPr lang="zh-CN" altLang="en-US" sz="2800" b="1" dirty="0">
                <a:latin typeface="黑体" panose="02010609060101010101" pitchFamily="49" charset="-122"/>
                <a:ea typeface="黑体" panose="02010609060101010101" pitchFamily="49" charset="-122"/>
              </a:rPr>
              <a:t>背景</a:t>
            </a:r>
            <a:endParaRPr lang="en-US" altLang="zh-CN" sz="2800" b="1" dirty="0">
              <a:latin typeface="黑体" panose="02010609060101010101" pitchFamily="49" charset="-122"/>
              <a:ea typeface="黑体" panose="02010609060101010101" pitchFamily="49" charset="-122"/>
            </a:endParaRPr>
          </a:p>
          <a:p>
            <a:r>
              <a:rPr lang="zh-CN" altLang="en-US" sz="2800" b="1" dirty="0">
                <a:latin typeface="楷体" panose="02010609060101010101" pitchFamily="49" charset="-122"/>
                <a:ea typeface="楷体" panose="02010609060101010101" pitchFamily="49" charset="-122"/>
              </a:rPr>
              <a:t>学生的视角：小学生日益增强的民主意识</a:t>
            </a:r>
            <a:endParaRPr lang="en-US" altLang="zh-CN" sz="2800" b="1" dirty="0">
              <a:latin typeface="楷体" panose="02010609060101010101" pitchFamily="49" charset="-122"/>
              <a:ea typeface="楷体" panose="02010609060101010101" pitchFamily="49" charset="-122"/>
            </a:endParaRPr>
          </a:p>
          <a:p>
            <a:r>
              <a:rPr lang="zh-CN" altLang="en-US" sz="2800" b="1" dirty="0">
                <a:latin typeface="楷体" panose="02010609060101010101" pitchFamily="49" charset="-122"/>
                <a:ea typeface="楷体" panose="02010609060101010101" pitchFamily="49" charset="-122"/>
              </a:rPr>
              <a:t>社会的视角：民主选举与民主协商的技能</a:t>
            </a:r>
            <a:endParaRPr lang="en-US" altLang="zh-CN" sz="2800" b="1" dirty="0">
              <a:latin typeface="楷体" panose="02010609060101010101" pitchFamily="49" charset="-122"/>
              <a:ea typeface="楷体" panose="02010609060101010101" pitchFamily="49" charset="-122"/>
            </a:endParaRPr>
          </a:p>
          <a:p>
            <a:r>
              <a:rPr lang="zh-CN" altLang="en-US" sz="2800" b="1" dirty="0">
                <a:latin typeface="楷体" panose="02010609060101010101" pitchFamily="49" charset="-122"/>
                <a:ea typeface="楷体" panose="02010609060101010101" pitchFamily="49" charset="-122"/>
              </a:rPr>
              <a:t>价值观的视角：集体意识、规则意识、民主意识、平等意识等等</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矩形 1"/>
          <p:cNvSpPr/>
          <p:nvPr/>
        </p:nvSpPr>
        <p:spPr>
          <a:xfrm>
            <a:off x="660881" y="350101"/>
            <a:ext cx="7367723" cy="664862"/>
          </a:xfrm>
          <a:prstGeom prst="rect">
            <a:avLst/>
          </a:prstGeom>
        </p:spPr>
        <p:txBody>
          <a:bodyPr wrap="none">
            <a:spAutoFit/>
          </a:bodyPr>
          <a:lstStyle/>
          <a:p>
            <a:pPr>
              <a:lnSpc>
                <a:spcPct val="150000"/>
              </a:lnSpc>
            </a:pPr>
            <a:r>
              <a:rPr lang="zh-CN" altLang="en-US" sz="2800" b="1" dirty="0"/>
              <a:t>◆</a:t>
            </a:r>
            <a:r>
              <a:rPr lang="zh-CN" altLang="en-US" sz="2800" b="1" dirty="0">
                <a:solidFill>
                  <a:schemeClr val="tx1"/>
                </a:solidFill>
                <a:effectLst>
                  <a:outerShdw blurRad="38100" dist="19050" dir="2700000" algn="tl" rotWithShape="0">
                    <a:schemeClr val="dk1">
                      <a:alpha val="40000"/>
                    </a:schemeClr>
                  </a:outerShdw>
                </a:effectLst>
              </a:rPr>
              <a:t>教材的活动设计凸显</a:t>
            </a:r>
            <a:r>
              <a:rPr lang="zh-CN" altLang="zh-CN" sz="2800" b="1" dirty="0">
                <a:solidFill>
                  <a:schemeClr val="tx1"/>
                </a:solidFill>
                <a:effectLst>
                  <a:outerShdw blurRad="38100" dist="19050" dir="2700000" algn="tl" rotWithShape="0">
                    <a:schemeClr val="dk1">
                      <a:alpha val="40000"/>
                    </a:schemeClr>
                  </a:outerShdw>
                </a:effectLst>
              </a:rPr>
              <a:t>学生发展的载体</a:t>
            </a:r>
            <a:r>
              <a:rPr lang="zh-CN" altLang="en-US" sz="2800" b="1" dirty="0">
                <a:solidFill>
                  <a:schemeClr val="tx1"/>
                </a:solidFill>
                <a:effectLst>
                  <a:outerShdw blurRad="38100" dist="19050" dir="2700000" algn="tl" rotWithShape="0">
                    <a:schemeClr val="dk1">
                      <a:alpha val="40000"/>
                    </a:schemeClr>
                  </a:outerShdw>
                </a:effectLst>
              </a:rPr>
              <a:t>作用。</a:t>
            </a:r>
            <a:endParaRPr lang="zh-CN" altLang="en-US" sz="2800" b="1" dirty="0">
              <a:solidFill>
                <a:schemeClr val="tx1"/>
              </a:solidFill>
              <a:effectLst>
                <a:outerShdw blurRad="38100" dist="19050" dir="2700000" algn="tl" rotWithShape="0">
                  <a:schemeClr val="dk1">
                    <a:alpha val="40000"/>
                  </a:schemeClr>
                </a:outerShdw>
              </a:effectLst>
            </a:endParaRPr>
          </a:p>
        </p:txBody>
      </p:sp>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3480" t="32820" b="23932"/>
          <a:stretch>
            <a:fillRect/>
          </a:stretch>
        </p:blipFill>
        <p:spPr>
          <a:xfrm rot="16200000">
            <a:off x="1031823" y="1418298"/>
            <a:ext cx="4844562" cy="4651515"/>
          </a:xfrm>
          <a:prstGeom prst="rect">
            <a:avLst/>
          </a:prstGeom>
        </p:spPr>
      </p:pic>
      <p:sp>
        <p:nvSpPr>
          <p:cNvPr id="5" name="流程图: 可选过程 4"/>
          <p:cNvSpPr/>
          <p:nvPr/>
        </p:nvSpPr>
        <p:spPr>
          <a:xfrm>
            <a:off x="1324708" y="1910862"/>
            <a:ext cx="1242646" cy="2907323"/>
          </a:xfrm>
          <a:prstGeom prst="flowChartAlternateProcess">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954794" y="6288482"/>
            <a:ext cx="5223268" cy="369332"/>
          </a:xfrm>
          <a:prstGeom prst="rect">
            <a:avLst/>
          </a:prstGeom>
          <a:noFill/>
        </p:spPr>
        <p:txBody>
          <a:bodyPr wrap="square" rtlCol="0">
            <a:spAutoFit/>
          </a:bodyPr>
          <a:lstStyle/>
          <a:p>
            <a:r>
              <a:rPr lang="en-US" altLang="zh-CN" b="1" dirty="0"/>
              <a:t>12《</a:t>
            </a:r>
            <a:r>
              <a:rPr lang="zh-CN" altLang="en-US" b="1" dirty="0"/>
              <a:t>富起来到强起来</a:t>
            </a:r>
            <a:r>
              <a:rPr lang="en-US" altLang="zh-CN" b="1" dirty="0"/>
              <a:t>》——</a:t>
            </a:r>
            <a:r>
              <a:rPr lang="zh-CN" altLang="en-US" b="1" dirty="0"/>
              <a:t>做新时代的好少年</a:t>
            </a:r>
            <a:r>
              <a:rPr lang="en-US" altLang="zh-CN" b="1" dirty="0"/>
              <a:t>P95</a:t>
            </a:r>
            <a:endParaRPr lang="zh-CN" altLang="en-US" b="1" dirty="0"/>
          </a:p>
        </p:txBody>
      </p:sp>
      <p:sp>
        <p:nvSpPr>
          <p:cNvPr id="7" name="文本框 6"/>
          <p:cNvSpPr txBox="1"/>
          <p:nvPr/>
        </p:nvSpPr>
        <p:spPr>
          <a:xfrm>
            <a:off x="7531441" y="4125550"/>
            <a:ext cx="3148283" cy="369332"/>
          </a:xfrm>
          <a:prstGeom prst="rect">
            <a:avLst/>
          </a:prstGeom>
          <a:noFill/>
        </p:spPr>
        <p:txBody>
          <a:bodyPr wrap="square" rtlCol="0">
            <a:spAutoFit/>
          </a:bodyPr>
          <a:lstStyle/>
          <a:p>
            <a:r>
              <a:rPr lang="en-US" altLang="zh-CN" b="1" dirty="0"/>
              <a:t>2《</a:t>
            </a:r>
            <a:r>
              <a:rPr lang="zh-CN" altLang="en-US" b="1" dirty="0"/>
              <a:t>让我们的家更美好</a:t>
            </a:r>
            <a:r>
              <a:rPr lang="en-US" altLang="zh-CN" b="1" dirty="0"/>
              <a:t>》 P8</a:t>
            </a:r>
            <a:endParaRPr lang="zh-CN" altLang="en-US" b="1" dirty="0"/>
          </a:p>
        </p:txBody>
      </p:sp>
      <p:pic>
        <p:nvPicPr>
          <p:cNvPr id="9" name="图片 8"/>
          <p:cNvPicPr>
            <a:picLocks noChangeAspect="1"/>
          </p:cNvPicPr>
          <p:nvPr/>
        </p:nvPicPr>
        <p:blipFill rotWithShape="1">
          <a:blip r:embed="rId3" cstate="print">
            <a:extLst>
              <a:ext uri="{28A0092B-C50C-407E-A947-70E740481C1C}">
                <a14:useLocalDpi xmlns:a14="http://schemas.microsoft.com/office/drawing/2010/main" val="0"/>
              </a:ext>
            </a:extLst>
          </a:blip>
          <a:srcRect t="19274" b="20512"/>
          <a:stretch>
            <a:fillRect/>
          </a:stretch>
        </p:blipFill>
        <p:spPr>
          <a:xfrm>
            <a:off x="6096000" y="1465384"/>
            <a:ext cx="5710940" cy="2579077"/>
          </a:xfrm>
          <a:prstGeom prst="rect">
            <a:avLst/>
          </a:prstGeom>
          <a:ln>
            <a:noFill/>
          </a:ln>
          <a:effectLst>
            <a:softEdge rad="112500"/>
          </a:effectLst>
        </p:spPr>
      </p:pic>
      <p:sp>
        <p:nvSpPr>
          <p:cNvPr id="10" name="椭圆 9"/>
          <p:cNvSpPr/>
          <p:nvPr/>
        </p:nvSpPr>
        <p:spPr>
          <a:xfrm>
            <a:off x="6687379" y="1828800"/>
            <a:ext cx="1940806" cy="339969"/>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6907505" y="4659924"/>
            <a:ext cx="4396154" cy="1465383"/>
            <a:chOff x="6907505" y="4659924"/>
            <a:chExt cx="4396154" cy="1465383"/>
          </a:xfrm>
        </p:grpSpPr>
        <p:sp>
          <p:nvSpPr>
            <p:cNvPr id="11" name="对话气泡: 圆角矩形 10"/>
            <p:cNvSpPr/>
            <p:nvPr/>
          </p:nvSpPr>
          <p:spPr>
            <a:xfrm>
              <a:off x="6907505" y="4659924"/>
              <a:ext cx="4396154" cy="1465383"/>
            </a:xfrm>
            <a:prstGeom prst="wedgeRoundRectCallout">
              <a:avLst>
                <a:gd name="adj1" fmla="val -65081"/>
                <a:gd name="adj2" fmla="val -49500"/>
                <a:gd name="adj3" fmla="val 16667"/>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7204731" y="4915561"/>
              <a:ext cx="3493478" cy="954107"/>
            </a:xfrm>
            <a:prstGeom prst="rect">
              <a:avLst/>
            </a:prstGeom>
            <a:noFill/>
          </p:spPr>
          <p:txBody>
            <a:bodyPr wrap="square" rtlCol="0">
              <a:spAutoFit/>
            </a:bodyPr>
            <a:lstStyle/>
            <a:p>
              <a:r>
                <a:rPr lang="zh-CN" altLang="en-US" sz="2800" dirty="0">
                  <a:latin typeface="华文新魏" panose="02010800040101010101" pitchFamily="2" charset="-122"/>
                  <a:ea typeface="华文新魏" panose="02010800040101010101" pitchFamily="2" charset="-122"/>
                </a:rPr>
                <a:t>这些活动园的设计都是立足学生发展的</a:t>
              </a:r>
              <a:endParaRPr lang="zh-CN" altLang="en-US" sz="2800" dirty="0">
                <a:latin typeface="华文新魏" panose="02010800040101010101" pitchFamily="2" charset="-122"/>
                <a:ea typeface="华文新魏" panose="0201080004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994967" y="353616"/>
            <a:ext cx="8305800" cy="6120765"/>
            <a:chOff x="-272562" y="-90326"/>
            <a:chExt cx="5281648" cy="2408717"/>
          </a:xfrm>
          <a:noFill/>
        </p:grpSpPr>
        <p:sp>
          <p:nvSpPr>
            <p:cNvPr id="5" name="圆角矩形 4"/>
            <p:cNvSpPr/>
            <p:nvPr/>
          </p:nvSpPr>
          <p:spPr>
            <a:xfrm>
              <a:off x="1098956" y="-90326"/>
              <a:ext cx="2472648" cy="427441"/>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r>
                <a:rPr lang="zh-CN" altLang="en-US" sz="3200" b="1" kern="100" dirty="0">
                  <a:solidFill>
                    <a:srgbClr val="000000"/>
                  </a:solidFill>
                  <a:latin typeface="华文中宋" panose="02010600040101010101" pitchFamily="2" charset="-122"/>
                  <a:ea typeface="华文中宋" panose="02010600040101010101" pitchFamily="2" charset="-122"/>
                  <a:cs typeface="Times New Roman" panose="02020603050405020304"/>
                </a:rPr>
                <a:t>第二单元</a:t>
              </a:r>
              <a:endParaRPr lang="en-US" altLang="zh-CN" sz="3200" b="1" kern="100" dirty="0">
                <a:solidFill>
                  <a:srgbClr val="000000"/>
                </a:solidFill>
                <a:latin typeface="华文中宋" panose="02010600040101010101" pitchFamily="2" charset="-122"/>
                <a:ea typeface="华文中宋" panose="02010600040101010101" pitchFamily="2" charset="-122"/>
                <a:cs typeface="Times New Roman" panose="02020603050405020304"/>
              </a:endParaRPr>
            </a:p>
            <a:p>
              <a:pPr algn="ctr"/>
              <a:r>
                <a:rPr lang="zh-CN" altLang="en-US" sz="3200" b="1" kern="100" dirty="0">
                  <a:solidFill>
                    <a:srgbClr val="000000"/>
                  </a:solidFill>
                  <a:latin typeface="华文中宋" panose="02010600040101010101" pitchFamily="2" charset="-122"/>
                  <a:ea typeface="华文中宋" panose="02010600040101010101" pitchFamily="2" charset="-122"/>
                  <a:cs typeface="Times New Roman" panose="02020603050405020304"/>
                </a:rPr>
                <a:t>我们是班级的主人</a:t>
              </a:r>
              <a:endParaRPr lang="zh-CN" altLang="en-US" sz="3200" b="1" kern="100" dirty="0">
                <a:latin typeface="华文中宋" panose="02010600040101010101" pitchFamily="2" charset="-122"/>
                <a:ea typeface="华文中宋" panose="02010600040101010101" pitchFamily="2" charset="-122"/>
                <a:cs typeface="Times New Roman" panose="02020603050405020304"/>
              </a:endParaRPr>
            </a:p>
          </p:txBody>
        </p:sp>
        <p:sp>
          <p:nvSpPr>
            <p:cNvPr id="6" name="圆角矩形 5"/>
            <p:cNvSpPr/>
            <p:nvPr/>
          </p:nvSpPr>
          <p:spPr>
            <a:xfrm>
              <a:off x="11710" y="761059"/>
              <a:ext cx="1792045" cy="337105"/>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r>
                <a:rPr lang="zh-CN" altLang="en-US" sz="2800" kern="100">
                  <a:solidFill>
                    <a:srgbClr val="000000"/>
                  </a:solidFill>
                  <a:latin typeface="黑体" panose="02010609060101010101" pitchFamily="49" charset="-122"/>
                  <a:ea typeface="黑体" panose="02010609060101010101" pitchFamily="49" charset="-122"/>
                  <a:cs typeface="Times New Roman" panose="02020603050405020304"/>
                </a:rPr>
                <a:t>选举产生班委会</a:t>
              </a:r>
              <a:endParaRPr lang="zh-CN" altLang="en-US" sz="2800" kern="100">
                <a:latin typeface="黑体" panose="02010609060101010101" pitchFamily="49" charset="-122"/>
                <a:ea typeface="黑体" panose="02010609060101010101" pitchFamily="49" charset="-122"/>
                <a:cs typeface="Times New Roman" panose="02020603050405020304"/>
              </a:endParaRPr>
            </a:p>
          </p:txBody>
        </p:sp>
        <p:sp>
          <p:nvSpPr>
            <p:cNvPr id="7" name="圆角矩形 6"/>
            <p:cNvSpPr/>
            <p:nvPr/>
          </p:nvSpPr>
          <p:spPr>
            <a:xfrm>
              <a:off x="2836261" y="755061"/>
              <a:ext cx="2011710" cy="336606"/>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r>
                <a:rPr lang="zh-CN" altLang="en-US" sz="2800" kern="100">
                  <a:solidFill>
                    <a:srgbClr val="000000"/>
                  </a:solidFill>
                  <a:latin typeface="黑体" panose="02010609060101010101" pitchFamily="49" charset="-122"/>
                  <a:ea typeface="黑体" panose="02010609060101010101" pitchFamily="49" charset="-122"/>
                  <a:cs typeface="Times New Roman" panose="02020603050405020304"/>
                </a:rPr>
                <a:t>协商决定班级事务</a:t>
              </a:r>
              <a:endParaRPr lang="zh-CN" altLang="en-US" sz="2800" kern="100">
                <a:latin typeface="黑体" panose="02010609060101010101" pitchFamily="49" charset="-122"/>
                <a:ea typeface="黑体" panose="02010609060101010101" pitchFamily="49" charset="-122"/>
                <a:cs typeface="Times New Roman" panose="02020603050405020304"/>
              </a:endParaRPr>
            </a:p>
          </p:txBody>
        </p:sp>
        <p:sp>
          <p:nvSpPr>
            <p:cNvPr id="8" name="圆角矩形 7"/>
            <p:cNvSpPr/>
            <p:nvPr/>
          </p:nvSpPr>
          <p:spPr>
            <a:xfrm>
              <a:off x="-272562" y="1286084"/>
              <a:ext cx="2187765" cy="1032307"/>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marL="342900" indent="-342900" algn="just">
                <a:buFont typeface="Arial" panose="020B0604020202020204" pitchFamily="34" charset="0"/>
                <a:buChar char="•"/>
              </a:pPr>
              <a:r>
                <a:rPr lang="zh-CN" altLang="en-US" sz="2400" kern="100" dirty="0">
                  <a:solidFill>
                    <a:srgbClr val="000000"/>
                  </a:solidFill>
                  <a:latin typeface="楷体" panose="02010609060101010101" pitchFamily="49" charset="-122"/>
                  <a:ea typeface="楷体" panose="02010609060101010101" pitchFamily="49" charset="-122"/>
                  <a:cs typeface="Times New Roman" panose="02020603050405020304"/>
                </a:rPr>
                <a:t>班委会的职责</a:t>
              </a:r>
              <a:endParaRPr lang="zh-CN" altLang="en-US" sz="2400" kern="100" dirty="0">
                <a:latin typeface="楷体" panose="02010609060101010101" pitchFamily="49" charset="-122"/>
                <a:ea typeface="楷体" panose="02010609060101010101" pitchFamily="49" charset="-122"/>
                <a:cs typeface="Times New Roman" panose="02020603050405020304"/>
              </a:endParaRPr>
            </a:p>
            <a:p>
              <a:pPr marL="342900" indent="-342900" algn="just">
                <a:buFont typeface="Arial" panose="020B0604020202020204" pitchFamily="34" charset="0"/>
                <a:buChar char="•"/>
              </a:pPr>
              <a:r>
                <a:rPr lang="zh-CN" altLang="en-US" sz="2400" kern="100" dirty="0">
                  <a:solidFill>
                    <a:srgbClr val="000000"/>
                  </a:solidFill>
                  <a:latin typeface="楷体" panose="02010609060101010101" pitchFamily="49" charset="-122"/>
                  <a:ea typeface="楷体" panose="02010609060101010101" pitchFamily="49" charset="-122"/>
                  <a:cs typeface="Times New Roman" panose="02020603050405020304"/>
                </a:rPr>
                <a:t>班委选举有程序</a:t>
              </a:r>
              <a:endParaRPr lang="zh-CN" altLang="en-US" sz="2400" kern="100" dirty="0">
                <a:latin typeface="楷体" panose="02010609060101010101" pitchFamily="49" charset="-122"/>
                <a:ea typeface="楷体" panose="02010609060101010101" pitchFamily="49" charset="-122"/>
                <a:cs typeface="Times New Roman" panose="02020603050405020304"/>
              </a:endParaRPr>
            </a:p>
            <a:p>
              <a:pPr marL="342900" indent="-342900" algn="just">
                <a:buFont typeface="Arial" panose="020B0604020202020204" pitchFamily="34" charset="0"/>
                <a:buChar char="•"/>
              </a:pPr>
              <a:r>
                <a:rPr lang="zh-CN" altLang="en-US" sz="2400" kern="100" dirty="0">
                  <a:solidFill>
                    <a:srgbClr val="000000"/>
                  </a:solidFill>
                  <a:latin typeface="楷体" panose="02010609060101010101" pitchFamily="49" charset="-122"/>
                  <a:ea typeface="楷体" panose="02010609060101010101" pitchFamily="49" charset="-122"/>
                  <a:cs typeface="Times New Roman" panose="02020603050405020304"/>
                </a:rPr>
                <a:t>班级建设人人有责</a:t>
              </a:r>
              <a:endParaRPr lang="zh-CN" altLang="en-US" sz="2400" kern="100" dirty="0">
                <a:latin typeface="楷体" panose="02010609060101010101" pitchFamily="49" charset="-122"/>
                <a:ea typeface="楷体" panose="02010609060101010101" pitchFamily="49" charset="-122"/>
                <a:cs typeface="Times New Roman" panose="02020603050405020304"/>
              </a:endParaRPr>
            </a:p>
          </p:txBody>
        </p:sp>
        <p:cxnSp>
          <p:nvCxnSpPr>
            <p:cNvPr id="9" name="直接连接符 8"/>
            <p:cNvCxnSpPr/>
            <p:nvPr/>
          </p:nvCxnSpPr>
          <p:spPr>
            <a:xfrm>
              <a:off x="2330245" y="336264"/>
              <a:ext cx="0" cy="253672"/>
            </a:xfrm>
            <a:prstGeom prst="line">
              <a:avLst/>
            </a:prstGeom>
            <a:grpFill/>
            <a:ln w="9525" cap="flat" cmpd="sng" algn="ctr">
              <a:solidFill>
                <a:sysClr val="windowText" lastClr="000000"/>
              </a:solidFill>
              <a:prstDash val="solid"/>
            </a:ln>
            <a:effectLst/>
          </p:spPr>
        </p:cxnSp>
        <p:cxnSp>
          <p:nvCxnSpPr>
            <p:cNvPr id="10" name="直接连接符 9"/>
            <p:cNvCxnSpPr/>
            <p:nvPr/>
          </p:nvCxnSpPr>
          <p:spPr>
            <a:xfrm>
              <a:off x="3928970" y="1091381"/>
              <a:ext cx="0" cy="180340"/>
            </a:xfrm>
            <a:prstGeom prst="line">
              <a:avLst/>
            </a:prstGeom>
            <a:grpFill/>
            <a:ln w="9525" cap="flat" cmpd="sng" algn="ctr">
              <a:solidFill>
                <a:sysClr val="windowText" lastClr="000000"/>
              </a:solidFill>
              <a:prstDash val="solid"/>
            </a:ln>
            <a:effectLst/>
          </p:spPr>
        </p:cxnSp>
        <p:cxnSp>
          <p:nvCxnSpPr>
            <p:cNvPr id="11" name="直接连接符 10"/>
            <p:cNvCxnSpPr/>
            <p:nvPr/>
          </p:nvCxnSpPr>
          <p:spPr>
            <a:xfrm>
              <a:off x="766916" y="1091381"/>
              <a:ext cx="0" cy="180340"/>
            </a:xfrm>
            <a:prstGeom prst="line">
              <a:avLst/>
            </a:prstGeom>
            <a:grpFill/>
            <a:ln w="9525" cap="flat" cmpd="sng" algn="ctr">
              <a:solidFill>
                <a:sysClr val="windowText" lastClr="000000"/>
              </a:solidFill>
              <a:prstDash val="solid"/>
            </a:ln>
            <a:effectLst/>
          </p:spPr>
        </p:cxnSp>
        <p:sp>
          <p:nvSpPr>
            <p:cNvPr id="12" name="圆角矩形 11"/>
            <p:cNvSpPr/>
            <p:nvPr/>
          </p:nvSpPr>
          <p:spPr>
            <a:xfrm>
              <a:off x="2643651" y="1280086"/>
              <a:ext cx="2365435" cy="1031807"/>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marL="342900" indent="-342900" algn="just">
                <a:buFont typeface="Arial" panose="020B0604020202020204" pitchFamily="34" charset="0"/>
                <a:buChar char="•"/>
              </a:pPr>
              <a:r>
                <a:rPr lang="zh-CN" altLang="en-US" sz="2400" kern="100">
                  <a:solidFill>
                    <a:srgbClr val="000000"/>
                  </a:solidFill>
                  <a:latin typeface="楷体" panose="02010609060101010101" pitchFamily="49" charset="-122"/>
                  <a:ea typeface="楷体" panose="02010609060101010101" pitchFamily="49" charset="-122"/>
                  <a:cs typeface="Times New Roman" panose="02020603050405020304"/>
                </a:rPr>
                <a:t>班级事务共商定</a:t>
              </a:r>
              <a:endParaRPr lang="zh-CN" altLang="en-US" sz="2400" kern="100">
                <a:latin typeface="楷体" panose="02010609060101010101" pitchFamily="49" charset="-122"/>
                <a:ea typeface="楷体" panose="02010609060101010101" pitchFamily="49" charset="-122"/>
                <a:cs typeface="Times New Roman" panose="02020603050405020304"/>
              </a:endParaRPr>
            </a:p>
            <a:p>
              <a:pPr marL="342900" indent="-342900" algn="just">
                <a:buFont typeface="Arial" panose="020B0604020202020204" pitchFamily="34" charset="0"/>
                <a:buChar char="•"/>
              </a:pPr>
              <a:r>
                <a:rPr lang="zh-CN" altLang="en-US" sz="2400" kern="100">
                  <a:solidFill>
                    <a:srgbClr val="000000"/>
                  </a:solidFill>
                  <a:latin typeface="楷体" panose="02010609060101010101" pitchFamily="49" charset="-122"/>
                  <a:ea typeface="楷体" panose="02010609060101010101" pitchFamily="49" charset="-122"/>
                  <a:cs typeface="Times New Roman" panose="02020603050405020304"/>
                </a:rPr>
                <a:t>决定班级事务有原则</a:t>
              </a:r>
              <a:endParaRPr lang="zh-CN" altLang="en-US" sz="2400" kern="100">
                <a:latin typeface="楷体" panose="02010609060101010101" pitchFamily="49" charset="-122"/>
                <a:ea typeface="楷体" panose="02010609060101010101" pitchFamily="49" charset="-122"/>
                <a:cs typeface="Times New Roman" panose="02020603050405020304"/>
              </a:endParaRPr>
            </a:p>
            <a:p>
              <a:pPr marL="342900" indent="-342900" algn="just">
                <a:buFont typeface="Arial" panose="020B0604020202020204" pitchFamily="34" charset="0"/>
                <a:buChar char="•"/>
              </a:pPr>
              <a:r>
                <a:rPr lang="zh-CN" altLang="en-US" sz="2400" kern="100">
                  <a:solidFill>
                    <a:srgbClr val="000000"/>
                  </a:solidFill>
                  <a:latin typeface="楷体" panose="02010609060101010101" pitchFamily="49" charset="-122"/>
                  <a:ea typeface="楷体" panose="02010609060101010101" pitchFamily="49" charset="-122"/>
                  <a:cs typeface="Times New Roman" panose="02020603050405020304"/>
                </a:rPr>
                <a:t>共同的决定要落实</a:t>
              </a:r>
              <a:endParaRPr lang="zh-CN" altLang="en-US" sz="2400" kern="100">
                <a:latin typeface="楷体" panose="02010609060101010101" pitchFamily="49" charset="-122"/>
                <a:ea typeface="楷体" panose="02010609060101010101" pitchFamily="49" charset="-122"/>
                <a:cs typeface="Times New Roman" panose="02020603050405020304"/>
              </a:endParaRPr>
            </a:p>
          </p:txBody>
        </p:sp>
        <p:cxnSp>
          <p:nvCxnSpPr>
            <p:cNvPr id="13" name="直接连接符 12"/>
            <p:cNvCxnSpPr/>
            <p:nvPr/>
          </p:nvCxnSpPr>
          <p:spPr>
            <a:xfrm flipH="1">
              <a:off x="766916" y="589936"/>
              <a:ext cx="3156154" cy="307"/>
            </a:xfrm>
            <a:prstGeom prst="line">
              <a:avLst/>
            </a:prstGeom>
            <a:grpFill/>
            <a:ln w="9525" cap="flat" cmpd="sng" algn="ctr">
              <a:solidFill>
                <a:sysClr val="windowText" lastClr="000000"/>
              </a:solidFill>
              <a:prstDash val="solid"/>
            </a:ln>
            <a:effectLst/>
          </p:spPr>
        </p:cxnSp>
        <p:cxnSp>
          <p:nvCxnSpPr>
            <p:cNvPr id="14" name="直接连接符 13"/>
            <p:cNvCxnSpPr/>
            <p:nvPr/>
          </p:nvCxnSpPr>
          <p:spPr>
            <a:xfrm>
              <a:off x="3923071" y="589936"/>
              <a:ext cx="0" cy="179705"/>
            </a:xfrm>
            <a:prstGeom prst="line">
              <a:avLst/>
            </a:prstGeom>
            <a:grpFill/>
            <a:ln w="9525" cap="flat" cmpd="sng" algn="ctr">
              <a:solidFill>
                <a:sysClr val="windowText" lastClr="000000"/>
              </a:solidFill>
              <a:prstDash val="solid"/>
            </a:ln>
            <a:effectLst/>
          </p:spPr>
        </p:cxnSp>
        <p:cxnSp>
          <p:nvCxnSpPr>
            <p:cNvPr id="15" name="直接连接符 14"/>
            <p:cNvCxnSpPr/>
            <p:nvPr/>
          </p:nvCxnSpPr>
          <p:spPr>
            <a:xfrm>
              <a:off x="761016" y="589936"/>
              <a:ext cx="0" cy="179705"/>
            </a:xfrm>
            <a:prstGeom prst="line">
              <a:avLst/>
            </a:prstGeom>
            <a:grpFill/>
            <a:ln w="9525" cap="flat" cmpd="sng" algn="ctr">
              <a:solidFill>
                <a:sysClr val="windowText" lastClr="000000"/>
              </a:solidFill>
              <a:prstDash val="solid"/>
            </a:ln>
            <a:effectLst/>
          </p:spPr>
        </p:cxnSp>
      </p:gr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3312608" y="476677"/>
            <a:ext cx="5722938" cy="777875"/>
          </a:xfrm>
          <a:noFill/>
        </p:spPr>
        <p:txBody>
          <a:bodyPr>
            <a:normAutofit/>
          </a:bodyPr>
          <a:lstStyle/>
          <a:p>
            <a:r>
              <a:rPr lang="zh-CN" altLang="en-US" sz="3600" b="1" dirty="0">
                <a:latin typeface="华文中宋" panose="02010600040101010101" pitchFamily="2" charset="-122"/>
                <a:ea typeface="华文中宋" panose="02010600040101010101" pitchFamily="2" charset="-122"/>
              </a:rPr>
              <a:t>第</a:t>
            </a:r>
            <a:r>
              <a:rPr lang="en-US" altLang="zh-CN" sz="3600" b="1" dirty="0">
                <a:latin typeface="华文中宋" panose="02010600040101010101" pitchFamily="2" charset="-122"/>
                <a:ea typeface="华文中宋" panose="02010600040101010101" pitchFamily="2" charset="-122"/>
              </a:rPr>
              <a:t>4</a:t>
            </a:r>
            <a:r>
              <a:rPr lang="zh-CN" altLang="en-US" sz="3600" b="1" dirty="0">
                <a:latin typeface="华文中宋" panose="02010600040101010101" pitchFamily="2" charset="-122"/>
                <a:ea typeface="华文中宋" panose="02010600040101010101" pitchFamily="2" charset="-122"/>
              </a:rPr>
              <a:t>课  选举产生班委会</a:t>
            </a:r>
            <a:endParaRPr lang="zh-CN" altLang="en-US" sz="3600" b="1" dirty="0">
              <a:latin typeface="华文中宋" panose="02010600040101010101" pitchFamily="2" charset="-122"/>
              <a:ea typeface="华文中宋" panose="02010600040101010101" pitchFamily="2" charset="-122"/>
            </a:endParaRPr>
          </a:p>
        </p:txBody>
      </p:sp>
      <p:cxnSp>
        <p:nvCxnSpPr>
          <p:cNvPr id="50180" name="_s35845"/>
          <p:cNvCxnSpPr>
            <a:cxnSpLocks noChangeShapeType="1"/>
            <a:stCxn id="50186" idx="0"/>
            <a:endCxn id="3" idx="2"/>
          </p:cNvCxnSpPr>
          <p:nvPr/>
        </p:nvCxnSpPr>
        <p:spPr bwMode="auto">
          <a:xfrm rot="16200000" flipV="1">
            <a:off x="7052595" y="2176042"/>
            <a:ext cx="984734" cy="2909679"/>
          </a:xfrm>
          <a:prstGeom prst="bentConnector3">
            <a:avLst>
              <a:gd name="adj1" fmla="val 50000"/>
            </a:avLst>
          </a:prstGeom>
          <a:noFill/>
          <a:ln w="9525">
            <a:solidFill>
              <a:schemeClr val="tx1"/>
            </a:solidFill>
            <a:miter lim="800000"/>
          </a:ln>
          <a:extLst>
            <a:ext uri="{909E8E84-426E-40DD-AFC4-6F175D3DCCD1}">
              <a14:hiddenFill xmlns:a14="http://schemas.microsoft.com/office/drawing/2010/main">
                <a:noFill/>
              </a14:hiddenFill>
            </a:ext>
          </a:extLst>
        </p:spPr>
      </p:cxnSp>
      <p:cxnSp>
        <p:nvCxnSpPr>
          <p:cNvPr id="50181" name="_s35846"/>
          <p:cNvCxnSpPr>
            <a:cxnSpLocks noChangeShapeType="1"/>
            <a:endCxn id="3" idx="2"/>
          </p:cNvCxnSpPr>
          <p:nvPr/>
        </p:nvCxnSpPr>
        <p:spPr bwMode="auto">
          <a:xfrm flipH="1" flipV="1">
            <a:off x="6090122" y="3138510"/>
            <a:ext cx="5700" cy="984736"/>
          </a:xfrm>
          <a:prstGeom prst="straightConnector1">
            <a:avLst/>
          </a:prstGeom>
          <a:noFill/>
          <a:ln w="9525">
            <a:solidFill>
              <a:schemeClr val="tx1"/>
            </a:solidFill>
            <a:round/>
          </a:ln>
          <a:extLst>
            <a:ext uri="{909E8E84-426E-40DD-AFC4-6F175D3DCCD1}">
              <a14:hiddenFill xmlns:a14="http://schemas.microsoft.com/office/drawing/2010/main">
                <a:noFill/>
              </a14:hiddenFill>
            </a:ext>
          </a:extLst>
        </p:spPr>
      </p:cxnSp>
      <p:cxnSp>
        <p:nvCxnSpPr>
          <p:cNvPr id="50182" name="_s35847"/>
          <p:cNvCxnSpPr>
            <a:cxnSpLocks noChangeShapeType="1"/>
          </p:cNvCxnSpPr>
          <p:nvPr/>
        </p:nvCxnSpPr>
        <p:spPr bwMode="auto">
          <a:xfrm rot="5400000" flipH="1" flipV="1">
            <a:off x="4254863" y="2307947"/>
            <a:ext cx="1044580" cy="2637695"/>
          </a:xfrm>
          <a:prstGeom prst="bentConnector3">
            <a:avLst>
              <a:gd name="adj1" fmla="val 50000"/>
            </a:avLst>
          </a:prstGeom>
          <a:noFill/>
          <a:ln w="9525">
            <a:solidFill>
              <a:schemeClr val="tx1"/>
            </a:solidFill>
            <a:miter lim="800000"/>
          </a:ln>
          <a:extLst>
            <a:ext uri="{909E8E84-426E-40DD-AFC4-6F175D3DCCD1}">
              <a14:hiddenFill xmlns:a14="http://schemas.microsoft.com/office/drawing/2010/main">
                <a:noFill/>
              </a14:hiddenFill>
            </a:ext>
          </a:extLst>
        </p:spPr>
      </p:cxnSp>
      <p:sp>
        <p:nvSpPr>
          <p:cNvPr id="3" name="_s35848"/>
          <p:cNvSpPr>
            <a:spLocks noChangeArrowheads="1"/>
          </p:cNvSpPr>
          <p:nvPr/>
        </p:nvSpPr>
        <p:spPr bwMode="auto">
          <a:xfrm>
            <a:off x="4639390" y="2132018"/>
            <a:ext cx="2901464" cy="1006497"/>
          </a:xfrm>
          <a:prstGeom prst="roundRect">
            <a:avLst>
              <a:gd name="adj" fmla="val 16667"/>
            </a:avLst>
          </a:prstGeom>
          <a:noFill/>
          <a:ln w="9525">
            <a:solidFill>
              <a:schemeClr val="tx1"/>
            </a:solidFill>
            <a:round/>
          </a:ln>
        </p:spPr>
        <p:txBody>
          <a:bodyPr wrap="none" lIns="0" tIns="0" rIns="0" bIns="0" anchor="ctr"/>
          <a:lstStyle/>
          <a:p>
            <a:pPr algn="ctr" fontAlgn="base">
              <a:spcBef>
                <a:spcPct val="0"/>
              </a:spcBef>
              <a:spcAft>
                <a:spcPct val="0"/>
              </a:spcAft>
              <a:defRPr/>
            </a:pPr>
            <a:r>
              <a:rPr lang="zh-CN" altLang="en-US" sz="3200" b="1" dirty="0">
                <a:latin typeface="华文中宋" panose="02010600040101010101" pitchFamily="2" charset="-122"/>
                <a:ea typeface="华文中宋" panose="02010600040101010101" pitchFamily="2" charset="-122"/>
              </a:rPr>
              <a:t>班委会的职责</a:t>
            </a:r>
            <a:endParaRPr lang="zh-CN" altLang="en-US" sz="3200" b="1" dirty="0">
              <a:latin typeface="华文中宋" panose="02010600040101010101" pitchFamily="2" charset="-122"/>
              <a:ea typeface="华文中宋" panose="02010600040101010101" pitchFamily="2" charset="-122"/>
            </a:endParaRPr>
          </a:p>
        </p:txBody>
      </p:sp>
      <p:sp>
        <p:nvSpPr>
          <p:cNvPr id="50184" name="_s35849"/>
          <p:cNvSpPr>
            <a:spLocks noChangeArrowheads="1"/>
          </p:cNvSpPr>
          <p:nvPr/>
        </p:nvSpPr>
        <p:spPr bwMode="auto">
          <a:xfrm>
            <a:off x="2063557" y="4149080"/>
            <a:ext cx="2462539" cy="1154758"/>
          </a:xfrm>
          <a:prstGeom prst="roundRect">
            <a:avLst>
              <a:gd name="adj" fmla="val 16667"/>
            </a:avLst>
          </a:prstGeom>
          <a:noFill/>
          <a:ln w="9525">
            <a:solidFill>
              <a:schemeClr val="tx1"/>
            </a:solidFill>
            <a:round/>
          </a:ln>
        </p:spPr>
        <p:txBody>
          <a:bodyPr wrap="none" lIns="0" tIns="0" rIns="0" bIns="0"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buFontTx/>
              <a:buNone/>
            </a:pPr>
            <a:r>
              <a:rPr lang="zh-CN" altLang="en-US" sz="2800" dirty="0">
                <a:solidFill>
                  <a:srgbClr val="000000"/>
                </a:solidFill>
                <a:latin typeface="楷体" panose="02010609060101010101" pitchFamily="49" charset="-122"/>
                <a:ea typeface="楷体" panose="02010609060101010101" pitchFamily="49" charset="-122"/>
              </a:rPr>
              <a:t>班委会的性质</a:t>
            </a:r>
            <a:endParaRPr lang="zh-CN" altLang="en-US" sz="2800" dirty="0">
              <a:solidFill>
                <a:srgbClr val="000000"/>
              </a:solidFill>
              <a:latin typeface="楷体" panose="02010609060101010101" pitchFamily="49" charset="-122"/>
              <a:ea typeface="楷体" panose="02010609060101010101" pitchFamily="49" charset="-122"/>
            </a:endParaRPr>
          </a:p>
        </p:txBody>
      </p:sp>
      <p:sp>
        <p:nvSpPr>
          <p:cNvPr id="50185" name="_s35850"/>
          <p:cNvSpPr>
            <a:spLocks noChangeArrowheads="1"/>
          </p:cNvSpPr>
          <p:nvPr/>
        </p:nvSpPr>
        <p:spPr bwMode="auto">
          <a:xfrm>
            <a:off x="4830356" y="4123244"/>
            <a:ext cx="2462539" cy="1180594"/>
          </a:xfrm>
          <a:prstGeom prst="roundRect">
            <a:avLst>
              <a:gd name="adj" fmla="val 16667"/>
            </a:avLst>
          </a:prstGeom>
          <a:noFill/>
          <a:ln w="9525">
            <a:solidFill>
              <a:schemeClr val="tx1"/>
            </a:solidFill>
            <a:round/>
          </a:ln>
        </p:spPr>
        <p:txBody>
          <a:bodyPr wrap="none" lIns="0" tIns="0" rIns="0" bIns="0"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buFontTx/>
              <a:buNone/>
            </a:pPr>
            <a:r>
              <a:rPr lang="zh-CN" altLang="en-US" sz="2800" dirty="0">
                <a:solidFill>
                  <a:srgbClr val="000000"/>
                </a:solidFill>
                <a:latin typeface="楷体" panose="02010609060101010101" pitchFamily="49" charset="-122"/>
                <a:ea typeface="楷体" panose="02010609060101010101" pitchFamily="49" charset="-122"/>
              </a:rPr>
              <a:t>班委会的组织</a:t>
            </a:r>
            <a:endParaRPr lang="en-US" altLang="zh-CN" sz="2800" dirty="0">
              <a:solidFill>
                <a:srgbClr val="000000"/>
              </a:solidFill>
              <a:latin typeface="楷体" panose="02010609060101010101" pitchFamily="49" charset="-122"/>
              <a:ea typeface="楷体" panose="02010609060101010101" pitchFamily="49" charset="-122"/>
            </a:endParaRPr>
          </a:p>
          <a:p>
            <a:pPr algn="ctr" eaLnBrk="1" fontAlgn="base" hangingPunct="1">
              <a:spcBef>
                <a:spcPct val="0"/>
              </a:spcBef>
              <a:spcAft>
                <a:spcPct val="0"/>
              </a:spcAft>
              <a:buFontTx/>
              <a:buNone/>
            </a:pPr>
            <a:r>
              <a:rPr lang="zh-CN" altLang="en-US" sz="2800" dirty="0">
                <a:solidFill>
                  <a:srgbClr val="000000"/>
                </a:solidFill>
                <a:latin typeface="楷体" panose="02010609060101010101" pitchFamily="49" charset="-122"/>
                <a:ea typeface="楷体" panose="02010609060101010101" pitchFamily="49" charset="-122"/>
              </a:rPr>
              <a:t>结构及职责</a:t>
            </a:r>
            <a:endParaRPr lang="zh-CN" altLang="en-US" sz="2800" dirty="0">
              <a:solidFill>
                <a:srgbClr val="000000"/>
              </a:solidFill>
              <a:latin typeface="楷体" panose="02010609060101010101" pitchFamily="49" charset="-122"/>
              <a:ea typeface="楷体" panose="02010609060101010101" pitchFamily="49" charset="-122"/>
            </a:endParaRPr>
          </a:p>
        </p:txBody>
      </p:sp>
      <p:sp>
        <p:nvSpPr>
          <p:cNvPr id="50186" name="_s35851"/>
          <p:cNvSpPr>
            <a:spLocks noChangeArrowheads="1"/>
          </p:cNvSpPr>
          <p:nvPr/>
        </p:nvSpPr>
        <p:spPr bwMode="auto">
          <a:xfrm>
            <a:off x="7680176" y="4123244"/>
            <a:ext cx="2639250" cy="1180594"/>
          </a:xfrm>
          <a:prstGeom prst="roundRect">
            <a:avLst>
              <a:gd name="adj" fmla="val 16667"/>
            </a:avLst>
          </a:prstGeom>
          <a:noFill/>
          <a:ln w="9525">
            <a:solidFill>
              <a:schemeClr val="tx1"/>
            </a:solidFill>
            <a:round/>
          </a:ln>
        </p:spPr>
        <p:txBody>
          <a:bodyPr wrap="none" lIns="0" tIns="0" rIns="0" bIns="0"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buFontTx/>
              <a:buNone/>
            </a:pPr>
            <a:r>
              <a:rPr lang="zh-CN" altLang="en-US" sz="2800" dirty="0">
                <a:solidFill>
                  <a:srgbClr val="000000"/>
                </a:solidFill>
                <a:latin typeface="楷体" panose="02010609060101010101" pitchFamily="49" charset="-122"/>
                <a:ea typeface="楷体" panose="02010609060101010101" pitchFamily="49" charset="-122"/>
              </a:rPr>
              <a:t>认真选举班委会</a:t>
            </a:r>
            <a:endParaRPr lang="zh-CN" altLang="en-US" sz="2800" dirty="0">
              <a:solidFill>
                <a:srgbClr val="000000"/>
              </a:solidFill>
              <a:latin typeface="楷体" panose="02010609060101010101" pitchFamily="49" charset="-122"/>
              <a:ea typeface="楷体" panose="02010609060101010101" pitchFamily="49" charset="-122"/>
            </a:endParaRPr>
          </a:p>
        </p:txBody>
      </p:sp>
      <p:sp>
        <p:nvSpPr>
          <p:cNvPr id="10" name="圆角矩形 12"/>
          <p:cNvSpPr/>
          <p:nvPr/>
        </p:nvSpPr>
        <p:spPr>
          <a:xfrm>
            <a:off x="3048182" y="5877272"/>
            <a:ext cx="6072154" cy="648071"/>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0000"/>
                </a:solidFill>
                <a:latin typeface="华文隶书" panose="02010800040101010101" pitchFamily="2" charset="-122"/>
                <a:ea typeface="华文隶书" panose="02010800040101010101" pitchFamily="2" charset="-122"/>
              </a:rPr>
              <a:t>背景：班干部制度的渊源、中国特色和时代特点</a:t>
            </a:r>
            <a:endParaRPr lang="zh-CN" altLang="en-US" dirty="0">
              <a:solidFill>
                <a:srgbClr val="FF0000"/>
              </a:solidFill>
              <a:latin typeface="华文隶书" panose="02010800040101010101" pitchFamily="2" charset="-122"/>
              <a:ea typeface="华文隶书" panose="02010800040101010101" pitchFamily="2" charset="-122"/>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207568" y="118069"/>
            <a:ext cx="3240360" cy="3625676"/>
          </a:xfrm>
          <a:prstGeom prst="rect">
            <a:avLst/>
          </a:prstGeom>
        </p:spPr>
      </p:pic>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8566" y="3796706"/>
            <a:ext cx="3381375" cy="2943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79976" y="908720"/>
            <a:ext cx="4248472" cy="53433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圆角矩形 12"/>
          <p:cNvSpPr/>
          <p:nvPr/>
        </p:nvSpPr>
        <p:spPr>
          <a:xfrm>
            <a:off x="2927648" y="3479394"/>
            <a:ext cx="2065418" cy="648071"/>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0000"/>
                </a:solidFill>
                <a:latin typeface="华文隶书" panose="02010800040101010101" pitchFamily="2" charset="-122"/>
                <a:ea typeface="华文隶书" panose="02010800040101010101" pitchFamily="2" charset="-122"/>
              </a:rPr>
              <a:t>班干部的职责</a:t>
            </a:r>
            <a:endParaRPr lang="zh-CN" altLang="en-US" dirty="0">
              <a:solidFill>
                <a:srgbClr val="FF0000"/>
              </a:solidFill>
              <a:latin typeface="华文隶书" panose="02010800040101010101" pitchFamily="2" charset="-122"/>
              <a:ea typeface="华文隶书" panose="02010800040101010101" pitchFamily="2" charset="-122"/>
            </a:endParaRPr>
          </a:p>
        </p:txBody>
      </p:sp>
      <p:sp>
        <p:nvSpPr>
          <p:cNvPr id="6" name="圆角矩形 12"/>
          <p:cNvSpPr/>
          <p:nvPr/>
        </p:nvSpPr>
        <p:spPr>
          <a:xfrm>
            <a:off x="9768408" y="4620247"/>
            <a:ext cx="2345979" cy="648071"/>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0000"/>
                </a:solidFill>
                <a:latin typeface="华文隶书" panose="02010800040101010101" pitchFamily="2" charset="-122"/>
                <a:ea typeface="华文隶书" panose="02010800040101010101" pitchFamily="2" charset="-122"/>
              </a:rPr>
              <a:t>班干部的任职条件</a:t>
            </a:r>
            <a:endParaRPr lang="zh-CN" altLang="en-US" dirty="0">
              <a:solidFill>
                <a:srgbClr val="FF0000"/>
              </a:solidFill>
              <a:latin typeface="华文隶书" panose="02010800040101010101" pitchFamily="2" charset="-122"/>
              <a:ea typeface="华文隶书" panose="02010800040101010101" pitchFamily="2" charset="-122"/>
            </a:endParaRPr>
          </a:p>
        </p:txBody>
      </p:sp>
      <p:sp>
        <p:nvSpPr>
          <p:cNvPr id="3" name="文本框 2"/>
          <p:cNvSpPr txBox="1"/>
          <p:nvPr/>
        </p:nvSpPr>
        <p:spPr>
          <a:xfrm>
            <a:off x="838835" y="6229350"/>
            <a:ext cx="594360" cy="645160"/>
          </a:xfrm>
          <a:prstGeom prst="rect">
            <a:avLst/>
          </a:prstGeom>
          <a:noFill/>
        </p:spPr>
        <p:txBody>
          <a:bodyPr wrap="square" rtlCol="0">
            <a:spAutoFit/>
          </a:bodyPr>
          <a:p>
            <a:r>
              <a:rPr lang="en-US" altLang="zh-CN" b="1" dirty="0">
                <a:latin typeface="楷体" panose="02010609060101010101" pitchFamily="49" charset="-122"/>
                <a:ea typeface="楷体" panose="02010609060101010101" pitchFamily="49" charset="-122"/>
                <a:sym typeface="+mn-ea"/>
              </a:rPr>
              <a:t>P26P27</a:t>
            </a:r>
            <a:endParaRPr lang="en-US"/>
          </a:p>
        </p:txBody>
      </p:sp>
      <p:sp>
        <p:nvSpPr>
          <p:cNvPr id="4" name="文本框 3"/>
          <p:cNvSpPr txBox="1"/>
          <p:nvPr/>
        </p:nvSpPr>
        <p:spPr>
          <a:xfrm>
            <a:off x="10230485" y="6104255"/>
            <a:ext cx="594360" cy="368300"/>
          </a:xfrm>
          <a:prstGeom prst="rect">
            <a:avLst/>
          </a:prstGeom>
          <a:noFill/>
        </p:spPr>
        <p:txBody>
          <a:bodyPr wrap="square" rtlCol="0">
            <a:spAutoFit/>
          </a:bodyPr>
          <a:p>
            <a:r>
              <a:rPr lang="en-US" altLang="zh-CN" b="1" dirty="0">
                <a:latin typeface="楷体" panose="02010609060101010101" pitchFamily="49" charset="-122"/>
                <a:ea typeface="楷体" panose="02010609060101010101" pitchFamily="49" charset="-122"/>
                <a:sym typeface="+mn-ea"/>
              </a:rPr>
              <a:t>P28</a:t>
            </a:r>
            <a:endParaRPr lang="zh-CN" altLang="en-US"/>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274" name="Organization Chart 3"/>
          <p:cNvGrpSpPr/>
          <p:nvPr/>
        </p:nvGrpSpPr>
        <p:grpSpPr bwMode="auto">
          <a:xfrm>
            <a:off x="1955805" y="1560513"/>
            <a:ext cx="8208963" cy="3956050"/>
            <a:chOff x="272" y="995"/>
            <a:chExt cx="2880" cy="638"/>
          </a:xfrm>
        </p:grpSpPr>
        <p:cxnSp>
          <p:nvCxnSpPr>
            <p:cNvPr id="54276" name="_s36869"/>
            <p:cNvCxnSpPr>
              <a:cxnSpLocks noChangeShapeType="1"/>
              <a:stCxn id="54282" idx="0"/>
              <a:endCxn id="6" idx="2"/>
            </p:cNvCxnSpPr>
            <p:nvPr/>
          </p:nvCxnSpPr>
          <p:spPr bwMode="auto">
            <a:xfrm rot="16200000" flipV="1">
              <a:off x="2106" y="817"/>
              <a:ext cx="221" cy="1008"/>
            </a:xfrm>
            <a:prstGeom prst="bentConnector3">
              <a:avLst>
                <a:gd name="adj1" fmla="val 50000"/>
              </a:avLst>
            </a:prstGeom>
            <a:noFill/>
            <a:ln w="9525">
              <a:solidFill>
                <a:schemeClr val="tx1"/>
              </a:solidFill>
              <a:miter lim="800000"/>
            </a:ln>
            <a:extLst>
              <a:ext uri="{909E8E84-426E-40DD-AFC4-6F175D3DCCD1}">
                <a14:hiddenFill xmlns:a14="http://schemas.microsoft.com/office/drawing/2010/main">
                  <a:noFill/>
                </a14:hiddenFill>
              </a:ext>
            </a:extLst>
          </p:spPr>
        </p:cxnSp>
        <p:cxnSp>
          <p:nvCxnSpPr>
            <p:cNvPr id="54278" name="_s36871"/>
            <p:cNvCxnSpPr>
              <a:cxnSpLocks noChangeShapeType="1"/>
              <a:stCxn id="54280" idx="0"/>
              <a:endCxn id="6" idx="2"/>
            </p:cNvCxnSpPr>
            <p:nvPr/>
          </p:nvCxnSpPr>
          <p:spPr bwMode="auto">
            <a:xfrm rot="5400000" flipH="1" flipV="1">
              <a:off x="1098" y="817"/>
              <a:ext cx="220" cy="1008"/>
            </a:xfrm>
            <a:prstGeom prst="bentConnector3">
              <a:avLst>
                <a:gd name="adj1" fmla="val 50000"/>
              </a:avLst>
            </a:prstGeom>
            <a:noFill/>
            <a:ln w="9525">
              <a:solidFill>
                <a:schemeClr val="tx1"/>
              </a:solidFill>
              <a:miter lim="800000"/>
            </a:ln>
            <a:extLst>
              <a:ext uri="{909E8E84-426E-40DD-AFC4-6F175D3DCCD1}">
                <a14:hiddenFill xmlns:a14="http://schemas.microsoft.com/office/drawing/2010/main">
                  <a:noFill/>
                </a14:hiddenFill>
              </a:ext>
            </a:extLst>
          </p:spPr>
        </p:cxnSp>
        <p:sp>
          <p:nvSpPr>
            <p:cNvPr id="6" name="_s36872"/>
            <p:cNvSpPr>
              <a:spLocks noChangeArrowheads="1"/>
            </p:cNvSpPr>
            <p:nvPr/>
          </p:nvSpPr>
          <p:spPr bwMode="auto">
            <a:xfrm>
              <a:off x="1136" y="995"/>
              <a:ext cx="1152" cy="216"/>
            </a:xfrm>
            <a:prstGeom prst="roundRect">
              <a:avLst>
                <a:gd name="adj" fmla="val 16667"/>
              </a:avLst>
            </a:prstGeom>
            <a:noFill/>
            <a:ln w="9525">
              <a:solidFill>
                <a:schemeClr val="tx1"/>
              </a:solidFill>
              <a:round/>
            </a:ln>
          </p:spPr>
          <p:txBody>
            <a:bodyPr wrap="none" lIns="0" tIns="0" rIns="0" bIns="0" anchor="ctr"/>
            <a:lstStyle/>
            <a:p>
              <a:pPr algn="ctr" fontAlgn="base">
                <a:spcBef>
                  <a:spcPct val="0"/>
                </a:spcBef>
                <a:spcAft>
                  <a:spcPct val="0"/>
                </a:spcAft>
                <a:defRPr/>
              </a:pPr>
              <a:r>
                <a:rPr lang="zh-CN" altLang="en-US" sz="3200" b="1" dirty="0">
                  <a:latin typeface="华文中宋" panose="02010600040101010101" pitchFamily="2" charset="-122"/>
                  <a:ea typeface="华文中宋" panose="02010600040101010101" pitchFamily="2" charset="-122"/>
                </a:rPr>
                <a:t>班委选举有程序</a:t>
              </a:r>
              <a:endParaRPr lang="zh-CN" altLang="en-US" sz="3200" b="1" dirty="0">
                <a:latin typeface="华文中宋" panose="02010600040101010101" pitchFamily="2" charset="-122"/>
                <a:ea typeface="华文中宋" panose="02010600040101010101" pitchFamily="2" charset="-122"/>
              </a:endParaRPr>
            </a:p>
          </p:txBody>
        </p:sp>
        <p:sp>
          <p:nvSpPr>
            <p:cNvPr id="54280" name="_s36873"/>
            <p:cNvSpPr>
              <a:spLocks noChangeArrowheads="1"/>
            </p:cNvSpPr>
            <p:nvPr/>
          </p:nvSpPr>
          <p:spPr bwMode="auto">
            <a:xfrm>
              <a:off x="272" y="1431"/>
              <a:ext cx="864" cy="202"/>
            </a:xfrm>
            <a:prstGeom prst="roundRect">
              <a:avLst>
                <a:gd name="adj" fmla="val 16667"/>
              </a:avLst>
            </a:prstGeom>
            <a:noFill/>
            <a:ln w="9525">
              <a:solidFill>
                <a:schemeClr val="tx1"/>
              </a:solidFill>
              <a:round/>
            </a:ln>
          </p:spPr>
          <p:txBody>
            <a:bodyPr wrap="none" lIns="0" tIns="0" rIns="0" bIns="0"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buFontTx/>
                <a:buNone/>
              </a:pPr>
              <a:r>
                <a:rPr lang="zh-CN" altLang="en-US" sz="2800" b="1" dirty="0">
                  <a:solidFill>
                    <a:srgbClr val="000000"/>
                  </a:solidFill>
                  <a:latin typeface="楷体" panose="02010609060101010101" pitchFamily="49" charset="-122"/>
                  <a:ea typeface="楷体" panose="02010609060101010101" pitchFamily="49" charset="-122"/>
                </a:rPr>
                <a:t>班委会</a:t>
              </a:r>
              <a:endParaRPr lang="en-US" altLang="zh-CN" sz="2800" b="1" dirty="0">
                <a:solidFill>
                  <a:srgbClr val="000000"/>
                </a:solidFill>
                <a:latin typeface="楷体" panose="02010609060101010101" pitchFamily="49" charset="-122"/>
                <a:ea typeface="楷体" panose="02010609060101010101" pitchFamily="49" charset="-122"/>
              </a:endParaRPr>
            </a:p>
            <a:p>
              <a:pPr algn="ctr" eaLnBrk="1" fontAlgn="base" hangingPunct="1">
                <a:spcBef>
                  <a:spcPct val="0"/>
                </a:spcBef>
                <a:spcAft>
                  <a:spcPct val="0"/>
                </a:spcAft>
                <a:buFontTx/>
                <a:buNone/>
              </a:pPr>
              <a:r>
                <a:rPr lang="zh-CN" altLang="en-US" sz="2800" b="1" dirty="0">
                  <a:solidFill>
                    <a:srgbClr val="000000"/>
                  </a:solidFill>
                  <a:latin typeface="楷体" panose="02010609060101010101" pitchFamily="49" charset="-122"/>
                  <a:ea typeface="楷体" panose="02010609060101010101" pitchFamily="49" charset="-122"/>
                </a:rPr>
                <a:t>产生方式</a:t>
              </a:r>
              <a:endParaRPr lang="zh-CN" altLang="en-US" sz="2800" b="1" dirty="0">
                <a:solidFill>
                  <a:srgbClr val="000000"/>
                </a:solidFill>
                <a:latin typeface="楷体" panose="02010609060101010101" pitchFamily="49" charset="-122"/>
                <a:ea typeface="楷体" panose="02010609060101010101" pitchFamily="49" charset="-122"/>
              </a:endParaRPr>
            </a:p>
          </p:txBody>
        </p:sp>
        <p:sp>
          <p:nvSpPr>
            <p:cNvPr id="54282" name="_s36875"/>
            <p:cNvSpPr>
              <a:spLocks noChangeArrowheads="1"/>
            </p:cNvSpPr>
            <p:nvPr/>
          </p:nvSpPr>
          <p:spPr bwMode="auto">
            <a:xfrm>
              <a:off x="2288" y="1432"/>
              <a:ext cx="864" cy="201"/>
            </a:xfrm>
            <a:prstGeom prst="roundRect">
              <a:avLst>
                <a:gd name="adj" fmla="val 16667"/>
              </a:avLst>
            </a:prstGeom>
            <a:noFill/>
            <a:ln w="9525">
              <a:solidFill>
                <a:schemeClr val="tx1"/>
              </a:solidFill>
              <a:round/>
            </a:ln>
          </p:spPr>
          <p:txBody>
            <a:bodyPr wrap="none" lIns="0" tIns="0" rIns="0" bIns="0"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buFontTx/>
                <a:buNone/>
              </a:pPr>
              <a:r>
                <a:rPr lang="zh-CN" altLang="en-US" sz="2800" b="1" dirty="0">
                  <a:solidFill>
                    <a:srgbClr val="000000"/>
                  </a:solidFill>
                  <a:latin typeface="楷体" panose="02010609060101010101" pitchFamily="49" charset="-122"/>
                  <a:ea typeface="楷体" panose="02010609060101010101" pitchFamily="49" charset="-122"/>
                </a:rPr>
                <a:t>班委会</a:t>
              </a:r>
              <a:endParaRPr lang="zh-CN" altLang="en-US" sz="2800" b="1" dirty="0">
                <a:solidFill>
                  <a:srgbClr val="000000"/>
                </a:solidFill>
                <a:latin typeface="楷体" panose="02010609060101010101" pitchFamily="49" charset="-122"/>
                <a:ea typeface="楷体" panose="02010609060101010101" pitchFamily="49" charset="-122"/>
              </a:endParaRPr>
            </a:p>
            <a:p>
              <a:pPr algn="ctr" eaLnBrk="1" fontAlgn="base" hangingPunct="1">
                <a:spcBef>
                  <a:spcPct val="0"/>
                </a:spcBef>
                <a:spcAft>
                  <a:spcPct val="0"/>
                </a:spcAft>
                <a:buFontTx/>
                <a:buNone/>
              </a:pPr>
              <a:r>
                <a:rPr lang="zh-CN" altLang="en-US" sz="2800" b="1" dirty="0">
                  <a:solidFill>
                    <a:srgbClr val="000000"/>
                  </a:solidFill>
                  <a:latin typeface="楷体" panose="02010609060101010101" pitchFamily="49" charset="-122"/>
                  <a:ea typeface="楷体" panose="02010609060101010101" pitchFamily="49" charset="-122"/>
                </a:rPr>
                <a:t>选举程序</a:t>
              </a:r>
              <a:endParaRPr lang="zh-CN" altLang="en-US" sz="2800" b="1" dirty="0">
                <a:solidFill>
                  <a:srgbClr val="000000"/>
                </a:solidFill>
                <a:latin typeface="楷体" panose="02010609060101010101" pitchFamily="49" charset="-122"/>
                <a:ea typeface="楷体" panose="02010609060101010101" pitchFamily="49" charset="-122"/>
              </a:endParaRPr>
            </a:p>
          </p:txBody>
        </p:sp>
      </p:gr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135188" y="476255"/>
            <a:ext cx="7993062" cy="1584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52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87713" y="2089150"/>
            <a:ext cx="5040312" cy="421640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4" name="圆角矩形 12"/>
          <p:cNvSpPr/>
          <p:nvPr/>
        </p:nvSpPr>
        <p:spPr>
          <a:xfrm>
            <a:off x="8472264" y="2852936"/>
            <a:ext cx="2065418" cy="1152128"/>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0000"/>
                </a:solidFill>
                <a:latin typeface="华文隶书" panose="02010800040101010101" pitchFamily="2" charset="-122"/>
                <a:ea typeface="华文隶书" panose="02010800040101010101" pitchFamily="2" charset="-122"/>
              </a:rPr>
              <a:t>不同班干部产生方式反映不同的班级管理模式</a:t>
            </a:r>
            <a:endParaRPr lang="zh-CN" altLang="en-US" dirty="0">
              <a:solidFill>
                <a:srgbClr val="FF0000"/>
              </a:solidFill>
              <a:latin typeface="华文隶书" panose="02010800040101010101" pitchFamily="2" charset="-122"/>
              <a:ea typeface="华文隶书" panose="02010800040101010101" pitchFamily="2" charset="-122"/>
            </a:endParaRPr>
          </a:p>
        </p:txBody>
      </p:sp>
      <p:sp>
        <p:nvSpPr>
          <p:cNvPr id="5" name="圆角矩形 12"/>
          <p:cNvSpPr/>
          <p:nvPr/>
        </p:nvSpPr>
        <p:spPr>
          <a:xfrm>
            <a:off x="8497319" y="5013176"/>
            <a:ext cx="2065418" cy="648071"/>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0000"/>
                </a:solidFill>
                <a:latin typeface="华文隶书" panose="02010800040101010101" pitchFamily="2" charset="-122"/>
                <a:ea typeface="华文隶书" panose="02010800040101010101" pitchFamily="2" charset="-122"/>
              </a:rPr>
              <a:t>对不同管理模式的看法</a:t>
            </a:r>
            <a:endParaRPr lang="zh-CN" altLang="en-US" dirty="0">
              <a:solidFill>
                <a:srgbClr val="FF0000"/>
              </a:solidFill>
              <a:latin typeface="华文隶书" panose="02010800040101010101" pitchFamily="2" charset="-122"/>
              <a:ea typeface="华文隶书" panose="02010800040101010101" pitchFamily="2" charset="-122"/>
            </a:endParaRPr>
          </a:p>
        </p:txBody>
      </p:sp>
      <p:sp>
        <p:nvSpPr>
          <p:cNvPr id="2" name="文本框 1"/>
          <p:cNvSpPr txBox="1"/>
          <p:nvPr/>
        </p:nvSpPr>
        <p:spPr>
          <a:xfrm>
            <a:off x="2461895" y="6030595"/>
            <a:ext cx="537845" cy="368300"/>
          </a:xfrm>
          <a:prstGeom prst="rect">
            <a:avLst/>
          </a:prstGeom>
          <a:noFill/>
        </p:spPr>
        <p:txBody>
          <a:bodyPr wrap="square" rtlCol="0">
            <a:spAutoFit/>
          </a:bodyPr>
          <a:p>
            <a:r>
              <a:rPr lang="en-US" altLang="zh-CN"/>
              <a:t>P29</a:t>
            </a:r>
            <a:endParaRPr lang="en-US" altLang="zh-CN"/>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03512" y="383424"/>
            <a:ext cx="4161034" cy="61419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5" y="166328"/>
            <a:ext cx="4373393" cy="64745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圆角矩形 12"/>
          <p:cNvSpPr/>
          <p:nvPr/>
        </p:nvSpPr>
        <p:spPr>
          <a:xfrm>
            <a:off x="211826" y="980728"/>
            <a:ext cx="1563694" cy="914747"/>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0000"/>
                </a:solidFill>
                <a:latin typeface="华文隶书" panose="02010800040101010101" pitchFamily="2" charset="-122"/>
                <a:ea typeface="华文隶书" panose="02010800040101010101" pitchFamily="2" charset="-122"/>
              </a:rPr>
              <a:t>规则意识</a:t>
            </a:r>
            <a:endParaRPr lang="en-US" altLang="zh-CN" dirty="0">
              <a:solidFill>
                <a:srgbClr val="FF0000"/>
              </a:solidFill>
              <a:latin typeface="华文隶书" panose="02010800040101010101" pitchFamily="2" charset="-122"/>
              <a:ea typeface="华文隶书" panose="02010800040101010101" pitchFamily="2" charset="-122"/>
            </a:endParaRPr>
          </a:p>
          <a:p>
            <a:pPr algn="ctr"/>
            <a:r>
              <a:rPr lang="zh-CN" altLang="en-US" dirty="0">
                <a:solidFill>
                  <a:srgbClr val="FF0000"/>
                </a:solidFill>
                <a:latin typeface="华文隶书" panose="02010800040101010101" pitchFamily="2" charset="-122"/>
                <a:ea typeface="华文隶书" panose="02010800040101010101" pitchFamily="2" charset="-122"/>
              </a:rPr>
              <a:t>程序意识</a:t>
            </a:r>
            <a:endParaRPr lang="en-US" altLang="zh-CN" dirty="0">
              <a:solidFill>
                <a:srgbClr val="FF0000"/>
              </a:solidFill>
              <a:latin typeface="华文隶书" panose="02010800040101010101" pitchFamily="2" charset="-122"/>
              <a:ea typeface="华文隶书" panose="02010800040101010101" pitchFamily="2" charset="-122"/>
            </a:endParaRPr>
          </a:p>
        </p:txBody>
      </p:sp>
      <p:sp>
        <p:nvSpPr>
          <p:cNvPr id="5" name="圆角矩形 12"/>
          <p:cNvSpPr/>
          <p:nvPr/>
        </p:nvSpPr>
        <p:spPr>
          <a:xfrm>
            <a:off x="191344" y="4505153"/>
            <a:ext cx="1563694" cy="580032"/>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0000"/>
                </a:solidFill>
                <a:latin typeface="华文隶书" panose="02010800040101010101" pitchFamily="2" charset="-122"/>
                <a:ea typeface="华文隶书" panose="02010800040101010101" pitchFamily="2" charset="-122"/>
              </a:rPr>
              <a:t>平等意识</a:t>
            </a:r>
            <a:endParaRPr lang="zh-CN" altLang="en-US" dirty="0">
              <a:solidFill>
                <a:srgbClr val="FF0000"/>
              </a:solidFill>
              <a:latin typeface="华文隶书" panose="02010800040101010101" pitchFamily="2" charset="-122"/>
              <a:ea typeface="华文隶书" panose="02010800040101010101" pitchFamily="2" charset="-122"/>
            </a:endParaRPr>
          </a:p>
        </p:txBody>
      </p:sp>
      <p:sp>
        <p:nvSpPr>
          <p:cNvPr id="6" name="圆角矩形 12"/>
          <p:cNvSpPr/>
          <p:nvPr/>
        </p:nvSpPr>
        <p:spPr>
          <a:xfrm>
            <a:off x="10272464" y="1700809"/>
            <a:ext cx="1563694" cy="576064"/>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0000"/>
                </a:solidFill>
                <a:latin typeface="华文隶书" panose="02010800040101010101" pitchFamily="2" charset="-122"/>
                <a:ea typeface="华文隶书" panose="02010800040101010101" pitchFamily="2" charset="-122"/>
              </a:rPr>
              <a:t>方法引导</a:t>
            </a:r>
            <a:endParaRPr lang="en-US" altLang="zh-CN" dirty="0">
              <a:solidFill>
                <a:srgbClr val="FF0000"/>
              </a:solidFill>
              <a:latin typeface="华文隶书" panose="02010800040101010101" pitchFamily="2" charset="-122"/>
              <a:ea typeface="华文隶书" panose="02010800040101010101" pitchFamily="2" charset="-122"/>
            </a:endParaRPr>
          </a:p>
        </p:txBody>
      </p:sp>
      <p:sp>
        <p:nvSpPr>
          <p:cNvPr id="7" name="圆角矩形 12"/>
          <p:cNvSpPr/>
          <p:nvPr/>
        </p:nvSpPr>
        <p:spPr>
          <a:xfrm>
            <a:off x="10448821" y="5776925"/>
            <a:ext cx="1563694" cy="914747"/>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0000"/>
                </a:solidFill>
                <a:latin typeface="华文隶书" panose="02010800040101010101" pitchFamily="2" charset="-122"/>
                <a:ea typeface="华文隶书" panose="02010800040101010101" pitchFamily="2" charset="-122"/>
              </a:rPr>
              <a:t>民主意识</a:t>
            </a:r>
            <a:endParaRPr lang="en-US" altLang="zh-CN" dirty="0">
              <a:solidFill>
                <a:srgbClr val="FF0000"/>
              </a:solidFill>
              <a:latin typeface="华文隶书" panose="02010800040101010101" pitchFamily="2" charset="-122"/>
              <a:ea typeface="华文隶书" panose="02010800040101010101" pitchFamily="2" charset="-122"/>
            </a:endParaRPr>
          </a:p>
          <a:p>
            <a:pPr algn="ctr"/>
            <a:r>
              <a:rPr lang="zh-CN" altLang="en-US" dirty="0">
                <a:solidFill>
                  <a:srgbClr val="FF0000"/>
                </a:solidFill>
                <a:latin typeface="华文隶书" panose="02010800040101010101" pitchFamily="2" charset="-122"/>
                <a:ea typeface="华文隶书" panose="02010800040101010101" pitchFamily="2" charset="-122"/>
              </a:rPr>
              <a:t>集体意识</a:t>
            </a:r>
            <a:endParaRPr lang="en-US" altLang="zh-CN" dirty="0">
              <a:solidFill>
                <a:srgbClr val="FF0000"/>
              </a:solidFill>
              <a:latin typeface="华文隶书" panose="02010800040101010101" pitchFamily="2" charset="-122"/>
              <a:ea typeface="华文隶书" panose="02010800040101010101" pitchFamily="2" charset="-122"/>
            </a:endParaRPr>
          </a:p>
        </p:txBody>
      </p:sp>
      <p:sp>
        <p:nvSpPr>
          <p:cNvPr id="2" name="文本框 1"/>
          <p:cNvSpPr txBox="1"/>
          <p:nvPr/>
        </p:nvSpPr>
        <p:spPr>
          <a:xfrm>
            <a:off x="996315" y="6135370"/>
            <a:ext cx="635635" cy="368300"/>
          </a:xfrm>
          <a:prstGeom prst="rect">
            <a:avLst/>
          </a:prstGeom>
          <a:noFill/>
        </p:spPr>
        <p:txBody>
          <a:bodyPr wrap="square" rtlCol="0">
            <a:spAutoFit/>
          </a:bodyPr>
          <a:p>
            <a:r>
              <a:rPr lang="en-US" altLang="zh-CN"/>
              <a:t>P30</a:t>
            </a:r>
            <a:endParaRPr lang="en-US" altLang="zh-CN"/>
          </a:p>
        </p:txBody>
      </p:sp>
      <p:sp>
        <p:nvSpPr>
          <p:cNvPr id="3" name="文本框 2"/>
          <p:cNvSpPr txBox="1"/>
          <p:nvPr/>
        </p:nvSpPr>
        <p:spPr>
          <a:xfrm>
            <a:off x="9371330" y="6323965"/>
            <a:ext cx="594360" cy="368300"/>
          </a:xfrm>
          <a:prstGeom prst="rect">
            <a:avLst/>
          </a:prstGeom>
          <a:noFill/>
        </p:spPr>
        <p:txBody>
          <a:bodyPr wrap="square" rtlCol="0">
            <a:spAutoFit/>
          </a:bodyPr>
          <a:p>
            <a:r>
              <a:rPr lang="en-US" altLang="zh-CN" b="1" dirty="0">
                <a:latin typeface="楷体" panose="02010609060101010101" pitchFamily="49" charset="-122"/>
                <a:ea typeface="楷体" panose="02010609060101010101" pitchFamily="49" charset="-122"/>
                <a:sym typeface="+mn-ea"/>
              </a:rPr>
              <a:t>P</a:t>
            </a:r>
            <a:r>
              <a:rPr lang="en-US" b="1" dirty="0">
                <a:latin typeface="楷体" panose="02010609060101010101" pitchFamily="49" charset="-122"/>
                <a:ea typeface="楷体" panose="02010609060101010101" pitchFamily="49" charset="-122"/>
                <a:sym typeface="+mn-ea"/>
              </a:rPr>
              <a:t>31</a:t>
            </a:r>
            <a:endParaRPr lang="en-US"/>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63220" y="476250"/>
            <a:ext cx="4618355" cy="17062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73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5715" y="2258060"/>
            <a:ext cx="3567430" cy="418274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4" name="圆角矩形 12"/>
          <p:cNvSpPr/>
          <p:nvPr/>
        </p:nvSpPr>
        <p:spPr>
          <a:xfrm>
            <a:off x="481028" y="2258105"/>
            <a:ext cx="1563694" cy="914747"/>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0000"/>
                </a:solidFill>
                <a:latin typeface="华文隶书" panose="02010800040101010101" pitchFamily="2" charset="-122"/>
                <a:ea typeface="华文隶书" panose="02010800040101010101" pitchFamily="2" charset="-122"/>
              </a:rPr>
              <a:t>集体意识</a:t>
            </a:r>
            <a:endParaRPr lang="en-US" altLang="zh-CN" dirty="0">
              <a:solidFill>
                <a:srgbClr val="FF0000"/>
              </a:solidFill>
              <a:latin typeface="华文隶书" panose="02010800040101010101" pitchFamily="2" charset="-122"/>
              <a:ea typeface="华文隶书" panose="02010800040101010101" pitchFamily="2" charset="-122"/>
            </a:endParaRPr>
          </a:p>
        </p:txBody>
      </p:sp>
      <p:sp>
        <p:nvSpPr>
          <p:cNvPr id="2" name="圆角矩形 12"/>
          <p:cNvSpPr/>
          <p:nvPr/>
        </p:nvSpPr>
        <p:spPr>
          <a:xfrm>
            <a:off x="3936698" y="2591480"/>
            <a:ext cx="1563694" cy="914747"/>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zh-CN" dirty="0">
                <a:solidFill>
                  <a:srgbClr val="FF0000"/>
                </a:solidFill>
                <a:latin typeface="华文隶书" panose="02010800040101010101" pitchFamily="2" charset="-122"/>
                <a:ea typeface="华文隶书" panose="02010800040101010101" pitchFamily="2" charset="-122"/>
              </a:rPr>
              <a:t>我想解决班级问题</a:t>
            </a:r>
            <a:endParaRPr lang="zh-CN" altLang="zh-CN" dirty="0">
              <a:solidFill>
                <a:srgbClr val="FF0000"/>
              </a:solidFill>
              <a:latin typeface="华文隶书" panose="02010800040101010101" pitchFamily="2" charset="-122"/>
              <a:ea typeface="华文隶书" panose="02010800040101010101" pitchFamily="2" charset="-122"/>
            </a:endParaRPr>
          </a:p>
        </p:txBody>
      </p:sp>
      <p:sp>
        <p:nvSpPr>
          <p:cNvPr id="3" name="文本框 2"/>
          <p:cNvSpPr txBox="1"/>
          <p:nvPr/>
        </p:nvSpPr>
        <p:spPr>
          <a:xfrm>
            <a:off x="671830" y="6019800"/>
            <a:ext cx="706755" cy="368300"/>
          </a:xfrm>
          <a:prstGeom prst="rect">
            <a:avLst/>
          </a:prstGeom>
          <a:noFill/>
        </p:spPr>
        <p:txBody>
          <a:bodyPr wrap="square" rtlCol="0">
            <a:spAutoFit/>
          </a:bodyPr>
          <a:p>
            <a:r>
              <a:rPr lang="en-US" altLang="zh-CN"/>
              <a:t>P32</a:t>
            </a:r>
            <a:endParaRPr lang="en-US" altLang="zh-CN"/>
          </a:p>
        </p:txBody>
      </p:sp>
      <p:pic>
        <p:nvPicPr>
          <p:cNvPr id="583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0320" y="673735"/>
            <a:ext cx="5157470" cy="11658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837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70325" y="2182500"/>
            <a:ext cx="4824413" cy="4176713"/>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5" name="圆角矩形 12"/>
          <p:cNvSpPr/>
          <p:nvPr/>
        </p:nvSpPr>
        <p:spPr>
          <a:xfrm>
            <a:off x="10426521" y="4291593"/>
            <a:ext cx="1563694" cy="1728192"/>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rgbClr val="FF0000"/>
                </a:solidFill>
                <a:latin typeface="华文隶书" panose="02010800040101010101" pitchFamily="2" charset="-122"/>
                <a:ea typeface="华文隶书" panose="02010800040101010101" pitchFamily="2" charset="-122"/>
              </a:rPr>
              <a:t>侧重于方法引导：如何处理班级工作中出现的问题</a:t>
            </a:r>
            <a:endParaRPr lang="en-US" altLang="zh-CN" dirty="0">
              <a:solidFill>
                <a:srgbClr val="FF0000"/>
              </a:solidFill>
              <a:latin typeface="华文隶书" panose="02010800040101010101" pitchFamily="2" charset="-122"/>
              <a:ea typeface="华文隶书" panose="02010800040101010101" pitchFamily="2" charset="-122"/>
            </a:endParaRPr>
          </a:p>
        </p:txBody>
      </p:sp>
      <p:sp>
        <p:nvSpPr>
          <p:cNvPr id="6" name="圆角矩形 12"/>
          <p:cNvSpPr/>
          <p:nvPr/>
        </p:nvSpPr>
        <p:spPr>
          <a:xfrm>
            <a:off x="9799955" y="2041525"/>
            <a:ext cx="2014220" cy="807085"/>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b="1">
                <a:solidFill>
                  <a:srgbClr val="FF0000"/>
                </a:solidFill>
                <a:sym typeface="+mn-ea"/>
              </a:rPr>
              <a:t>提供案例，可根据班级具体情况选择使用</a:t>
            </a:r>
            <a:endParaRPr lang="zh-CN" altLang="en-US" b="1" dirty="0">
              <a:solidFill>
                <a:srgbClr val="FF0000"/>
              </a:solidFill>
              <a:latin typeface="华文隶书" panose="02010800040101010101" pitchFamily="2" charset="-122"/>
              <a:ea typeface="华文隶书" panose="02010800040101010101" pitchFamily="2" charset="-122"/>
              <a:sym typeface="+mn-ea"/>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1487488" y="980733"/>
            <a:ext cx="9252520"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zh-CN" altLang="en-US" sz="4000" b="1" dirty="0">
                <a:solidFill>
                  <a:prstClr val="black"/>
                </a:solidFill>
                <a:latin typeface="华文中宋" panose="02010600040101010101" pitchFamily="2" charset="-122"/>
                <a:ea typeface="华文中宋" panose="02010600040101010101" pitchFamily="2" charset="-122"/>
              </a:rPr>
              <a:t>第</a:t>
            </a:r>
            <a:r>
              <a:rPr lang="en-US" altLang="zh-CN" sz="4000" b="1" dirty="0">
                <a:solidFill>
                  <a:prstClr val="black"/>
                </a:solidFill>
                <a:latin typeface="华文中宋" panose="02010600040101010101" pitchFamily="2" charset="-122"/>
                <a:ea typeface="华文中宋" panose="02010600040101010101" pitchFamily="2" charset="-122"/>
              </a:rPr>
              <a:t>4</a:t>
            </a:r>
            <a:r>
              <a:rPr lang="zh-CN" altLang="en-US" sz="4000" b="1" dirty="0">
                <a:solidFill>
                  <a:prstClr val="black"/>
                </a:solidFill>
                <a:latin typeface="华文中宋" panose="02010600040101010101" pitchFamily="2" charset="-122"/>
                <a:ea typeface="华文中宋" panose="02010600040101010101" pitchFamily="2" charset="-122"/>
              </a:rPr>
              <a:t>课需要注意的问题</a:t>
            </a:r>
            <a:endParaRPr lang="en-US" altLang="zh-CN" sz="4000" b="1" dirty="0">
              <a:solidFill>
                <a:prstClr val="black"/>
              </a:solidFill>
              <a:latin typeface="华文中宋" panose="02010600040101010101" pitchFamily="2" charset="-122"/>
              <a:ea typeface="华文中宋" panose="02010600040101010101" pitchFamily="2" charset="-122"/>
            </a:endParaRPr>
          </a:p>
        </p:txBody>
      </p:sp>
      <p:sp>
        <p:nvSpPr>
          <p:cNvPr id="5" name="Rectangle 2"/>
          <p:cNvSpPr txBox="1">
            <a:spLocks noChangeArrowheads="1"/>
          </p:cNvSpPr>
          <p:nvPr/>
        </p:nvSpPr>
        <p:spPr>
          <a:xfrm>
            <a:off x="3791744" y="2708921"/>
            <a:ext cx="4896544" cy="20882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lnSpc>
                <a:spcPct val="170000"/>
              </a:lnSpc>
              <a:defRPr/>
            </a:pPr>
            <a:r>
              <a:rPr lang="en-US" altLang="zh-CN" sz="3200" b="1" dirty="0">
                <a:solidFill>
                  <a:prstClr val="black"/>
                </a:solidFill>
                <a:latin typeface="楷体" panose="02010609060101010101" pitchFamily="49" charset="-122"/>
                <a:ea typeface="楷体" panose="02010609060101010101" pitchFamily="49" charset="-122"/>
              </a:rPr>
              <a:t>1 </a:t>
            </a:r>
            <a:r>
              <a:rPr lang="zh-CN" altLang="en-US" sz="3200" b="1" dirty="0">
                <a:solidFill>
                  <a:prstClr val="black"/>
                </a:solidFill>
                <a:latin typeface="楷体" panose="02010609060101010101" pitchFamily="49" charset="-122"/>
                <a:ea typeface="楷体" panose="02010609060101010101" pitchFamily="49" charset="-122"/>
              </a:rPr>
              <a:t>程序正义：正确地选人</a:t>
            </a:r>
            <a:endParaRPr lang="en-US" altLang="zh-CN" sz="3200" b="1" dirty="0">
              <a:solidFill>
                <a:prstClr val="black"/>
              </a:solidFill>
              <a:latin typeface="楷体" panose="02010609060101010101" pitchFamily="49" charset="-122"/>
              <a:ea typeface="楷体" panose="02010609060101010101" pitchFamily="49" charset="-122"/>
            </a:endParaRPr>
          </a:p>
          <a:p>
            <a:pPr algn="just">
              <a:lnSpc>
                <a:spcPct val="170000"/>
              </a:lnSpc>
              <a:defRPr/>
            </a:pPr>
            <a:r>
              <a:rPr lang="en-US" altLang="zh-CN" sz="3200" b="1" dirty="0">
                <a:solidFill>
                  <a:prstClr val="black"/>
                </a:solidFill>
                <a:latin typeface="楷体" panose="02010609060101010101" pitchFamily="49" charset="-122"/>
                <a:ea typeface="楷体" panose="02010609060101010101" pitchFamily="49" charset="-122"/>
              </a:rPr>
              <a:t>2 </a:t>
            </a:r>
            <a:r>
              <a:rPr lang="zh-CN" altLang="en-US" sz="3200" b="1" dirty="0">
                <a:solidFill>
                  <a:prstClr val="black"/>
                </a:solidFill>
                <a:latin typeface="楷体" panose="02010609060101010101" pitchFamily="49" charset="-122"/>
                <a:ea typeface="楷体" panose="02010609060101010101" pitchFamily="49" charset="-122"/>
              </a:rPr>
              <a:t>实质正义：选正确的人</a:t>
            </a:r>
            <a:endParaRPr lang="en-US" altLang="zh-CN" sz="3200" b="1" dirty="0">
              <a:solidFill>
                <a:prstClr val="black"/>
              </a:solidFill>
              <a:latin typeface="楷体" panose="02010609060101010101" pitchFamily="49" charset="-122"/>
              <a:ea typeface="楷体" panose="02010609060101010101" pitchFamily="49" charset="-122"/>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559496" y="332661"/>
            <a:ext cx="9083174" cy="6409387"/>
            <a:chOff x="0" y="0"/>
            <a:chExt cx="5414378" cy="3886932"/>
          </a:xfrm>
          <a:noFill/>
        </p:grpSpPr>
        <p:sp>
          <p:nvSpPr>
            <p:cNvPr id="5" name="圆角矩形 106"/>
            <p:cNvSpPr/>
            <p:nvPr/>
          </p:nvSpPr>
          <p:spPr>
            <a:xfrm>
              <a:off x="1762518" y="1268361"/>
              <a:ext cx="1843025" cy="525110"/>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r>
                <a:rPr lang="zh-CN" altLang="en-US" sz="2400" kern="100">
                  <a:latin typeface="黑体" panose="02010609060101010101" pitchFamily="49" charset="-122"/>
                  <a:ea typeface="黑体" panose="02010609060101010101" pitchFamily="49" charset="-122"/>
                  <a:cs typeface="Times New Roman" panose="02020603050405020304" pitchFamily="18" charset="0"/>
                </a:rPr>
                <a:t>决定班级事务有原则</a:t>
              </a:r>
              <a:endParaRPr lang="zh-CN" altLang="en-US" sz="2400" kern="100">
                <a:latin typeface="黑体" panose="02010609060101010101" pitchFamily="49" charset="-122"/>
                <a:ea typeface="黑体" panose="02010609060101010101" pitchFamily="49" charset="-122"/>
                <a:cs typeface="Times New Roman" panose="02020603050405020304" pitchFamily="18" charset="0"/>
              </a:endParaRPr>
            </a:p>
          </p:txBody>
        </p:sp>
        <p:cxnSp>
          <p:nvCxnSpPr>
            <p:cNvPr id="6" name="直接连接符 5"/>
            <p:cNvCxnSpPr/>
            <p:nvPr/>
          </p:nvCxnSpPr>
          <p:spPr>
            <a:xfrm>
              <a:off x="2642911" y="684325"/>
              <a:ext cx="0" cy="577706"/>
            </a:xfrm>
            <a:prstGeom prst="line">
              <a:avLst/>
            </a:prstGeom>
            <a:grpFill/>
            <a:ln w="9525" cap="flat" cmpd="sng" algn="ctr">
              <a:solidFill>
                <a:sysClr val="windowText" lastClr="000000"/>
              </a:solidFill>
              <a:prstDash val="solid"/>
            </a:ln>
            <a:effectLst/>
          </p:spPr>
        </p:cxnSp>
        <p:sp>
          <p:nvSpPr>
            <p:cNvPr id="7" name="圆角矩形 115"/>
            <p:cNvSpPr/>
            <p:nvPr/>
          </p:nvSpPr>
          <p:spPr>
            <a:xfrm>
              <a:off x="1398147" y="0"/>
              <a:ext cx="2526233" cy="662958"/>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lnSpc>
                  <a:spcPct val="150000"/>
                </a:lnSpc>
              </a:pPr>
              <a:r>
                <a:rPr lang="en-US" sz="3200" b="1" kern="100" dirty="0">
                  <a:latin typeface="华文中宋" panose="02010600040101010101" pitchFamily="2" charset="-122"/>
                  <a:ea typeface="华文中宋" panose="02010600040101010101" pitchFamily="2" charset="-122"/>
                  <a:cs typeface="宋体" panose="02010600030101010101" pitchFamily="2" charset="-122"/>
                </a:rPr>
                <a:t>5.</a:t>
              </a:r>
              <a:r>
                <a:rPr lang="zh-CN" altLang="en-US" sz="3200" b="1" kern="100" dirty="0">
                  <a:latin typeface="华文中宋" panose="02010600040101010101" pitchFamily="2" charset="-122"/>
                  <a:ea typeface="华文中宋" panose="02010600040101010101" pitchFamily="2" charset="-122"/>
                  <a:cs typeface="宋体" panose="02010600030101010101" pitchFamily="2" charset="-122"/>
                </a:rPr>
                <a:t>协商决定班级事务</a:t>
              </a:r>
              <a:endParaRPr lang="zh-CN" altLang="en-US" sz="3200" kern="100" dirty="0">
                <a:latin typeface="华文中宋" panose="02010600040101010101" pitchFamily="2" charset="-122"/>
                <a:ea typeface="华文中宋" panose="02010600040101010101" pitchFamily="2" charset="-122"/>
                <a:cs typeface="Times New Roman" panose="02020603050405020304" pitchFamily="18" charset="0"/>
              </a:endParaRPr>
            </a:p>
          </p:txBody>
        </p:sp>
        <p:sp>
          <p:nvSpPr>
            <p:cNvPr id="8" name="圆角矩形 116"/>
            <p:cNvSpPr/>
            <p:nvPr/>
          </p:nvSpPr>
          <p:spPr>
            <a:xfrm>
              <a:off x="0" y="1274261"/>
              <a:ext cx="1729239" cy="525575"/>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r>
                <a:rPr lang="zh-CN" altLang="en-US" sz="2400" kern="100">
                  <a:latin typeface="黑体" panose="02010609060101010101" pitchFamily="49" charset="-122"/>
                  <a:ea typeface="黑体" panose="02010609060101010101" pitchFamily="49" charset="-122"/>
                  <a:cs typeface="Times New Roman" panose="02020603050405020304" pitchFamily="18" charset="0"/>
                </a:rPr>
                <a:t>班级事务共商定</a:t>
              </a:r>
              <a:endParaRPr lang="zh-CN" altLang="en-US" sz="2400" kern="100">
                <a:latin typeface="黑体" panose="02010609060101010101" pitchFamily="49" charset="-122"/>
                <a:ea typeface="黑体" panose="02010609060101010101" pitchFamily="49" charset="-122"/>
                <a:cs typeface="Times New Roman" panose="02020603050405020304" pitchFamily="18" charset="0"/>
              </a:endParaRPr>
            </a:p>
          </p:txBody>
        </p:sp>
        <p:sp>
          <p:nvSpPr>
            <p:cNvPr id="9" name="圆角矩形 118"/>
            <p:cNvSpPr/>
            <p:nvPr/>
          </p:nvSpPr>
          <p:spPr>
            <a:xfrm>
              <a:off x="3645801" y="1274261"/>
              <a:ext cx="1729239" cy="525575"/>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r>
                <a:rPr lang="zh-CN" altLang="en-US" sz="2400" kern="100">
                  <a:latin typeface="黑体" panose="02010609060101010101" pitchFamily="49" charset="-122"/>
                  <a:ea typeface="黑体" panose="02010609060101010101" pitchFamily="49" charset="-122"/>
                  <a:cs typeface="Times New Roman" panose="02020603050405020304" pitchFamily="18" charset="0"/>
                </a:rPr>
                <a:t>共同的决定要落实</a:t>
              </a:r>
              <a:endParaRPr lang="zh-CN" altLang="en-US" sz="2400" kern="100">
                <a:latin typeface="黑体" panose="02010609060101010101" pitchFamily="49" charset="-122"/>
                <a:ea typeface="黑体" panose="02010609060101010101" pitchFamily="49" charset="-122"/>
                <a:cs typeface="Times New Roman" panose="02020603050405020304" pitchFamily="18" charset="0"/>
              </a:endParaRPr>
            </a:p>
          </p:txBody>
        </p:sp>
        <p:cxnSp>
          <p:nvCxnSpPr>
            <p:cNvPr id="10" name="直接连接符 9"/>
            <p:cNvCxnSpPr/>
            <p:nvPr/>
          </p:nvCxnSpPr>
          <p:spPr>
            <a:xfrm>
              <a:off x="4454013" y="1799303"/>
              <a:ext cx="0" cy="303905"/>
            </a:xfrm>
            <a:prstGeom prst="line">
              <a:avLst/>
            </a:prstGeom>
            <a:grpFill/>
            <a:ln w="9525" cap="flat" cmpd="sng" algn="ctr">
              <a:solidFill>
                <a:sysClr val="windowText" lastClr="000000"/>
              </a:solidFill>
              <a:prstDash val="solid"/>
            </a:ln>
            <a:effectLst/>
          </p:spPr>
        </p:cxnSp>
        <p:cxnSp>
          <p:nvCxnSpPr>
            <p:cNvPr id="11" name="直接连接符 10"/>
            <p:cNvCxnSpPr/>
            <p:nvPr/>
          </p:nvCxnSpPr>
          <p:spPr>
            <a:xfrm flipH="1" flipV="1">
              <a:off x="808212" y="991092"/>
              <a:ext cx="3645477" cy="553"/>
            </a:xfrm>
            <a:prstGeom prst="line">
              <a:avLst/>
            </a:prstGeom>
            <a:grpFill/>
            <a:ln w="9525" cap="flat" cmpd="sng" algn="ctr">
              <a:solidFill>
                <a:sysClr val="windowText" lastClr="000000"/>
              </a:solidFill>
              <a:prstDash val="solid"/>
            </a:ln>
            <a:effectLst/>
          </p:spPr>
        </p:cxnSp>
        <p:cxnSp>
          <p:nvCxnSpPr>
            <p:cNvPr id="12" name="直接连接符 11"/>
            <p:cNvCxnSpPr/>
            <p:nvPr/>
          </p:nvCxnSpPr>
          <p:spPr>
            <a:xfrm>
              <a:off x="4454013" y="991092"/>
              <a:ext cx="0" cy="303880"/>
            </a:xfrm>
            <a:prstGeom prst="line">
              <a:avLst/>
            </a:prstGeom>
            <a:grpFill/>
            <a:ln w="9525" cap="flat" cmpd="sng" algn="ctr">
              <a:solidFill>
                <a:sysClr val="windowText" lastClr="000000"/>
              </a:solidFill>
              <a:prstDash val="solid"/>
            </a:ln>
            <a:effectLst/>
          </p:spPr>
        </p:cxnSp>
        <p:cxnSp>
          <p:nvCxnSpPr>
            <p:cNvPr id="13" name="直接连接符 12"/>
            <p:cNvCxnSpPr/>
            <p:nvPr/>
          </p:nvCxnSpPr>
          <p:spPr>
            <a:xfrm>
              <a:off x="808212" y="991092"/>
              <a:ext cx="0" cy="303880"/>
            </a:xfrm>
            <a:prstGeom prst="line">
              <a:avLst/>
            </a:prstGeom>
            <a:grpFill/>
            <a:ln w="9525" cap="flat" cmpd="sng" algn="ctr">
              <a:solidFill>
                <a:sysClr val="windowText" lastClr="000000"/>
              </a:solidFill>
              <a:prstDash val="solid"/>
            </a:ln>
            <a:effectLst/>
          </p:spPr>
        </p:cxnSp>
        <p:sp>
          <p:nvSpPr>
            <p:cNvPr id="14" name="圆角矩形 143"/>
            <p:cNvSpPr/>
            <p:nvPr/>
          </p:nvSpPr>
          <p:spPr>
            <a:xfrm>
              <a:off x="0" y="2100170"/>
              <a:ext cx="1640749" cy="1786762"/>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marL="342900" indent="-342900" algn="just">
                <a:buFont typeface="Arial" panose="020B0604020202020204" pitchFamily="34" charset="0"/>
                <a:buChar char="•"/>
              </a:pPr>
              <a:r>
                <a:rPr lang="zh-CN" altLang="en-US" sz="2400" kern="100">
                  <a:latin typeface="楷体" panose="02010609060101010101" pitchFamily="49" charset="-122"/>
                  <a:ea typeface="楷体" panose="02010609060101010101" pitchFamily="49" charset="-122"/>
                  <a:cs typeface="Times New Roman" panose="02020603050405020304" pitchFamily="18" charset="0"/>
                </a:rPr>
                <a:t>班级重大事务需要民主讨论</a:t>
              </a:r>
              <a:endParaRPr lang="zh-CN" altLang="en-US" sz="2400" kern="100">
                <a:latin typeface="楷体" panose="02010609060101010101" pitchFamily="49" charset="-122"/>
                <a:ea typeface="楷体" panose="02010609060101010101" pitchFamily="49" charset="-122"/>
                <a:cs typeface="Times New Roman" panose="02020603050405020304" pitchFamily="18" charset="0"/>
              </a:endParaRPr>
            </a:p>
            <a:p>
              <a:pPr marL="342900" indent="-342900" algn="just">
                <a:buFont typeface="Arial" panose="020B0604020202020204" pitchFamily="34" charset="0"/>
                <a:buChar char="•"/>
              </a:pPr>
              <a:r>
                <a:rPr lang="zh-CN" altLang="en-US" sz="2400" kern="100">
                  <a:latin typeface="楷体" panose="02010609060101010101" pitchFamily="49" charset="-122"/>
                  <a:ea typeface="楷体" panose="02010609060101010101" pitchFamily="49" charset="-122"/>
                  <a:cs typeface="Times New Roman" panose="02020603050405020304" pitchFamily="18" charset="0"/>
                </a:rPr>
                <a:t>决定班级事务要遵循程序</a:t>
              </a:r>
              <a:endParaRPr lang="zh-CN" altLang="en-US" sz="2400" kern="100">
                <a:latin typeface="楷体" panose="02010609060101010101" pitchFamily="49" charset="-122"/>
                <a:ea typeface="楷体" panose="02010609060101010101" pitchFamily="49" charset="-122"/>
                <a:cs typeface="Times New Roman" panose="02020603050405020304" pitchFamily="18" charset="0"/>
              </a:endParaRPr>
            </a:p>
            <a:p>
              <a:pPr marL="342900" indent="-342900" algn="just">
                <a:buFont typeface="Arial" panose="020B0604020202020204" pitchFamily="34" charset="0"/>
                <a:buChar char="•"/>
              </a:pPr>
              <a:r>
                <a:rPr lang="zh-CN" altLang="en-US" sz="2400" kern="100">
                  <a:latin typeface="楷体" panose="02010609060101010101" pitchFamily="49" charset="-122"/>
                  <a:ea typeface="楷体" panose="02010609060101010101" pitchFamily="49" charset="-122"/>
                  <a:cs typeface="Times New Roman" panose="02020603050405020304" pitchFamily="18" charset="0"/>
                </a:rPr>
                <a:t>民主讨论对处理班级事务有重要意义</a:t>
              </a:r>
              <a:endParaRPr lang="zh-CN" altLang="en-US" sz="2400" kern="100">
                <a:latin typeface="楷体" panose="02010609060101010101" pitchFamily="49" charset="-122"/>
                <a:ea typeface="楷体" panose="02010609060101010101" pitchFamily="49" charset="-122"/>
                <a:cs typeface="Times New Roman" panose="02020603050405020304" pitchFamily="18" charset="0"/>
              </a:endParaRPr>
            </a:p>
          </p:txBody>
        </p:sp>
        <p:sp>
          <p:nvSpPr>
            <p:cNvPr id="15" name="圆角矩形 145"/>
            <p:cNvSpPr/>
            <p:nvPr/>
          </p:nvSpPr>
          <p:spPr>
            <a:xfrm>
              <a:off x="1802773" y="2100170"/>
              <a:ext cx="1681924" cy="1786353"/>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marL="342900" indent="-342900" algn="just">
                <a:buFont typeface="Arial" panose="020B0604020202020204" pitchFamily="34" charset="0"/>
                <a:buChar char="•"/>
              </a:pPr>
              <a:r>
                <a:rPr lang="zh-CN" altLang="en-US" sz="2400" kern="100">
                  <a:latin typeface="楷体" panose="02010609060101010101" pitchFamily="49" charset="-122"/>
                  <a:ea typeface="楷体" panose="02010609060101010101" pitchFamily="49" charset="-122"/>
                  <a:cs typeface="Times New Roman" panose="02020603050405020304" pitchFamily="18" charset="0"/>
                </a:rPr>
                <a:t>公平公正，尊重他人</a:t>
              </a:r>
              <a:endParaRPr lang="zh-CN" altLang="en-US" sz="2400" kern="100">
                <a:latin typeface="楷体" panose="02010609060101010101" pitchFamily="49" charset="-122"/>
                <a:ea typeface="楷体" panose="02010609060101010101" pitchFamily="49" charset="-122"/>
                <a:cs typeface="Times New Roman" panose="02020603050405020304" pitchFamily="18" charset="0"/>
              </a:endParaRPr>
            </a:p>
            <a:p>
              <a:pPr marL="342900" indent="-342900" algn="just">
                <a:buFont typeface="Arial" panose="020B0604020202020204" pitchFamily="34" charset="0"/>
                <a:buChar char="•"/>
              </a:pPr>
              <a:r>
                <a:rPr lang="zh-CN" altLang="en-US" sz="2400" kern="100">
                  <a:latin typeface="楷体" panose="02010609060101010101" pitchFamily="49" charset="-122"/>
                  <a:ea typeface="楷体" panose="02010609060101010101" pitchFamily="49" charset="-122"/>
                  <a:cs typeface="Times New Roman" panose="02020603050405020304" pitchFamily="18" charset="0"/>
                </a:rPr>
                <a:t>公开透明，保证监督</a:t>
              </a:r>
              <a:endParaRPr lang="zh-CN" altLang="en-US" sz="2400" kern="100">
                <a:latin typeface="楷体" panose="02010609060101010101" pitchFamily="49" charset="-122"/>
                <a:ea typeface="楷体" panose="02010609060101010101" pitchFamily="49" charset="-122"/>
                <a:cs typeface="Times New Roman" panose="02020603050405020304" pitchFamily="18" charset="0"/>
              </a:endParaRPr>
            </a:p>
            <a:p>
              <a:pPr marL="342900" indent="-342900" algn="just">
                <a:buFont typeface="Arial" panose="020B0604020202020204" pitchFamily="34" charset="0"/>
                <a:buChar char="•"/>
              </a:pPr>
              <a:r>
                <a:rPr lang="zh-CN" altLang="en-US" sz="2400" kern="100">
                  <a:latin typeface="楷体" panose="02010609060101010101" pitchFamily="49" charset="-122"/>
                  <a:ea typeface="楷体" panose="02010609060101010101" pitchFamily="49" charset="-122"/>
                  <a:cs typeface="Times New Roman" panose="02020603050405020304" pitchFamily="18" charset="0"/>
                </a:rPr>
                <a:t>协商合作，集中智慧</a:t>
              </a:r>
              <a:endParaRPr lang="zh-CN" altLang="en-US" sz="2400" kern="100">
                <a:latin typeface="楷体" panose="02010609060101010101" pitchFamily="49" charset="-122"/>
                <a:ea typeface="楷体" panose="02010609060101010101" pitchFamily="49" charset="-122"/>
                <a:cs typeface="Times New Roman" panose="02020603050405020304" pitchFamily="18" charset="0"/>
              </a:endParaRPr>
            </a:p>
          </p:txBody>
        </p:sp>
        <p:sp>
          <p:nvSpPr>
            <p:cNvPr id="16" name="圆角矩形 152"/>
            <p:cNvSpPr/>
            <p:nvPr/>
          </p:nvSpPr>
          <p:spPr>
            <a:xfrm>
              <a:off x="3645801" y="2111969"/>
              <a:ext cx="1768577" cy="1768990"/>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marL="342900" indent="-342900" algn="just">
                <a:buFont typeface="Arial" panose="020B0604020202020204" pitchFamily="34" charset="0"/>
                <a:buChar char="•"/>
              </a:pPr>
              <a:r>
                <a:rPr lang="zh-CN" altLang="en-US" sz="2400" kern="100" dirty="0">
                  <a:latin typeface="楷体" panose="02010609060101010101" pitchFamily="49" charset="-122"/>
                  <a:ea typeface="楷体" panose="02010609060101010101" pitchFamily="49" charset="-122"/>
                  <a:cs typeface="Times New Roman" panose="02020603050405020304" pitchFamily="18" charset="0"/>
                </a:rPr>
                <a:t>最终决定具有约束力</a:t>
              </a:r>
              <a:endParaRPr lang="zh-CN" altLang="en-US" sz="2400" kern="100" dirty="0">
                <a:latin typeface="楷体" panose="02010609060101010101" pitchFamily="49" charset="-122"/>
                <a:ea typeface="楷体" panose="02010609060101010101" pitchFamily="49" charset="-122"/>
                <a:cs typeface="Times New Roman" panose="02020603050405020304" pitchFamily="18" charset="0"/>
              </a:endParaRPr>
            </a:p>
            <a:p>
              <a:pPr marL="342900" indent="-342900" algn="just">
                <a:buFont typeface="Arial" panose="020B0604020202020204" pitchFamily="34" charset="0"/>
                <a:buChar char="•"/>
              </a:pPr>
              <a:r>
                <a:rPr lang="zh-CN" altLang="en-US" sz="2400" kern="100" dirty="0">
                  <a:latin typeface="楷体" panose="02010609060101010101" pitchFamily="49" charset="-122"/>
                  <a:ea typeface="楷体" panose="02010609060101010101" pitchFamily="49" charset="-122"/>
                  <a:cs typeface="Times New Roman" panose="02020603050405020304" pitchFamily="18" charset="0"/>
                </a:rPr>
                <a:t>履行决定没有特权</a:t>
              </a:r>
              <a:endParaRPr lang="zh-CN" altLang="en-US" sz="2400" kern="100" dirty="0">
                <a:latin typeface="楷体" panose="02010609060101010101" pitchFamily="49" charset="-122"/>
                <a:ea typeface="楷体" panose="02010609060101010101" pitchFamily="49" charset="-122"/>
                <a:cs typeface="Times New Roman" panose="02020603050405020304" pitchFamily="18" charset="0"/>
              </a:endParaRPr>
            </a:p>
            <a:p>
              <a:pPr marL="342900" indent="-342900" algn="just">
                <a:buFont typeface="Arial" panose="020B0604020202020204" pitchFamily="34" charset="0"/>
                <a:buChar char="•"/>
              </a:pPr>
              <a:r>
                <a:rPr lang="zh-CN" altLang="en-US" sz="2400" kern="100" dirty="0">
                  <a:latin typeface="楷体" panose="02010609060101010101" pitchFamily="49" charset="-122"/>
                  <a:ea typeface="楷体" panose="02010609060101010101" pitchFamily="49" charset="-122"/>
                  <a:cs typeface="Times New Roman" panose="02020603050405020304" pitchFamily="18" charset="0"/>
                </a:rPr>
                <a:t>如有意见，如何处理</a:t>
              </a:r>
              <a:endParaRPr lang="zh-CN" altLang="en-US" sz="2400" kern="100" dirty="0">
                <a:latin typeface="楷体" panose="02010609060101010101" pitchFamily="49" charset="-122"/>
                <a:ea typeface="楷体" panose="02010609060101010101" pitchFamily="49" charset="-122"/>
                <a:cs typeface="Times New Roman" panose="02020603050405020304" pitchFamily="18" charset="0"/>
              </a:endParaRPr>
            </a:p>
            <a:p>
              <a:pPr marL="342900" indent="-342900" algn="just">
                <a:buFont typeface="Arial" panose="020B0604020202020204" pitchFamily="34" charset="0"/>
                <a:buChar char="•"/>
              </a:pPr>
              <a:r>
                <a:rPr lang="zh-CN" altLang="en-US" sz="2400" kern="100" dirty="0">
                  <a:latin typeface="楷体" panose="02010609060101010101" pitchFamily="49" charset="-122"/>
                  <a:ea typeface="楷体" panose="02010609060101010101" pitchFamily="49" charset="-122"/>
                  <a:cs typeface="Times New Roman" panose="02020603050405020304" pitchFamily="18" charset="0"/>
                </a:rPr>
                <a:t>出现问题，协商解决</a:t>
              </a:r>
              <a:endParaRPr lang="zh-CN" altLang="en-US" sz="2400" kern="100" dirty="0">
                <a:latin typeface="楷体" panose="02010609060101010101" pitchFamily="49" charset="-122"/>
                <a:ea typeface="楷体" panose="02010609060101010101" pitchFamily="49" charset="-122"/>
                <a:cs typeface="Times New Roman" panose="02020603050405020304" pitchFamily="18" charset="0"/>
              </a:endParaRPr>
            </a:p>
          </p:txBody>
        </p:sp>
        <p:cxnSp>
          <p:nvCxnSpPr>
            <p:cNvPr id="17" name="直接连接符 16"/>
            <p:cNvCxnSpPr/>
            <p:nvPr/>
          </p:nvCxnSpPr>
          <p:spPr>
            <a:xfrm>
              <a:off x="808212" y="1793404"/>
              <a:ext cx="0" cy="303509"/>
            </a:xfrm>
            <a:prstGeom prst="line">
              <a:avLst/>
            </a:prstGeom>
            <a:grpFill/>
            <a:ln w="9525" cap="flat" cmpd="sng" algn="ctr">
              <a:solidFill>
                <a:sysClr val="windowText" lastClr="000000"/>
              </a:solidFill>
              <a:prstDash val="solid"/>
            </a:ln>
            <a:effectLst/>
          </p:spPr>
        </p:cxnSp>
        <p:cxnSp>
          <p:nvCxnSpPr>
            <p:cNvPr id="18" name="直接连接符 17"/>
            <p:cNvCxnSpPr/>
            <p:nvPr/>
          </p:nvCxnSpPr>
          <p:spPr>
            <a:xfrm>
              <a:off x="2642911" y="1793404"/>
              <a:ext cx="0" cy="303509"/>
            </a:xfrm>
            <a:prstGeom prst="line">
              <a:avLst/>
            </a:prstGeom>
            <a:grpFill/>
            <a:ln w="9525" cap="flat" cmpd="sng" algn="ctr">
              <a:solidFill>
                <a:sysClr val="windowText" lastClr="000000"/>
              </a:solidFill>
              <a:prstDash val="solid"/>
            </a:ln>
            <a:effectLst/>
          </p:spPr>
        </p:cxnSp>
      </p:gr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3122006" y="476677"/>
            <a:ext cx="6130925" cy="922337"/>
          </a:xfrm>
          <a:noFill/>
        </p:spPr>
        <p:txBody>
          <a:bodyPr>
            <a:normAutofit/>
          </a:bodyPr>
          <a:lstStyle/>
          <a:p>
            <a:r>
              <a:rPr lang="zh-CN" altLang="en-US" sz="3600" b="1" dirty="0">
                <a:latin typeface="华文中宋" panose="02010600040101010101" pitchFamily="2" charset="-122"/>
                <a:ea typeface="华文中宋" panose="02010600040101010101" pitchFamily="2" charset="-122"/>
              </a:rPr>
              <a:t>第</a:t>
            </a:r>
            <a:r>
              <a:rPr lang="en-US" altLang="zh-CN" sz="3600" b="1" dirty="0">
                <a:latin typeface="+mn-ea"/>
                <a:ea typeface="+mn-ea"/>
              </a:rPr>
              <a:t>5</a:t>
            </a:r>
            <a:r>
              <a:rPr lang="zh-CN" altLang="en-US" sz="3600" b="1" dirty="0">
                <a:latin typeface="华文中宋" panose="02010600040101010101" pitchFamily="2" charset="-122"/>
                <a:ea typeface="华文中宋" panose="02010600040101010101" pitchFamily="2" charset="-122"/>
              </a:rPr>
              <a:t>课  协商决定班级事务</a:t>
            </a:r>
            <a:endParaRPr lang="zh-CN" altLang="en-US" sz="3600" b="1" dirty="0">
              <a:latin typeface="华文中宋" panose="02010600040101010101" pitchFamily="2" charset="-122"/>
              <a:ea typeface="华文中宋" panose="02010600040101010101" pitchFamily="2" charset="-122"/>
            </a:endParaRPr>
          </a:p>
        </p:txBody>
      </p:sp>
      <p:grpSp>
        <p:nvGrpSpPr>
          <p:cNvPr id="59395" name="Organization Chart 3"/>
          <p:cNvGrpSpPr/>
          <p:nvPr/>
        </p:nvGrpSpPr>
        <p:grpSpPr bwMode="auto">
          <a:xfrm>
            <a:off x="1955805" y="1989143"/>
            <a:ext cx="8208963" cy="3887787"/>
            <a:chOff x="272" y="1064"/>
            <a:chExt cx="2880" cy="655"/>
          </a:xfrm>
          <a:noFill/>
        </p:grpSpPr>
        <p:cxnSp>
          <p:nvCxnSpPr>
            <p:cNvPr id="59396" name="_s38917"/>
            <p:cNvCxnSpPr>
              <a:cxnSpLocks noChangeShapeType="1"/>
              <a:stCxn id="59402" idx="0"/>
              <a:endCxn id="3" idx="2"/>
            </p:cNvCxnSpPr>
            <p:nvPr/>
          </p:nvCxnSpPr>
          <p:spPr bwMode="auto">
            <a:xfrm rot="16200000" flipV="1">
              <a:off x="2083" y="868"/>
              <a:ext cx="267" cy="1008"/>
            </a:xfrm>
            <a:prstGeom prst="bentConnector3">
              <a:avLst>
                <a:gd name="adj1" fmla="val 50000"/>
              </a:avLst>
            </a:prstGeom>
            <a:grpFill/>
            <a:ln w="9525">
              <a:solidFill>
                <a:schemeClr val="tx1"/>
              </a:solidFill>
              <a:miter lim="800000"/>
            </a:ln>
          </p:spPr>
        </p:cxnSp>
        <p:cxnSp>
          <p:nvCxnSpPr>
            <p:cNvPr id="59397" name="_s38918"/>
            <p:cNvCxnSpPr>
              <a:cxnSpLocks noChangeShapeType="1"/>
              <a:stCxn id="59401" idx="0"/>
              <a:endCxn id="3" idx="2"/>
            </p:cNvCxnSpPr>
            <p:nvPr/>
          </p:nvCxnSpPr>
          <p:spPr bwMode="auto">
            <a:xfrm flipV="1">
              <a:off x="1712" y="1238"/>
              <a:ext cx="0" cy="267"/>
            </a:xfrm>
            <a:prstGeom prst="straightConnector1">
              <a:avLst/>
            </a:prstGeom>
            <a:grpFill/>
            <a:ln w="9525">
              <a:solidFill>
                <a:schemeClr val="tx1"/>
              </a:solidFill>
              <a:round/>
            </a:ln>
          </p:spPr>
        </p:cxnSp>
        <p:cxnSp>
          <p:nvCxnSpPr>
            <p:cNvPr id="59398" name="_s38919"/>
            <p:cNvCxnSpPr>
              <a:cxnSpLocks noChangeShapeType="1"/>
              <a:stCxn id="59400" idx="0"/>
              <a:endCxn id="3" idx="2"/>
            </p:cNvCxnSpPr>
            <p:nvPr/>
          </p:nvCxnSpPr>
          <p:spPr bwMode="auto">
            <a:xfrm rot="5400000" flipH="1" flipV="1">
              <a:off x="1075" y="868"/>
              <a:ext cx="267" cy="1008"/>
            </a:xfrm>
            <a:prstGeom prst="bentConnector3">
              <a:avLst>
                <a:gd name="adj1" fmla="val 50000"/>
              </a:avLst>
            </a:prstGeom>
            <a:grpFill/>
            <a:ln w="9525">
              <a:solidFill>
                <a:schemeClr val="tx1"/>
              </a:solidFill>
              <a:miter lim="800000"/>
            </a:ln>
          </p:spPr>
        </p:cxnSp>
        <p:sp>
          <p:nvSpPr>
            <p:cNvPr id="3" name="_s38920"/>
            <p:cNvSpPr>
              <a:spLocks noChangeArrowheads="1"/>
            </p:cNvSpPr>
            <p:nvPr/>
          </p:nvSpPr>
          <p:spPr bwMode="auto">
            <a:xfrm>
              <a:off x="1280" y="1064"/>
              <a:ext cx="864" cy="174"/>
            </a:xfrm>
            <a:prstGeom prst="roundRect">
              <a:avLst>
                <a:gd name="adj" fmla="val 16667"/>
              </a:avLst>
            </a:prstGeom>
            <a:grpFill/>
            <a:ln w="9525">
              <a:solidFill>
                <a:schemeClr val="tx1"/>
              </a:solidFill>
              <a:round/>
            </a:ln>
          </p:spPr>
          <p:txBody>
            <a:bodyPr wrap="none" lIns="0" tIns="0" rIns="0" bIns="0" anchor="ctr"/>
            <a:lstStyle/>
            <a:p>
              <a:pPr algn="ctr" fontAlgn="base">
                <a:spcBef>
                  <a:spcPct val="0"/>
                </a:spcBef>
                <a:spcAft>
                  <a:spcPct val="0"/>
                </a:spcAft>
                <a:defRPr/>
              </a:pPr>
              <a:r>
                <a:rPr lang="zh-CN" altLang="en-US" sz="3200" b="1" dirty="0">
                  <a:latin typeface="华文中宋" panose="02010600040101010101" pitchFamily="2" charset="-122"/>
                  <a:ea typeface="华文中宋" panose="02010600040101010101" pitchFamily="2" charset="-122"/>
                </a:rPr>
                <a:t>班级事务</a:t>
              </a:r>
              <a:endParaRPr lang="en-US" altLang="zh-CN" sz="3200" b="1" dirty="0">
                <a:latin typeface="华文中宋" panose="02010600040101010101" pitchFamily="2" charset="-122"/>
                <a:ea typeface="华文中宋" panose="02010600040101010101" pitchFamily="2" charset="-122"/>
              </a:endParaRPr>
            </a:p>
            <a:p>
              <a:pPr algn="ctr" fontAlgn="base">
                <a:spcBef>
                  <a:spcPct val="0"/>
                </a:spcBef>
                <a:spcAft>
                  <a:spcPct val="0"/>
                </a:spcAft>
                <a:defRPr/>
              </a:pPr>
              <a:r>
                <a:rPr lang="zh-CN" altLang="en-US" sz="3200" b="1" dirty="0">
                  <a:latin typeface="华文中宋" panose="02010600040101010101" pitchFamily="2" charset="-122"/>
                  <a:ea typeface="华文中宋" panose="02010600040101010101" pitchFamily="2" charset="-122"/>
                </a:rPr>
                <a:t>共商定</a:t>
              </a:r>
              <a:endParaRPr lang="zh-CN" altLang="en-US" sz="3200" b="1" dirty="0">
                <a:latin typeface="华文中宋" panose="02010600040101010101" pitchFamily="2" charset="-122"/>
                <a:ea typeface="华文中宋" panose="02010600040101010101" pitchFamily="2" charset="-122"/>
              </a:endParaRPr>
            </a:p>
          </p:txBody>
        </p:sp>
        <p:sp>
          <p:nvSpPr>
            <p:cNvPr id="59400" name="_s38921"/>
            <p:cNvSpPr>
              <a:spLocks noChangeArrowheads="1"/>
            </p:cNvSpPr>
            <p:nvPr/>
          </p:nvSpPr>
          <p:spPr bwMode="auto">
            <a:xfrm>
              <a:off x="272" y="1505"/>
              <a:ext cx="864" cy="214"/>
            </a:xfrm>
            <a:prstGeom prst="roundRect">
              <a:avLst>
                <a:gd name="adj" fmla="val 16667"/>
              </a:avLst>
            </a:prstGeom>
            <a:grpFill/>
            <a:ln w="9525">
              <a:solidFill>
                <a:schemeClr val="tx1"/>
              </a:solidFill>
              <a:round/>
            </a:ln>
          </p:spPr>
          <p:txBody>
            <a:bodyPr wrap="none" lIns="0" tIns="0" rIns="0" bIns="0"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buFontTx/>
                <a:buNone/>
              </a:pPr>
              <a:r>
                <a:rPr lang="zh-CN" altLang="en-US" sz="2800" b="1" dirty="0">
                  <a:solidFill>
                    <a:srgbClr val="000000"/>
                  </a:solidFill>
                  <a:latin typeface="楷体" panose="02010609060101010101" pitchFamily="49" charset="-122"/>
                  <a:ea typeface="楷体" panose="02010609060101010101" pitchFamily="49" charset="-122"/>
                </a:rPr>
                <a:t>民主讨论班级</a:t>
              </a:r>
              <a:endParaRPr lang="en-US" altLang="zh-CN" sz="2800" b="1" dirty="0">
                <a:solidFill>
                  <a:srgbClr val="000000"/>
                </a:solidFill>
                <a:latin typeface="楷体" panose="02010609060101010101" pitchFamily="49" charset="-122"/>
                <a:ea typeface="楷体" panose="02010609060101010101" pitchFamily="49" charset="-122"/>
              </a:endParaRPr>
            </a:p>
            <a:p>
              <a:pPr algn="ctr" eaLnBrk="1" fontAlgn="base" hangingPunct="1">
                <a:spcBef>
                  <a:spcPct val="0"/>
                </a:spcBef>
                <a:spcAft>
                  <a:spcPct val="0"/>
                </a:spcAft>
                <a:buFontTx/>
                <a:buNone/>
              </a:pPr>
              <a:r>
                <a:rPr lang="zh-CN" altLang="en-US" sz="2800" b="1" dirty="0">
                  <a:solidFill>
                    <a:srgbClr val="000000"/>
                  </a:solidFill>
                  <a:latin typeface="楷体" panose="02010609060101010101" pitchFamily="49" charset="-122"/>
                  <a:ea typeface="楷体" panose="02010609060101010101" pitchFamily="49" charset="-122"/>
                </a:rPr>
                <a:t>重大事务</a:t>
              </a:r>
              <a:endParaRPr lang="zh-CN" altLang="en-US" sz="2800" b="1" dirty="0">
                <a:solidFill>
                  <a:srgbClr val="000000"/>
                </a:solidFill>
                <a:latin typeface="楷体" panose="02010609060101010101" pitchFamily="49" charset="-122"/>
                <a:ea typeface="楷体" panose="02010609060101010101" pitchFamily="49" charset="-122"/>
              </a:endParaRPr>
            </a:p>
          </p:txBody>
        </p:sp>
        <p:sp>
          <p:nvSpPr>
            <p:cNvPr id="59401" name="_s38922"/>
            <p:cNvSpPr>
              <a:spLocks noChangeArrowheads="1"/>
            </p:cNvSpPr>
            <p:nvPr/>
          </p:nvSpPr>
          <p:spPr bwMode="auto">
            <a:xfrm>
              <a:off x="1280" y="1505"/>
              <a:ext cx="864" cy="214"/>
            </a:xfrm>
            <a:prstGeom prst="roundRect">
              <a:avLst>
                <a:gd name="adj" fmla="val 16667"/>
              </a:avLst>
            </a:prstGeom>
            <a:grpFill/>
            <a:ln w="9525">
              <a:solidFill>
                <a:schemeClr val="tx1"/>
              </a:solidFill>
              <a:round/>
            </a:ln>
          </p:spPr>
          <p:txBody>
            <a:bodyPr wrap="none" lIns="0" tIns="0" rIns="0" bIns="0"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buFontTx/>
                <a:buNone/>
              </a:pPr>
              <a:endParaRPr lang="en-US" altLang="zh-CN" sz="2800" b="1" dirty="0">
                <a:solidFill>
                  <a:srgbClr val="000000"/>
                </a:solidFill>
                <a:latin typeface="楷体" panose="02010609060101010101" pitchFamily="49" charset="-122"/>
                <a:ea typeface="楷体" panose="02010609060101010101" pitchFamily="49" charset="-122"/>
              </a:endParaRPr>
            </a:p>
            <a:p>
              <a:pPr algn="ctr" eaLnBrk="1" fontAlgn="base" hangingPunct="1">
                <a:spcBef>
                  <a:spcPct val="0"/>
                </a:spcBef>
                <a:spcAft>
                  <a:spcPct val="0"/>
                </a:spcAft>
                <a:buFontTx/>
                <a:buNone/>
              </a:pPr>
              <a:r>
                <a:rPr lang="zh-CN" altLang="en-US" sz="2800" b="1" dirty="0">
                  <a:solidFill>
                    <a:srgbClr val="000000"/>
                  </a:solidFill>
                  <a:latin typeface="楷体" panose="02010609060101010101" pitchFamily="49" charset="-122"/>
                  <a:ea typeface="楷体" panose="02010609060101010101" pitchFamily="49" charset="-122"/>
                </a:rPr>
                <a:t>决定事务需要</a:t>
              </a:r>
              <a:endParaRPr lang="en-US" altLang="zh-CN" sz="2800" b="1" dirty="0">
                <a:solidFill>
                  <a:srgbClr val="000000"/>
                </a:solidFill>
                <a:latin typeface="楷体" panose="02010609060101010101" pitchFamily="49" charset="-122"/>
                <a:ea typeface="楷体" panose="02010609060101010101" pitchFamily="49" charset="-122"/>
              </a:endParaRPr>
            </a:p>
            <a:p>
              <a:pPr algn="ctr" eaLnBrk="1" fontAlgn="base" hangingPunct="1">
                <a:spcBef>
                  <a:spcPct val="0"/>
                </a:spcBef>
                <a:spcAft>
                  <a:spcPct val="0"/>
                </a:spcAft>
                <a:buFontTx/>
                <a:buNone/>
              </a:pPr>
              <a:r>
                <a:rPr lang="zh-CN" altLang="en-US" sz="2800" b="1" dirty="0">
                  <a:solidFill>
                    <a:srgbClr val="000000"/>
                  </a:solidFill>
                  <a:latin typeface="楷体" panose="02010609060101010101" pitchFamily="49" charset="-122"/>
                  <a:ea typeface="楷体" panose="02010609060101010101" pitchFamily="49" charset="-122"/>
                </a:rPr>
                <a:t>遵循程序</a:t>
              </a:r>
              <a:endParaRPr lang="zh-CN" altLang="en-US" sz="2800" b="1" dirty="0">
                <a:solidFill>
                  <a:srgbClr val="000000"/>
                </a:solidFill>
                <a:latin typeface="楷体" panose="02010609060101010101" pitchFamily="49" charset="-122"/>
                <a:ea typeface="楷体" panose="02010609060101010101" pitchFamily="49" charset="-122"/>
              </a:endParaRPr>
            </a:p>
            <a:p>
              <a:pPr algn="ctr" eaLnBrk="1" fontAlgn="base" hangingPunct="1">
                <a:spcBef>
                  <a:spcPct val="0"/>
                </a:spcBef>
                <a:spcAft>
                  <a:spcPct val="0"/>
                </a:spcAft>
                <a:buFontTx/>
                <a:buNone/>
              </a:pPr>
              <a:endParaRPr lang="en-US" altLang="zh-CN" sz="2800" b="1" dirty="0">
                <a:solidFill>
                  <a:srgbClr val="000000"/>
                </a:solidFill>
                <a:latin typeface="楷体" panose="02010609060101010101" pitchFamily="49" charset="-122"/>
                <a:ea typeface="楷体" panose="02010609060101010101" pitchFamily="49" charset="-122"/>
              </a:endParaRPr>
            </a:p>
          </p:txBody>
        </p:sp>
        <p:sp>
          <p:nvSpPr>
            <p:cNvPr id="59402" name="_s38923"/>
            <p:cNvSpPr>
              <a:spLocks noChangeArrowheads="1"/>
            </p:cNvSpPr>
            <p:nvPr/>
          </p:nvSpPr>
          <p:spPr bwMode="auto">
            <a:xfrm>
              <a:off x="2288" y="1505"/>
              <a:ext cx="864" cy="214"/>
            </a:xfrm>
            <a:prstGeom prst="roundRect">
              <a:avLst>
                <a:gd name="adj" fmla="val 16667"/>
              </a:avLst>
            </a:prstGeom>
            <a:grpFill/>
            <a:ln w="9525">
              <a:solidFill>
                <a:schemeClr val="tx1"/>
              </a:solidFill>
              <a:round/>
            </a:ln>
          </p:spPr>
          <p:txBody>
            <a:bodyPr wrap="none" lIns="0" tIns="0" rIns="0" bIns="0"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buFontTx/>
                <a:buNone/>
              </a:pPr>
              <a:r>
                <a:rPr lang="zh-CN" altLang="en-US" sz="2800" b="1">
                  <a:solidFill>
                    <a:srgbClr val="000000"/>
                  </a:solidFill>
                  <a:latin typeface="楷体" panose="02010609060101010101" pitchFamily="49" charset="-122"/>
                  <a:ea typeface="楷体" panose="02010609060101010101" pitchFamily="49" charset="-122"/>
                </a:rPr>
                <a:t>民主讨论</a:t>
              </a:r>
              <a:endParaRPr lang="en-US" altLang="zh-CN" sz="2800" b="1">
                <a:solidFill>
                  <a:srgbClr val="000000"/>
                </a:solidFill>
                <a:latin typeface="楷体" panose="02010609060101010101" pitchFamily="49" charset="-122"/>
                <a:ea typeface="楷体" panose="02010609060101010101" pitchFamily="49" charset="-122"/>
              </a:endParaRPr>
            </a:p>
            <a:p>
              <a:pPr algn="ctr" eaLnBrk="1" fontAlgn="base" hangingPunct="1">
                <a:spcBef>
                  <a:spcPct val="0"/>
                </a:spcBef>
                <a:spcAft>
                  <a:spcPct val="0"/>
                </a:spcAft>
                <a:buFontTx/>
                <a:buNone/>
              </a:pPr>
              <a:r>
                <a:rPr lang="zh-CN" altLang="en-US" sz="2800" b="1">
                  <a:solidFill>
                    <a:srgbClr val="000000"/>
                  </a:solidFill>
                  <a:latin typeface="楷体" panose="02010609060101010101" pitchFamily="49" charset="-122"/>
                  <a:ea typeface="楷体" panose="02010609060101010101" pitchFamily="49" charset="-122"/>
                </a:rPr>
                <a:t>的意义</a:t>
              </a:r>
              <a:endParaRPr lang="zh-CN" altLang="en-US" sz="2800" b="1">
                <a:solidFill>
                  <a:srgbClr val="000000"/>
                </a:solidFill>
                <a:latin typeface="楷体" panose="02010609060101010101" pitchFamily="49" charset="-122"/>
                <a:ea typeface="楷体" panose="02010609060101010101" pitchFamily="49" charset="-122"/>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矩形 1"/>
          <p:cNvSpPr/>
          <p:nvPr/>
        </p:nvSpPr>
        <p:spPr>
          <a:xfrm>
            <a:off x="483220" y="490778"/>
            <a:ext cx="5998210" cy="645160"/>
          </a:xfrm>
          <a:prstGeom prst="rect">
            <a:avLst/>
          </a:prstGeom>
        </p:spPr>
        <p:txBody>
          <a:bodyPr wrap="none">
            <a:spAutoFit/>
          </a:bodyPr>
          <a:lstStyle/>
          <a:p>
            <a:pPr>
              <a:lnSpc>
                <a:spcPct val="150000"/>
              </a:lnSpc>
            </a:pPr>
            <a:r>
              <a:rPr lang="zh-CN" altLang="en-US" sz="2400" b="1" dirty="0"/>
              <a:t>◆</a:t>
            </a:r>
            <a:r>
              <a:rPr lang="zh-CN" altLang="en-US" sz="2400" b="1" dirty="0">
                <a:solidFill>
                  <a:schemeClr val="tx1"/>
                </a:solidFill>
                <a:effectLst>
                  <a:outerShdw blurRad="38100" dist="19050" dir="2700000" algn="tl" rotWithShape="0">
                    <a:schemeClr val="dk1">
                      <a:alpha val="40000"/>
                    </a:schemeClr>
                  </a:outerShdw>
                </a:effectLst>
              </a:rPr>
              <a:t>教材价值观凸显中华优秀传统文化的传承</a:t>
            </a:r>
            <a:endParaRPr lang="zh-CN" altLang="en-US" sz="2400" b="1" dirty="0">
              <a:solidFill>
                <a:schemeClr val="tx1"/>
              </a:solidFill>
              <a:effectLst>
                <a:outerShdw blurRad="38100" dist="19050" dir="2700000" algn="tl" rotWithShape="0">
                  <a:schemeClr val="dk1">
                    <a:alpha val="40000"/>
                  </a:schemeClr>
                </a:outerShdw>
              </a:effectLst>
            </a:endParaRPr>
          </a:p>
        </p:txBody>
      </p:sp>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t="16493" b="27175"/>
          <a:stretch>
            <a:fillRect/>
          </a:stretch>
        </p:blipFill>
        <p:spPr>
          <a:xfrm>
            <a:off x="1675851" y="1551718"/>
            <a:ext cx="3417055" cy="4063635"/>
          </a:xfrm>
          <a:prstGeom prst="rect">
            <a:avLst/>
          </a:prstGeom>
          <a:ln>
            <a:solidFill>
              <a:schemeClr val="tx1"/>
            </a:solidFill>
          </a:ln>
        </p:spPr>
      </p:pic>
      <p:sp>
        <p:nvSpPr>
          <p:cNvPr id="4" name="椭圆 3"/>
          <p:cNvSpPr/>
          <p:nvPr/>
        </p:nvSpPr>
        <p:spPr>
          <a:xfrm>
            <a:off x="1675852" y="1648735"/>
            <a:ext cx="1586546" cy="40903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096000" y="1470775"/>
            <a:ext cx="4562346" cy="1200329"/>
          </a:xfrm>
          <a:prstGeom prst="rect">
            <a:avLst/>
          </a:prstGeom>
          <a:solidFill>
            <a:schemeClr val="accent4">
              <a:lumMod val="20000"/>
              <a:lumOff val="80000"/>
            </a:schemeClr>
          </a:solidFill>
          <a:ln>
            <a:solidFill>
              <a:srgbClr val="00B050"/>
            </a:solidFill>
          </a:ln>
        </p:spPr>
        <p:txBody>
          <a:bodyPr wrap="square" rtlCol="0">
            <a:spAutoFit/>
          </a:bodyPr>
          <a:lstStyle/>
          <a:p>
            <a:r>
              <a:rPr lang="zh-CN" altLang="en-US" sz="2400" dirty="0">
                <a:latin typeface="黑体" panose="02010609060101010101" pitchFamily="49" charset="-122"/>
                <a:ea typeface="黑体" panose="02010609060101010101" pitchFamily="49" charset="-122"/>
              </a:rPr>
              <a:t>家风里面</a:t>
            </a:r>
            <a:r>
              <a:rPr lang="zh-CN" altLang="en-US" sz="2400" dirty="0" smtClean="0">
                <a:latin typeface="黑体" panose="02010609060101010101" pitchFamily="49" charset="-122"/>
                <a:ea typeface="黑体" panose="02010609060101010101" pitchFamily="49" charset="-122"/>
              </a:rPr>
              <a:t>蕴含着很多</a:t>
            </a:r>
            <a:r>
              <a:rPr lang="zh-CN" altLang="en-US" sz="2400" dirty="0">
                <a:latin typeface="黑体" panose="02010609060101010101" pitchFamily="49" charset="-122"/>
                <a:ea typeface="黑体" panose="02010609060101010101" pitchFamily="49" charset="-122"/>
              </a:rPr>
              <a:t>优秀传统文化，如：尊老敬老、勤俭节约、邻里和睦、遵纪守法等。</a:t>
            </a:r>
            <a:endParaRPr lang="zh-CN" altLang="en-US" sz="2400" dirty="0">
              <a:latin typeface="黑体" panose="02010609060101010101" pitchFamily="49" charset="-122"/>
              <a:ea typeface="黑体" panose="02010609060101010101" pitchFamily="49" charset="-122"/>
            </a:endParaRPr>
          </a:p>
        </p:txBody>
      </p:sp>
      <p:sp>
        <p:nvSpPr>
          <p:cNvPr id="6" name="文本框 5"/>
          <p:cNvSpPr txBox="1"/>
          <p:nvPr/>
        </p:nvSpPr>
        <p:spPr>
          <a:xfrm>
            <a:off x="5983596" y="5112493"/>
            <a:ext cx="4787154" cy="830997"/>
          </a:xfrm>
          <a:prstGeom prst="rect">
            <a:avLst/>
          </a:prstGeom>
          <a:solidFill>
            <a:schemeClr val="accent6">
              <a:lumMod val="20000"/>
              <a:lumOff val="80000"/>
            </a:schemeClr>
          </a:solidFill>
          <a:ln>
            <a:solidFill>
              <a:srgbClr val="00B050"/>
            </a:solidFill>
          </a:ln>
        </p:spPr>
        <p:txBody>
          <a:bodyPr wrap="square" rtlCol="0">
            <a:spAutoFit/>
          </a:bodyPr>
          <a:lstStyle/>
          <a:p>
            <a:r>
              <a:rPr lang="zh-CN" altLang="en-US" sz="2400" dirty="0">
                <a:latin typeface="黑体" panose="02010609060101010101" pitchFamily="49" charset="-122"/>
                <a:ea typeface="黑体" panose="02010609060101010101" pitchFamily="49" charset="-122"/>
              </a:rPr>
              <a:t>寻找自己家的家风，传承家风从自我做起。</a:t>
            </a:r>
            <a:endParaRPr lang="zh-CN" altLang="en-US" sz="2400" dirty="0">
              <a:latin typeface="黑体" panose="02010609060101010101" pitchFamily="49" charset="-122"/>
              <a:ea typeface="黑体" panose="02010609060101010101" pitchFamily="49" charset="-122"/>
            </a:endParaRPr>
          </a:p>
        </p:txBody>
      </p:sp>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l="20662" t="8377" r="18166" b="4957"/>
          <a:stretch>
            <a:fillRect/>
          </a:stretch>
        </p:blipFill>
        <p:spPr>
          <a:xfrm rot="16200000">
            <a:off x="7476351" y="1445467"/>
            <a:ext cx="1576836" cy="4787154"/>
          </a:xfrm>
          <a:prstGeom prst="rect">
            <a:avLst/>
          </a:prstGeom>
        </p:spPr>
      </p:pic>
      <p:cxnSp>
        <p:nvCxnSpPr>
          <p:cNvPr id="10" name="直接箭头连接符 9"/>
          <p:cNvCxnSpPr/>
          <p:nvPr/>
        </p:nvCxnSpPr>
        <p:spPr>
          <a:xfrm flipV="1">
            <a:off x="4771292" y="2057772"/>
            <a:ext cx="1099900" cy="992853"/>
          </a:xfrm>
          <a:prstGeom prst="straightConnector1">
            <a:avLst/>
          </a:prstGeom>
          <a:ln w="28575">
            <a:tailEnd type="triangle"/>
          </a:ln>
        </p:spPr>
        <p:style>
          <a:lnRef idx="1">
            <a:schemeClr val="accent2"/>
          </a:lnRef>
          <a:fillRef idx="0">
            <a:schemeClr val="accent2"/>
          </a:fillRef>
          <a:effectRef idx="0">
            <a:schemeClr val="accent2"/>
          </a:effectRef>
          <a:fontRef idx="minor">
            <a:schemeClr val="tx1"/>
          </a:fontRef>
        </p:style>
      </p:cxnSp>
      <p:cxnSp>
        <p:nvCxnSpPr>
          <p:cNvPr id="12" name="直接箭头连接符 11"/>
          <p:cNvCxnSpPr>
            <a:stCxn id="8" idx="1"/>
          </p:cNvCxnSpPr>
          <p:nvPr/>
        </p:nvCxnSpPr>
        <p:spPr>
          <a:xfrm>
            <a:off x="8264769" y="4627462"/>
            <a:ext cx="0" cy="485031"/>
          </a:xfrm>
          <a:prstGeom prst="straightConnector1">
            <a:avLst/>
          </a:prstGeom>
          <a:ln w="28575">
            <a:tailEnd type="triangle"/>
          </a:ln>
        </p:spPr>
        <p:style>
          <a:lnRef idx="1">
            <a:schemeClr val="accent2"/>
          </a:lnRef>
          <a:fillRef idx="0">
            <a:schemeClr val="accent2"/>
          </a:fillRef>
          <a:effectRef idx="0">
            <a:schemeClr val="accent2"/>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8"/>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75525" y="620688"/>
            <a:ext cx="4114743" cy="57606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4415" y="1203960"/>
            <a:ext cx="4124325" cy="4965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圆角矩形 12"/>
          <p:cNvSpPr/>
          <p:nvPr/>
        </p:nvSpPr>
        <p:spPr>
          <a:xfrm>
            <a:off x="184769" y="2586261"/>
            <a:ext cx="1563694" cy="914747"/>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0000"/>
                </a:solidFill>
                <a:latin typeface="华文隶书" panose="02010800040101010101" pitchFamily="2" charset="-122"/>
                <a:ea typeface="华文隶书" panose="02010800040101010101" pitchFamily="2" charset="-122"/>
              </a:rPr>
              <a:t>规则意识</a:t>
            </a:r>
            <a:endParaRPr lang="en-US" altLang="zh-CN" dirty="0">
              <a:solidFill>
                <a:srgbClr val="FF0000"/>
              </a:solidFill>
              <a:latin typeface="华文隶书" panose="02010800040101010101" pitchFamily="2" charset="-122"/>
              <a:ea typeface="华文隶书" panose="02010800040101010101" pitchFamily="2" charset="-122"/>
            </a:endParaRPr>
          </a:p>
          <a:p>
            <a:pPr algn="ctr"/>
            <a:r>
              <a:rPr lang="zh-CN" altLang="en-US" dirty="0">
                <a:solidFill>
                  <a:srgbClr val="FF0000"/>
                </a:solidFill>
                <a:latin typeface="华文隶书" panose="02010800040101010101" pitchFamily="2" charset="-122"/>
                <a:ea typeface="华文隶书" panose="02010800040101010101" pitchFamily="2" charset="-122"/>
              </a:rPr>
              <a:t>程序意识</a:t>
            </a:r>
            <a:endParaRPr lang="en-US" altLang="zh-CN" dirty="0">
              <a:solidFill>
                <a:srgbClr val="FF0000"/>
              </a:solidFill>
              <a:latin typeface="华文隶书" panose="02010800040101010101" pitchFamily="2" charset="-122"/>
              <a:ea typeface="华文隶书" panose="02010800040101010101" pitchFamily="2" charset="-122"/>
            </a:endParaRPr>
          </a:p>
        </p:txBody>
      </p:sp>
      <p:sp>
        <p:nvSpPr>
          <p:cNvPr id="5" name="圆角矩形 12"/>
          <p:cNvSpPr/>
          <p:nvPr/>
        </p:nvSpPr>
        <p:spPr>
          <a:xfrm>
            <a:off x="9851390" y="2193290"/>
            <a:ext cx="2045970" cy="144018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0000"/>
                </a:solidFill>
                <a:latin typeface="华文隶书" panose="02010800040101010101" pitchFamily="2" charset="-122"/>
                <a:ea typeface="华文隶书" panose="02010800040101010101" pitchFamily="2" charset="-122"/>
              </a:rPr>
              <a:t>方法引导</a:t>
            </a:r>
            <a:r>
              <a:rPr lang="en-US" altLang="zh-CN" dirty="0">
                <a:solidFill>
                  <a:srgbClr val="FF0000"/>
                </a:solidFill>
                <a:latin typeface="华文隶书" panose="02010800040101010101" pitchFamily="2" charset="-122"/>
                <a:ea typeface="华文隶书" panose="02010800040101010101" pitchFamily="2" charset="-122"/>
              </a:rPr>
              <a:t>:</a:t>
            </a:r>
            <a:endParaRPr lang="en-US" altLang="zh-CN" dirty="0">
              <a:solidFill>
                <a:srgbClr val="FF0000"/>
              </a:solidFill>
              <a:latin typeface="华文隶书" panose="02010800040101010101" pitchFamily="2" charset="-122"/>
              <a:ea typeface="华文隶书" panose="02010800040101010101" pitchFamily="2" charset="-122"/>
            </a:endParaRPr>
          </a:p>
          <a:p>
            <a:pPr algn="ctr"/>
            <a:r>
              <a:rPr lang="zh-CN" altLang="en-US" dirty="0">
                <a:solidFill>
                  <a:srgbClr val="FF0000"/>
                </a:solidFill>
                <a:latin typeface="华文隶书" panose="02010800040101010101" pitchFamily="2" charset="-122"/>
                <a:ea typeface="华文隶书" panose="02010800040101010101" pitchFamily="2" charset="-122"/>
              </a:rPr>
              <a:t>自由表达</a:t>
            </a:r>
            <a:endParaRPr lang="en-US" altLang="zh-CN" dirty="0">
              <a:solidFill>
                <a:srgbClr val="FF0000"/>
              </a:solidFill>
              <a:latin typeface="华文隶书" panose="02010800040101010101" pitchFamily="2" charset="-122"/>
              <a:ea typeface="华文隶书" panose="02010800040101010101" pitchFamily="2" charset="-122"/>
            </a:endParaRPr>
          </a:p>
          <a:p>
            <a:pPr algn="ctr"/>
            <a:r>
              <a:rPr lang="zh-CN" altLang="en-US" dirty="0">
                <a:solidFill>
                  <a:srgbClr val="FF0000"/>
                </a:solidFill>
                <a:latin typeface="华文隶书" panose="02010800040101010101" pitchFamily="2" charset="-122"/>
                <a:ea typeface="华文隶书" panose="02010800040101010101" pitchFamily="2" charset="-122"/>
              </a:rPr>
              <a:t>礼貌沟通</a:t>
            </a:r>
            <a:endParaRPr lang="en-US" altLang="zh-CN" dirty="0">
              <a:solidFill>
                <a:srgbClr val="FF0000"/>
              </a:solidFill>
              <a:latin typeface="华文隶书" panose="02010800040101010101" pitchFamily="2" charset="-122"/>
              <a:ea typeface="华文隶书" panose="02010800040101010101" pitchFamily="2" charset="-122"/>
            </a:endParaRPr>
          </a:p>
          <a:p>
            <a:pPr algn="ctr"/>
            <a:r>
              <a:rPr lang="zh-CN" altLang="en-US" dirty="0">
                <a:solidFill>
                  <a:srgbClr val="FF0000"/>
                </a:solidFill>
                <a:latin typeface="华文隶书" panose="02010800040101010101" pitchFamily="2" charset="-122"/>
                <a:ea typeface="华文隶书" panose="02010800040101010101" pitchFamily="2" charset="-122"/>
              </a:rPr>
              <a:t>相互尊重</a:t>
            </a:r>
            <a:endParaRPr lang="en-US" altLang="zh-CN" dirty="0">
              <a:solidFill>
                <a:srgbClr val="FF0000"/>
              </a:solidFill>
              <a:latin typeface="华文隶书" panose="02010800040101010101" pitchFamily="2" charset="-122"/>
              <a:ea typeface="华文隶书" panose="02010800040101010101" pitchFamily="2" charset="-122"/>
            </a:endParaRPr>
          </a:p>
        </p:txBody>
      </p:sp>
      <p:sp>
        <p:nvSpPr>
          <p:cNvPr id="2" name="文本框 1"/>
          <p:cNvSpPr txBox="1"/>
          <p:nvPr/>
        </p:nvSpPr>
        <p:spPr>
          <a:xfrm>
            <a:off x="1223010" y="6012815"/>
            <a:ext cx="552450" cy="368300"/>
          </a:xfrm>
          <a:prstGeom prst="rect">
            <a:avLst/>
          </a:prstGeom>
          <a:noFill/>
        </p:spPr>
        <p:txBody>
          <a:bodyPr wrap="square" rtlCol="0">
            <a:spAutoFit/>
          </a:bodyPr>
          <a:p>
            <a:r>
              <a:rPr lang="en-US" altLang="zh-CN"/>
              <a:t>P34</a:t>
            </a:r>
            <a:endParaRPr lang="en-US" altLang="zh-CN"/>
          </a:p>
        </p:txBody>
      </p:sp>
      <p:sp>
        <p:nvSpPr>
          <p:cNvPr id="3" name="文本框 2"/>
          <p:cNvSpPr txBox="1"/>
          <p:nvPr/>
        </p:nvSpPr>
        <p:spPr>
          <a:xfrm>
            <a:off x="6261100" y="5948680"/>
            <a:ext cx="552450" cy="368300"/>
          </a:xfrm>
          <a:prstGeom prst="rect">
            <a:avLst/>
          </a:prstGeom>
          <a:noFill/>
        </p:spPr>
        <p:txBody>
          <a:bodyPr wrap="square" rtlCol="0">
            <a:spAutoFit/>
          </a:bodyPr>
          <a:p>
            <a:r>
              <a:rPr lang="en-US" altLang="zh-CN"/>
              <a:t>P35</a:t>
            </a:r>
            <a:endParaRPr lang="en-US" altLang="zh-CN"/>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3503712" y="373724"/>
            <a:ext cx="4320480" cy="6110551"/>
          </a:xfrm>
          <a:prstGeom prst="rect">
            <a:avLst/>
          </a:prstGeom>
        </p:spPr>
      </p:pic>
      <p:sp>
        <p:nvSpPr>
          <p:cNvPr id="3" name="圆角矩形 12"/>
          <p:cNvSpPr/>
          <p:nvPr/>
        </p:nvSpPr>
        <p:spPr>
          <a:xfrm>
            <a:off x="7680176" y="1844824"/>
            <a:ext cx="2376264" cy="1296144"/>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0000"/>
                </a:solidFill>
                <a:latin typeface="华文隶书" panose="02010800040101010101" pitchFamily="2" charset="-122"/>
                <a:ea typeface="华文隶书" panose="02010800040101010101" pitchFamily="2" charset="-122"/>
              </a:rPr>
              <a:t>民主讨论的案例：</a:t>
            </a:r>
            <a:endParaRPr lang="en-US" altLang="zh-CN" dirty="0">
              <a:solidFill>
                <a:srgbClr val="FF0000"/>
              </a:solidFill>
              <a:latin typeface="华文隶书" panose="02010800040101010101" pitchFamily="2" charset="-122"/>
              <a:ea typeface="华文隶书" panose="02010800040101010101" pitchFamily="2" charset="-122"/>
            </a:endParaRPr>
          </a:p>
          <a:p>
            <a:pPr algn="ctr"/>
            <a:r>
              <a:rPr lang="zh-CN" altLang="en-US" dirty="0">
                <a:solidFill>
                  <a:srgbClr val="FF0000"/>
                </a:solidFill>
                <a:latin typeface="华文隶书" panose="02010800040101010101" pitchFamily="2" charset="-122"/>
                <a:ea typeface="华文隶书" panose="02010800040101010101" pitchFamily="2" charset="-122"/>
              </a:rPr>
              <a:t>民主协商意识</a:t>
            </a:r>
            <a:endParaRPr lang="en-US" altLang="zh-CN" dirty="0">
              <a:solidFill>
                <a:srgbClr val="FF0000"/>
              </a:solidFill>
              <a:latin typeface="华文隶书" panose="02010800040101010101" pitchFamily="2" charset="-122"/>
              <a:ea typeface="华文隶书" panose="02010800040101010101" pitchFamily="2" charset="-122"/>
            </a:endParaRPr>
          </a:p>
        </p:txBody>
      </p:sp>
      <p:sp>
        <p:nvSpPr>
          <p:cNvPr id="4" name="圆角矩形 12"/>
          <p:cNvSpPr/>
          <p:nvPr/>
        </p:nvSpPr>
        <p:spPr>
          <a:xfrm>
            <a:off x="7771914" y="4606305"/>
            <a:ext cx="2212517" cy="576064"/>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0000"/>
                </a:solidFill>
                <a:latin typeface="华文隶书" panose="02010800040101010101" pitchFamily="2" charset="-122"/>
                <a:ea typeface="华文隶书" panose="02010800040101010101" pitchFamily="2" charset="-122"/>
              </a:rPr>
              <a:t>程序意识</a:t>
            </a:r>
            <a:endParaRPr lang="en-US" altLang="zh-CN" dirty="0">
              <a:solidFill>
                <a:srgbClr val="FF0000"/>
              </a:solidFill>
              <a:latin typeface="华文隶书" panose="02010800040101010101" pitchFamily="2" charset="-122"/>
              <a:ea typeface="华文隶书" panose="02010800040101010101" pitchFamily="2" charset="-122"/>
            </a:endParaRPr>
          </a:p>
        </p:txBody>
      </p:sp>
      <p:sp>
        <p:nvSpPr>
          <p:cNvPr id="5" name="圆角矩形 12"/>
          <p:cNvSpPr/>
          <p:nvPr/>
        </p:nvSpPr>
        <p:spPr>
          <a:xfrm>
            <a:off x="7771913" y="5661248"/>
            <a:ext cx="2212517" cy="576064"/>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0000"/>
                </a:solidFill>
                <a:latin typeface="华文隶书" panose="02010800040101010101" pitchFamily="2" charset="-122"/>
                <a:ea typeface="华文隶书" panose="02010800040101010101" pitchFamily="2" charset="-122"/>
              </a:rPr>
              <a:t>民主协商的意义</a:t>
            </a:r>
            <a:endParaRPr lang="en-US" altLang="zh-CN" dirty="0">
              <a:solidFill>
                <a:srgbClr val="FF0000"/>
              </a:solidFill>
              <a:latin typeface="华文隶书" panose="02010800040101010101" pitchFamily="2" charset="-122"/>
              <a:ea typeface="华文隶书" panose="02010800040101010101" pitchFamily="2" charset="-122"/>
            </a:endParaRPr>
          </a:p>
        </p:txBody>
      </p:sp>
      <p:sp>
        <p:nvSpPr>
          <p:cNvPr id="7" name="文本框 6"/>
          <p:cNvSpPr txBox="1"/>
          <p:nvPr/>
        </p:nvSpPr>
        <p:spPr>
          <a:xfrm>
            <a:off x="3195320" y="5447665"/>
            <a:ext cx="552450" cy="368300"/>
          </a:xfrm>
          <a:prstGeom prst="rect">
            <a:avLst/>
          </a:prstGeom>
          <a:noFill/>
        </p:spPr>
        <p:txBody>
          <a:bodyPr wrap="square" rtlCol="0">
            <a:spAutoFit/>
          </a:bodyPr>
          <a:p>
            <a:r>
              <a:rPr lang="en-US" altLang="zh-CN"/>
              <a:t>P36</a:t>
            </a:r>
            <a:endParaRPr lang="en-US" altLang="zh-CN"/>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42" name="Organization Chart 3"/>
          <p:cNvGrpSpPr/>
          <p:nvPr/>
        </p:nvGrpSpPr>
        <p:grpSpPr bwMode="auto">
          <a:xfrm>
            <a:off x="1665288" y="1524794"/>
            <a:ext cx="8861425" cy="3808412"/>
            <a:chOff x="204" y="999"/>
            <a:chExt cx="3109" cy="727"/>
          </a:xfrm>
        </p:grpSpPr>
        <p:cxnSp>
          <p:nvCxnSpPr>
            <p:cNvPr id="61444" name="_s39941"/>
            <p:cNvCxnSpPr>
              <a:cxnSpLocks noChangeShapeType="1"/>
            </p:cNvCxnSpPr>
            <p:nvPr/>
          </p:nvCxnSpPr>
          <p:spPr bwMode="auto">
            <a:xfrm rot="16200000" flipV="1">
              <a:off x="2254" y="810"/>
              <a:ext cx="209" cy="1046"/>
            </a:xfrm>
            <a:prstGeom prst="bentConnector3">
              <a:avLst>
                <a:gd name="adj1" fmla="val 50000"/>
              </a:avLst>
            </a:prstGeom>
            <a:noFill/>
            <a:ln w="9525">
              <a:solidFill>
                <a:schemeClr val="tx1"/>
              </a:solidFill>
              <a:miter lim="800000"/>
            </a:ln>
            <a:extLst>
              <a:ext uri="{909E8E84-426E-40DD-AFC4-6F175D3DCCD1}">
                <a14:hiddenFill xmlns:a14="http://schemas.microsoft.com/office/drawing/2010/main">
                  <a:noFill/>
                </a14:hiddenFill>
              </a:ext>
            </a:extLst>
          </p:spPr>
        </p:cxnSp>
        <p:cxnSp>
          <p:nvCxnSpPr>
            <p:cNvPr id="61446" name="_s39943"/>
            <p:cNvCxnSpPr>
              <a:cxnSpLocks noChangeShapeType="1"/>
            </p:cNvCxnSpPr>
            <p:nvPr/>
          </p:nvCxnSpPr>
          <p:spPr bwMode="auto">
            <a:xfrm rot="5400000" flipH="1" flipV="1">
              <a:off x="1180" y="785"/>
              <a:ext cx="216" cy="1096"/>
            </a:xfrm>
            <a:prstGeom prst="bentConnector3">
              <a:avLst>
                <a:gd name="adj1" fmla="val 50000"/>
              </a:avLst>
            </a:prstGeom>
            <a:noFill/>
            <a:ln w="9525">
              <a:solidFill>
                <a:schemeClr val="tx1"/>
              </a:solidFill>
              <a:miter lim="800000"/>
            </a:ln>
            <a:extLst>
              <a:ext uri="{909E8E84-426E-40DD-AFC4-6F175D3DCCD1}">
                <a14:hiddenFill xmlns:a14="http://schemas.microsoft.com/office/drawing/2010/main">
                  <a:noFill/>
                </a14:hiddenFill>
              </a:ext>
            </a:extLst>
          </p:spPr>
        </p:cxnSp>
        <p:sp>
          <p:nvSpPr>
            <p:cNvPr id="6" name="_s39944"/>
            <p:cNvSpPr>
              <a:spLocks noChangeArrowheads="1"/>
            </p:cNvSpPr>
            <p:nvPr/>
          </p:nvSpPr>
          <p:spPr bwMode="auto">
            <a:xfrm>
              <a:off x="1280" y="999"/>
              <a:ext cx="1110" cy="223"/>
            </a:xfrm>
            <a:prstGeom prst="roundRect">
              <a:avLst>
                <a:gd name="adj" fmla="val 16667"/>
              </a:avLst>
            </a:prstGeom>
            <a:noFill/>
            <a:ln w="9525">
              <a:solidFill>
                <a:schemeClr val="tx1"/>
              </a:solidFill>
              <a:round/>
            </a:ln>
          </p:spPr>
          <p:txBody>
            <a:bodyPr wrap="none" lIns="0" tIns="0" rIns="0" bIns="0" anchor="ctr"/>
            <a:lstStyle/>
            <a:p>
              <a:pPr algn="ctr" fontAlgn="base">
                <a:spcBef>
                  <a:spcPct val="0"/>
                </a:spcBef>
                <a:spcAft>
                  <a:spcPct val="0"/>
                </a:spcAft>
                <a:defRPr/>
              </a:pPr>
              <a:r>
                <a:rPr lang="zh-CN" altLang="en-US" sz="3200" b="1" dirty="0">
                  <a:latin typeface="华文中宋" panose="02010600040101010101" pitchFamily="2" charset="-122"/>
                  <a:ea typeface="华文中宋" panose="02010600040101010101" pitchFamily="2" charset="-122"/>
                </a:rPr>
                <a:t>决定班级事务</a:t>
              </a:r>
              <a:endParaRPr lang="en-US" altLang="zh-CN" sz="3200" b="1" dirty="0">
                <a:latin typeface="华文中宋" panose="02010600040101010101" pitchFamily="2" charset="-122"/>
                <a:ea typeface="华文中宋" panose="02010600040101010101" pitchFamily="2" charset="-122"/>
              </a:endParaRPr>
            </a:p>
            <a:p>
              <a:pPr algn="ctr" fontAlgn="base">
                <a:spcBef>
                  <a:spcPct val="0"/>
                </a:spcBef>
                <a:spcAft>
                  <a:spcPct val="0"/>
                </a:spcAft>
                <a:defRPr/>
              </a:pPr>
              <a:r>
                <a:rPr lang="zh-CN" altLang="en-US" sz="3200" b="1" dirty="0">
                  <a:latin typeface="华文中宋" panose="02010600040101010101" pitchFamily="2" charset="-122"/>
                  <a:ea typeface="华文中宋" panose="02010600040101010101" pitchFamily="2" charset="-122"/>
                </a:rPr>
                <a:t>有原则</a:t>
              </a:r>
              <a:endParaRPr lang="zh-CN" altLang="en-US" sz="3200" b="1" dirty="0">
                <a:latin typeface="华文中宋" panose="02010600040101010101" pitchFamily="2" charset="-122"/>
                <a:ea typeface="华文中宋" panose="02010600040101010101" pitchFamily="2" charset="-122"/>
              </a:endParaRPr>
            </a:p>
          </p:txBody>
        </p:sp>
        <p:sp>
          <p:nvSpPr>
            <p:cNvPr id="61448" name="_s39946"/>
            <p:cNvSpPr>
              <a:spLocks noChangeArrowheads="1"/>
            </p:cNvSpPr>
            <p:nvPr/>
          </p:nvSpPr>
          <p:spPr bwMode="auto">
            <a:xfrm>
              <a:off x="1314" y="1433"/>
              <a:ext cx="1076" cy="288"/>
            </a:xfrm>
            <a:prstGeom prst="roundRect">
              <a:avLst>
                <a:gd name="adj" fmla="val 16667"/>
              </a:avLst>
            </a:prstGeom>
            <a:noFill/>
            <a:ln w="9525">
              <a:solidFill>
                <a:schemeClr val="tx1"/>
              </a:solidFill>
              <a:round/>
            </a:ln>
          </p:spPr>
          <p:txBody>
            <a:bodyPr wrap="none" lIns="0" tIns="0" rIns="0" bIns="0"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buFontTx/>
                <a:buNone/>
              </a:pPr>
              <a:endParaRPr lang="en-US" altLang="zh-CN" sz="2800" dirty="0">
                <a:solidFill>
                  <a:srgbClr val="000000"/>
                </a:solidFill>
                <a:latin typeface="楷体" panose="02010609060101010101" pitchFamily="49" charset="-122"/>
                <a:ea typeface="楷体" panose="02010609060101010101" pitchFamily="49" charset="-122"/>
              </a:endParaRPr>
            </a:p>
            <a:p>
              <a:pPr algn="ctr" eaLnBrk="1" fontAlgn="base" hangingPunct="1">
                <a:spcBef>
                  <a:spcPct val="0"/>
                </a:spcBef>
                <a:spcAft>
                  <a:spcPct val="0"/>
                </a:spcAft>
                <a:buFontTx/>
                <a:buNone/>
              </a:pPr>
              <a:r>
                <a:rPr lang="zh-CN" altLang="en-US" sz="2800" b="1" dirty="0">
                  <a:solidFill>
                    <a:srgbClr val="000000"/>
                  </a:solidFill>
                  <a:latin typeface="楷体" panose="02010609060101010101" pitchFamily="49" charset="-122"/>
                  <a:ea typeface="楷体" panose="02010609060101010101" pitchFamily="49" charset="-122"/>
                </a:rPr>
                <a:t>决定班级事务</a:t>
              </a:r>
              <a:endParaRPr lang="en-US" altLang="zh-CN" sz="2800" b="1" dirty="0">
                <a:solidFill>
                  <a:srgbClr val="000000"/>
                </a:solidFill>
                <a:latin typeface="楷体" panose="02010609060101010101" pitchFamily="49" charset="-122"/>
                <a:ea typeface="楷体" panose="02010609060101010101" pitchFamily="49" charset="-122"/>
              </a:endParaRPr>
            </a:p>
            <a:p>
              <a:pPr algn="ctr" eaLnBrk="1" fontAlgn="base" hangingPunct="1">
                <a:spcBef>
                  <a:spcPct val="0"/>
                </a:spcBef>
                <a:spcAft>
                  <a:spcPct val="0"/>
                </a:spcAft>
                <a:buFontTx/>
                <a:buNone/>
              </a:pPr>
              <a:r>
                <a:rPr lang="zh-CN" altLang="en-US" sz="2800" b="1" dirty="0">
                  <a:solidFill>
                    <a:srgbClr val="000000"/>
                  </a:solidFill>
                  <a:latin typeface="楷体" panose="02010609060101010101" pitchFamily="49" charset="-122"/>
                  <a:ea typeface="楷体" panose="02010609060101010101" pitchFamily="49" charset="-122"/>
                </a:rPr>
                <a:t>需要坚持</a:t>
              </a:r>
              <a:endParaRPr lang="en-US" altLang="zh-CN" sz="2800" b="1" dirty="0">
                <a:solidFill>
                  <a:srgbClr val="000000"/>
                </a:solidFill>
                <a:latin typeface="楷体" panose="02010609060101010101" pitchFamily="49" charset="-122"/>
                <a:ea typeface="楷体" panose="02010609060101010101" pitchFamily="49" charset="-122"/>
              </a:endParaRPr>
            </a:p>
            <a:p>
              <a:pPr algn="ctr" eaLnBrk="1" fontAlgn="base" hangingPunct="1">
                <a:spcBef>
                  <a:spcPct val="0"/>
                </a:spcBef>
                <a:spcAft>
                  <a:spcPct val="0"/>
                </a:spcAft>
                <a:buFontTx/>
                <a:buNone/>
              </a:pPr>
              <a:r>
                <a:rPr lang="zh-CN" altLang="en-US" sz="2800" b="1" dirty="0">
                  <a:solidFill>
                    <a:srgbClr val="000000"/>
                  </a:solidFill>
                  <a:latin typeface="楷体" panose="02010609060101010101" pitchFamily="49" charset="-122"/>
                  <a:ea typeface="楷体" panose="02010609060101010101" pitchFamily="49" charset="-122"/>
                </a:rPr>
                <a:t>公开透明原则</a:t>
              </a:r>
              <a:endParaRPr lang="zh-CN" altLang="en-US" sz="2800" b="1" dirty="0">
                <a:solidFill>
                  <a:srgbClr val="000000"/>
                </a:solidFill>
                <a:latin typeface="楷体" panose="02010609060101010101" pitchFamily="49" charset="-122"/>
                <a:ea typeface="楷体" panose="02010609060101010101" pitchFamily="49" charset="-122"/>
              </a:endParaRPr>
            </a:p>
            <a:p>
              <a:pPr algn="ctr" eaLnBrk="1" fontAlgn="base" hangingPunct="1">
                <a:spcBef>
                  <a:spcPct val="0"/>
                </a:spcBef>
                <a:spcAft>
                  <a:spcPct val="0"/>
                </a:spcAft>
                <a:buFontTx/>
                <a:buNone/>
              </a:pPr>
              <a:endParaRPr lang="en-US" altLang="zh-CN" sz="2800" dirty="0">
                <a:solidFill>
                  <a:srgbClr val="000000"/>
                </a:solidFill>
                <a:latin typeface="楷体" panose="02010609060101010101" pitchFamily="49" charset="-122"/>
                <a:ea typeface="楷体" panose="02010609060101010101" pitchFamily="49" charset="-122"/>
              </a:endParaRPr>
            </a:p>
          </p:txBody>
        </p:sp>
        <p:sp>
          <p:nvSpPr>
            <p:cNvPr id="61449" name="_s39945"/>
            <p:cNvSpPr>
              <a:spLocks noChangeArrowheads="1"/>
            </p:cNvSpPr>
            <p:nvPr/>
          </p:nvSpPr>
          <p:spPr bwMode="auto">
            <a:xfrm>
              <a:off x="204" y="1438"/>
              <a:ext cx="1071" cy="288"/>
            </a:xfrm>
            <a:prstGeom prst="roundRect">
              <a:avLst>
                <a:gd name="adj" fmla="val 16667"/>
              </a:avLst>
            </a:prstGeom>
            <a:noFill/>
            <a:ln w="9525">
              <a:solidFill>
                <a:schemeClr val="tx1"/>
              </a:solidFill>
              <a:round/>
            </a:ln>
          </p:spPr>
          <p:txBody>
            <a:bodyPr wrap="none" lIns="0" tIns="0" rIns="0" bIns="0"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buFontTx/>
                <a:buNone/>
              </a:pPr>
              <a:r>
                <a:rPr lang="zh-CN" altLang="en-US" sz="2800" b="1" dirty="0">
                  <a:solidFill>
                    <a:srgbClr val="000000"/>
                  </a:solidFill>
                  <a:latin typeface="楷体" panose="02010609060101010101" pitchFamily="49" charset="-122"/>
                  <a:ea typeface="楷体" panose="02010609060101010101" pitchFamily="49" charset="-122"/>
                </a:rPr>
                <a:t>决定班级事务</a:t>
              </a:r>
              <a:endParaRPr lang="en-US" altLang="zh-CN" sz="2800" b="1" dirty="0">
                <a:solidFill>
                  <a:srgbClr val="000000"/>
                </a:solidFill>
                <a:latin typeface="楷体" panose="02010609060101010101" pitchFamily="49" charset="-122"/>
                <a:ea typeface="楷体" panose="02010609060101010101" pitchFamily="49" charset="-122"/>
              </a:endParaRPr>
            </a:p>
            <a:p>
              <a:pPr algn="ctr" eaLnBrk="1" fontAlgn="base" hangingPunct="1">
                <a:spcBef>
                  <a:spcPct val="0"/>
                </a:spcBef>
                <a:spcAft>
                  <a:spcPct val="0"/>
                </a:spcAft>
                <a:buFontTx/>
                <a:buNone/>
              </a:pPr>
              <a:r>
                <a:rPr lang="zh-CN" altLang="en-US" sz="2800" b="1" dirty="0">
                  <a:solidFill>
                    <a:srgbClr val="000000"/>
                  </a:solidFill>
                  <a:latin typeface="楷体" panose="02010609060101010101" pitchFamily="49" charset="-122"/>
                  <a:ea typeface="楷体" panose="02010609060101010101" pitchFamily="49" charset="-122"/>
                </a:rPr>
                <a:t>需要坚持</a:t>
              </a:r>
              <a:endParaRPr lang="en-US" altLang="zh-CN" sz="2800" b="1" dirty="0">
                <a:solidFill>
                  <a:srgbClr val="000000"/>
                </a:solidFill>
                <a:latin typeface="楷体" panose="02010609060101010101" pitchFamily="49" charset="-122"/>
                <a:ea typeface="楷体" panose="02010609060101010101" pitchFamily="49" charset="-122"/>
              </a:endParaRPr>
            </a:p>
            <a:p>
              <a:pPr algn="ctr" eaLnBrk="1" fontAlgn="base" hangingPunct="1">
                <a:spcBef>
                  <a:spcPct val="0"/>
                </a:spcBef>
                <a:spcAft>
                  <a:spcPct val="0"/>
                </a:spcAft>
                <a:buFontTx/>
                <a:buNone/>
              </a:pPr>
              <a:r>
                <a:rPr lang="zh-CN" altLang="en-US" sz="2800" b="1" dirty="0">
                  <a:solidFill>
                    <a:srgbClr val="000000"/>
                  </a:solidFill>
                  <a:latin typeface="楷体" panose="02010609060101010101" pitchFamily="49" charset="-122"/>
                  <a:ea typeface="楷体" panose="02010609060101010101" pitchFamily="49" charset="-122"/>
                </a:rPr>
                <a:t>公平公正原则</a:t>
              </a:r>
              <a:endParaRPr lang="zh-CN" altLang="en-US" sz="2800" b="1" dirty="0">
                <a:solidFill>
                  <a:srgbClr val="000000"/>
                </a:solidFill>
                <a:latin typeface="楷体" panose="02010609060101010101" pitchFamily="49" charset="-122"/>
                <a:ea typeface="楷体" panose="02010609060101010101" pitchFamily="49" charset="-122"/>
              </a:endParaRPr>
            </a:p>
          </p:txBody>
        </p:sp>
        <p:sp>
          <p:nvSpPr>
            <p:cNvPr id="61450" name="_s39947"/>
            <p:cNvSpPr>
              <a:spLocks noChangeArrowheads="1"/>
            </p:cNvSpPr>
            <p:nvPr/>
          </p:nvSpPr>
          <p:spPr bwMode="auto">
            <a:xfrm>
              <a:off x="2449" y="1431"/>
              <a:ext cx="864" cy="288"/>
            </a:xfrm>
            <a:prstGeom prst="roundRect">
              <a:avLst>
                <a:gd name="adj" fmla="val 16667"/>
              </a:avLst>
            </a:prstGeom>
            <a:noFill/>
            <a:ln w="9525">
              <a:solidFill>
                <a:schemeClr val="tx1"/>
              </a:solidFill>
              <a:round/>
            </a:ln>
          </p:spPr>
          <p:txBody>
            <a:bodyPr wrap="none" lIns="0" tIns="0" rIns="0" bIns="0"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Tx/>
                <a:buNone/>
              </a:pPr>
              <a:r>
                <a:rPr lang="zh-CN" altLang="en-US" sz="2800" b="1" dirty="0">
                  <a:solidFill>
                    <a:srgbClr val="000000"/>
                  </a:solidFill>
                  <a:latin typeface="楷体" panose="02010609060101010101" pitchFamily="49" charset="-122"/>
                  <a:ea typeface="楷体" panose="02010609060101010101" pitchFamily="49" charset="-122"/>
                </a:rPr>
                <a:t>决定班级事务</a:t>
              </a:r>
              <a:endParaRPr lang="en-US" altLang="zh-CN" sz="2800" b="1" dirty="0">
                <a:solidFill>
                  <a:srgbClr val="000000"/>
                </a:solidFill>
                <a:latin typeface="楷体" panose="02010609060101010101" pitchFamily="49" charset="-122"/>
                <a:ea typeface="楷体" panose="02010609060101010101" pitchFamily="49" charset="-122"/>
              </a:endParaRPr>
            </a:p>
            <a:p>
              <a:pPr algn="ctr" eaLnBrk="1" fontAlgn="base" hangingPunct="1">
                <a:spcBef>
                  <a:spcPct val="0"/>
                </a:spcBef>
                <a:spcAft>
                  <a:spcPct val="0"/>
                </a:spcAft>
                <a:buFontTx/>
                <a:buNone/>
              </a:pPr>
              <a:r>
                <a:rPr lang="zh-CN" altLang="en-US" sz="2800" b="1" dirty="0">
                  <a:solidFill>
                    <a:srgbClr val="000000"/>
                  </a:solidFill>
                  <a:latin typeface="楷体" panose="02010609060101010101" pitchFamily="49" charset="-122"/>
                  <a:ea typeface="楷体" panose="02010609060101010101" pitchFamily="49" charset="-122"/>
                </a:rPr>
                <a:t>需要坚持</a:t>
              </a:r>
              <a:endParaRPr lang="en-US" altLang="zh-CN" sz="2800" b="1" dirty="0">
                <a:solidFill>
                  <a:srgbClr val="000000"/>
                </a:solidFill>
                <a:latin typeface="楷体" panose="02010609060101010101" pitchFamily="49" charset="-122"/>
                <a:ea typeface="楷体" panose="02010609060101010101" pitchFamily="49" charset="-122"/>
              </a:endParaRPr>
            </a:p>
            <a:p>
              <a:pPr eaLnBrk="1" fontAlgn="base" hangingPunct="1">
                <a:spcBef>
                  <a:spcPct val="0"/>
                </a:spcBef>
                <a:spcAft>
                  <a:spcPct val="0"/>
                </a:spcAft>
                <a:buFontTx/>
                <a:buNone/>
              </a:pPr>
              <a:r>
                <a:rPr lang="zh-CN" altLang="en-US" sz="2800" b="1" dirty="0">
                  <a:solidFill>
                    <a:srgbClr val="000000"/>
                  </a:solidFill>
                  <a:latin typeface="楷体" panose="02010609060101010101" pitchFamily="49" charset="-122"/>
                  <a:ea typeface="楷体" panose="02010609060101010101" pitchFamily="49" charset="-122"/>
                </a:rPr>
                <a:t>协商合作原则</a:t>
              </a:r>
              <a:endParaRPr lang="zh-CN" altLang="en-US" sz="2800" b="1" dirty="0">
                <a:solidFill>
                  <a:srgbClr val="000000"/>
                </a:solidFill>
                <a:latin typeface="楷体" panose="02010609060101010101" pitchFamily="49" charset="-122"/>
                <a:ea typeface="楷体" panose="02010609060101010101" pitchFamily="49" charset="-122"/>
              </a:endParaRPr>
            </a:p>
          </p:txBody>
        </p:sp>
      </p:grpSp>
      <p:cxnSp>
        <p:nvCxnSpPr>
          <p:cNvPr id="4" name="直接连接符 3"/>
          <p:cNvCxnSpPr/>
          <p:nvPr/>
        </p:nvCxnSpPr>
        <p:spPr>
          <a:xfrm flipH="1">
            <a:off x="6324246" y="3225696"/>
            <a:ext cx="1426" cy="54480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271114" y="609165"/>
            <a:ext cx="4001350" cy="60477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图片 2"/>
          <p:cNvPicPr>
            <a:picLocks noChangeAspect="1"/>
          </p:cNvPicPr>
          <p:nvPr/>
        </p:nvPicPr>
        <p:blipFill>
          <a:blip r:embed="rId2"/>
          <a:stretch>
            <a:fillRect/>
          </a:stretch>
        </p:blipFill>
        <p:spPr>
          <a:xfrm>
            <a:off x="1559496" y="343685"/>
            <a:ext cx="4286250" cy="6019800"/>
          </a:xfrm>
          <a:prstGeom prst="rect">
            <a:avLst/>
          </a:prstGeom>
        </p:spPr>
      </p:pic>
      <p:sp>
        <p:nvSpPr>
          <p:cNvPr id="6" name="圆角矩形 12"/>
          <p:cNvSpPr/>
          <p:nvPr/>
        </p:nvSpPr>
        <p:spPr>
          <a:xfrm>
            <a:off x="997066" y="2492896"/>
            <a:ext cx="949359" cy="554707"/>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0000"/>
                </a:solidFill>
                <a:latin typeface="华文隶书" panose="02010800040101010101" pitchFamily="2" charset="-122"/>
                <a:ea typeface="华文隶书" panose="02010800040101010101" pitchFamily="2" charset="-122"/>
              </a:rPr>
              <a:t>平等</a:t>
            </a:r>
            <a:endParaRPr lang="en-US" altLang="zh-CN" dirty="0">
              <a:solidFill>
                <a:srgbClr val="FF0000"/>
              </a:solidFill>
              <a:latin typeface="华文隶书" panose="02010800040101010101" pitchFamily="2" charset="-122"/>
              <a:ea typeface="华文隶书" panose="02010800040101010101" pitchFamily="2" charset="-122"/>
            </a:endParaRPr>
          </a:p>
        </p:txBody>
      </p:sp>
      <p:sp>
        <p:nvSpPr>
          <p:cNvPr id="7" name="圆角矩形 12"/>
          <p:cNvSpPr/>
          <p:nvPr/>
        </p:nvSpPr>
        <p:spPr>
          <a:xfrm>
            <a:off x="1054790" y="5085184"/>
            <a:ext cx="949359" cy="554707"/>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0000"/>
                </a:solidFill>
                <a:latin typeface="华文隶书" panose="02010800040101010101" pitchFamily="2" charset="-122"/>
                <a:ea typeface="华文隶书" panose="02010800040101010101" pitchFamily="2" charset="-122"/>
              </a:rPr>
              <a:t>公平</a:t>
            </a:r>
            <a:endParaRPr lang="en-US" altLang="zh-CN" dirty="0">
              <a:solidFill>
                <a:srgbClr val="FF0000"/>
              </a:solidFill>
              <a:latin typeface="华文隶书" panose="02010800040101010101" pitchFamily="2" charset="-122"/>
              <a:ea typeface="华文隶书" panose="02010800040101010101" pitchFamily="2" charset="-122"/>
            </a:endParaRPr>
          </a:p>
        </p:txBody>
      </p:sp>
      <p:sp>
        <p:nvSpPr>
          <p:cNvPr id="8" name="圆角矩形 12"/>
          <p:cNvSpPr/>
          <p:nvPr/>
        </p:nvSpPr>
        <p:spPr>
          <a:xfrm>
            <a:off x="10223152" y="3933056"/>
            <a:ext cx="949359" cy="554707"/>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0000"/>
                </a:solidFill>
                <a:latin typeface="华文隶书" panose="02010800040101010101" pitchFamily="2" charset="-122"/>
                <a:ea typeface="华文隶书" panose="02010800040101010101" pitchFamily="2" charset="-122"/>
              </a:rPr>
              <a:t>公开</a:t>
            </a:r>
            <a:endParaRPr lang="en-US" altLang="zh-CN" dirty="0">
              <a:solidFill>
                <a:srgbClr val="FF0000"/>
              </a:solidFill>
              <a:latin typeface="华文隶书" panose="02010800040101010101" pitchFamily="2" charset="-122"/>
              <a:ea typeface="华文隶书" panose="02010800040101010101" pitchFamily="2" charset="-122"/>
            </a:endParaRPr>
          </a:p>
        </p:txBody>
      </p:sp>
      <p:sp>
        <p:nvSpPr>
          <p:cNvPr id="2" name="文本框 1"/>
          <p:cNvSpPr txBox="1"/>
          <p:nvPr/>
        </p:nvSpPr>
        <p:spPr>
          <a:xfrm>
            <a:off x="1645285" y="5956935"/>
            <a:ext cx="706120" cy="368300"/>
          </a:xfrm>
          <a:prstGeom prst="rect">
            <a:avLst/>
          </a:prstGeom>
          <a:noFill/>
        </p:spPr>
        <p:txBody>
          <a:bodyPr wrap="square" rtlCol="0">
            <a:spAutoFit/>
          </a:bodyPr>
          <a:p>
            <a:r>
              <a:rPr lang="en-US" altLang="zh-CN"/>
              <a:t>P37</a:t>
            </a:r>
            <a:endParaRPr lang="en-US" altLang="zh-CN"/>
          </a:p>
        </p:txBody>
      </p:sp>
      <p:sp>
        <p:nvSpPr>
          <p:cNvPr id="4" name="文本框 3"/>
          <p:cNvSpPr txBox="1"/>
          <p:nvPr/>
        </p:nvSpPr>
        <p:spPr>
          <a:xfrm>
            <a:off x="10466070" y="5956935"/>
            <a:ext cx="706120" cy="368300"/>
          </a:xfrm>
          <a:prstGeom prst="rect">
            <a:avLst/>
          </a:prstGeom>
          <a:noFill/>
        </p:spPr>
        <p:txBody>
          <a:bodyPr wrap="square" rtlCol="0">
            <a:spAutoFit/>
          </a:bodyPr>
          <a:p>
            <a:r>
              <a:rPr lang="en-US" altLang="zh-CN"/>
              <a:t>P38</a:t>
            </a:r>
            <a:endParaRPr lang="en-US" altLang="zh-CN"/>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538" name="Organization Chart 3"/>
          <p:cNvGrpSpPr/>
          <p:nvPr/>
        </p:nvGrpSpPr>
        <p:grpSpPr bwMode="auto">
          <a:xfrm>
            <a:off x="1955804" y="856987"/>
            <a:ext cx="8208963" cy="3816350"/>
            <a:chOff x="272" y="1064"/>
            <a:chExt cx="2880" cy="655"/>
          </a:xfrm>
        </p:grpSpPr>
        <p:cxnSp>
          <p:nvCxnSpPr>
            <p:cNvPr id="65540" name="_s40965"/>
            <p:cNvCxnSpPr>
              <a:cxnSpLocks noChangeShapeType="1"/>
              <a:stCxn id="65546" idx="0"/>
              <a:endCxn id="6" idx="2"/>
            </p:cNvCxnSpPr>
            <p:nvPr/>
          </p:nvCxnSpPr>
          <p:spPr bwMode="auto">
            <a:xfrm rot="16200000" flipV="1">
              <a:off x="2144" y="855"/>
              <a:ext cx="144" cy="1008"/>
            </a:xfrm>
            <a:prstGeom prst="bentConnector3">
              <a:avLst>
                <a:gd name="adj1" fmla="val 50000"/>
              </a:avLst>
            </a:prstGeom>
            <a:noFill/>
            <a:ln w="9525">
              <a:solidFill>
                <a:schemeClr val="tx1"/>
              </a:solidFill>
              <a:miter lim="800000"/>
            </a:ln>
            <a:extLst>
              <a:ext uri="{909E8E84-426E-40DD-AFC4-6F175D3DCCD1}">
                <a14:hiddenFill xmlns:a14="http://schemas.microsoft.com/office/drawing/2010/main">
                  <a:noFill/>
                </a14:hiddenFill>
              </a:ext>
            </a:extLst>
          </p:spPr>
        </p:cxnSp>
        <p:cxnSp>
          <p:nvCxnSpPr>
            <p:cNvPr id="65541" name="_s40966"/>
            <p:cNvCxnSpPr>
              <a:cxnSpLocks noChangeShapeType="1"/>
              <a:stCxn id="65545" idx="0"/>
              <a:endCxn id="6" idx="2"/>
            </p:cNvCxnSpPr>
            <p:nvPr/>
          </p:nvCxnSpPr>
          <p:spPr bwMode="auto">
            <a:xfrm flipV="1">
              <a:off x="1712" y="1287"/>
              <a:ext cx="0" cy="144"/>
            </a:xfrm>
            <a:prstGeom prst="straightConnector1">
              <a:avLst/>
            </a:prstGeom>
            <a:noFill/>
            <a:ln w="9525">
              <a:solidFill>
                <a:schemeClr val="tx1"/>
              </a:solidFill>
              <a:round/>
            </a:ln>
            <a:extLst>
              <a:ext uri="{909E8E84-426E-40DD-AFC4-6F175D3DCCD1}">
                <a14:hiddenFill xmlns:a14="http://schemas.microsoft.com/office/drawing/2010/main">
                  <a:noFill/>
                </a14:hiddenFill>
              </a:ext>
            </a:extLst>
          </p:spPr>
        </p:cxnSp>
        <p:cxnSp>
          <p:nvCxnSpPr>
            <p:cNvPr id="65542" name="_s40967"/>
            <p:cNvCxnSpPr>
              <a:cxnSpLocks noChangeShapeType="1"/>
              <a:stCxn id="65544" idx="0"/>
              <a:endCxn id="6" idx="2"/>
            </p:cNvCxnSpPr>
            <p:nvPr/>
          </p:nvCxnSpPr>
          <p:spPr bwMode="auto">
            <a:xfrm rot="5400000" flipH="1" flipV="1">
              <a:off x="1136" y="855"/>
              <a:ext cx="144" cy="1008"/>
            </a:xfrm>
            <a:prstGeom prst="bentConnector3">
              <a:avLst>
                <a:gd name="adj1" fmla="val 50000"/>
              </a:avLst>
            </a:prstGeom>
            <a:noFill/>
            <a:ln w="9525">
              <a:solidFill>
                <a:schemeClr val="tx1"/>
              </a:solidFill>
              <a:miter lim="800000"/>
            </a:ln>
            <a:extLst>
              <a:ext uri="{909E8E84-426E-40DD-AFC4-6F175D3DCCD1}">
                <a14:hiddenFill xmlns:a14="http://schemas.microsoft.com/office/drawing/2010/main">
                  <a:noFill/>
                </a14:hiddenFill>
              </a:ext>
            </a:extLst>
          </p:spPr>
        </p:cxnSp>
        <p:sp>
          <p:nvSpPr>
            <p:cNvPr id="6" name="_s40968"/>
            <p:cNvSpPr>
              <a:spLocks noChangeArrowheads="1"/>
            </p:cNvSpPr>
            <p:nvPr/>
          </p:nvSpPr>
          <p:spPr bwMode="auto">
            <a:xfrm>
              <a:off x="1280" y="1064"/>
              <a:ext cx="864" cy="223"/>
            </a:xfrm>
            <a:prstGeom prst="roundRect">
              <a:avLst>
                <a:gd name="adj" fmla="val 16667"/>
              </a:avLst>
            </a:prstGeom>
            <a:noFill/>
            <a:ln w="9525">
              <a:solidFill>
                <a:schemeClr val="tx1"/>
              </a:solidFill>
              <a:round/>
            </a:ln>
          </p:spPr>
          <p:txBody>
            <a:bodyPr wrap="none" lIns="0" tIns="0" rIns="0" bIns="0" anchor="ctr"/>
            <a:lstStyle/>
            <a:p>
              <a:pPr algn="ctr" fontAlgn="base">
                <a:spcBef>
                  <a:spcPct val="0"/>
                </a:spcBef>
                <a:spcAft>
                  <a:spcPct val="0"/>
                </a:spcAft>
                <a:defRPr/>
              </a:pPr>
              <a:r>
                <a:rPr lang="zh-CN" altLang="en-US" sz="3200" b="1" dirty="0">
                  <a:latin typeface="华文中宋" panose="02010600040101010101" pitchFamily="2" charset="-122"/>
                  <a:ea typeface="华文中宋" panose="02010600040101010101" pitchFamily="2" charset="-122"/>
                </a:rPr>
                <a:t>共同的决定</a:t>
              </a:r>
              <a:endParaRPr lang="en-US" altLang="zh-CN" sz="3200" b="1" dirty="0">
                <a:latin typeface="华文中宋" panose="02010600040101010101" pitchFamily="2" charset="-122"/>
                <a:ea typeface="华文中宋" panose="02010600040101010101" pitchFamily="2" charset="-122"/>
              </a:endParaRPr>
            </a:p>
            <a:p>
              <a:pPr algn="ctr" fontAlgn="base">
                <a:spcBef>
                  <a:spcPct val="0"/>
                </a:spcBef>
                <a:spcAft>
                  <a:spcPct val="0"/>
                </a:spcAft>
                <a:defRPr/>
              </a:pPr>
              <a:r>
                <a:rPr lang="zh-CN" altLang="en-US" sz="3200" b="1" dirty="0">
                  <a:latin typeface="华文中宋" panose="02010600040101010101" pitchFamily="2" charset="-122"/>
                  <a:ea typeface="华文中宋" panose="02010600040101010101" pitchFamily="2" charset="-122"/>
                </a:rPr>
                <a:t>要落实</a:t>
              </a:r>
              <a:endParaRPr lang="zh-CN" altLang="en-US" sz="3200" b="1" dirty="0">
                <a:latin typeface="华文中宋" panose="02010600040101010101" pitchFamily="2" charset="-122"/>
                <a:ea typeface="华文中宋" panose="02010600040101010101" pitchFamily="2" charset="-122"/>
              </a:endParaRPr>
            </a:p>
          </p:txBody>
        </p:sp>
        <p:sp>
          <p:nvSpPr>
            <p:cNvPr id="65544" name="_s40969"/>
            <p:cNvSpPr>
              <a:spLocks noChangeArrowheads="1"/>
            </p:cNvSpPr>
            <p:nvPr/>
          </p:nvSpPr>
          <p:spPr bwMode="auto">
            <a:xfrm>
              <a:off x="272" y="1431"/>
              <a:ext cx="864" cy="288"/>
            </a:xfrm>
            <a:prstGeom prst="roundRect">
              <a:avLst>
                <a:gd name="adj" fmla="val 16667"/>
              </a:avLst>
            </a:prstGeom>
            <a:noFill/>
            <a:ln w="9525">
              <a:solidFill>
                <a:schemeClr val="tx1"/>
              </a:solidFill>
              <a:round/>
            </a:ln>
          </p:spPr>
          <p:txBody>
            <a:bodyPr wrap="none" lIns="0" tIns="0" rIns="0" bIns="0"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buFontTx/>
                <a:buNone/>
              </a:pPr>
              <a:r>
                <a:rPr lang="zh-CN" altLang="en-US" sz="2800" b="1" dirty="0">
                  <a:solidFill>
                    <a:srgbClr val="000000"/>
                  </a:solidFill>
                  <a:latin typeface="楷体" panose="02010609060101010101" pitchFamily="49" charset="-122"/>
                  <a:ea typeface="楷体" panose="02010609060101010101" pitchFamily="49" charset="-122"/>
                </a:rPr>
                <a:t>共同决定每个人</a:t>
              </a:r>
              <a:endParaRPr lang="en-US" altLang="zh-CN" sz="2800" b="1" dirty="0">
                <a:solidFill>
                  <a:srgbClr val="000000"/>
                </a:solidFill>
                <a:latin typeface="楷体" panose="02010609060101010101" pitchFamily="49" charset="-122"/>
                <a:ea typeface="楷体" panose="02010609060101010101" pitchFamily="49" charset="-122"/>
              </a:endParaRPr>
            </a:p>
            <a:p>
              <a:pPr algn="ctr" eaLnBrk="1" fontAlgn="base" hangingPunct="1">
                <a:spcBef>
                  <a:spcPct val="0"/>
                </a:spcBef>
                <a:spcAft>
                  <a:spcPct val="0"/>
                </a:spcAft>
                <a:buFontTx/>
                <a:buNone/>
              </a:pPr>
              <a:r>
                <a:rPr lang="zh-CN" altLang="en-US" sz="2800" b="1" dirty="0">
                  <a:solidFill>
                    <a:srgbClr val="000000"/>
                  </a:solidFill>
                  <a:latin typeface="楷体" panose="02010609060101010101" pitchFamily="49" charset="-122"/>
                  <a:ea typeface="楷体" panose="02010609060101010101" pitchFamily="49" charset="-122"/>
                </a:rPr>
                <a:t>都要遵守，</a:t>
              </a:r>
              <a:endParaRPr lang="en-US" altLang="zh-CN" sz="2800" b="1" dirty="0">
                <a:solidFill>
                  <a:srgbClr val="000000"/>
                </a:solidFill>
                <a:latin typeface="楷体" panose="02010609060101010101" pitchFamily="49" charset="-122"/>
                <a:ea typeface="楷体" panose="02010609060101010101" pitchFamily="49" charset="-122"/>
              </a:endParaRPr>
            </a:p>
            <a:p>
              <a:pPr algn="ctr" eaLnBrk="1" fontAlgn="base" hangingPunct="1">
                <a:spcBef>
                  <a:spcPct val="0"/>
                </a:spcBef>
                <a:spcAft>
                  <a:spcPct val="0"/>
                </a:spcAft>
                <a:buFontTx/>
                <a:buNone/>
              </a:pPr>
              <a:r>
                <a:rPr lang="zh-CN" altLang="en-US" sz="2800" b="1" dirty="0">
                  <a:solidFill>
                    <a:srgbClr val="000000"/>
                  </a:solidFill>
                  <a:latin typeface="楷体" panose="02010609060101010101" pitchFamily="49" charset="-122"/>
                  <a:ea typeface="楷体" panose="02010609060101010101" pitchFamily="49" charset="-122"/>
                </a:rPr>
                <a:t>执行过程要平等</a:t>
              </a:r>
              <a:endParaRPr lang="zh-CN" altLang="en-US" sz="2800" b="1" dirty="0">
                <a:solidFill>
                  <a:srgbClr val="000000"/>
                </a:solidFill>
                <a:latin typeface="楷体" panose="02010609060101010101" pitchFamily="49" charset="-122"/>
                <a:ea typeface="楷体" panose="02010609060101010101" pitchFamily="49" charset="-122"/>
              </a:endParaRPr>
            </a:p>
          </p:txBody>
        </p:sp>
        <p:sp>
          <p:nvSpPr>
            <p:cNvPr id="65545" name="_s40970"/>
            <p:cNvSpPr>
              <a:spLocks noChangeArrowheads="1"/>
            </p:cNvSpPr>
            <p:nvPr/>
          </p:nvSpPr>
          <p:spPr bwMode="auto">
            <a:xfrm>
              <a:off x="1208" y="1431"/>
              <a:ext cx="1008" cy="288"/>
            </a:xfrm>
            <a:prstGeom prst="roundRect">
              <a:avLst>
                <a:gd name="adj" fmla="val 16667"/>
              </a:avLst>
            </a:prstGeom>
            <a:noFill/>
            <a:ln w="9525">
              <a:solidFill>
                <a:schemeClr val="tx1"/>
              </a:solidFill>
              <a:round/>
            </a:ln>
          </p:spPr>
          <p:txBody>
            <a:bodyPr wrap="none" lIns="0" tIns="0" rIns="0" bIns="0"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buFontTx/>
                <a:buNone/>
              </a:pPr>
              <a:r>
                <a:rPr lang="zh-CN" altLang="en-US" sz="2800" b="1" dirty="0">
                  <a:solidFill>
                    <a:srgbClr val="000000"/>
                  </a:solidFill>
                  <a:latin typeface="楷体" panose="02010609060101010101" pitchFamily="49" charset="-122"/>
                  <a:ea typeface="楷体" panose="02010609060101010101" pitchFamily="49" charset="-122"/>
                </a:rPr>
                <a:t>不同意见与共同</a:t>
              </a:r>
              <a:endParaRPr lang="en-US" altLang="zh-CN" sz="2800" b="1" dirty="0">
                <a:solidFill>
                  <a:srgbClr val="000000"/>
                </a:solidFill>
                <a:latin typeface="楷体" panose="02010609060101010101" pitchFamily="49" charset="-122"/>
                <a:ea typeface="楷体" panose="02010609060101010101" pitchFamily="49" charset="-122"/>
              </a:endParaRPr>
            </a:p>
            <a:p>
              <a:pPr algn="ctr" eaLnBrk="1" fontAlgn="base" hangingPunct="1">
                <a:spcBef>
                  <a:spcPct val="0"/>
                </a:spcBef>
                <a:spcAft>
                  <a:spcPct val="0"/>
                </a:spcAft>
                <a:buFontTx/>
                <a:buNone/>
              </a:pPr>
              <a:r>
                <a:rPr lang="zh-CN" altLang="en-US" sz="2800" b="1" dirty="0">
                  <a:solidFill>
                    <a:srgbClr val="000000"/>
                  </a:solidFill>
                  <a:latin typeface="楷体" panose="02010609060101010101" pitchFamily="49" charset="-122"/>
                  <a:ea typeface="楷体" panose="02010609060101010101" pitchFamily="49" charset="-122"/>
                </a:rPr>
                <a:t>决定之间以共同</a:t>
              </a:r>
              <a:endParaRPr lang="en-US" altLang="zh-CN" sz="2800" b="1" dirty="0">
                <a:solidFill>
                  <a:srgbClr val="000000"/>
                </a:solidFill>
                <a:latin typeface="楷体" panose="02010609060101010101" pitchFamily="49" charset="-122"/>
                <a:ea typeface="楷体" panose="02010609060101010101" pitchFamily="49" charset="-122"/>
              </a:endParaRPr>
            </a:p>
            <a:p>
              <a:pPr algn="ctr" eaLnBrk="1" fontAlgn="base" hangingPunct="1">
                <a:spcBef>
                  <a:spcPct val="0"/>
                </a:spcBef>
                <a:spcAft>
                  <a:spcPct val="0"/>
                </a:spcAft>
                <a:buFontTx/>
                <a:buNone/>
              </a:pPr>
              <a:r>
                <a:rPr lang="zh-CN" altLang="en-US" sz="2800" b="1" dirty="0">
                  <a:solidFill>
                    <a:srgbClr val="000000"/>
                  </a:solidFill>
                  <a:latin typeface="楷体" panose="02010609060101010101" pitchFamily="49" charset="-122"/>
                  <a:ea typeface="楷体" panose="02010609060101010101" pitchFamily="49" charset="-122"/>
                </a:rPr>
                <a:t>决定的执行为先决</a:t>
              </a:r>
              <a:endParaRPr lang="zh-CN" altLang="en-US" sz="2800" b="1" dirty="0">
                <a:solidFill>
                  <a:srgbClr val="000000"/>
                </a:solidFill>
                <a:latin typeface="楷体" panose="02010609060101010101" pitchFamily="49" charset="-122"/>
                <a:ea typeface="楷体" panose="02010609060101010101" pitchFamily="49" charset="-122"/>
              </a:endParaRPr>
            </a:p>
            <a:p>
              <a:pPr algn="ctr" eaLnBrk="1" fontAlgn="base" hangingPunct="1">
                <a:spcBef>
                  <a:spcPct val="0"/>
                </a:spcBef>
                <a:spcAft>
                  <a:spcPct val="0"/>
                </a:spcAft>
                <a:buFontTx/>
                <a:buNone/>
              </a:pPr>
              <a:r>
                <a:rPr lang="zh-CN" altLang="en-US" sz="2800" b="1" dirty="0">
                  <a:solidFill>
                    <a:srgbClr val="000000"/>
                  </a:solidFill>
                  <a:latin typeface="楷体" panose="02010609060101010101" pitchFamily="49" charset="-122"/>
                  <a:ea typeface="楷体" panose="02010609060101010101" pitchFamily="49" charset="-122"/>
                </a:rPr>
                <a:t>要求</a:t>
              </a:r>
              <a:endParaRPr lang="zh-CN" altLang="en-US" sz="2800" b="1" dirty="0">
                <a:solidFill>
                  <a:srgbClr val="000000"/>
                </a:solidFill>
                <a:latin typeface="楷体" panose="02010609060101010101" pitchFamily="49" charset="-122"/>
                <a:ea typeface="楷体" panose="02010609060101010101" pitchFamily="49" charset="-122"/>
              </a:endParaRPr>
            </a:p>
          </p:txBody>
        </p:sp>
        <p:sp>
          <p:nvSpPr>
            <p:cNvPr id="65546" name="_s40971"/>
            <p:cNvSpPr>
              <a:spLocks noChangeArrowheads="1"/>
            </p:cNvSpPr>
            <p:nvPr/>
          </p:nvSpPr>
          <p:spPr bwMode="auto">
            <a:xfrm>
              <a:off x="2288" y="1431"/>
              <a:ext cx="864" cy="288"/>
            </a:xfrm>
            <a:prstGeom prst="roundRect">
              <a:avLst>
                <a:gd name="adj" fmla="val 16667"/>
              </a:avLst>
            </a:prstGeom>
            <a:noFill/>
            <a:ln w="9525">
              <a:solidFill>
                <a:schemeClr val="tx1"/>
              </a:solidFill>
              <a:round/>
            </a:ln>
          </p:spPr>
          <p:txBody>
            <a:bodyPr wrap="none" lIns="0" tIns="0" rIns="0" bIns="0" anchor="ct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buFontTx/>
                <a:buNone/>
              </a:pPr>
              <a:r>
                <a:rPr lang="zh-CN" altLang="en-US" sz="2800" b="1" dirty="0">
                  <a:solidFill>
                    <a:srgbClr val="000000"/>
                  </a:solidFill>
                  <a:latin typeface="楷体" panose="02010609060101010101" pitchFamily="49" charset="-122"/>
                  <a:ea typeface="楷体" panose="02010609060101010101" pitchFamily="49" charset="-122"/>
                </a:rPr>
                <a:t>出现问题</a:t>
              </a:r>
              <a:endParaRPr lang="en-US" altLang="zh-CN" sz="2800" b="1" dirty="0">
                <a:solidFill>
                  <a:srgbClr val="000000"/>
                </a:solidFill>
                <a:latin typeface="楷体" panose="02010609060101010101" pitchFamily="49" charset="-122"/>
                <a:ea typeface="楷体" panose="02010609060101010101" pitchFamily="49" charset="-122"/>
              </a:endParaRPr>
            </a:p>
            <a:p>
              <a:pPr algn="ctr" eaLnBrk="1" fontAlgn="base" hangingPunct="1">
                <a:spcBef>
                  <a:spcPct val="0"/>
                </a:spcBef>
                <a:spcAft>
                  <a:spcPct val="0"/>
                </a:spcAft>
                <a:buFontTx/>
                <a:buNone/>
              </a:pPr>
              <a:r>
                <a:rPr lang="zh-CN" altLang="en-US" sz="2800" b="1" dirty="0">
                  <a:solidFill>
                    <a:srgbClr val="000000"/>
                  </a:solidFill>
                  <a:latin typeface="楷体" panose="02010609060101010101" pitchFamily="49" charset="-122"/>
                  <a:ea typeface="楷体" panose="02010609060101010101" pitchFamily="49" charset="-122"/>
                </a:rPr>
                <a:t>需要调整</a:t>
              </a:r>
              <a:endParaRPr lang="en-US" altLang="zh-CN" sz="2800" b="1" dirty="0">
                <a:solidFill>
                  <a:srgbClr val="000000"/>
                </a:solidFill>
                <a:latin typeface="楷体" panose="02010609060101010101" pitchFamily="49" charset="-122"/>
                <a:ea typeface="楷体" panose="02010609060101010101" pitchFamily="49" charset="-122"/>
              </a:endParaRPr>
            </a:p>
            <a:p>
              <a:pPr algn="ctr" eaLnBrk="1" fontAlgn="base" hangingPunct="1">
                <a:spcBef>
                  <a:spcPct val="0"/>
                </a:spcBef>
                <a:spcAft>
                  <a:spcPct val="0"/>
                </a:spcAft>
                <a:buFontTx/>
                <a:buNone/>
              </a:pPr>
              <a:r>
                <a:rPr lang="zh-CN" altLang="en-US" sz="2800" b="1" dirty="0">
                  <a:solidFill>
                    <a:srgbClr val="000000"/>
                  </a:solidFill>
                  <a:latin typeface="楷体" panose="02010609060101010101" pitchFamily="49" charset="-122"/>
                  <a:ea typeface="楷体" panose="02010609060101010101" pitchFamily="49" charset="-122"/>
                </a:rPr>
                <a:t>多种途径</a:t>
              </a:r>
              <a:endParaRPr lang="en-US" altLang="zh-CN" sz="2800" b="1" dirty="0">
                <a:solidFill>
                  <a:srgbClr val="000000"/>
                </a:solidFill>
                <a:latin typeface="楷体" panose="02010609060101010101" pitchFamily="49" charset="-122"/>
                <a:ea typeface="楷体" panose="02010609060101010101" pitchFamily="49" charset="-122"/>
              </a:endParaRPr>
            </a:p>
            <a:p>
              <a:pPr algn="ctr" eaLnBrk="1" fontAlgn="base" hangingPunct="1">
                <a:spcBef>
                  <a:spcPct val="0"/>
                </a:spcBef>
                <a:spcAft>
                  <a:spcPct val="0"/>
                </a:spcAft>
                <a:buFontTx/>
                <a:buNone/>
              </a:pPr>
              <a:r>
                <a:rPr lang="zh-CN" altLang="en-US" sz="2800" b="1" dirty="0">
                  <a:solidFill>
                    <a:srgbClr val="000000"/>
                  </a:solidFill>
                  <a:latin typeface="楷体" panose="02010609060101010101" pitchFamily="49" charset="-122"/>
                  <a:ea typeface="楷体" panose="02010609060101010101" pitchFamily="49" charset="-122"/>
                </a:rPr>
                <a:t>协助解决</a:t>
              </a:r>
              <a:endParaRPr lang="zh-CN" altLang="en-US" sz="2800" b="1" dirty="0">
                <a:solidFill>
                  <a:srgbClr val="000000"/>
                </a:solidFill>
                <a:latin typeface="楷体" panose="02010609060101010101" pitchFamily="49" charset="-122"/>
                <a:ea typeface="楷体" panose="02010609060101010101" pitchFamily="49" charset="-122"/>
              </a:endParaRPr>
            </a:p>
          </p:txBody>
        </p:sp>
      </p:grpSp>
      <p:sp>
        <p:nvSpPr>
          <p:cNvPr id="10" name="椭圆 9"/>
          <p:cNvSpPr/>
          <p:nvPr/>
        </p:nvSpPr>
        <p:spPr>
          <a:xfrm>
            <a:off x="1955804" y="5033451"/>
            <a:ext cx="2384581" cy="720080"/>
          </a:xfrm>
          <a:prstGeom prst="ellipse">
            <a:avLst/>
          </a:pr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solidFill>
                <a:latin typeface="楷体" panose="02010609060101010101" pitchFamily="49" charset="-122"/>
                <a:ea typeface="楷体" panose="02010609060101010101" pitchFamily="49" charset="-122"/>
              </a:rPr>
              <a:t>平等观念</a:t>
            </a:r>
            <a:endParaRPr lang="zh-CN" altLang="en-US" sz="2800" b="1" dirty="0">
              <a:solidFill>
                <a:schemeClr val="tx1"/>
              </a:solidFill>
              <a:latin typeface="楷体" panose="02010609060101010101" pitchFamily="49" charset="-122"/>
              <a:ea typeface="楷体" panose="02010609060101010101" pitchFamily="49" charset="-122"/>
            </a:endParaRPr>
          </a:p>
        </p:txBody>
      </p:sp>
      <p:sp>
        <p:nvSpPr>
          <p:cNvPr id="11" name="椭圆 10"/>
          <p:cNvSpPr/>
          <p:nvPr/>
        </p:nvSpPr>
        <p:spPr>
          <a:xfrm>
            <a:off x="4791544" y="5033451"/>
            <a:ext cx="2384581" cy="720080"/>
          </a:xfrm>
          <a:prstGeom prst="ellipse">
            <a:avLst/>
          </a:pr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solidFill>
                <a:latin typeface="楷体" panose="02010609060101010101" pitchFamily="49" charset="-122"/>
                <a:ea typeface="楷体" panose="02010609060101010101" pitchFamily="49" charset="-122"/>
              </a:rPr>
              <a:t>集体观念</a:t>
            </a:r>
            <a:endParaRPr lang="zh-CN" altLang="en-US" sz="2800" b="1" dirty="0">
              <a:solidFill>
                <a:schemeClr val="tx1"/>
              </a:solidFill>
              <a:latin typeface="楷体" panose="02010609060101010101" pitchFamily="49" charset="-122"/>
              <a:ea typeface="楷体" panose="02010609060101010101" pitchFamily="49" charset="-122"/>
            </a:endParaRPr>
          </a:p>
        </p:txBody>
      </p:sp>
      <p:sp>
        <p:nvSpPr>
          <p:cNvPr id="12" name="椭圆 11"/>
          <p:cNvSpPr/>
          <p:nvPr/>
        </p:nvSpPr>
        <p:spPr>
          <a:xfrm>
            <a:off x="7743872" y="5033451"/>
            <a:ext cx="2384581" cy="720080"/>
          </a:xfrm>
          <a:prstGeom prst="ellipse">
            <a:avLst/>
          </a:pr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solidFill>
                <a:latin typeface="楷体" panose="02010609060101010101" pitchFamily="49" charset="-122"/>
                <a:ea typeface="楷体" panose="02010609060101010101" pitchFamily="49" charset="-122"/>
              </a:rPr>
              <a:t>协商观念</a:t>
            </a:r>
            <a:endParaRPr lang="zh-CN" altLang="en-US" sz="2800" b="1" dirty="0">
              <a:solidFill>
                <a:schemeClr val="tx1"/>
              </a:solidFill>
              <a:latin typeface="楷体" panose="02010609060101010101" pitchFamily="49" charset="-122"/>
              <a:ea typeface="楷体" panose="02010609060101010101" pitchFamily="49" charset="-122"/>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919605" y="1062355"/>
            <a:ext cx="3960495" cy="50939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63967" y="1327538"/>
            <a:ext cx="4038543" cy="44286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圆角矩形 12"/>
          <p:cNvSpPr/>
          <p:nvPr/>
        </p:nvSpPr>
        <p:spPr>
          <a:xfrm>
            <a:off x="4799856" y="282005"/>
            <a:ext cx="1968848" cy="554707"/>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0000"/>
                </a:solidFill>
                <a:latin typeface="华文隶书" panose="02010800040101010101" pitchFamily="2" charset="-122"/>
                <a:ea typeface="华文隶书" panose="02010800040101010101" pitchFamily="2" charset="-122"/>
              </a:rPr>
              <a:t>落实共同决定出现的问题</a:t>
            </a:r>
            <a:endParaRPr lang="en-US" altLang="zh-CN" dirty="0">
              <a:solidFill>
                <a:srgbClr val="FF0000"/>
              </a:solidFill>
              <a:latin typeface="华文隶书" panose="02010800040101010101" pitchFamily="2" charset="-122"/>
              <a:ea typeface="华文隶书" panose="02010800040101010101" pitchFamily="2" charset="-122"/>
            </a:endParaRPr>
          </a:p>
        </p:txBody>
      </p:sp>
      <p:sp>
        <p:nvSpPr>
          <p:cNvPr id="5" name="圆角矩形 12"/>
          <p:cNvSpPr/>
          <p:nvPr/>
        </p:nvSpPr>
        <p:spPr>
          <a:xfrm>
            <a:off x="2855640" y="2636912"/>
            <a:ext cx="1584176" cy="554707"/>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0000"/>
                </a:solidFill>
                <a:latin typeface="华文隶书" panose="02010800040101010101" pitchFamily="2" charset="-122"/>
                <a:ea typeface="华文隶书" panose="02010800040101010101" pitchFamily="2" charset="-122"/>
              </a:rPr>
              <a:t>1 </a:t>
            </a:r>
            <a:r>
              <a:rPr lang="zh-CN" altLang="en-US" dirty="0">
                <a:solidFill>
                  <a:srgbClr val="FF0000"/>
                </a:solidFill>
                <a:latin typeface="华文隶书" panose="02010800040101010101" pitchFamily="2" charset="-122"/>
                <a:ea typeface="华文隶书" panose="02010800040101010101" pitchFamily="2" charset="-122"/>
              </a:rPr>
              <a:t>不遵守决定</a:t>
            </a:r>
            <a:endParaRPr lang="en-US" altLang="zh-CN" dirty="0">
              <a:solidFill>
                <a:srgbClr val="FF0000"/>
              </a:solidFill>
              <a:latin typeface="华文隶书" panose="02010800040101010101" pitchFamily="2" charset="-122"/>
              <a:ea typeface="华文隶书" panose="02010800040101010101" pitchFamily="2" charset="-122"/>
            </a:endParaRPr>
          </a:p>
        </p:txBody>
      </p:sp>
      <p:sp>
        <p:nvSpPr>
          <p:cNvPr id="6" name="圆角矩形 12"/>
          <p:cNvSpPr/>
          <p:nvPr/>
        </p:nvSpPr>
        <p:spPr>
          <a:xfrm>
            <a:off x="7392144" y="2024622"/>
            <a:ext cx="1584176" cy="554707"/>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0000"/>
                </a:solidFill>
                <a:latin typeface="华文隶书" panose="02010800040101010101" pitchFamily="2" charset="-122"/>
                <a:ea typeface="华文隶书" panose="02010800040101010101" pitchFamily="2" charset="-122"/>
              </a:rPr>
              <a:t>2.</a:t>
            </a:r>
            <a:r>
              <a:rPr lang="zh-CN" altLang="en-US" dirty="0">
                <a:solidFill>
                  <a:srgbClr val="FF0000"/>
                </a:solidFill>
                <a:latin typeface="华文隶书" panose="02010800040101010101" pitchFamily="2" charset="-122"/>
                <a:ea typeface="华文隶书" panose="02010800040101010101" pitchFamily="2" charset="-122"/>
              </a:rPr>
              <a:t>班级决定与个人有冲突</a:t>
            </a:r>
            <a:endParaRPr lang="en-US" altLang="zh-CN" dirty="0">
              <a:solidFill>
                <a:srgbClr val="FF0000"/>
              </a:solidFill>
              <a:latin typeface="华文隶书" panose="02010800040101010101" pitchFamily="2" charset="-122"/>
              <a:ea typeface="华文隶书" panose="02010800040101010101" pitchFamily="2" charset="-122"/>
            </a:endParaRPr>
          </a:p>
        </p:txBody>
      </p:sp>
      <p:sp>
        <p:nvSpPr>
          <p:cNvPr id="2" name="文本框 1"/>
          <p:cNvSpPr txBox="1"/>
          <p:nvPr/>
        </p:nvSpPr>
        <p:spPr>
          <a:xfrm>
            <a:off x="975360" y="5653405"/>
            <a:ext cx="655955" cy="368300"/>
          </a:xfrm>
          <a:prstGeom prst="rect">
            <a:avLst/>
          </a:prstGeom>
          <a:noFill/>
        </p:spPr>
        <p:txBody>
          <a:bodyPr wrap="square" rtlCol="0">
            <a:spAutoFit/>
          </a:bodyPr>
          <a:p>
            <a:r>
              <a:rPr lang="en-US" altLang="zh-CN"/>
              <a:t>P40</a:t>
            </a:r>
            <a:endParaRPr lang="en-US" altLang="zh-CN"/>
          </a:p>
        </p:txBody>
      </p:sp>
      <p:sp>
        <p:nvSpPr>
          <p:cNvPr id="3" name="文本框 2"/>
          <p:cNvSpPr txBox="1"/>
          <p:nvPr/>
        </p:nvSpPr>
        <p:spPr>
          <a:xfrm>
            <a:off x="6264275" y="5958840"/>
            <a:ext cx="655955" cy="368300"/>
          </a:xfrm>
          <a:prstGeom prst="rect">
            <a:avLst/>
          </a:prstGeom>
          <a:noFill/>
        </p:spPr>
        <p:txBody>
          <a:bodyPr wrap="square" rtlCol="0">
            <a:spAutoFit/>
          </a:bodyPr>
          <a:p>
            <a:r>
              <a:rPr lang="en-US" altLang="zh-CN"/>
              <a:t>P41</a:t>
            </a:r>
            <a:endParaRPr lang="en-US" altLang="zh-CN"/>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24005" y="980728"/>
            <a:ext cx="4145895" cy="48965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45558" y="980728"/>
            <a:ext cx="3982890" cy="5116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圆角矩形 12"/>
          <p:cNvSpPr/>
          <p:nvPr/>
        </p:nvSpPr>
        <p:spPr>
          <a:xfrm>
            <a:off x="2855640" y="2636912"/>
            <a:ext cx="2088232" cy="554707"/>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0000"/>
                </a:solidFill>
                <a:latin typeface="华文隶书" panose="02010800040101010101" pitchFamily="2" charset="-122"/>
                <a:ea typeface="华文隶书" panose="02010800040101010101" pitchFamily="2" charset="-122"/>
              </a:rPr>
              <a:t>3 </a:t>
            </a:r>
            <a:r>
              <a:rPr lang="zh-CN" altLang="en-US" dirty="0">
                <a:solidFill>
                  <a:srgbClr val="FF0000"/>
                </a:solidFill>
                <a:latin typeface="华文隶书" panose="02010800040101010101" pitchFamily="2" charset="-122"/>
                <a:ea typeface="华文隶书" panose="02010800040101010101" pitchFamily="2" charset="-122"/>
              </a:rPr>
              <a:t>执行决定过程中出现问题</a:t>
            </a:r>
            <a:endParaRPr lang="en-US" altLang="zh-CN" dirty="0">
              <a:solidFill>
                <a:srgbClr val="FF0000"/>
              </a:solidFill>
              <a:latin typeface="华文隶书" panose="02010800040101010101" pitchFamily="2" charset="-122"/>
              <a:ea typeface="华文隶书" panose="02010800040101010101" pitchFamily="2" charset="-122"/>
            </a:endParaRPr>
          </a:p>
        </p:txBody>
      </p:sp>
      <p:sp>
        <p:nvSpPr>
          <p:cNvPr id="5" name="圆角矩形 12"/>
          <p:cNvSpPr/>
          <p:nvPr/>
        </p:nvSpPr>
        <p:spPr>
          <a:xfrm>
            <a:off x="6096000" y="6262993"/>
            <a:ext cx="4320480" cy="554707"/>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0000"/>
                </a:solidFill>
                <a:latin typeface="华文隶书" panose="02010800040101010101" pitchFamily="2" charset="-122"/>
                <a:ea typeface="华文隶书" panose="02010800040101010101" pitchFamily="2" charset="-122"/>
              </a:rPr>
              <a:t>落脚点：民主协商意识、集体意识</a:t>
            </a:r>
            <a:endParaRPr lang="en-US" altLang="zh-CN" dirty="0">
              <a:solidFill>
                <a:srgbClr val="FF0000"/>
              </a:solidFill>
              <a:latin typeface="华文隶书" panose="02010800040101010101" pitchFamily="2" charset="-122"/>
              <a:ea typeface="华文隶书" panose="02010800040101010101" pitchFamily="2" charset="-122"/>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a:xfrm>
            <a:off x="1487488" y="980733"/>
            <a:ext cx="9252520"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4000" b="1" dirty="0">
                <a:latin typeface="华文中宋" panose="02010600040101010101" pitchFamily="2" charset="-122"/>
                <a:ea typeface="华文中宋" panose="02010600040101010101" pitchFamily="2" charset="-122"/>
              </a:rPr>
              <a:t>第三单元</a:t>
            </a:r>
            <a:endParaRPr lang="en-US" altLang="zh-CN" sz="4000" b="1" dirty="0">
              <a:latin typeface="华文中宋" panose="02010600040101010101" pitchFamily="2" charset="-122"/>
              <a:ea typeface="华文中宋" panose="02010600040101010101" pitchFamily="2" charset="-122"/>
            </a:endParaRPr>
          </a:p>
          <a:p>
            <a:r>
              <a:rPr lang="zh-CN" altLang="en-US" sz="4000" b="1" dirty="0">
                <a:latin typeface="华文中宋" panose="02010600040101010101" pitchFamily="2" charset="-122"/>
                <a:ea typeface="华文中宋" panose="02010600040101010101" pitchFamily="2" charset="-122"/>
              </a:rPr>
              <a:t>我们的国土  我们的家园</a:t>
            </a:r>
            <a:endParaRPr lang="en-US" altLang="zh-CN" sz="4000" b="1" dirty="0">
              <a:latin typeface="华文中宋" panose="02010600040101010101" pitchFamily="2" charset="-122"/>
              <a:ea typeface="华文中宋" panose="02010600040101010101" pitchFamily="2" charset="-122"/>
            </a:endParaRPr>
          </a:p>
        </p:txBody>
      </p:sp>
      <p:sp>
        <p:nvSpPr>
          <p:cNvPr id="6" name="Rectangle 2"/>
          <p:cNvSpPr txBox="1">
            <a:spLocks noChangeArrowheads="1"/>
          </p:cNvSpPr>
          <p:nvPr/>
        </p:nvSpPr>
        <p:spPr>
          <a:xfrm>
            <a:off x="1500775" y="2996957"/>
            <a:ext cx="9252520"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514350" indent="-514350">
              <a:lnSpc>
                <a:spcPct val="150000"/>
              </a:lnSpc>
              <a:buAutoNum type="arabicPlain" startAt="6"/>
            </a:pPr>
            <a:r>
              <a:rPr lang="zh-CN" altLang="en-US" sz="3200" b="1" dirty="0">
                <a:latin typeface="楷体" panose="02010609060101010101" pitchFamily="49" charset="-122"/>
                <a:ea typeface="楷体" panose="02010609060101010101" pitchFamily="49" charset="-122"/>
              </a:rPr>
              <a:t>我们神圣的国土</a:t>
            </a:r>
            <a:endParaRPr lang="en-US" altLang="zh-CN" sz="3200" b="1" dirty="0">
              <a:latin typeface="楷体" panose="02010609060101010101" pitchFamily="49" charset="-122"/>
              <a:ea typeface="楷体" panose="02010609060101010101" pitchFamily="49" charset="-122"/>
            </a:endParaRPr>
          </a:p>
          <a:p>
            <a:pPr marL="514350" indent="-514350">
              <a:lnSpc>
                <a:spcPct val="150000"/>
              </a:lnSpc>
              <a:buAutoNum type="arabicPlain" startAt="6"/>
            </a:pPr>
            <a:r>
              <a:rPr lang="zh-CN" altLang="en-US" sz="3200" b="1" dirty="0">
                <a:latin typeface="楷体" panose="02010609060101010101" pitchFamily="49" charset="-122"/>
                <a:ea typeface="楷体" panose="02010609060101010101" pitchFamily="49" charset="-122"/>
              </a:rPr>
              <a:t>中华民族一家亲</a:t>
            </a:r>
            <a:endParaRPr lang="en-US" altLang="zh-CN" sz="3200" b="1" dirty="0">
              <a:latin typeface="楷体" panose="02010609060101010101" pitchFamily="49" charset="-122"/>
              <a:ea typeface="楷体" panose="02010609060101010101" pitchFamily="49" charset="-122"/>
            </a:endParaRPr>
          </a:p>
        </p:txBody>
      </p:sp>
      <p:sp>
        <p:nvSpPr>
          <p:cNvPr id="7" name="矩形 6"/>
          <p:cNvSpPr/>
          <p:nvPr/>
        </p:nvSpPr>
        <p:spPr>
          <a:xfrm>
            <a:off x="4106894" y="5027954"/>
            <a:ext cx="4089167" cy="1384995"/>
          </a:xfrm>
          <a:prstGeom prst="rect">
            <a:avLst/>
          </a:prstGeom>
          <a:solidFill>
            <a:schemeClr val="accent5">
              <a:lumMod val="20000"/>
              <a:lumOff val="80000"/>
            </a:schemeClr>
          </a:solidFill>
        </p:spPr>
        <p:txBody>
          <a:bodyPr wrap="square">
            <a:spAutoFit/>
          </a:bodyPr>
          <a:lstStyle/>
          <a:p>
            <a:pPr algn="ctr">
              <a:lnSpc>
                <a:spcPct val="150000"/>
              </a:lnSpc>
            </a:pPr>
            <a:r>
              <a:rPr lang="zh-CN" altLang="en-US" sz="2800" b="1" dirty="0">
                <a:latin typeface="华文中宋" panose="02010600040101010101" pitchFamily="2" charset="-122"/>
                <a:ea typeface="华文中宋" panose="02010600040101010101" pitchFamily="2" charset="-122"/>
              </a:rPr>
              <a:t>国土→国家认同</a:t>
            </a:r>
            <a:endParaRPr lang="en-US" altLang="zh-CN" sz="2800" b="1" dirty="0">
              <a:latin typeface="华文中宋" panose="02010600040101010101" pitchFamily="2" charset="-122"/>
              <a:ea typeface="华文中宋" panose="02010600040101010101" pitchFamily="2" charset="-122"/>
            </a:endParaRPr>
          </a:p>
          <a:p>
            <a:pPr algn="ctr">
              <a:lnSpc>
                <a:spcPct val="150000"/>
              </a:lnSpc>
            </a:pPr>
            <a:r>
              <a:rPr lang="zh-CN" altLang="en-US" sz="2800" b="1" dirty="0">
                <a:latin typeface="华文中宋" panose="02010600040101010101" pitchFamily="2" charset="-122"/>
                <a:ea typeface="华文中宋" panose="02010600040101010101" pitchFamily="2" charset="-122"/>
              </a:rPr>
              <a:t>民族→民族认同</a:t>
            </a:r>
            <a:endParaRPr lang="en-US" altLang="zh-CN" sz="2800" b="1" dirty="0">
              <a:latin typeface="华文中宋" panose="02010600040101010101" pitchFamily="2" charset="-122"/>
              <a:ea typeface="华文中宋" panose="02010600040101010101" pitchFamily="2" charset="-122"/>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659255" y="980440"/>
            <a:ext cx="9184005" cy="4464685"/>
            <a:chOff x="1572680" y="2066813"/>
            <a:chExt cx="5976134" cy="2521063"/>
          </a:xfrm>
          <a:noFill/>
        </p:grpSpPr>
        <p:sp>
          <p:nvSpPr>
            <p:cNvPr id="5" name="圆角矩形 4"/>
            <p:cNvSpPr/>
            <p:nvPr/>
          </p:nvSpPr>
          <p:spPr>
            <a:xfrm>
              <a:off x="2747931" y="2066813"/>
              <a:ext cx="3807216" cy="540379"/>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r>
                <a:rPr lang="zh-CN" altLang="en-US" sz="3200" b="1" kern="100" dirty="0">
                  <a:solidFill>
                    <a:srgbClr val="000000"/>
                  </a:solidFill>
                  <a:latin typeface="华文中宋" panose="02010600040101010101" pitchFamily="2" charset="-122"/>
                  <a:ea typeface="华文中宋" panose="02010600040101010101" pitchFamily="2" charset="-122"/>
                  <a:cs typeface="Times New Roman" panose="02020603050405020304"/>
                </a:rPr>
                <a:t>第三单元</a:t>
              </a:r>
              <a:endParaRPr lang="en-US" altLang="zh-CN" sz="3200" b="1" kern="100" dirty="0">
                <a:solidFill>
                  <a:srgbClr val="000000"/>
                </a:solidFill>
                <a:latin typeface="华文中宋" panose="02010600040101010101" pitchFamily="2" charset="-122"/>
                <a:ea typeface="华文中宋" panose="02010600040101010101" pitchFamily="2" charset="-122"/>
                <a:cs typeface="Times New Roman" panose="02020603050405020304"/>
              </a:endParaRPr>
            </a:p>
            <a:p>
              <a:pPr algn="ctr"/>
              <a:r>
                <a:rPr lang="zh-CN" altLang="en-US" sz="3200" b="1" kern="100" dirty="0">
                  <a:solidFill>
                    <a:srgbClr val="000000"/>
                  </a:solidFill>
                  <a:latin typeface="华文中宋" panose="02010600040101010101" pitchFamily="2" charset="-122"/>
                  <a:ea typeface="华文中宋" panose="02010600040101010101" pitchFamily="2" charset="-122"/>
                  <a:cs typeface="Times New Roman" panose="02020603050405020304"/>
                </a:rPr>
                <a:t>我们的国土</a:t>
              </a:r>
              <a:r>
                <a:rPr lang="en-US" sz="3200" b="1" kern="100" dirty="0">
                  <a:solidFill>
                    <a:srgbClr val="000000"/>
                  </a:solidFill>
                  <a:latin typeface="华文中宋" panose="02010600040101010101" pitchFamily="2" charset="-122"/>
                  <a:ea typeface="华文中宋" panose="02010600040101010101" pitchFamily="2" charset="-122"/>
                  <a:cs typeface="Times New Roman" panose="02020603050405020304"/>
                </a:rPr>
                <a:t>  </a:t>
              </a:r>
              <a:r>
                <a:rPr lang="zh-CN" altLang="en-US" sz="3200" b="1" kern="100" dirty="0">
                  <a:solidFill>
                    <a:srgbClr val="000000"/>
                  </a:solidFill>
                  <a:latin typeface="华文中宋" panose="02010600040101010101" pitchFamily="2" charset="-122"/>
                  <a:ea typeface="华文中宋" panose="02010600040101010101" pitchFamily="2" charset="-122"/>
                  <a:cs typeface="Times New Roman" panose="02020603050405020304"/>
                </a:rPr>
                <a:t>我们的家园</a:t>
              </a:r>
              <a:endParaRPr lang="zh-CN" altLang="en-US" sz="3200" b="1" kern="100" dirty="0">
                <a:latin typeface="华文中宋" panose="02010600040101010101" pitchFamily="2" charset="-122"/>
                <a:ea typeface="华文中宋" panose="02010600040101010101" pitchFamily="2" charset="-122"/>
                <a:cs typeface="Times New Roman" panose="02020603050405020304"/>
              </a:endParaRPr>
            </a:p>
          </p:txBody>
        </p:sp>
        <p:sp>
          <p:nvSpPr>
            <p:cNvPr id="6" name="圆角矩形 5"/>
            <p:cNvSpPr/>
            <p:nvPr/>
          </p:nvSpPr>
          <p:spPr>
            <a:xfrm>
              <a:off x="1572680" y="3030943"/>
              <a:ext cx="2308430" cy="337027"/>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r>
                <a:rPr lang="zh-CN" altLang="en-US" sz="2800" kern="100" dirty="0">
                  <a:solidFill>
                    <a:srgbClr val="000000"/>
                  </a:solidFill>
                  <a:latin typeface="黑体" panose="02010609060101010101" pitchFamily="49" charset="-122"/>
                  <a:ea typeface="黑体" panose="02010609060101010101" pitchFamily="49" charset="-122"/>
                  <a:cs typeface="Times New Roman" panose="02020603050405020304"/>
                </a:rPr>
                <a:t>我们神圣的国土</a:t>
              </a:r>
              <a:endParaRPr lang="zh-CN" altLang="en-US" sz="2800" kern="100" dirty="0">
                <a:latin typeface="黑体" panose="02010609060101010101" pitchFamily="49" charset="-122"/>
                <a:ea typeface="黑体" panose="02010609060101010101" pitchFamily="49" charset="-122"/>
                <a:cs typeface="Times New Roman" panose="02020603050405020304"/>
              </a:endParaRPr>
            </a:p>
          </p:txBody>
        </p:sp>
        <p:sp>
          <p:nvSpPr>
            <p:cNvPr id="7" name="圆角矩形 6"/>
            <p:cNvSpPr/>
            <p:nvPr/>
          </p:nvSpPr>
          <p:spPr>
            <a:xfrm>
              <a:off x="5206552" y="3019147"/>
              <a:ext cx="2308430" cy="337027"/>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r>
                <a:rPr lang="zh-CN" altLang="en-US" sz="2800" kern="100">
                  <a:solidFill>
                    <a:srgbClr val="000000"/>
                  </a:solidFill>
                  <a:latin typeface="黑体" panose="02010609060101010101" pitchFamily="49" charset="-122"/>
                  <a:ea typeface="黑体" panose="02010609060101010101" pitchFamily="49" charset="-122"/>
                  <a:cs typeface="Times New Roman" panose="02020603050405020304"/>
                </a:rPr>
                <a:t>中华民族一家亲</a:t>
              </a:r>
              <a:endParaRPr lang="zh-CN" altLang="en-US" sz="2800" kern="100">
                <a:latin typeface="黑体" panose="02010609060101010101" pitchFamily="49" charset="-122"/>
                <a:ea typeface="黑体" panose="02010609060101010101" pitchFamily="49" charset="-122"/>
                <a:cs typeface="Times New Roman" panose="02020603050405020304"/>
              </a:endParaRPr>
            </a:p>
          </p:txBody>
        </p:sp>
        <p:sp>
          <p:nvSpPr>
            <p:cNvPr id="8" name="圆角矩形 7"/>
            <p:cNvSpPr/>
            <p:nvPr/>
          </p:nvSpPr>
          <p:spPr>
            <a:xfrm>
              <a:off x="1572682" y="3555849"/>
              <a:ext cx="2308429" cy="1032027"/>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marL="342900" indent="-342900" algn="just">
                <a:buFont typeface="Arial" panose="020B0604020202020204" pitchFamily="34" charset="0"/>
                <a:buChar char="•"/>
              </a:pPr>
              <a:r>
                <a:rPr lang="zh-CN" altLang="en-US" sz="2400" kern="100">
                  <a:solidFill>
                    <a:srgbClr val="000000"/>
                  </a:solidFill>
                  <a:latin typeface="楷体" panose="02010609060101010101" pitchFamily="49" charset="-122"/>
                  <a:ea typeface="楷体" panose="02010609060101010101" pitchFamily="49" charset="-122"/>
                  <a:cs typeface="Times New Roman" panose="02020603050405020304"/>
                </a:rPr>
                <a:t>辽阔的国土</a:t>
              </a:r>
              <a:endParaRPr lang="zh-CN" altLang="en-US" sz="2400" kern="100">
                <a:latin typeface="楷体" panose="02010609060101010101" pitchFamily="49" charset="-122"/>
                <a:ea typeface="楷体" panose="02010609060101010101" pitchFamily="49" charset="-122"/>
                <a:cs typeface="Times New Roman" panose="02020603050405020304"/>
              </a:endParaRPr>
            </a:p>
            <a:p>
              <a:pPr marL="342900" indent="-342900" algn="just">
                <a:buFont typeface="Arial" panose="020B0604020202020204" pitchFamily="34" charset="0"/>
                <a:buChar char="•"/>
              </a:pPr>
              <a:r>
                <a:rPr lang="zh-CN" altLang="en-US" sz="2400" kern="100">
                  <a:solidFill>
                    <a:srgbClr val="000000"/>
                  </a:solidFill>
                  <a:latin typeface="楷体" panose="02010609060101010101" pitchFamily="49" charset="-122"/>
                  <a:ea typeface="楷体" panose="02010609060101010101" pitchFamily="49" charset="-122"/>
                  <a:cs typeface="Times New Roman" panose="02020603050405020304"/>
                </a:rPr>
                <a:t>好山好水好风光</a:t>
              </a:r>
              <a:endParaRPr lang="zh-CN" altLang="en-US" sz="2400" kern="100">
                <a:latin typeface="楷体" panose="02010609060101010101" pitchFamily="49" charset="-122"/>
                <a:ea typeface="楷体" panose="02010609060101010101" pitchFamily="49" charset="-122"/>
                <a:cs typeface="Times New Roman" panose="02020603050405020304"/>
              </a:endParaRPr>
            </a:p>
            <a:p>
              <a:pPr marL="342900" indent="-342900" algn="just">
                <a:buFont typeface="Arial" panose="020B0604020202020204" pitchFamily="34" charset="0"/>
                <a:buChar char="•"/>
              </a:pPr>
              <a:r>
                <a:rPr lang="zh-CN" altLang="en-US" sz="2400" kern="100">
                  <a:solidFill>
                    <a:srgbClr val="000000"/>
                  </a:solidFill>
                  <a:latin typeface="楷体" panose="02010609060101010101" pitchFamily="49" charset="-122"/>
                  <a:ea typeface="楷体" panose="02010609060101010101" pitchFamily="49" charset="-122"/>
                  <a:cs typeface="Times New Roman" panose="02020603050405020304"/>
                </a:rPr>
                <a:t>一方水土</a:t>
              </a:r>
              <a:r>
                <a:rPr lang="en-US" sz="2400" kern="100">
                  <a:solidFill>
                    <a:srgbClr val="000000"/>
                  </a:solidFill>
                  <a:latin typeface="楷体" panose="02010609060101010101" pitchFamily="49" charset="-122"/>
                  <a:ea typeface="楷体" panose="02010609060101010101" pitchFamily="49" charset="-122"/>
                  <a:cs typeface="Times New Roman" panose="02020603050405020304"/>
                </a:rPr>
                <a:t>  </a:t>
              </a:r>
              <a:r>
                <a:rPr lang="zh-CN" altLang="en-US" sz="2400" kern="100">
                  <a:solidFill>
                    <a:srgbClr val="000000"/>
                  </a:solidFill>
                  <a:latin typeface="楷体" panose="02010609060101010101" pitchFamily="49" charset="-122"/>
                  <a:ea typeface="楷体" panose="02010609060101010101" pitchFamily="49" charset="-122"/>
                  <a:cs typeface="Times New Roman" panose="02020603050405020304"/>
                </a:rPr>
                <a:t>一方生活</a:t>
              </a:r>
              <a:endParaRPr lang="zh-CN" altLang="en-US" sz="2400" kern="100">
                <a:latin typeface="楷体" panose="02010609060101010101" pitchFamily="49" charset="-122"/>
                <a:ea typeface="楷体" panose="02010609060101010101" pitchFamily="49" charset="-122"/>
                <a:cs typeface="Times New Roman" panose="02020603050405020304"/>
              </a:endParaRPr>
            </a:p>
          </p:txBody>
        </p:sp>
        <p:cxnSp>
          <p:nvCxnSpPr>
            <p:cNvPr id="9" name="直接连接符 8"/>
            <p:cNvCxnSpPr/>
            <p:nvPr/>
          </p:nvCxnSpPr>
          <p:spPr>
            <a:xfrm>
              <a:off x="4570339" y="2606300"/>
              <a:ext cx="0" cy="253607"/>
            </a:xfrm>
            <a:prstGeom prst="line">
              <a:avLst/>
            </a:prstGeom>
            <a:grpFill/>
            <a:ln w="9525" cap="flat" cmpd="sng" algn="ctr">
              <a:solidFill>
                <a:sysClr val="windowText" lastClr="000000"/>
              </a:solidFill>
              <a:prstDash val="solid"/>
            </a:ln>
            <a:effectLst/>
          </p:spPr>
        </p:cxnSp>
        <p:cxnSp>
          <p:nvCxnSpPr>
            <p:cNvPr id="10" name="直接连接符 9"/>
            <p:cNvCxnSpPr/>
            <p:nvPr/>
          </p:nvCxnSpPr>
          <p:spPr>
            <a:xfrm>
              <a:off x="6387274" y="3361221"/>
              <a:ext cx="0" cy="180466"/>
            </a:xfrm>
            <a:prstGeom prst="line">
              <a:avLst/>
            </a:prstGeom>
            <a:grpFill/>
            <a:ln w="9525" cap="flat" cmpd="sng" algn="ctr">
              <a:solidFill>
                <a:sysClr val="windowText" lastClr="000000"/>
              </a:solidFill>
              <a:prstDash val="solid"/>
            </a:ln>
            <a:effectLst/>
          </p:spPr>
        </p:cxnSp>
        <p:cxnSp>
          <p:nvCxnSpPr>
            <p:cNvPr id="11" name="直接连接符 10"/>
            <p:cNvCxnSpPr/>
            <p:nvPr/>
          </p:nvCxnSpPr>
          <p:spPr>
            <a:xfrm>
              <a:off x="2741605" y="3361221"/>
              <a:ext cx="0" cy="180466"/>
            </a:xfrm>
            <a:prstGeom prst="line">
              <a:avLst/>
            </a:prstGeom>
            <a:grpFill/>
            <a:ln w="9525" cap="flat" cmpd="sng" algn="ctr">
              <a:solidFill>
                <a:sysClr val="windowText" lastClr="000000"/>
              </a:solidFill>
              <a:prstDash val="solid"/>
            </a:ln>
            <a:effectLst/>
          </p:spPr>
        </p:cxnSp>
        <p:sp>
          <p:nvSpPr>
            <p:cNvPr id="12" name="圆角矩形 11"/>
            <p:cNvSpPr/>
            <p:nvPr/>
          </p:nvSpPr>
          <p:spPr>
            <a:xfrm>
              <a:off x="5213785" y="3549950"/>
              <a:ext cx="2335029" cy="1032027"/>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marL="342900" indent="-342900" algn="just">
                <a:buFont typeface="Arial" panose="020B0604020202020204" pitchFamily="34" charset="0"/>
                <a:buChar char="•"/>
              </a:pPr>
              <a:r>
                <a:rPr lang="zh-CN" altLang="en-US" sz="2400" kern="100">
                  <a:solidFill>
                    <a:srgbClr val="000000"/>
                  </a:solidFill>
                  <a:latin typeface="楷体" panose="02010609060101010101" pitchFamily="49" charset="-122"/>
                  <a:ea typeface="楷体" panose="02010609060101010101" pitchFamily="49" charset="-122"/>
                  <a:cs typeface="Times New Roman" panose="02020603050405020304"/>
                </a:rPr>
                <a:t>中华民族大家庭</a:t>
              </a:r>
              <a:endParaRPr lang="zh-CN" altLang="en-US" sz="2400" kern="100">
                <a:latin typeface="楷体" panose="02010609060101010101" pitchFamily="49" charset="-122"/>
                <a:ea typeface="楷体" panose="02010609060101010101" pitchFamily="49" charset="-122"/>
                <a:cs typeface="Times New Roman" panose="02020603050405020304"/>
              </a:endParaRPr>
            </a:p>
            <a:p>
              <a:pPr marL="342900" indent="-342900" algn="just">
                <a:buFont typeface="Arial" panose="020B0604020202020204" pitchFamily="34" charset="0"/>
                <a:buChar char="•"/>
              </a:pPr>
              <a:r>
                <a:rPr lang="zh-CN" altLang="en-US" sz="2400" kern="100">
                  <a:solidFill>
                    <a:srgbClr val="000000"/>
                  </a:solidFill>
                  <a:latin typeface="楷体" panose="02010609060101010101" pitchFamily="49" charset="-122"/>
                  <a:ea typeface="楷体" panose="02010609060101010101" pitchFamily="49" charset="-122"/>
                  <a:cs typeface="Times New Roman" panose="02020603050405020304"/>
                </a:rPr>
                <a:t>各民族谁也离不开谁</a:t>
              </a:r>
              <a:endParaRPr lang="zh-CN" altLang="en-US" sz="2400" kern="100">
                <a:latin typeface="楷体" panose="02010609060101010101" pitchFamily="49" charset="-122"/>
                <a:ea typeface="楷体" panose="02010609060101010101" pitchFamily="49" charset="-122"/>
                <a:cs typeface="Times New Roman" panose="02020603050405020304"/>
              </a:endParaRPr>
            </a:p>
            <a:p>
              <a:pPr marL="342900" indent="-342900" algn="just">
                <a:buFont typeface="Arial" panose="020B0604020202020204" pitchFamily="34" charset="0"/>
                <a:buChar char="•"/>
              </a:pPr>
              <a:r>
                <a:rPr lang="zh-CN" altLang="en-US" sz="2400" kern="100">
                  <a:solidFill>
                    <a:srgbClr val="000000"/>
                  </a:solidFill>
                  <a:latin typeface="楷体" panose="02010609060101010101" pitchFamily="49" charset="-122"/>
                  <a:ea typeface="楷体" panose="02010609060101010101" pitchFamily="49" charset="-122"/>
                  <a:cs typeface="Times New Roman" panose="02020603050405020304"/>
                </a:rPr>
                <a:t>互相尊重</a:t>
              </a:r>
              <a:r>
                <a:rPr lang="en-US" sz="2400" kern="100">
                  <a:solidFill>
                    <a:srgbClr val="000000"/>
                  </a:solidFill>
                  <a:latin typeface="楷体" panose="02010609060101010101" pitchFamily="49" charset="-122"/>
                  <a:ea typeface="楷体" panose="02010609060101010101" pitchFamily="49" charset="-122"/>
                  <a:cs typeface="Times New Roman" panose="02020603050405020304"/>
                </a:rPr>
                <a:t>  </a:t>
              </a:r>
              <a:r>
                <a:rPr lang="zh-CN" altLang="en-US" sz="2400" kern="100">
                  <a:solidFill>
                    <a:srgbClr val="000000"/>
                  </a:solidFill>
                  <a:latin typeface="楷体" panose="02010609060101010101" pitchFamily="49" charset="-122"/>
                  <a:ea typeface="楷体" panose="02010609060101010101" pitchFamily="49" charset="-122"/>
                  <a:cs typeface="Times New Roman" panose="02020603050405020304"/>
                </a:rPr>
                <a:t>守望相助</a:t>
              </a:r>
              <a:endParaRPr lang="zh-CN" altLang="en-US" sz="2400" kern="100">
                <a:latin typeface="楷体" panose="02010609060101010101" pitchFamily="49" charset="-122"/>
                <a:ea typeface="楷体" panose="02010609060101010101" pitchFamily="49" charset="-122"/>
                <a:cs typeface="Times New Roman" panose="02020603050405020304"/>
              </a:endParaRPr>
            </a:p>
          </p:txBody>
        </p:sp>
        <p:cxnSp>
          <p:nvCxnSpPr>
            <p:cNvPr id="13" name="直接连接符 12"/>
            <p:cNvCxnSpPr/>
            <p:nvPr/>
          </p:nvCxnSpPr>
          <p:spPr>
            <a:xfrm flipH="1" flipV="1">
              <a:off x="2735705" y="2859907"/>
              <a:ext cx="3645639" cy="328"/>
            </a:xfrm>
            <a:prstGeom prst="line">
              <a:avLst/>
            </a:prstGeom>
            <a:grpFill/>
            <a:ln w="9525" cap="flat" cmpd="sng" algn="ctr">
              <a:solidFill>
                <a:sysClr val="windowText" lastClr="000000"/>
              </a:solidFill>
              <a:prstDash val="solid"/>
            </a:ln>
            <a:effectLst/>
          </p:spPr>
        </p:cxnSp>
        <p:cxnSp>
          <p:nvCxnSpPr>
            <p:cNvPr id="14" name="直接连接符 13"/>
            <p:cNvCxnSpPr/>
            <p:nvPr/>
          </p:nvCxnSpPr>
          <p:spPr>
            <a:xfrm>
              <a:off x="6375476" y="2859907"/>
              <a:ext cx="0" cy="180256"/>
            </a:xfrm>
            <a:prstGeom prst="line">
              <a:avLst/>
            </a:prstGeom>
            <a:grpFill/>
            <a:ln w="9525" cap="flat" cmpd="sng" algn="ctr">
              <a:solidFill>
                <a:sysClr val="windowText" lastClr="000000"/>
              </a:solidFill>
              <a:prstDash val="solid"/>
            </a:ln>
            <a:effectLst/>
          </p:spPr>
        </p:cxnSp>
      </p:grpSp>
      <p:cxnSp>
        <p:nvCxnSpPr>
          <p:cNvPr id="15" name="直接连接符 14"/>
          <p:cNvCxnSpPr/>
          <p:nvPr/>
        </p:nvCxnSpPr>
        <p:spPr>
          <a:xfrm>
            <a:off x="4007768" y="2385200"/>
            <a:ext cx="0" cy="323720"/>
          </a:xfrm>
          <a:prstGeom prst="line">
            <a:avLst/>
          </a:prstGeom>
          <a:noFill/>
          <a:ln w="9525" cap="flat" cmpd="sng" algn="ctr">
            <a:solidFill>
              <a:sysClr val="windowText" lastClr="000000"/>
            </a:solidFill>
            <a:prstDash val="solid"/>
          </a:ln>
          <a:effectLst/>
        </p:spPr>
      </p:cxn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81200" y="476672"/>
            <a:ext cx="8229600" cy="1218212"/>
          </a:xfrm>
        </p:spPr>
        <p:txBody>
          <a:bodyPr>
            <a:normAutofit/>
          </a:bodyPr>
          <a:lstStyle/>
          <a:p>
            <a:r>
              <a:rPr lang="zh-CN" altLang="en-US" sz="3600" b="1" dirty="0">
                <a:latin typeface="华文中宋" panose="02010600040101010101" pitchFamily="2" charset="-122"/>
                <a:ea typeface="华文中宋" panose="02010600040101010101" pitchFamily="2" charset="-122"/>
              </a:rPr>
              <a:t>本单元对应课程标准内容</a:t>
            </a:r>
            <a:endParaRPr lang="en-US" altLang="zh-CN" sz="3600" b="1" dirty="0">
              <a:latin typeface="华文中宋" panose="02010600040101010101" pitchFamily="2" charset="-122"/>
              <a:ea typeface="华文中宋" panose="02010600040101010101" pitchFamily="2" charset="-122"/>
            </a:endParaRPr>
          </a:p>
        </p:txBody>
      </p:sp>
      <p:graphicFrame>
        <p:nvGraphicFramePr>
          <p:cNvPr id="4" name="表格 3"/>
          <p:cNvGraphicFramePr>
            <a:graphicFrameLocks noGrp="1"/>
          </p:cNvGraphicFramePr>
          <p:nvPr/>
        </p:nvGraphicFramePr>
        <p:xfrm>
          <a:off x="839416" y="1844824"/>
          <a:ext cx="10513168" cy="3931920"/>
        </p:xfrm>
        <a:graphic>
          <a:graphicData uri="http://schemas.openxmlformats.org/drawingml/2006/table">
            <a:tbl>
              <a:tblPr firstRow="1" bandRow="1">
                <a:tableStyleId>{5C22544A-7EE6-4342-B048-85BDC9FD1C3A}</a:tableStyleId>
              </a:tblPr>
              <a:tblGrid>
                <a:gridCol w="10513168"/>
              </a:tblGrid>
              <a:tr h="370840">
                <a:tc>
                  <a:txBody>
                    <a:bodyPr/>
                    <a:lstStyle/>
                    <a:p>
                      <a:pPr algn="ctr"/>
                      <a:r>
                        <a:rPr lang="zh-CN" altLang="en-US" sz="2400" dirty="0">
                          <a:solidFill>
                            <a:schemeClr val="tx1"/>
                          </a:solidFill>
                          <a:latin typeface="黑体" panose="02010609060101010101" pitchFamily="49" charset="-122"/>
                          <a:ea typeface="黑体" panose="02010609060101010101" pitchFamily="49" charset="-122"/>
                        </a:rPr>
                        <a:t>三、我们的国家</a:t>
                      </a:r>
                      <a:endParaRPr lang="zh-CN" altLang="en-US" sz="2400" dirty="0">
                        <a:solidFill>
                          <a:schemeClr val="tx1"/>
                        </a:solidFill>
                        <a:latin typeface="黑体" panose="02010609060101010101" pitchFamily="49" charset="-122"/>
                        <a:ea typeface="黑体" panose="02010609060101010101" pitchFamily="49" charset="-122"/>
                      </a:endParaRPr>
                    </a:p>
                  </a:txBody>
                  <a:tcPr/>
                </a:tc>
              </a:tr>
              <a:tr h="370840">
                <a:tc>
                  <a:txBody>
                    <a:bodyPr/>
                    <a:lstStyle/>
                    <a:p>
                      <a:pPr algn="ctr"/>
                      <a:r>
                        <a:rPr lang="zh-CN" altLang="en-US" sz="2400" dirty="0">
                          <a:solidFill>
                            <a:schemeClr val="tx1"/>
                          </a:solidFill>
                          <a:latin typeface="黑体" panose="02010609060101010101" pitchFamily="49" charset="-122"/>
                          <a:ea typeface="黑体" panose="02010609060101010101" pitchFamily="49" charset="-122"/>
                        </a:rPr>
                        <a:t>课程内容</a:t>
                      </a:r>
                      <a:endParaRPr lang="zh-CN" altLang="en-US" sz="2400" dirty="0">
                        <a:solidFill>
                          <a:schemeClr val="tx1"/>
                        </a:solidFill>
                        <a:latin typeface="黑体" panose="02010609060101010101" pitchFamily="49" charset="-122"/>
                        <a:ea typeface="黑体" panose="02010609060101010101" pitchFamily="49" charset="-122"/>
                      </a:endParaRPr>
                    </a:p>
                  </a:txBody>
                  <a:tcPr/>
                </a:tc>
              </a:tr>
              <a:tr h="1483360">
                <a:tc>
                  <a:txBody>
                    <a:bodyPr/>
                    <a:lstStyle/>
                    <a:p>
                      <a:pPr marL="457200" marR="0" indent="-457200" algn="just" defTabSz="914400" rtl="0" eaLnBrk="1" fontAlgn="auto" latinLnBrk="0" hangingPunct="1">
                        <a:lnSpc>
                          <a:spcPct val="100000"/>
                        </a:lnSpc>
                        <a:spcBef>
                          <a:spcPts val="0"/>
                        </a:spcBef>
                        <a:spcAft>
                          <a:spcPts val="0"/>
                        </a:spcAft>
                        <a:buClrTx/>
                        <a:buSzTx/>
                        <a:buFont typeface="+mj-lt"/>
                        <a:buAutoNum type="arabicPeriod"/>
                        <a:defRPr/>
                      </a:pPr>
                      <a:r>
                        <a:rPr lang="zh-CN" altLang="en-US" sz="2400" b="1" dirty="0">
                          <a:latin typeface="楷体" panose="02010609060101010101" pitchFamily="49" charset="-122"/>
                          <a:ea typeface="楷体" panose="02010609060101010101" pitchFamily="49" charset="-122"/>
                        </a:rPr>
                        <a:t>知道我国的地理位置、领土面积、海陆疆域、行政区划。知道台湾是我国不可分割的一部分，祖国的</a:t>
                      </a:r>
                      <a:r>
                        <a:rPr lang="zh-CN" altLang="en-US" sz="2400" b="1" dirty="0">
                          <a:solidFill>
                            <a:srgbClr val="FF0000"/>
                          </a:solidFill>
                          <a:latin typeface="楷体" panose="02010609060101010101" pitchFamily="49" charset="-122"/>
                          <a:ea typeface="楷体" panose="02010609060101010101" pitchFamily="49" charset="-122"/>
                        </a:rPr>
                        <a:t>领土神圣</a:t>
                      </a:r>
                      <a:r>
                        <a:rPr lang="zh-CN" altLang="en-US" sz="2400" b="1" dirty="0">
                          <a:latin typeface="楷体" panose="02010609060101010101" pitchFamily="49" charset="-122"/>
                          <a:ea typeface="楷体" panose="02010609060101010101" pitchFamily="49" charset="-122"/>
                        </a:rPr>
                        <a:t>不可侵犯。</a:t>
                      </a:r>
                      <a:endParaRPr lang="en-US" altLang="zh-CN" sz="2400" b="1" dirty="0">
                        <a:latin typeface="楷体" panose="02010609060101010101" pitchFamily="49" charset="-122"/>
                        <a:ea typeface="楷体" panose="02010609060101010101" pitchFamily="49" charset="-122"/>
                      </a:endParaRPr>
                    </a:p>
                    <a:p>
                      <a:pPr marL="457200" marR="0" indent="-457200" algn="just" defTabSz="914400" rtl="0" eaLnBrk="1" fontAlgn="auto" latinLnBrk="0" hangingPunct="1">
                        <a:lnSpc>
                          <a:spcPct val="100000"/>
                        </a:lnSpc>
                        <a:spcBef>
                          <a:spcPts val="0"/>
                        </a:spcBef>
                        <a:spcAft>
                          <a:spcPts val="0"/>
                        </a:spcAft>
                        <a:buClrTx/>
                        <a:buSzTx/>
                        <a:buFont typeface="+mj-lt"/>
                        <a:buAutoNum type="arabicPeriod"/>
                        <a:defRPr/>
                      </a:pPr>
                      <a:r>
                        <a:rPr lang="zh-CN" altLang="en-US" sz="2400" b="1" dirty="0">
                          <a:latin typeface="楷体" panose="02010609060101010101" pitchFamily="49" charset="-122"/>
                          <a:ea typeface="楷体" panose="02010609060101010101" pitchFamily="49" charset="-122"/>
                        </a:rPr>
                        <a:t>知道我国是一个统一的多民族国家，各民族共同创造了中华民族的历史和文化。了解不同民族的生活习惯和风土人情，理解和尊重不同民族的文化。</a:t>
                      </a:r>
                      <a:endParaRPr lang="en-US" altLang="zh-CN" sz="2400" b="1" dirty="0">
                        <a:latin typeface="楷体" panose="02010609060101010101" pitchFamily="49" charset="-122"/>
                        <a:ea typeface="楷体" panose="02010609060101010101" pitchFamily="49" charset="-122"/>
                      </a:endParaRPr>
                    </a:p>
                    <a:p>
                      <a:pPr marL="457200" marR="0" indent="-457200" algn="just" defTabSz="914400" rtl="0" eaLnBrk="1" fontAlgn="auto" latinLnBrk="0" hangingPunct="1">
                        <a:lnSpc>
                          <a:spcPct val="100000"/>
                        </a:lnSpc>
                        <a:spcBef>
                          <a:spcPts val="0"/>
                        </a:spcBef>
                        <a:spcAft>
                          <a:spcPts val="0"/>
                        </a:spcAft>
                        <a:buClrTx/>
                        <a:buSzTx/>
                        <a:buFont typeface="+mj-lt"/>
                        <a:buAutoNum type="arabicPeriod"/>
                        <a:defRPr/>
                      </a:pPr>
                      <a:r>
                        <a:rPr lang="zh-CN" altLang="en-US" sz="2400" b="1" dirty="0">
                          <a:latin typeface="楷体" panose="02010609060101010101" pitchFamily="49" charset="-122"/>
                          <a:ea typeface="楷体" panose="02010609060101010101" pitchFamily="49" charset="-122"/>
                        </a:rPr>
                        <a:t>了解我国不同地区自然环境的差异，知道并理解这些差异对人们的生产和生活方式的影响。</a:t>
                      </a:r>
                      <a:endParaRPr lang="en-US" altLang="zh-CN" sz="2400" b="1" dirty="0">
                        <a:latin typeface="楷体" panose="02010609060101010101" pitchFamily="49" charset="-122"/>
                        <a:ea typeface="楷体" panose="02010609060101010101" pitchFamily="49" charset="-122"/>
                      </a:endParaRPr>
                    </a:p>
                    <a:p>
                      <a:pPr marL="457200" marR="0" indent="-457200" algn="just" defTabSz="914400" rtl="0" eaLnBrk="1" fontAlgn="auto" latinLnBrk="0" hangingPunct="1">
                        <a:lnSpc>
                          <a:spcPct val="100000"/>
                        </a:lnSpc>
                        <a:spcBef>
                          <a:spcPts val="0"/>
                        </a:spcBef>
                        <a:spcAft>
                          <a:spcPts val="0"/>
                        </a:spcAft>
                        <a:buClrTx/>
                        <a:buSzTx/>
                        <a:buFont typeface="+mj-lt"/>
                        <a:buAutoNum type="arabicPeriod"/>
                        <a:defRPr/>
                      </a:pPr>
                      <a:r>
                        <a:rPr lang="zh-CN" altLang="en-US" sz="2400" b="1" dirty="0">
                          <a:latin typeface="楷体" panose="02010609060101010101" pitchFamily="49" charset="-122"/>
                          <a:ea typeface="楷体" panose="02010609060101010101" pitchFamily="49" charset="-122"/>
                        </a:rPr>
                        <a:t>知道我国是一个地域辽阔、有着许多名山大川和名胜古迹的国家，体验热爱国土的情感。</a:t>
                      </a:r>
                      <a:endParaRPr lang="zh-CN" altLang="en-US" sz="2400" b="1" dirty="0">
                        <a:latin typeface="楷体" panose="02010609060101010101" pitchFamily="49" charset="-122"/>
                        <a:ea typeface="楷体" panose="02010609060101010101" pitchFamily="49" charset="-122"/>
                      </a:endParaRPr>
                    </a:p>
                  </a:txBody>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矩形 1"/>
          <p:cNvSpPr/>
          <p:nvPr/>
        </p:nvSpPr>
        <p:spPr>
          <a:xfrm>
            <a:off x="751544" y="237608"/>
            <a:ext cx="4757420" cy="645160"/>
          </a:xfrm>
          <a:prstGeom prst="rect">
            <a:avLst/>
          </a:prstGeom>
        </p:spPr>
        <p:txBody>
          <a:bodyPr wrap="none">
            <a:spAutoFit/>
          </a:bodyPr>
          <a:lstStyle/>
          <a:p>
            <a:pPr>
              <a:lnSpc>
                <a:spcPct val="150000"/>
              </a:lnSpc>
            </a:pPr>
            <a:r>
              <a:rPr lang="zh-CN" altLang="en-US" sz="2400" b="1" dirty="0"/>
              <a:t>◆</a:t>
            </a:r>
            <a:r>
              <a:rPr lang="zh-CN" altLang="en-US" sz="2400" dirty="0">
                <a:solidFill>
                  <a:schemeClr val="tx1"/>
                </a:solidFill>
                <a:effectLst>
                  <a:outerShdw blurRad="38100" dist="19050" dir="2700000" algn="tl" rotWithShape="0">
                    <a:schemeClr val="dk1">
                      <a:alpha val="40000"/>
                    </a:schemeClr>
                  </a:outerShdw>
                </a:effectLst>
              </a:rPr>
              <a:t>教材中凸显革命传统教育思想</a:t>
            </a:r>
            <a:r>
              <a:rPr lang="zh-CN" altLang="en-US" sz="2400" b="1" dirty="0"/>
              <a:t>；</a:t>
            </a:r>
            <a:endParaRPr lang="en-US" altLang="zh-CN" sz="2400" b="1" dirty="0"/>
          </a:p>
        </p:txBody>
      </p:sp>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t="46491" b="23034"/>
          <a:stretch>
            <a:fillRect/>
          </a:stretch>
        </p:blipFill>
        <p:spPr>
          <a:xfrm>
            <a:off x="633169" y="1353067"/>
            <a:ext cx="3887801" cy="2820037"/>
          </a:xfrm>
          <a:prstGeom prst="rect">
            <a:avLst/>
          </a:prstGeom>
          <a:ln>
            <a:solidFill>
              <a:schemeClr val="tx1"/>
            </a:solidFill>
          </a:ln>
        </p:spPr>
      </p:pic>
      <p:sp>
        <p:nvSpPr>
          <p:cNvPr id="4" name="文本框 3"/>
          <p:cNvSpPr txBox="1"/>
          <p:nvPr/>
        </p:nvSpPr>
        <p:spPr>
          <a:xfrm>
            <a:off x="1257236" y="4360198"/>
            <a:ext cx="3164050" cy="1200329"/>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关于“甲午风云”的内容，通过讲一讲爱国官兵的故事，感悟他们面对侵略，奋勇抗争的精神。</a:t>
            </a:r>
            <a:endParaRPr lang="zh-CN" altLang="en-US" dirty="0">
              <a:latin typeface="黑体" panose="02010609060101010101" pitchFamily="49" charset="-122"/>
              <a:ea typeface="黑体" panose="02010609060101010101" pitchFamily="49" charset="-122"/>
            </a:endParaRPr>
          </a:p>
        </p:txBody>
      </p:sp>
      <p:sp>
        <p:nvSpPr>
          <p:cNvPr id="7" name="文本框 6"/>
          <p:cNvSpPr txBox="1"/>
          <p:nvPr/>
        </p:nvSpPr>
        <p:spPr>
          <a:xfrm>
            <a:off x="9133937" y="4242075"/>
            <a:ext cx="2342285" cy="919401"/>
          </a:xfrm>
          <a:prstGeom prst="roundRect">
            <a:avLst/>
          </a:prstGeom>
          <a:ln w="28575"/>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zh-CN" altLang="en-US" sz="2400" dirty="0">
                <a:latin typeface="黑体" panose="02010609060101010101" pitchFamily="49" charset="-122"/>
                <a:ea typeface="黑体" panose="02010609060101010101" pitchFamily="49" charset="-122"/>
              </a:rPr>
              <a:t>优良的革命</a:t>
            </a:r>
            <a:endParaRPr lang="en-US" altLang="zh-CN" sz="2400" dirty="0">
              <a:latin typeface="黑体" panose="02010609060101010101" pitchFamily="49" charset="-122"/>
              <a:ea typeface="黑体" panose="02010609060101010101" pitchFamily="49" charset="-122"/>
            </a:endParaRPr>
          </a:p>
          <a:p>
            <a:pPr algn="ctr"/>
            <a:r>
              <a:rPr lang="zh-CN" altLang="en-US" sz="2400" dirty="0">
                <a:latin typeface="黑体" panose="02010609060101010101" pitchFamily="49" charset="-122"/>
                <a:ea typeface="黑体" panose="02010609060101010101" pitchFamily="49" charset="-122"/>
              </a:rPr>
              <a:t>历史传统教育</a:t>
            </a:r>
            <a:endParaRPr lang="zh-CN" altLang="en-US" sz="2400" dirty="0">
              <a:latin typeface="黑体" panose="02010609060101010101" pitchFamily="49" charset="-122"/>
              <a:ea typeface="黑体" panose="02010609060101010101" pitchFamily="49" charset="-122"/>
            </a:endParaRPr>
          </a:p>
        </p:txBody>
      </p:sp>
      <p:sp>
        <p:nvSpPr>
          <p:cNvPr id="8" name="文本框 7"/>
          <p:cNvSpPr txBox="1"/>
          <p:nvPr/>
        </p:nvSpPr>
        <p:spPr>
          <a:xfrm>
            <a:off x="9133937" y="1711588"/>
            <a:ext cx="2214284" cy="1815882"/>
          </a:xfrm>
          <a:prstGeom prst="rect">
            <a:avLst/>
          </a:prstGeom>
          <a:solidFill>
            <a:srgbClr val="FFFF00"/>
          </a:solidFill>
        </p:spPr>
        <p:txBody>
          <a:bodyPr wrap="square" rtlCol="0">
            <a:spAutoFit/>
          </a:bodyPr>
          <a:lstStyle/>
          <a:p>
            <a:r>
              <a:rPr lang="zh-CN" altLang="en-US" sz="2800" dirty="0">
                <a:latin typeface="华文新魏" panose="02010800040101010101" pitchFamily="2" charset="-122"/>
                <a:ea typeface="华文新魏" panose="02010800040101010101" pitchFamily="2" charset="-122"/>
              </a:rPr>
              <a:t>奋勇抗争、坚定信念、艰苦奋斗</a:t>
            </a:r>
            <a:endParaRPr lang="en-US" altLang="zh-CN" sz="2800" dirty="0">
              <a:latin typeface="华文新魏" panose="02010800040101010101" pitchFamily="2" charset="-122"/>
              <a:ea typeface="华文新魏" panose="02010800040101010101" pitchFamily="2" charset="-122"/>
            </a:endParaRPr>
          </a:p>
          <a:p>
            <a:r>
              <a:rPr lang="en-US" altLang="zh-CN" sz="2800" dirty="0">
                <a:latin typeface="华文新魏" panose="02010800040101010101" pitchFamily="2" charset="-122"/>
                <a:ea typeface="华文新魏" panose="02010800040101010101" pitchFamily="2" charset="-122"/>
              </a:rPr>
              <a:t>……</a:t>
            </a:r>
            <a:endParaRPr lang="zh-CN" altLang="en-US" sz="2800" dirty="0">
              <a:latin typeface="华文新魏" panose="02010800040101010101" pitchFamily="2" charset="-122"/>
              <a:ea typeface="华文新魏" panose="02010800040101010101" pitchFamily="2" charset="-122"/>
            </a:endParaRPr>
          </a:p>
        </p:txBody>
      </p:sp>
      <p:sp>
        <p:nvSpPr>
          <p:cNvPr id="9" name="文本框 8"/>
          <p:cNvSpPr txBox="1"/>
          <p:nvPr/>
        </p:nvSpPr>
        <p:spPr>
          <a:xfrm>
            <a:off x="1013409" y="6123941"/>
            <a:ext cx="3183453" cy="369332"/>
          </a:xfrm>
          <a:prstGeom prst="rect">
            <a:avLst/>
          </a:prstGeom>
          <a:noFill/>
        </p:spPr>
        <p:txBody>
          <a:bodyPr wrap="square" rtlCol="0">
            <a:spAutoFit/>
          </a:bodyPr>
          <a:lstStyle/>
          <a:p>
            <a:r>
              <a:rPr lang="en-US" altLang="zh-CN" b="1" dirty="0"/>
              <a:t>7《</a:t>
            </a:r>
            <a:r>
              <a:rPr lang="zh-CN" altLang="en-US" b="1" dirty="0"/>
              <a:t>不甘屈辱  奋勇抗争</a:t>
            </a:r>
            <a:r>
              <a:rPr lang="en-US" altLang="zh-CN" b="1" dirty="0"/>
              <a:t>》P50</a:t>
            </a:r>
            <a:endParaRPr lang="zh-CN" altLang="en-US" b="1" dirty="0"/>
          </a:p>
        </p:txBody>
      </p:sp>
      <p:sp>
        <p:nvSpPr>
          <p:cNvPr id="10" name="文本框 9"/>
          <p:cNvSpPr txBox="1"/>
          <p:nvPr/>
        </p:nvSpPr>
        <p:spPr>
          <a:xfrm>
            <a:off x="5339069" y="6123941"/>
            <a:ext cx="3183453" cy="369332"/>
          </a:xfrm>
          <a:prstGeom prst="rect">
            <a:avLst/>
          </a:prstGeom>
          <a:noFill/>
        </p:spPr>
        <p:txBody>
          <a:bodyPr wrap="square" rtlCol="0">
            <a:spAutoFit/>
          </a:bodyPr>
          <a:lstStyle/>
          <a:p>
            <a:r>
              <a:rPr lang="en-US" altLang="zh-CN" b="1" dirty="0"/>
              <a:t>9《</a:t>
            </a:r>
            <a:r>
              <a:rPr lang="zh-CN" altLang="en-US" b="1" dirty="0"/>
              <a:t>中国有了共产党</a:t>
            </a:r>
            <a:r>
              <a:rPr lang="en-US" altLang="zh-CN" b="1" dirty="0"/>
              <a:t>》P63</a:t>
            </a:r>
            <a:endParaRPr lang="zh-CN" altLang="en-US" b="1" dirty="0"/>
          </a:p>
        </p:txBody>
      </p:sp>
      <p:pic>
        <p:nvPicPr>
          <p:cNvPr id="12" name="图片 11"/>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l="6039" t="28718" b="16410"/>
          <a:stretch>
            <a:fillRect/>
          </a:stretch>
        </p:blipFill>
        <p:spPr>
          <a:xfrm rot="16200000">
            <a:off x="5274048" y="975078"/>
            <a:ext cx="3007130" cy="3763109"/>
          </a:xfrm>
          <a:prstGeom prst="rect">
            <a:avLst/>
          </a:prstGeom>
        </p:spPr>
      </p:pic>
      <p:sp>
        <p:nvSpPr>
          <p:cNvPr id="13" name="文本框 12"/>
          <p:cNvSpPr txBox="1"/>
          <p:nvPr/>
        </p:nvSpPr>
        <p:spPr>
          <a:xfrm>
            <a:off x="5195586" y="4360198"/>
            <a:ext cx="3164050" cy="1200329"/>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关于“红军长征”的内容，讲一讲长征的故事，感悟红军战士不怕困难、坚定信念、艰苦奋斗的长征精神。</a:t>
            </a:r>
            <a:endParaRPr lang="zh-CN" altLang="en-US"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up)">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1000" fill="hold"/>
                                        <p:tgtEl>
                                          <p:spTgt spid="12"/>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1000"/>
                                        <p:tgtEl>
                                          <p:spTgt spid="13"/>
                                        </p:tgtEl>
                                      </p:cBhvr>
                                    </p:animEffect>
                                    <p:anim calcmode="lin" valueType="num">
                                      <p:cBhvr>
                                        <p:cTn id="21" dur="1000" fill="hold"/>
                                        <p:tgtEl>
                                          <p:spTgt spid="13"/>
                                        </p:tgtEl>
                                        <p:attrNameLst>
                                          <p:attrName>ppt_x</p:attrName>
                                        </p:attrNameLst>
                                      </p:cBhvr>
                                      <p:tavLst>
                                        <p:tav tm="0">
                                          <p:val>
                                            <p:strVal val="#ppt_x"/>
                                          </p:val>
                                        </p:tav>
                                        <p:tav tm="100000">
                                          <p:val>
                                            <p:strVal val="#ppt_x"/>
                                          </p:val>
                                        </p:tav>
                                      </p:tavLst>
                                    </p:anim>
                                    <p:anim calcmode="lin" valueType="num">
                                      <p:cBhvr>
                                        <p:cTn id="2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bldLvl="0" animBg="1"/>
      <p:bldP spid="8" grpId="0" bldLvl="0" animBg="1"/>
      <p:bldP spid="1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999656" y="732036"/>
            <a:ext cx="6336704" cy="3231654"/>
          </a:xfrm>
          <a:prstGeom prst="rect">
            <a:avLst/>
          </a:prstGeom>
        </p:spPr>
        <p:txBody>
          <a:bodyPr wrap="square">
            <a:spAutoFit/>
          </a:bodyPr>
          <a:lstStyle/>
          <a:p>
            <a:pPr algn="ctr">
              <a:lnSpc>
                <a:spcPct val="150000"/>
              </a:lnSpc>
            </a:pPr>
            <a:r>
              <a:rPr lang="en-US" altLang="zh-CN" sz="3600" b="1" dirty="0">
                <a:latin typeface="华文中宋" panose="02010600040101010101" pitchFamily="2" charset="-122"/>
                <a:ea typeface="华文中宋" panose="02010600040101010101" pitchFamily="2" charset="-122"/>
              </a:rPr>
              <a:t>6 </a:t>
            </a:r>
            <a:r>
              <a:rPr lang="zh-CN" altLang="zh-CN" sz="3600" b="1" dirty="0">
                <a:latin typeface="华文中宋" panose="02010600040101010101" pitchFamily="2" charset="-122"/>
                <a:ea typeface="华文中宋" panose="02010600040101010101" pitchFamily="2" charset="-122"/>
              </a:rPr>
              <a:t>我们神圣的国土</a:t>
            </a:r>
            <a:endParaRPr lang="zh-CN" altLang="zh-CN" sz="3600" b="1" dirty="0">
              <a:latin typeface="华文中宋" panose="02010600040101010101" pitchFamily="2" charset="-122"/>
              <a:ea typeface="华文中宋" panose="02010600040101010101" pitchFamily="2" charset="-122"/>
            </a:endParaRPr>
          </a:p>
          <a:p>
            <a:pPr>
              <a:lnSpc>
                <a:spcPct val="150000"/>
              </a:lnSpc>
            </a:pPr>
            <a:r>
              <a:rPr lang="en-US" altLang="zh-CN" sz="3600" dirty="0"/>
              <a:t>       </a:t>
            </a:r>
            <a:r>
              <a:rPr lang="zh-CN" altLang="zh-CN" sz="3200" b="1" dirty="0"/>
              <a:t>（</a:t>
            </a:r>
            <a:r>
              <a:rPr lang="en-US" altLang="zh-CN" sz="3200" b="1" dirty="0"/>
              <a:t>1</a:t>
            </a:r>
            <a:r>
              <a:rPr lang="zh-CN" altLang="zh-CN" sz="3200" b="1" dirty="0"/>
              <a:t>）辽阔的国土</a:t>
            </a:r>
            <a:endParaRPr lang="zh-CN" altLang="zh-CN" sz="3200" b="1" dirty="0"/>
          </a:p>
          <a:p>
            <a:pPr>
              <a:lnSpc>
                <a:spcPct val="150000"/>
              </a:lnSpc>
            </a:pPr>
            <a:r>
              <a:rPr lang="en-US" altLang="zh-CN" sz="3200" b="1" dirty="0"/>
              <a:t>        </a:t>
            </a:r>
            <a:r>
              <a:rPr lang="zh-CN" altLang="zh-CN" sz="3200" b="1" dirty="0"/>
              <a:t>（</a:t>
            </a:r>
            <a:r>
              <a:rPr lang="en-US" altLang="zh-CN" sz="3200" b="1" dirty="0"/>
              <a:t>2</a:t>
            </a:r>
            <a:r>
              <a:rPr lang="zh-CN" altLang="zh-CN" sz="3200" b="1" dirty="0"/>
              <a:t>）好山好水好风光</a:t>
            </a:r>
            <a:endParaRPr lang="zh-CN" altLang="zh-CN" sz="3200" b="1" dirty="0"/>
          </a:p>
          <a:p>
            <a:pPr>
              <a:lnSpc>
                <a:spcPct val="150000"/>
              </a:lnSpc>
            </a:pPr>
            <a:r>
              <a:rPr lang="en-US" altLang="zh-CN" sz="3200" b="1" dirty="0"/>
              <a:t>        </a:t>
            </a:r>
            <a:r>
              <a:rPr lang="zh-CN" altLang="zh-CN" sz="3200" b="1" dirty="0"/>
              <a:t>（</a:t>
            </a:r>
            <a:r>
              <a:rPr lang="en-US" altLang="zh-CN" sz="3200" b="1" dirty="0"/>
              <a:t>3</a:t>
            </a:r>
            <a:r>
              <a:rPr lang="zh-CN" altLang="zh-CN" sz="3200" b="1" dirty="0"/>
              <a:t>）一方水土</a:t>
            </a:r>
            <a:r>
              <a:rPr lang="en-US" altLang="zh-CN" sz="3200" b="1" dirty="0"/>
              <a:t>  </a:t>
            </a:r>
            <a:r>
              <a:rPr lang="zh-CN" altLang="zh-CN" sz="3200" b="1" dirty="0"/>
              <a:t>一方生活</a:t>
            </a:r>
            <a:endParaRPr lang="zh-CN" altLang="zh-CN" sz="3200" b="1" dirty="0"/>
          </a:p>
        </p:txBody>
      </p:sp>
      <p:sp>
        <p:nvSpPr>
          <p:cNvPr id="6" name="矩形 5"/>
          <p:cNvSpPr/>
          <p:nvPr/>
        </p:nvSpPr>
        <p:spPr>
          <a:xfrm>
            <a:off x="1127448" y="4100764"/>
            <a:ext cx="10297144" cy="2031325"/>
          </a:xfrm>
          <a:prstGeom prst="rect">
            <a:avLst/>
          </a:prstGeom>
        </p:spPr>
        <p:txBody>
          <a:bodyPr wrap="square">
            <a:spAutoFit/>
          </a:bodyPr>
          <a:lstStyle/>
          <a:p>
            <a:pPr algn="just">
              <a:lnSpc>
                <a:spcPct val="150000"/>
              </a:lnSpc>
            </a:pPr>
            <a:r>
              <a:rPr lang="zh-CN" altLang="en-US" sz="2800" b="1" dirty="0">
                <a:latin typeface="华文中宋" panose="02010600040101010101" pitchFamily="2" charset="-122"/>
                <a:ea typeface="华文中宋" panose="02010600040101010101" pitchFamily="2" charset="-122"/>
              </a:rPr>
              <a:t>本课授课注意事项</a:t>
            </a:r>
            <a:endParaRPr lang="zh-CN" altLang="zh-CN" sz="2800" b="1" dirty="0">
              <a:latin typeface="华文中宋" panose="02010600040101010101" pitchFamily="2" charset="-122"/>
              <a:ea typeface="华文中宋" panose="02010600040101010101" pitchFamily="2" charset="-122"/>
            </a:endParaRPr>
          </a:p>
          <a:p>
            <a:pPr>
              <a:lnSpc>
                <a:spcPct val="150000"/>
              </a:lnSpc>
            </a:pPr>
            <a:r>
              <a:rPr lang="zh-CN" altLang="en-US" sz="2800" dirty="0"/>
              <a:t>        </a:t>
            </a:r>
            <a:r>
              <a:rPr lang="zh-CN" altLang="en-US" sz="2800" dirty="0">
                <a:latin typeface="黑体" panose="02010609060101010101" pitchFamily="49" charset="-122"/>
                <a:ea typeface="黑体" panose="02010609060101010101" pitchFamily="49" charset="-122"/>
              </a:rPr>
              <a:t>注意本课与初中地理的差异（知识、能力和情感态度），突出德育课程的特点。</a:t>
            </a:r>
            <a:endParaRPr lang="zh-CN" altLang="zh-CN" sz="2800" dirty="0">
              <a:latin typeface="黑体" panose="02010609060101010101" pitchFamily="49" charset="-122"/>
              <a:ea typeface="黑体" panose="02010609060101010101" pitchFamily="49" charset="-122"/>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631504" y="147165"/>
            <a:ext cx="8928992" cy="6480720"/>
            <a:chOff x="0" y="0"/>
            <a:chExt cx="5276398" cy="3853804"/>
          </a:xfrm>
        </p:grpSpPr>
        <p:sp>
          <p:nvSpPr>
            <p:cNvPr id="5" name="圆角矩形 379"/>
            <p:cNvSpPr/>
            <p:nvPr/>
          </p:nvSpPr>
          <p:spPr>
            <a:xfrm>
              <a:off x="1822901" y="1268361"/>
              <a:ext cx="1629963" cy="525110"/>
            </a:xfrm>
            <a:prstGeom prst="roundRect">
              <a:avLst/>
            </a:prstGeom>
            <a:solidFill>
              <a:schemeClr val="bg1"/>
            </a:solid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r>
                <a:rPr lang="zh-CN" altLang="en-US" sz="2800" kern="100" dirty="0">
                  <a:latin typeface="黑体" panose="02010609060101010101" pitchFamily="49" charset="-122"/>
                  <a:ea typeface="黑体" panose="02010609060101010101" pitchFamily="49" charset="-122"/>
                  <a:cs typeface="Times New Roman" panose="02020603050405020304" pitchFamily="18" charset="0"/>
                </a:rPr>
                <a:t>好山好水好风光</a:t>
              </a:r>
              <a:endParaRPr lang="zh-CN" altLang="en-US" sz="2800" kern="100" dirty="0">
                <a:latin typeface="黑体" panose="02010609060101010101" pitchFamily="49" charset="-122"/>
                <a:ea typeface="黑体" panose="02010609060101010101" pitchFamily="49" charset="-122"/>
                <a:cs typeface="Times New Roman" panose="02020603050405020304" pitchFamily="18" charset="0"/>
              </a:endParaRPr>
            </a:p>
          </p:txBody>
        </p:sp>
        <p:cxnSp>
          <p:nvCxnSpPr>
            <p:cNvPr id="6" name="直接连接符 5"/>
            <p:cNvCxnSpPr/>
            <p:nvPr/>
          </p:nvCxnSpPr>
          <p:spPr>
            <a:xfrm>
              <a:off x="2642911" y="684325"/>
              <a:ext cx="0" cy="577706"/>
            </a:xfrm>
            <a:prstGeom prst="line">
              <a:avLst/>
            </a:prstGeom>
            <a:noFill/>
            <a:ln w="9525" cap="flat" cmpd="sng" algn="ctr">
              <a:solidFill>
                <a:sysClr val="windowText" lastClr="000000"/>
              </a:solidFill>
              <a:prstDash val="solid"/>
            </a:ln>
            <a:effectLst/>
          </p:spPr>
        </p:cxnSp>
        <p:sp>
          <p:nvSpPr>
            <p:cNvPr id="7" name="圆角矩形 383"/>
            <p:cNvSpPr/>
            <p:nvPr/>
          </p:nvSpPr>
          <p:spPr>
            <a:xfrm>
              <a:off x="1398147" y="0"/>
              <a:ext cx="2526233" cy="662958"/>
            </a:xfrm>
            <a:prstGeom prst="roundRect">
              <a:avLst/>
            </a:prstGeom>
            <a:solidFill>
              <a:schemeClr val="bg1"/>
            </a:solid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lnSpc>
                  <a:spcPct val="150000"/>
                </a:lnSpc>
              </a:pPr>
              <a:r>
                <a:rPr lang="en-US" sz="3200" b="1" kern="100" dirty="0">
                  <a:latin typeface="华文中宋" panose="02010600040101010101" pitchFamily="2" charset="-122"/>
                  <a:ea typeface="华文中宋" panose="02010600040101010101" pitchFamily="2" charset="-122"/>
                  <a:cs typeface="宋体" panose="02010600030101010101" pitchFamily="2" charset="-122"/>
                </a:rPr>
                <a:t>6.</a:t>
              </a:r>
              <a:r>
                <a:rPr lang="zh-CN" altLang="en-US" sz="3200" b="1" kern="100" dirty="0">
                  <a:latin typeface="华文中宋" panose="02010600040101010101" pitchFamily="2" charset="-122"/>
                  <a:ea typeface="华文中宋" panose="02010600040101010101" pitchFamily="2" charset="-122"/>
                  <a:cs typeface="宋体" panose="02010600030101010101" pitchFamily="2" charset="-122"/>
                </a:rPr>
                <a:t>我们神圣的国土</a:t>
              </a:r>
              <a:endParaRPr lang="zh-CN" altLang="en-US" sz="3200" kern="100" dirty="0">
                <a:latin typeface="华文中宋" panose="02010600040101010101" pitchFamily="2" charset="-122"/>
                <a:ea typeface="华文中宋" panose="02010600040101010101" pitchFamily="2" charset="-122"/>
                <a:cs typeface="Times New Roman" panose="02020603050405020304" pitchFamily="18" charset="0"/>
              </a:endParaRPr>
            </a:p>
          </p:txBody>
        </p:sp>
        <p:sp>
          <p:nvSpPr>
            <p:cNvPr id="8" name="圆角矩形 134"/>
            <p:cNvSpPr/>
            <p:nvPr/>
          </p:nvSpPr>
          <p:spPr>
            <a:xfrm>
              <a:off x="0" y="1274261"/>
              <a:ext cx="1630597" cy="525575"/>
            </a:xfrm>
            <a:prstGeom prst="roundRect">
              <a:avLst/>
            </a:prstGeom>
            <a:solidFill>
              <a:schemeClr val="bg1"/>
            </a:solid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r>
                <a:rPr lang="zh-CN" altLang="en-US" sz="2800" kern="100" dirty="0">
                  <a:latin typeface="黑体" panose="02010609060101010101" pitchFamily="49" charset="-122"/>
                  <a:ea typeface="黑体" panose="02010609060101010101" pitchFamily="49" charset="-122"/>
                  <a:cs typeface="Times New Roman" panose="02020603050405020304" pitchFamily="18" charset="0"/>
                </a:rPr>
                <a:t>辽阔的国土</a:t>
              </a:r>
              <a:endParaRPr lang="zh-CN" altLang="en-US" sz="2800" kern="100" dirty="0">
                <a:latin typeface="黑体" panose="02010609060101010101" pitchFamily="49" charset="-122"/>
                <a:ea typeface="黑体" panose="02010609060101010101" pitchFamily="49" charset="-122"/>
                <a:cs typeface="Times New Roman" panose="02020603050405020304" pitchFamily="18" charset="0"/>
              </a:endParaRPr>
            </a:p>
          </p:txBody>
        </p:sp>
        <p:sp>
          <p:nvSpPr>
            <p:cNvPr id="9" name="圆角矩形 135"/>
            <p:cNvSpPr/>
            <p:nvPr/>
          </p:nvSpPr>
          <p:spPr>
            <a:xfrm>
              <a:off x="3645801" y="1274261"/>
              <a:ext cx="1630597" cy="525575"/>
            </a:xfrm>
            <a:prstGeom prst="roundRect">
              <a:avLst/>
            </a:prstGeom>
            <a:solidFill>
              <a:schemeClr val="bg1"/>
            </a:solid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r>
                <a:rPr lang="zh-CN" altLang="en-US" sz="2800" kern="100" dirty="0">
                  <a:latin typeface="黑体" panose="02010609060101010101" pitchFamily="49" charset="-122"/>
                  <a:ea typeface="黑体" panose="02010609060101010101" pitchFamily="49" charset="-122"/>
                  <a:cs typeface="Times New Roman" panose="02020603050405020304" pitchFamily="18" charset="0"/>
                </a:rPr>
                <a:t>一方水土</a:t>
              </a:r>
              <a:endParaRPr lang="en-US" altLang="zh-CN" sz="2800" kern="100" dirty="0">
                <a:latin typeface="黑体" panose="02010609060101010101" pitchFamily="49" charset="-122"/>
                <a:ea typeface="黑体" panose="02010609060101010101" pitchFamily="49" charset="-122"/>
                <a:cs typeface="Times New Roman" panose="02020603050405020304" pitchFamily="18" charset="0"/>
              </a:endParaRPr>
            </a:p>
            <a:p>
              <a:pPr algn="ctr"/>
              <a:r>
                <a:rPr lang="zh-CN" altLang="en-US" sz="2800" kern="100" dirty="0">
                  <a:latin typeface="黑体" panose="02010609060101010101" pitchFamily="49" charset="-122"/>
                  <a:ea typeface="黑体" panose="02010609060101010101" pitchFamily="49" charset="-122"/>
                  <a:cs typeface="Times New Roman" panose="02020603050405020304" pitchFamily="18" charset="0"/>
                </a:rPr>
                <a:t>一方生活</a:t>
              </a:r>
              <a:endParaRPr lang="zh-CN" altLang="en-US" sz="2800" kern="100" dirty="0">
                <a:latin typeface="黑体" panose="02010609060101010101" pitchFamily="49" charset="-122"/>
                <a:ea typeface="黑体" panose="02010609060101010101" pitchFamily="49" charset="-122"/>
                <a:cs typeface="Times New Roman" panose="02020603050405020304" pitchFamily="18" charset="0"/>
              </a:endParaRPr>
            </a:p>
          </p:txBody>
        </p:sp>
        <p:cxnSp>
          <p:nvCxnSpPr>
            <p:cNvPr id="10" name="直接连接符 9"/>
            <p:cNvCxnSpPr/>
            <p:nvPr/>
          </p:nvCxnSpPr>
          <p:spPr>
            <a:xfrm>
              <a:off x="4454013" y="1799303"/>
              <a:ext cx="0" cy="303905"/>
            </a:xfrm>
            <a:prstGeom prst="line">
              <a:avLst/>
            </a:prstGeom>
            <a:noFill/>
            <a:ln w="9525" cap="flat" cmpd="sng" algn="ctr">
              <a:solidFill>
                <a:sysClr val="windowText" lastClr="000000"/>
              </a:solidFill>
              <a:prstDash val="solid"/>
            </a:ln>
            <a:effectLst/>
          </p:spPr>
        </p:cxnSp>
        <p:cxnSp>
          <p:nvCxnSpPr>
            <p:cNvPr id="11" name="直接连接符 10"/>
            <p:cNvCxnSpPr/>
            <p:nvPr/>
          </p:nvCxnSpPr>
          <p:spPr>
            <a:xfrm flipH="1" flipV="1">
              <a:off x="808212" y="991092"/>
              <a:ext cx="3645477" cy="553"/>
            </a:xfrm>
            <a:prstGeom prst="line">
              <a:avLst/>
            </a:prstGeom>
            <a:noFill/>
            <a:ln w="9525" cap="flat" cmpd="sng" algn="ctr">
              <a:solidFill>
                <a:sysClr val="windowText" lastClr="000000"/>
              </a:solidFill>
              <a:prstDash val="solid"/>
            </a:ln>
            <a:effectLst/>
          </p:spPr>
        </p:cxnSp>
        <p:cxnSp>
          <p:nvCxnSpPr>
            <p:cNvPr id="12" name="直接连接符 11"/>
            <p:cNvCxnSpPr/>
            <p:nvPr/>
          </p:nvCxnSpPr>
          <p:spPr>
            <a:xfrm>
              <a:off x="4454013" y="991092"/>
              <a:ext cx="0" cy="303880"/>
            </a:xfrm>
            <a:prstGeom prst="line">
              <a:avLst/>
            </a:prstGeom>
            <a:noFill/>
            <a:ln w="9525" cap="flat" cmpd="sng" algn="ctr">
              <a:solidFill>
                <a:sysClr val="windowText" lastClr="000000"/>
              </a:solidFill>
              <a:prstDash val="solid"/>
            </a:ln>
            <a:effectLst/>
          </p:spPr>
        </p:cxnSp>
        <p:cxnSp>
          <p:nvCxnSpPr>
            <p:cNvPr id="13" name="直接连接符 12"/>
            <p:cNvCxnSpPr/>
            <p:nvPr/>
          </p:nvCxnSpPr>
          <p:spPr>
            <a:xfrm>
              <a:off x="808212" y="991092"/>
              <a:ext cx="0" cy="303880"/>
            </a:xfrm>
            <a:prstGeom prst="line">
              <a:avLst/>
            </a:prstGeom>
            <a:noFill/>
            <a:ln w="9525" cap="flat" cmpd="sng" algn="ctr">
              <a:solidFill>
                <a:sysClr val="windowText" lastClr="000000"/>
              </a:solidFill>
              <a:prstDash val="solid"/>
            </a:ln>
            <a:effectLst/>
          </p:spPr>
        </p:cxnSp>
        <p:sp>
          <p:nvSpPr>
            <p:cNvPr id="14" name="圆角矩形 413"/>
            <p:cNvSpPr/>
            <p:nvPr/>
          </p:nvSpPr>
          <p:spPr>
            <a:xfrm>
              <a:off x="11794" y="2099430"/>
              <a:ext cx="1586936" cy="1754162"/>
            </a:xfrm>
            <a:prstGeom prst="roundRect">
              <a:avLst/>
            </a:prstGeom>
            <a:solidFill>
              <a:schemeClr val="bg1"/>
            </a:solid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marL="342900" indent="-342900" algn="just">
                <a:buFont typeface="Arial" panose="020B0604020202020204" pitchFamily="34" charset="0"/>
                <a:buChar char="•"/>
              </a:pPr>
              <a:r>
                <a:rPr lang="zh-CN" altLang="en-US" sz="2400" kern="100" dirty="0">
                  <a:latin typeface="楷体" panose="02010609060101010101" pitchFamily="49" charset="-122"/>
                  <a:ea typeface="楷体" panose="02010609060101010101" pitchFamily="49" charset="-122"/>
                  <a:cs typeface="Times New Roman" panose="02020603050405020304" pitchFamily="18" charset="0"/>
                </a:rPr>
                <a:t>了解我国的位置和疆域</a:t>
              </a:r>
              <a:endParaRPr lang="zh-CN" altLang="en-US" sz="2400" kern="100" dirty="0">
                <a:latin typeface="楷体" panose="02010609060101010101" pitchFamily="49" charset="-122"/>
                <a:ea typeface="楷体" panose="02010609060101010101" pitchFamily="49" charset="-122"/>
                <a:cs typeface="Times New Roman" panose="02020603050405020304" pitchFamily="18" charset="0"/>
              </a:endParaRPr>
            </a:p>
            <a:p>
              <a:pPr marL="342900" indent="-342900" algn="just">
                <a:buFont typeface="Arial" panose="020B0604020202020204" pitchFamily="34" charset="0"/>
                <a:buChar char="•"/>
              </a:pPr>
              <a:r>
                <a:rPr lang="zh-CN" altLang="en-US" sz="2400" kern="100" dirty="0">
                  <a:latin typeface="楷体" panose="02010609060101010101" pitchFamily="49" charset="-122"/>
                  <a:ea typeface="楷体" panose="02010609060101010101" pitchFamily="49" charset="-122"/>
                  <a:cs typeface="Times New Roman" panose="02020603050405020304" pitchFamily="18" charset="0"/>
                </a:rPr>
                <a:t>了解我国的行政区划</a:t>
              </a:r>
              <a:endParaRPr lang="zh-CN" altLang="en-US" sz="2400" kern="100" dirty="0">
                <a:latin typeface="楷体" panose="02010609060101010101" pitchFamily="49" charset="-122"/>
                <a:ea typeface="楷体" panose="02010609060101010101" pitchFamily="49" charset="-122"/>
                <a:cs typeface="Times New Roman" panose="02020603050405020304" pitchFamily="18" charset="0"/>
              </a:endParaRPr>
            </a:p>
            <a:p>
              <a:pPr marL="342900" indent="-342900" algn="just">
                <a:buFont typeface="Arial" panose="020B0604020202020204" pitchFamily="34" charset="0"/>
                <a:buChar char="•"/>
              </a:pPr>
              <a:r>
                <a:rPr lang="zh-CN" altLang="en-US" sz="2400" kern="100" dirty="0">
                  <a:latin typeface="楷体" panose="02010609060101010101" pitchFamily="49" charset="-122"/>
                  <a:ea typeface="楷体" panose="02010609060101010101" pitchFamily="49" charset="-122"/>
                  <a:cs typeface="Times New Roman" panose="02020603050405020304" pitchFamily="18" charset="0"/>
                </a:rPr>
                <a:t>知道台湾是我国领土不可分割的一部分</a:t>
              </a:r>
              <a:endParaRPr lang="zh-CN" altLang="en-US" sz="2400" kern="100" dirty="0">
                <a:latin typeface="楷体" panose="02010609060101010101" pitchFamily="49" charset="-122"/>
                <a:ea typeface="楷体" panose="02010609060101010101" pitchFamily="49" charset="-122"/>
                <a:cs typeface="Times New Roman" panose="02020603050405020304" pitchFamily="18" charset="0"/>
              </a:endParaRPr>
            </a:p>
          </p:txBody>
        </p:sp>
        <p:sp>
          <p:nvSpPr>
            <p:cNvPr id="15" name="圆角矩形 414"/>
            <p:cNvSpPr/>
            <p:nvPr/>
          </p:nvSpPr>
          <p:spPr>
            <a:xfrm>
              <a:off x="1911325" y="2100045"/>
              <a:ext cx="1481455" cy="1753759"/>
            </a:xfrm>
            <a:prstGeom prst="roundRect">
              <a:avLst/>
            </a:prstGeom>
            <a:solidFill>
              <a:schemeClr val="bg1"/>
            </a:solid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marL="342900" indent="-342900" algn="just">
                <a:buFont typeface="Arial" panose="020B0604020202020204" pitchFamily="34" charset="0"/>
                <a:buChar char="•"/>
              </a:pPr>
              <a:r>
                <a:rPr lang="zh-CN" altLang="en-US" sz="2400" kern="100" dirty="0">
                  <a:latin typeface="楷体" panose="02010609060101010101" pitchFamily="49" charset="-122"/>
                  <a:ea typeface="楷体" panose="02010609060101010101" pitchFamily="49" charset="-122"/>
                  <a:cs typeface="Times New Roman" panose="02020603050405020304" pitchFamily="18" charset="0"/>
                </a:rPr>
                <a:t>了解我国多样的地形</a:t>
              </a:r>
              <a:endParaRPr lang="zh-CN" altLang="en-US" sz="2400" kern="100" dirty="0">
                <a:latin typeface="楷体" panose="02010609060101010101" pitchFamily="49" charset="-122"/>
                <a:ea typeface="楷体" panose="02010609060101010101" pitchFamily="49" charset="-122"/>
                <a:cs typeface="Times New Roman" panose="02020603050405020304" pitchFamily="18" charset="0"/>
              </a:endParaRPr>
            </a:p>
            <a:p>
              <a:pPr marL="342900" indent="-342900" algn="just">
                <a:buFont typeface="Arial" panose="020B0604020202020204" pitchFamily="34" charset="0"/>
                <a:buChar char="•"/>
              </a:pPr>
              <a:r>
                <a:rPr lang="zh-CN" altLang="en-US" sz="2400" kern="100" dirty="0">
                  <a:latin typeface="楷体" panose="02010609060101010101" pitchFamily="49" charset="-122"/>
                  <a:ea typeface="楷体" panose="02010609060101010101" pitchFamily="49" charset="-122"/>
                  <a:cs typeface="Times New Roman" panose="02020603050405020304" pitchFamily="18" charset="0"/>
                </a:rPr>
                <a:t>感受我国的山水之美</a:t>
              </a:r>
              <a:endParaRPr lang="zh-CN" altLang="en-US" sz="2400" kern="100" dirty="0">
                <a:latin typeface="楷体" panose="02010609060101010101" pitchFamily="49" charset="-122"/>
                <a:ea typeface="楷体" panose="02010609060101010101" pitchFamily="49" charset="-122"/>
                <a:cs typeface="Times New Roman" panose="02020603050405020304" pitchFamily="18" charset="0"/>
              </a:endParaRPr>
            </a:p>
            <a:p>
              <a:pPr marL="342900" indent="-342900" algn="just">
                <a:buFont typeface="Arial" panose="020B0604020202020204" pitchFamily="34" charset="0"/>
                <a:buChar char="•"/>
              </a:pPr>
              <a:r>
                <a:rPr lang="zh-CN" altLang="en-US" sz="2400" kern="100" dirty="0">
                  <a:latin typeface="楷体" panose="02010609060101010101" pitchFamily="49" charset="-122"/>
                  <a:ea typeface="楷体" panose="02010609060101010101" pitchFamily="49" charset="-122"/>
                  <a:cs typeface="Times New Roman" panose="02020603050405020304" pitchFamily="18" charset="0"/>
                </a:rPr>
                <a:t>爱护世界自然遗产</a:t>
              </a:r>
              <a:endParaRPr lang="zh-CN" altLang="en-US" sz="2400" kern="100" dirty="0">
                <a:latin typeface="楷体" panose="02010609060101010101" pitchFamily="49" charset="-122"/>
                <a:ea typeface="楷体" panose="02010609060101010101" pitchFamily="49" charset="-122"/>
                <a:cs typeface="Times New Roman" panose="02020603050405020304" pitchFamily="18" charset="0"/>
              </a:endParaRPr>
            </a:p>
          </p:txBody>
        </p:sp>
        <p:sp>
          <p:nvSpPr>
            <p:cNvPr id="16" name="圆角矩形 415"/>
            <p:cNvSpPr/>
            <p:nvPr/>
          </p:nvSpPr>
          <p:spPr>
            <a:xfrm>
              <a:off x="3716335" y="2111719"/>
              <a:ext cx="1559751" cy="1736713"/>
            </a:xfrm>
            <a:prstGeom prst="roundRect">
              <a:avLst/>
            </a:prstGeom>
            <a:solidFill>
              <a:schemeClr val="bg1"/>
            </a:solid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marL="342900" indent="-342900" algn="just">
                <a:buFont typeface="Arial" panose="020B0604020202020204" pitchFamily="34" charset="0"/>
                <a:buChar char="•"/>
              </a:pPr>
              <a:r>
                <a:rPr lang="zh-CN" altLang="en-US" sz="2400" kern="100" dirty="0">
                  <a:latin typeface="楷体" panose="02010609060101010101" pitchFamily="49" charset="-122"/>
                  <a:ea typeface="楷体" panose="02010609060101010101" pitchFamily="49" charset="-122"/>
                  <a:cs typeface="Times New Roman" panose="02020603050405020304" pitchFamily="18" charset="0"/>
                </a:rPr>
                <a:t>了解我国不同区域的自然环境</a:t>
              </a:r>
              <a:endParaRPr lang="zh-CN" altLang="en-US" sz="2400" kern="100" dirty="0">
                <a:latin typeface="楷体" panose="02010609060101010101" pitchFamily="49" charset="-122"/>
                <a:ea typeface="楷体" panose="02010609060101010101" pitchFamily="49" charset="-122"/>
                <a:cs typeface="Times New Roman" panose="02020603050405020304" pitchFamily="18" charset="0"/>
              </a:endParaRPr>
            </a:p>
            <a:p>
              <a:pPr marL="342900" indent="-342900" algn="just">
                <a:buFont typeface="Arial" panose="020B0604020202020204" pitchFamily="34" charset="0"/>
                <a:buChar char="•"/>
              </a:pPr>
              <a:r>
                <a:rPr lang="zh-CN" altLang="en-US" sz="2400" kern="100" dirty="0">
                  <a:latin typeface="楷体" panose="02010609060101010101" pitchFamily="49" charset="-122"/>
                  <a:ea typeface="楷体" panose="02010609060101010101" pitchFamily="49" charset="-122"/>
                  <a:cs typeface="Times New Roman" panose="02020603050405020304" pitchFamily="18" charset="0"/>
                </a:rPr>
                <a:t>认识自然环境对人们社会生活的影响</a:t>
              </a:r>
              <a:endParaRPr lang="zh-CN" altLang="en-US" sz="2400" kern="100" dirty="0">
                <a:latin typeface="楷体" panose="02010609060101010101" pitchFamily="49" charset="-122"/>
                <a:ea typeface="楷体" panose="02010609060101010101" pitchFamily="49" charset="-122"/>
                <a:cs typeface="Times New Roman" panose="02020603050405020304" pitchFamily="18" charset="0"/>
              </a:endParaRPr>
            </a:p>
            <a:p>
              <a:pPr marL="342900" indent="-342900" algn="just">
                <a:buFont typeface="Arial" panose="020B0604020202020204" pitchFamily="34" charset="0"/>
                <a:buChar char="•"/>
              </a:pPr>
              <a:r>
                <a:rPr lang="zh-CN" altLang="en-US" sz="2400" kern="100" dirty="0">
                  <a:latin typeface="楷体" panose="02010609060101010101" pitchFamily="49" charset="-122"/>
                  <a:ea typeface="楷体" panose="02010609060101010101" pitchFamily="49" charset="-122"/>
                  <a:cs typeface="Times New Roman" panose="02020603050405020304" pitchFamily="18" charset="0"/>
                </a:rPr>
                <a:t>相互尊重彼此的生活习俗</a:t>
              </a:r>
              <a:endParaRPr lang="zh-CN" altLang="en-US" sz="2400" kern="100" dirty="0">
                <a:latin typeface="楷体" panose="02010609060101010101" pitchFamily="49" charset="-122"/>
                <a:ea typeface="楷体" panose="02010609060101010101" pitchFamily="49" charset="-122"/>
                <a:cs typeface="Times New Roman" panose="02020603050405020304" pitchFamily="18" charset="0"/>
              </a:endParaRPr>
            </a:p>
          </p:txBody>
        </p:sp>
        <p:cxnSp>
          <p:nvCxnSpPr>
            <p:cNvPr id="17" name="直接连接符 16"/>
            <p:cNvCxnSpPr/>
            <p:nvPr/>
          </p:nvCxnSpPr>
          <p:spPr>
            <a:xfrm>
              <a:off x="808212" y="1793404"/>
              <a:ext cx="0" cy="303509"/>
            </a:xfrm>
            <a:prstGeom prst="line">
              <a:avLst/>
            </a:prstGeom>
            <a:noFill/>
            <a:ln w="9525" cap="flat" cmpd="sng" algn="ctr">
              <a:solidFill>
                <a:sysClr val="windowText" lastClr="000000"/>
              </a:solidFill>
              <a:prstDash val="solid"/>
            </a:ln>
            <a:effectLst/>
          </p:spPr>
        </p:cxnSp>
        <p:cxnSp>
          <p:nvCxnSpPr>
            <p:cNvPr id="18" name="直接连接符 17"/>
            <p:cNvCxnSpPr/>
            <p:nvPr/>
          </p:nvCxnSpPr>
          <p:spPr>
            <a:xfrm>
              <a:off x="2642911" y="1793404"/>
              <a:ext cx="0" cy="303509"/>
            </a:xfrm>
            <a:prstGeom prst="line">
              <a:avLst/>
            </a:prstGeom>
            <a:noFill/>
            <a:ln w="9525" cap="flat" cmpd="sng" algn="ctr">
              <a:solidFill>
                <a:sysClr val="windowText" lastClr="000000"/>
              </a:solidFill>
              <a:prstDash val="solid"/>
            </a:ln>
            <a:effectLst/>
          </p:spPr>
        </p:cxnSp>
      </p:gr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911424" y="1507761"/>
            <a:ext cx="10369152" cy="3896516"/>
          </a:xfrm>
          <a:prstGeom prst="rect">
            <a:avLst/>
          </a:prstGeom>
        </p:spPr>
        <p:txBody>
          <a:bodyPr wrap="square">
            <a:spAutoFit/>
          </a:bodyPr>
          <a:lstStyle/>
          <a:p>
            <a:pPr algn="ctr">
              <a:lnSpc>
                <a:spcPct val="150000"/>
              </a:lnSpc>
            </a:pPr>
            <a:r>
              <a:rPr lang="zh-CN" altLang="zh-CN" sz="2800" dirty="0">
                <a:latin typeface="黑体" panose="02010609060101010101" pitchFamily="49" charset="-122"/>
                <a:ea typeface="黑体" panose="02010609060101010101" pitchFamily="49" charset="-122"/>
              </a:rPr>
              <a:t>对应课程标准五（</a:t>
            </a:r>
            <a:r>
              <a:rPr lang="en-US" altLang="zh-CN" sz="2800" dirty="0">
                <a:latin typeface="黑体" panose="02010609060101010101" pitchFamily="49" charset="-122"/>
                <a:ea typeface="黑体" panose="02010609060101010101" pitchFamily="49" charset="-122"/>
              </a:rPr>
              <a:t>1</a:t>
            </a:r>
            <a:r>
              <a:rPr lang="zh-CN" altLang="zh-CN" sz="2800" dirty="0">
                <a:latin typeface="黑体" panose="02010609060101010101" pitchFamily="49" charset="-122"/>
                <a:ea typeface="黑体" panose="02010609060101010101" pitchFamily="49" charset="-122"/>
              </a:rPr>
              <a:t>）</a:t>
            </a:r>
            <a:endParaRPr lang="zh-CN" altLang="zh-CN" sz="2800" dirty="0">
              <a:latin typeface="黑体" panose="02010609060101010101" pitchFamily="49" charset="-122"/>
              <a:ea typeface="黑体" panose="02010609060101010101" pitchFamily="49" charset="-122"/>
            </a:endParaRPr>
          </a:p>
          <a:p>
            <a:pPr>
              <a:lnSpc>
                <a:spcPct val="150000"/>
              </a:lnSpc>
            </a:pPr>
            <a:r>
              <a:rPr lang="zh-CN" altLang="zh-CN" sz="2800" b="1" dirty="0"/>
              <a:t>课程内容：</a:t>
            </a:r>
            <a:endParaRPr lang="zh-CN" altLang="zh-CN" sz="2800" b="1" dirty="0"/>
          </a:p>
          <a:p>
            <a:pPr>
              <a:lnSpc>
                <a:spcPct val="150000"/>
              </a:lnSpc>
            </a:pPr>
            <a:r>
              <a:rPr lang="en-US" altLang="zh-CN" sz="2800" dirty="0"/>
              <a:t>         </a:t>
            </a:r>
            <a:r>
              <a:rPr lang="zh-CN" altLang="zh-CN" sz="2800" dirty="0"/>
              <a:t>知道我国的地理位置、领土面积、海陆疆域、行政区划。知道台湾是我国不可分割的一部分。</a:t>
            </a:r>
            <a:endParaRPr lang="en-US" altLang="zh-CN" sz="2800" dirty="0"/>
          </a:p>
          <a:p>
            <a:pPr>
              <a:lnSpc>
                <a:spcPct val="150000"/>
              </a:lnSpc>
            </a:pPr>
            <a:r>
              <a:rPr lang="zh-CN" altLang="zh-CN" sz="2800" b="1" dirty="0"/>
              <a:t>教学活动建议：</a:t>
            </a:r>
            <a:endParaRPr lang="zh-CN" altLang="zh-CN" sz="2800" b="1" dirty="0"/>
          </a:p>
          <a:p>
            <a:pPr>
              <a:lnSpc>
                <a:spcPct val="150000"/>
              </a:lnSpc>
            </a:pPr>
            <a:r>
              <a:rPr lang="en-US" altLang="zh-CN" sz="2800" dirty="0"/>
              <a:t>        </a:t>
            </a:r>
            <a:r>
              <a:rPr lang="zh-CN" altLang="zh-CN" sz="2800" dirty="0"/>
              <a:t>进行查找地图竞赛或拼图游戏。</a:t>
            </a:r>
            <a:endParaRPr lang="zh-CN" altLang="en-US" sz="2800" dirty="0"/>
          </a:p>
        </p:txBody>
      </p:sp>
      <p:sp>
        <p:nvSpPr>
          <p:cNvPr id="7" name="矩形 6"/>
          <p:cNvSpPr/>
          <p:nvPr/>
        </p:nvSpPr>
        <p:spPr>
          <a:xfrm>
            <a:off x="1847528" y="553790"/>
            <a:ext cx="8280920" cy="923330"/>
          </a:xfrm>
          <a:prstGeom prst="rect">
            <a:avLst/>
          </a:prstGeom>
        </p:spPr>
        <p:txBody>
          <a:bodyPr wrap="square">
            <a:spAutoFit/>
          </a:bodyPr>
          <a:lstStyle/>
          <a:p>
            <a:pPr algn="ctr">
              <a:lnSpc>
                <a:spcPct val="150000"/>
              </a:lnSpc>
            </a:pPr>
            <a:r>
              <a:rPr lang="zh-CN" altLang="en-US" sz="3600" b="1" dirty="0">
                <a:latin typeface="华文中宋" panose="02010600040101010101" pitchFamily="2" charset="-122"/>
                <a:ea typeface="华文中宋" panose="02010600040101010101" pitchFamily="2" charset="-122"/>
              </a:rPr>
              <a:t>（</a:t>
            </a:r>
            <a:r>
              <a:rPr lang="en-US" altLang="zh-CN" sz="3600" b="1" dirty="0">
                <a:latin typeface="华文中宋" panose="02010600040101010101" pitchFamily="2" charset="-122"/>
                <a:ea typeface="华文中宋" panose="02010600040101010101" pitchFamily="2" charset="-122"/>
              </a:rPr>
              <a:t>1</a:t>
            </a:r>
            <a:r>
              <a:rPr lang="zh-CN" altLang="en-US" sz="3600" b="1" dirty="0">
                <a:latin typeface="华文中宋" panose="02010600040101010101" pitchFamily="2" charset="-122"/>
                <a:ea typeface="华文中宋" panose="02010600040101010101" pitchFamily="2" charset="-122"/>
              </a:rPr>
              <a:t>）</a:t>
            </a:r>
            <a:r>
              <a:rPr lang="zh-CN" altLang="zh-CN" sz="3600" b="1" dirty="0">
                <a:latin typeface="华文中宋" panose="02010600040101010101" pitchFamily="2" charset="-122"/>
                <a:ea typeface="华文中宋" panose="02010600040101010101" pitchFamily="2" charset="-122"/>
              </a:rPr>
              <a:t>我们神圣的国土</a:t>
            </a:r>
            <a:endParaRPr lang="zh-CN" altLang="zh-CN" sz="2800" dirty="0">
              <a:latin typeface="黑体" panose="02010609060101010101" pitchFamily="49" charset="-122"/>
              <a:ea typeface="黑体" panose="02010609060101010101" pitchFamily="49" charset="-122"/>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20877" y="12378"/>
            <a:ext cx="8280920" cy="1753235"/>
          </a:xfrm>
          <a:prstGeom prst="rect">
            <a:avLst/>
          </a:prstGeom>
        </p:spPr>
        <p:txBody>
          <a:bodyPr wrap="square">
            <a:spAutoFit/>
          </a:bodyPr>
          <a:lstStyle/>
          <a:p>
            <a:pPr algn="ctr">
              <a:lnSpc>
                <a:spcPct val="150000"/>
              </a:lnSpc>
            </a:pPr>
            <a:r>
              <a:rPr lang="zh-CN" altLang="en-US" sz="3600" b="1" dirty="0">
                <a:latin typeface="华文中宋" panose="02010600040101010101" pitchFamily="2" charset="-122"/>
                <a:ea typeface="华文中宋" panose="02010600040101010101" pitchFamily="2" charset="-122"/>
              </a:rPr>
              <a:t>（</a:t>
            </a:r>
            <a:r>
              <a:rPr lang="en-US" altLang="zh-CN" sz="3600" b="1" dirty="0">
                <a:latin typeface="华文中宋" panose="02010600040101010101" pitchFamily="2" charset="-122"/>
                <a:ea typeface="华文中宋" panose="02010600040101010101" pitchFamily="2" charset="-122"/>
              </a:rPr>
              <a:t>1</a:t>
            </a:r>
            <a:r>
              <a:rPr lang="zh-CN" altLang="en-US" sz="3600" b="1" dirty="0">
                <a:latin typeface="华文中宋" panose="02010600040101010101" pitchFamily="2" charset="-122"/>
                <a:ea typeface="华文中宋" panose="02010600040101010101" pitchFamily="2" charset="-122"/>
              </a:rPr>
              <a:t>）</a:t>
            </a:r>
            <a:r>
              <a:rPr lang="zh-CN" altLang="zh-CN" sz="3600" b="1" dirty="0">
                <a:latin typeface="华文中宋" panose="02010600040101010101" pitchFamily="2" charset="-122"/>
                <a:ea typeface="华文中宋" panose="02010600040101010101" pitchFamily="2" charset="-122"/>
              </a:rPr>
              <a:t>我们神圣的国土</a:t>
            </a:r>
            <a:endParaRPr lang="zh-CN" altLang="zh-CN" sz="3600" b="1" dirty="0">
              <a:latin typeface="华文中宋" panose="02010600040101010101" pitchFamily="2" charset="-122"/>
              <a:ea typeface="华文中宋" panose="02010600040101010101" pitchFamily="2" charset="-122"/>
            </a:endParaRPr>
          </a:p>
          <a:p>
            <a:pPr algn="just">
              <a:lnSpc>
                <a:spcPct val="150000"/>
              </a:lnSpc>
            </a:pPr>
            <a:r>
              <a:rPr lang="en-US" altLang="zh-CN" sz="3600" dirty="0"/>
              <a:t>    </a:t>
            </a:r>
            <a:r>
              <a:rPr lang="zh-CN" altLang="en-US" sz="2800" dirty="0">
                <a:latin typeface="黑体" panose="02010609060101010101" pitchFamily="49" charset="-122"/>
                <a:ea typeface="黑体" panose="02010609060101010101" pitchFamily="49" charset="-122"/>
              </a:rPr>
              <a:t>第</a:t>
            </a:r>
            <a:r>
              <a:rPr lang="en-US" altLang="zh-CN" sz="2800" dirty="0">
                <a:latin typeface="黑体" panose="02010609060101010101" pitchFamily="49" charset="-122"/>
                <a:ea typeface="黑体" panose="02010609060101010101" pitchFamily="49" charset="-122"/>
              </a:rPr>
              <a:t>44</a:t>
            </a:r>
            <a:r>
              <a:rPr lang="zh-CN" altLang="en-US" sz="2800" dirty="0">
                <a:latin typeface="黑体" panose="02010609060101010101" pitchFamily="49" charset="-122"/>
                <a:ea typeface="黑体" panose="02010609060101010101" pitchFamily="49" charset="-122"/>
              </a:rPr>
              <a:t>页注意活动园的问题提示</a:t>
            </a:r>
            <a:endParaRPr lang="zh-CN" altLang="zh-CN" sz="2800" dirty="0">
              <a:latin typeface="黑体" panose="02010609060101010101" pitchFamily="49" charset="-122"/>
              <a:ea typeface="黑体" panose="02010609060101010101" pitchFamily="49" charset="-122"/>
            </a:endParaRPr>
          </a:p>
        </p:txBody>
      </p:sp>
      <p:sp>
        <p:nvSpPr>
          <p:cNvPr id="7" name="矩形 6"/>
          <p:cNvSpPr/>
          <p:nvPr/>
        </p:nvSpPr>
        <p:spPr>
          <a:xfrm>
            <a:off x="6030480" y="4034775"/>
            <a:ext cx="4371390" cy="2031325"/>
          </a:xfrm>
          <a:prstGeom prst="rect">
            <a:avLst/>
          </a:prstGeom>
          <a:solidFill>
            <a:schemeClr val="accent5">
              <a:lumMod val="20000"/>
              <a:lumOff val="80000"/>
            </a:schemeClr>
          </a:solidFill>
        </p:spPr>
        <p:txBody>
          <a:bodyPr wrap="square">
            <a:spAutoFit/>
          </a:bodyPr>
          <a:lstStyle/>
          <a:p>
            <a:pPr marL="457200" indent="-457200" algn="ctr">
              <a:lnSpc>
                <a:spcPct val="150000"/>
              </a:lnSpc>
              <a:buFont typeface="Wingdings" panose="05000000000000000000" pitchFamily="2" charset="2"/>
              <a:buChar char="l"/>
            </a:pPr>
            <a:r>
              <a:rPr lang="zh-CN" altLang="en-US" sz="2800" b="1" dirty="0">
                <a:latin typeface="华文中宋" panose="02010600040101010101" pitchFamily="2" charset="-122"/>
                <a:ea typeface="华文中宋" panose="02010600040101010101" pitchFamily="2" charset="-122"/>
              </a:rPr>
              <a:t>提示活动不同角度</a:t>
            </a:r>
            <a:endParaRPr lang="en-US" altLang="zh-CN" sz="2800" b="1" dirty="0">
              <a:latin typeface="华文中宋" panose="02010600040101010101" pitchFamily="2" charset="-122"/>
              <a:ea typeface="华文中宋" panose="02010600040101010101" pitchFamily="2" charset="-122"/>
            </a:endParaRPr>
          </a:p>
          <a:p>
            <a:pPr marL="457200" indent="-457200" algn="ctr">
              <a:lnSpc>
                <a:spcPct val="150000"/>
              </a:lnSpc>
              <a:buFont typeface="Wingdings" panose="05000000000000000000" pitchFamily="2" charset="2"/>
              <a:buChar char="l"/>
            </a:pPr>
            <a:r>
              <a:rPr lang="zh-CN" altLang="en-US" sz="2800" b="1" dirty="0">
                <a:latin typeface="华文中宋" panose="02010600040101010101" pitchFamily="2" charset="-122"/>
                <a:ea typeface="华文中宋" panose="02010600040101010101" pitchFamily="2" charset="-122"/>
              </a:rPr>
              <a:t>侧重学生情感体验</a:t>
            </a:r>
            <a:endParaRPr lang="en-US" altLang="zh-CN" sz="2800" b="1" dirty="0">
              <a:latin typeface="华文中宋" panose="02010600040101010101" pitchFamily="2" charset="-122"/>
              <a:ea typeface="华文中宋" panose="02010600040101010101" pitchFamily="2" charset="-122"/>
            </a:endParaRPr>
          </a:p>
          <a:p>
            <a:pPr marL="457200" indent="-457200" algn="ctr">
              <a:lnSpc>
                <a:spcPct val="150000"/>
              </a:lnSpc>
              <a:buFont typeface="Wingdings" panose="05000000000000000000" pitchFamily="2" charset="2"/>
              <a:buChar char="l"/>
            </a:pPr>
            <a:r>
              <a:rPr lang="zh-CN" altLang="en-US" sz="2800" b="1" dirty="0">
                <a:latin typeface="华文中宋" panose="02010600040101010101" pitchFamily="2" charset="-122"/>
                <a:ea typeface="华文中宋" panose="02010600040101010101" pitchFamily="2" charset="-122"/>
              </a:rPr>
              <a:t>不追求系统的知识</a:t>
            </a:r>
            <a:endParaRPr lang="en-US" altLang="zh-CN" sz="2800" b="1" dirty="0">
              <a:latin typeface="华文中宋" panose="02010600040101010101" pitchFamily="2" charset="-122"/>
              <a:ea typeface="华文中宋" panose="02010600040101010101" pitchFamily="2" charset="-122"/>
            </a:endParaRPr>
          </a:p>
        </p:txBody>
      </p:sp>
      <p:pic>
        <p:nvPicPr>
          <p:cNvPr id="5" name="图片 4"/>
          <p:cNvPicPr>
            <a:picLocks noChangeAspect="1"/>
          </p:cNvPicPr>
          <p:nvPr/>
        </p:nvPicPr>
        <p:blipFill>
          <a:blip r:embed="rId1"/>
          <a:stretch>
            <a:fillRect/>
          </a:stretch>
        </p:blipFill>
        <p:spPr>
          <a:xfrm>
            <a:off x="2460625" y="1765300"/>
            <a:ext cx="7270750" cy="2050415"/>
          </a:xfrm>
          <a:prstGeom prst="rect">
            <a:avLst/>
          </a:prstGeom>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6"/>
          <p:cNvSpPr txBox="1">
            <a:spLocks noChangeArrowheads="1"/>
          </p:cNvSpPr>
          <p:nvPr/>
        </p:nvSpPr>
        <p:spPr bwMode="auto">
          <a:xfrm>
            <a:off x="1990254" y="548680"/>
            <a:ext cx="117852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sz="2400">
                <a:solidFill>
                  <a:schemeClr val="tx1"/>
                </a:solidFill>
                <a:latin typeface="Arial" panose="020B0604020202020204" pitchFamily="34" charset="0"/>
                <a:ea typeface="宋体" panose="02010600030101010101" pitchFamily="2" charset="-122"/>
              </a:defRPr>
            </a:lvl1pPr>
            <a:lvl2pPr marL="742950" indent="-285750" eaLnBrk="0" hangingPunct="0">
              <a:defRPr sz="2400">
                <a:solidFill>
                  <a:schemeClr val="tx1"/>
                </a:solidFill>
                <a:latin typeface="Arial" panose="020B0604020202020204" pitchFamily="34" charset="0"/>
                <a:ea typeface="宋体" panose="02010600030101010101" pitchFamily="2" charset="-122"/>
              </a:defRPr>
            </a:lvl2pPr>
            <a:lvl3pPr marL="1143000" indent="-228600" eaLnBrk="0" hangingPunct="0">
              <a:defRPr sz="2400">
                <a:solidFill>
                  <a:schemeClr val="tx1"/>
                </a:solidFill>
                <a:latin typeface="Arial" panose="020B0604020202020204" pitchFamily="34" charset="0"/>
                <a:ea typeface="宋体" panose="02010600030101010101" pitchFamily="2" charset="-122"/>
              </a:defRPr>
            </a:lvl3pPr>
            <a:lvl4pPr marL="1600200" indent="-228600" eaLnBrk="0" hangingPunct="0">
              <a:defRPr sz="2400">
                <a:solidFill>
                  <a:schemeClr val="tx1"/>
                </a:solidFill>
                <a:latin typeface="Arial" panose="020B0604020202020204" pitchFamily="34" charset="0"/>
                <a:ea typeface="宋体" panose="02010600030101010101" pitchFamily="2" charset="-122"/>
              </a:defRPr>
            </a:lvl4pPr>
            <a:lvl5pPr marL="2057400" indent="-228600" eaLnBrk="0" hangingPunc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pPr eaLnBrk="1" hangingPunct="1"/>
            <a:r>
              <a:rPr lang="en-US" altLang="zh-CN" sz="1800" b="1" dirty="0">
                <a:solidFill>
                  <a:srgbClr val="006666"/>
                </a:solidFill>
                <a:latin typeface="华文细黑" panose="02010600040101010101" charset="-122"/>
                <a:ea typeface="华文细黑" panose="02010600040101010101" charset="-122"/>
              </a:rPr>
              <a:t>. </a:t>
            </a:r>
            <a:r>
              <a:rPr lang="zh-CN" altLang="en-US" sz="1800" b="1" dirty="0">
                <a:solidFill>
                  <a:srgbClr val="006666"/>
                </a:solidFill>
                <a:latin typeface="华文细黑" panose="02010600040101010101" charset="-122"/>
                <a:ea typeface="华文细黑" panose="02010600040101010101" charset="-122"/>
              </a:rPr>
              <a:t>内文页</a:t>
            </a:r>
            <a:r>
              <a:rPr lang="en-US" altLang="zh-CN" sz="1800" b="1" dirty="0">
                <a:solidFill>
                  <a:srgbClr val="006666"/>
                </a:solidFill>
                <a:latin typeface="华文细黑" panose="02010600040101010101" charset="-122"/>
                <a:ea typeface="华文细黑" panose="02010600040101010101" charset="-122"/>
              </a:rPr>
              <a:t>  .</a:t>
            </a:r>
            <a:endParaRPr lang="en-US" altLang="zh-CN" sz="1800" b="1" dirty="0">
              <a:solidFill>
                <a:srgbClr val="006666"/>
              </a:solidFill>
              <a:latin typeface="华文细黑" panose="02010600040101010101" charset="-122"/>
              <a:ea typeface="华文细黑" panose="02010600040101010101" charset="-122"/>
            </a:endParaRPr>
          </a:p>
        </p:txBody>
      </p:sp>
      <p:pic>
        <p:nvPicPr>
          <p:cNvPr id="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41730" y="1043940"/>
            <a:ext cx="6984365" cy="42938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矩形 5"/>
          <p:cNvSpPr/>
          <p:nvPr/>
        </p:nvSpPr>
        <p:spPr>
          <a:xfrm>
            <a:off x="8126194" y="1955655"/>
            <a:ext cx="2427174" cy="2030095"/>
          </a:xfrm>
          <a:prstGeom prst="rect">
            <a:avLst/>
          </a:prstGeom>
          <a:solidFill>
            <a:schemeClr val="accent5">
              <a:lumMod val="20000"/>
              <a:lumOff val="80000"/>
            </a:schemeClr>
          </a:solidFill>
        </p:spPr>
        <p:txBody>
          <a:bodyPr wrap="square">
            <a:spAutoFit/>
          </a:bodyPr>
          <a:lstStyle/>
          <a:p>
            <a:pPr algn="ctr">
              <a:lnSpc>
                <a:spcPct val="150000"/>
              </a:lnSpc>
            </a:pPr>
            <a:r>
              <a:rPr lang="zh-CN" altLang="en-US" sz="2800" b="1" dirty="0">
                <a:solidFill>
                  <a:srgbClr val="FF0000"/>
                </a:solidFill>
                <a:latin typeface="华文中宋" panose="02010600040101010101" pitchFamily="2" charset="-122"/>
                <a:ea typeface="华文中宋" panose="02010600040101010101" pitchFamily="2" charset="-122"/>
              </a:rPr>
              <a:t>海陆疆域</a:t>
            </a:r>
            <a:endParaRPr lang="en-US" altLang="zh-CN" sz="2800" b="1" dirty="0">
              <a:solidFill>
                <a:srgbClr val="FF0000"/>
              </a:solidFill>
              <a:latin typeface="华文中宋" panose="02010600040101010101" pitchFamily="2" charset="-122"/>
              <a:ea typeface="华文中宋" panose="02010600040101010101" pitchFamily="2" charset="-122"/>
            </a:endParaRPr>
          </a:p>
          <a:p>
            <a:pPr algn="ctr">
              <a:lnSpc>
                <a:spcPct val="150000"/>
              </a:lnSpc>
            </a:pPr>
            <a:r>
              <a:rPr lang="zh-CN" altLang="en-US" sz="2800" b="1" dirty="0">
                <a:solidFill>
                  <a:srgbClr val="FF0000"/>
                </a:solidFill>
                <a:latin typeface="华文中宋" panose="02010600040101010101" pitchFamily="2" charset="-122"/>
                <a:ea typeface="华文中宋" panose="02010600040101010101" pitchFamily="2" charset="-122"/>
              </a:rPr>
              <a:t>濒临海域</a:t>
            </a:r>
            <a:endParaRPr lang="en-US" altLang="zh-CN" sz="2800" b="1" dirty="0">
              <a:solidFill>
                <a:srgbClr val="FF0000"/>
              </a:solidFill>
              <a:latin typeface="华文中宋" panose="02010600040101010101" pitchFamily="2" charset="-122"/>
              <a:ea typeface="华文中宋" panose="02010600040101010101" pitchFamily="2" charset="-122"/>
            </a:endParaRPr>
          </a:p>
          <a:p>
            <a:pPr algn="ctr">
              <a:lnSpc>
                <a:spcPct val="150000"/>
              </a:lnSpc>
            </a:pPr>
            <a:r>
              <a:rPr lang="zh-CN" altLang="en-US" sz="2800" b="1" dirty="0">
                <a:latin typeface="华文中宋" panose="02010600040101010101" pitchFamily="2" charset="-122"/>
                <a:ea typeface="华文中宋" panose="02010600040101010101" pitchFamily="2" charset="-122"/>
              </a:rPr>
              <a:t>周边国家</a:t>
            </a:r>
            <a:endParaRPr lang="en-US" altLang="zh-CN" sz="2800" b="1" dirty="0">
              <a:latin typeface="华文中宋" panose="02010600040101010101" pitchFamily="2" charset="-122"/>
              <a:ea typeface="华文中宋" panose="02010600040101010101" pitchFamily="2" charset="-122"/>
            </a:endParaRPr>
          </a:p>
        </p:txBody>
      </p:sp>
      <p:sp>
        <p:nvSpPr>
          <p:cNvPr id="4" name="文本框 3"/>
          <p:cNvSpPr txBox="1"/>
          <p:nvPr/>
        </p:nvSpPr>
        <p:spPr>
          <a:xfrm>
            <a:off x="1289685" y="5507355"/>
            <a:ext cx="634365" cy="368300"/>
          </a:xfrm>
          <a:prstGeom prst="rect">
            <a:avLst/>
          </a:prstGeom>
          <a:noFill/>
        </p:spPr>
        <p:txBody>
          <a:bodyPr wrap="square" rtlCol="0">
            <a:spAutoFit/>
          </a:bodyPr>
          <a:p>
            <a:r>
              <a:rPr lang="en-US" altLang="zh-CN"/>
              <a:t>P45</a:t>
            </a:r>
            <a:endParaRPr lang="en-US" altLang="zh-CN"/>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287688" y="373222"/>
            <a:ext cx="5407322" cy="42323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矩形 5"/>
          <p:cNvSpPr/>
          <p:nvPr/>
        </p:nvSpPr>
        <p:spPr>
          <a:xfrm>
            <a:off x="1541989" y="4771018"/>
            <a:ext cx="9108023" cy="1754326"/>
          </a:xfrm>
          <a:prstGeom prst="rect">
            <a:avLst/>
          </a:prstGeom>
          <a:solidFill>
            <a:schemeClr val="accent5">
              <a:lumMod val="20000"/>
              <a:lumOff val="80000"/>
            </a:schemeClr>
          </a:solidFill>
        </p:spPr>
        <p:txBody>
          <a:bodyPr wrap="square">
            <a:spAutoFit/>
          </a:bodyPr>
          <a:lstStyle/>
          <a:p>
            <a:pPr algn="ctr">
              <a:lnSpc>
                <a:spcPct val="150000"/>
              </a:lnSpc>
            </a:pPr>
            <a:r>
              <a:rPr lang="zh-CN" altLang="en-US" sz="2400" b="1" dirty="0">
                <a:latin typeface="华文行楷" panose="02010800040101010101" pitchFamily="2" charset="-122"/>
                <a:ea typeface="华文行楷" panose="02010800040101010101" pitchFamily="2" charset="-122"/>
              </a:rPr>
              <a:t>行政区划</a:t>
            </a:r>
            <a:endParaRPr lang="en-US" altLang="zh-CN" sz="2400" b="1" dirty="0">
              <a:latin typeface="华文行楷" panose="02010800040101010101" pitchFamily="2" charset="-122"/>
              <a:ea typeface="华文行楷" panose="02010800040101010101" pitchFamily="2" charset="-122"/>
            </a:endParaRPr>
          </a:p>
          <a:p>
            <a:pPr algn="just">
              <a:lnSpc>
                <a:spcPct val="150000"/>
              </a:lnSpc>
            </a:pPr>
            <a:r>
              <a:rPr lang="zh-CN" altLang="en-US" sz="2400" b="1" dirty="0">
                <a:latin typeface="华文中宋" panose="02010600040101010101" pitchFamily="2" charset="-122"/>
                <a:ea typeface="华文中宋" panose="02010600040101010101" pitchFamily="2" charset="-122"/>
              </a:rPr>
              <a:t>      我国现有</a:t>
            </a:r>
            <a:r>
              <a:rPr lang="en-US" altLang="zh-CN" sz="2400" b="1" dirty="0">
                <a:latin typeface="华文中宋" panose="02010600040101010101" pitchFamily="2" charset="-122"/>
                <a:ea typeface="华文中宋" panose="02010600040101010101" pitchFamily="2" charset="-122"/>
              </a:rPr>
              <a:t>23 </a:t>
            </a:r>
            <a:r>
              <a:rPr lang="zh-CN" altLang="en-US" sz="2400" b="1" dirty="0">
                <a:latin typeface="华文中宋" panose="02010600040101010101" pitchFamily="2" charset="-122"/>
                <a:ea typeface="华文中宋" panose="02010600040101010101" pitchFamily="2" charset="-122"/>
              </a:rPr>
              <a:t>个省、</a:t>
            </a:r>
            <a:r>
              <a:rPr lang="en-US" altLang="zh-CN" sz="2400" b="1" dirty="0">
                <a:latin typeface="华文中宋" panose="02010600040101010101" pitchFamily="2" charset="-122"/>
                <a:ea typeface="华文中宋" panose="02010600040101010101" pitchFamily="2" charset="-122"/>
              </a:rPr>
              <a:t>5 </a:t>
            </a:r>
            <a:r>
              <a:rPr lang="zh-CN" altLang="en-US" sz="2400" b="1" dirty="0">
                <a:latin typeface="华文中宋" panose="02010600040101010101" pitchFamily="2" charset="-122"/>
                <a:ea typeface="华文中宋" panose="02010600040101010101" pitchFamily="2" charset="-122"/>
              </a:rPr>
              <a:t>个自治区、</a:t>
            </a:r>
            <a:r>
              <a:rPr lang="en-US" altLang="zh-CN" sz="2400" b="1" dirty="0">
                <a:latin typeface="华文中宋" panose="02010600040101010101" pitchFamily="2" charset="-122"/>
                <a:ea typeface="华文中宋" panose="02010600040101010101" pitchFamily="2" charset="-122"/>
              </a:rPr>
              <a:t>4 </a:t>
            </a:r>
            <a:r>
              <a:rPr lang="zh-CN" altLang="en-US" sz="2400" b="1" dirty="0">
                <a:latin typeface="华文中宋" panose="02010600040101010101" pitchFamily="2" charset="-122"/>
                <a:ea typeface="华文中宋" panose="02010600040101010101" pitchFamily="2" charset="-122"/>
              </a:rPr>
              <a:t>个直辖市和</a:t>
            </a:r>
            <a:r>
              <a:rPr lang="en-US" altLang="zh-CN" sz="2400" b="1" dirty="0">
                <a:latin typeface="华文中宋" panose="02010600040101010101" pitchFamily="2" charset="-122"/>
                <a:ea typeface="华文中宋" panose="02010600040101010101" pitchFamily="2" charset="-122"/>
              </a:rPr>
              <a:t>2 </a:t>
            </a:r>
            <a:r>
              <a:rPr lang="zh-CN" altLang="en-US" sz="2400" b="1" dirty="0">
                <a:latin typeface="华文中宋" panose="02010600040101010101" pitchFamily="2" charset="-122"/>
                <a:ea typeface="华文中宋" panose="02010600040101010101" pitchFamily="2" charset="-122"/>
              </a:rPr>
              <a:t>个特别行政区。北京是中华人民共和国的首都。</a:t>
            </a:r>
            <a:endParaRPr lang="en-US" altLang="zh-CN" sz="2400" b="1" dirty="0">
              <a:latin typeface="华文中宋" panose="02010600040101010101" pitchFamily="2" charset="-122"/>
              <a:ea typeface="华文中宋" panose="02010600040101010101" pitchFamily="2" charset="-122"/>
            </a:endParaRPr>
          </a:p>
        </p:txBody>
      </p:sp>
      <p:sp>
        <p:nvSpPr>
          <p:cNvPr id="2" name="矩形 1"/>
          <p:cNvSpPr/>
          <p:nvPr/>
        </p:nvSpPr>
        <p:spPr>
          <a:xfrm>
            <a:off x="8890734" y="1442575"/>
            <a:ext cx="2427174" cy="2676525"/>
          </a:xfrm>
          <a:prstGeom prst="rect">
            <a:avLst/>
          </a:prstGeom>
          <a:solidFill>
            <a:schemeClr val="accent5">
              <a:lumMod val="20000"/>
              <a:lumOff val="80000"/>
            </a:schemeClr>
          </a:solidFill>
        </p:spPr>
        <p:txBody>
          <a:bodyPr wrap="square">
            <a:spAutoFit/>
          </a:bodyPr>
          <a:p>
            <a:pPr algn="l">
              <a:lnSpc>
                <a:spcPct val="150000"/>
              </a:lnSpc>
            </a:pPr>
            <a:r>
              <a:rPr lang="zh-CN" altLang="en-US" sz="2800" b="1">
                <a:sym typeface="+mn-ea"/>
              </a:rPr>
              <a:t>从课程标准和教材编写意图，不必要记各省的简称</a:t>
            </a:r>
            <a:endParaRPr lang="en-US" altLang="zh-CN" sz="2800" b="1" dirty="0">
              <a:latin typeface="华文中宋" panose="02010600040101010101" pitchFamily="2" charset="-122"/>
              <a:ea typeface="华文中宋" panose="02010600040101010101" pitchFamily="2" charset="-122"/>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a:xfrm>
            <a:off x="1412622" y="260853"/>
            <a:ext cx="9252520"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3600" b="1" dirty="0">
                <a:latin typeface="华文中宋" panose="02010600040101010101" pitchFamily="2" charset="-122"/>
                <a:ea typeface="华文中宋" panose="02010600040101010101" pitchFamily="2" charset="-122"/>
              </a:rPr>
              <a:t>第</a:t>
            </a:r>
            <a:r>
              <a:rPr lang="en-US" altLang="zh-CN" sz="3600" b="1" dirty="0">
                <a:latin typeface="华文中宋" panose="02010600040101010101" pitchFamily="2" charset="-122"/>
                <a:ea typeface="华文中宋" panose="02010600040101010101" pitchFamily="2" charset="-122"/>
              </a:rPr>
              <a:t>46</a:t>
            </a:r>
            <a:r>
              <a:rPr lang="zh-CN" altLang="en-US" sz="3600" b="1" dirty="0">
                <a:latin typeface="华文中宋" panose="02010600040101010101" pitchFamily="2" charset="-122"/>
                <a:ea typeface="华文中宋" panose="02010600040101010101" pitchFamily="2" charset="-122"/>
              </a:rPr>
              <a:t>页活动注意与初中地理课程的差异</a:t>
            </a:r>
            <a:endParaRPr lang="en-US" altLang="zh-CN" sz="3600" b="1" dirty="0">
              <a:latin typeface="华文中宋" panose="02010600040101010101" pitchFamily="2" charset="-122"/>
              <a:ea typeface="华文中宋" panose="02010600040101010101" pitchFamily="2" charset="-122"/>
            </a:endParaRPr>
          </a:p>
        </p:txBody>
      </p:sp>
      <p:sp>
        <p:nvSpPr>
          <p:cNvPr id="9" name="矩形 8"/>
          <p:cNvSpPr/>
          <p:nvPr/>
        </p:nvSpPr>
        <p:spPr>
          <a:xfrm>
            <a:off x="1199456" y="4538696"/>
            <a:ext cx="10297144" cy="2031325"/>
          </a:xfrm>
          <a:prstGeom prst="rect">
            <a:avLst/>
          </a:prstGeom>
        </p:spPr>
        <p:txBody>
          <a:bodyPr wrap="square">
            <a:spAutoFit/>
          </a:bodyPr>
          <a:lstStyle/>
          <a:p>
            <a:pPr>
              <a:lnSpc>
                <a:spcPct val="150000"/>
              </a:lnSpc>
            </a:pPr>
            <a:r>
              <a:rPr lang="zh-CN" altLang="en-US" sz="2800" b="1" dirty="0"/>
              <a:t>初中地理课程标准</a:t>
            </a:r>
            <a:r>
              <a:rPr lang="zh-CN" altLang="zh-CN" sz="2800" b="1" dirty="0"/>
              <a:t>：</a:t>
            </a:r>
            <a:endParaRPr lang="zh-CN" altLang="zh-CN" sz="2800" b="1" dirty="0"/>
          </a:p>
          <a:p>
            <a:pPr>
              <a:lnSpc>
                <a:spcPct val="150000"/>
              </a:lnSpc>
            </a:pPr>
            <a:r>
              <a:rPr lang="en-US" altLang="zh-CN" sz="2800" dirty="0"/>
              <a:t>         </a:t>
            </a:r>
            <a:r>
              <a:rPr lang="zh-CN" altLang="en-US" sz="2800" dirty="0"/>
              <a:t>在我国政区图上准确找出</a:t>
            </a:r>
            <a:r>
              <a:rPr lang="en-US" altLang="zh-CN" sz="2800" dirty="0"/>
              <a:t>34</a:t>
            </a:r>
            <a:r>
              <a:rPr lang="zh-CN" altLang="en-US" sz="2800" dirty="0"/>
              <a:t>个省级行政区域单位，记住它们的简称和行政中心。</a:t>
            </a:r>
            <a:endParaRPr lang="en-US" altLang="zh-CN" sz="2800" dirty="0"/>
          </a:p>
        </p:txBody>
      </p:sp>
      <p:pic>
        <p:nvPicPr>
          <p:cNvPr id="1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495605" y="1730873"/>
            <a:ext cx="7588895" cy="21602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矩形 10"/>
          <p:cNvSpPr/>
          <p:nvPr/>
        </p:nvSpPr>
        <p:spPr>
          <a:xfrm>
            <a:off x="9857385" y="3645024"/>
            <a:ext cx="1353469" cy="1569660"/>
          </a:xfrm>
          <a:prstGeom prst="rect">
            <a:avLst/>
          </a:prstGeom>
          <a:solidFill>
            <a:schemeClr val="accent5">
              <a:lumMod val="20000"/>
              <a:lumOff val="80000"/>
            </a:schemeClr>
          </a:solidFill>
        </p:spPr>
        <p:txBody>
          <a:bodyPr wrap="square">
            <a:spAutoFit/>
          </a:bodyPr>
          <a:lstStyle/>
          <a:p>
            <a:pPr algn="ctr">
              <a:lnSpc>
                <a:spcPct val="150000"/>
              </a:lnSpc>
            </a:pPr>
            <a:r>
              <a:rPr lang="zh-CN" altLang="en-US" sz="3200" b="1" dirty="0">
                <a:latin typeface="华文中宋" panose="02010600040101010101" pitchFamily="2" charset="-122"/>
                <a:ea typeface="华文中宋" panose="02010600040101010101" pitchFamily="2" charset="-122"/>
              </a:rPr>
              <a:t>难度</a:t>
            </a:r>
            <a:endParaRPr lang="en-US" altLang="zh-CN" sz="3200" b="1" dirty="0">
              <a:latin typeface="华文中宋" panose="02010600040101010101" pitchFamily="2" charset="-122"/>
              <a:ea typeface="华文中宋" panose="02010600040101010101" pitchFamily="2" charset="-122"/>
            </a:endParaRPr>
          </a:p>
          <a:p>
            <a:pPr algn="ctr">
              <a:lnSpc>
                <a:spcPct val="150000"/>
              </a:lnSpc>
            </a:pPr>
            <a:r>
              <a:rPr lang="zh-CN" altLang="en-US" sz="3200" b="1" dirty="0">
                <a:latin typeface="华文中宋" panose="02010600040101010101" pitchFamily="2" charset="-122"/>
                <a:ea typeface="华文中宋" panose="02010600040101010101" pitchFamily="2" charset="-122"/>
              </a:rPr>
              <a:t>差异</a:t>
            </a:r>
            <a:endParaRPr lang="zh-CN" altLang="zh-CN" sz="3200" dirty="0">
              <a:latin typeface="黑体" panose="02010609060101010101" pitchFamily="49" charset="-122"/>
              <a:ea typeface="黑体" panose="02010609060101010101" pitchFamily="49" charset="-122"/>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225719" y="4529743"/>
            <a:ext cx="7934325" cy="2306955"/>
          </a:xfrm>
          <a:prstGeom prst="rect">
            <a:avLst/>
          </a:prstGeom>
          <a:solidFill>
            <a:schemeClr val="accent5">
              <a:lumMod val="20000"/>
              <a:lumOff val="80000"/>
            </a:schemeClr>
          </a:solidFill>
        </p:spPr>
        <p:txBody>
          <a:bodyPr wrap="square">
            <a:spAutoFit/>
          </a:bodyPr>
          <a:lstStyle/>
          <a:p>
            <a:pPr algn="ctr">
              <a:lnSpc>
                <a:spcPct val="150000"/>
              </a:lnSpc>
            </a:pPr>
            <a:r>
              <a:rPr lang="zh-CN" altLang="en-US" sz="2400" b="1" dirty="0">
                <a:latin typeface="华文行楷" panose="02010800040101010101" pitchFamily="2" charset="-122"/>
                <a:ea typeface="华文行楷" panose="02010800040101010101" pitchFamily="2" charset="-122"/>
              </a:rPr>
              <a:t>台湾</a:t>
            </a:r>
            <a:endParaRPr lang="en-US" altLang="zh-CN" sz="2400" b="1" dirty="0">
              <a:latin typeface="华文行楷" panose="02010800040101010101" pitchFamily="2" charset="-122"/>
              <a:ea typeface="华文行楷" panose="02010800040101010101" pitchFamily="2" charset="-122"/>
            </a:endParaRPr>
          </a:p>
          <a:p>
            <a:pPr algn="just">
              <a:lnSpc>
                <a:spcPct val="150000"/>
              </a:lnSpc>
            </a:pPr>
            <a:r>
              <a:rPr lang="zh-CN" altLang="en-US" sz="2400" b="1" dirty="0">
                <a:latin typeface="华文中宋" panose="02010600040101010101" pitchFamily="2" charset="-122"/>
                <a:ea typeface="华文中宋" panose="02010600040101010101" pitchFamily="2" charset="-122"/>
              </a:rPr>
              <a:t>      </a:t>
            </a:r>
            <a:r>
              <a:rPr lang="zh-CN" altLang="en-US" sz="2400">
                <a:sym typeface="+mn-ea"/>
              </a:rPr>
              <a:t>通过查阅资料节台湾的风光，以及郑成功收复台湾的故事</a:t>
            </a:r>
            <a:r>
              <a:rPr lang="zh-CN" altLang="en-US" sz="2400" b="1" dirty="0">
                <a:latin typeface="华文中宋" panose="02010600040101010101" pitchFamily="2" charset="-122"/>
                <a:ea typeface="华文中宋" panose="02010600040101010101" pitchFamily="2" charset="-122"/>
              </a:rPr>
              <a:t>知道台湾是我国领土不可分割的一部分。</a:t>
            </a:r>
            <a:r>
              <a:rPr lang="zh-CN" altLang="en-US" sz="2400">
                <a:sym typeface="+mn-ea"/>
              </a:rPr>
              <a:t>最终目标是培养学生的国家情感，对民族英雄产生敬仰之情。</a:t>
            </a:r>
            <a:endParaRPr lang="en-US" altLang="zh-CN" sz="2400" b="1" dirty="0">
              <a:latin typeface="华文中宋" panose="02010600040101010101" pitchFamily="2" charset="-122"/>
              <a:ea typeface="华文中宋" panose="02010600040101010101" pitchFamily="2" charset="-122"/>
            </a:endParaRPr>
          </a:p>
        </p:txBody>
      </p:sp>
      <p:pic>
        <p:nvPicPr>
          <p:cNvPr id="2" name="图片 1"/>
          <p:cNvPicPr>
            <a:picLocks noChangeAspect="1"/>
          </p:cNvPicPr>
          <p:nvPr/>
        </p:nvPicPr>
        <p:blipFill>
          <a:blip r:embed="rId1"/>
          <a:stretch>
            <a:fillRect/>
          </a:stretch>
        </p:blipFill>
        <p:spPr>
          <a:xfrm>
            <a:off x="2961005" y="633730"/>
            <a:ext cx="7463790" cy="3895725"/>
          </a:xfrm>
          <a:prstGeom prst="rect">
            <a:avLst/>
          </a:prstGeom>
        </p:spPr>
      </p:pic>
      <p:sp>
        <p:nvSpPr>
          <p:cNvPr id="3" name="文本框 2"/>
          <p:cNvSpPr txBox="1"/>
          <p:nvPr/>
        </p:nvSpPr>
        <p:spPr>
          <a:xfrm>
            <a:off x="2961005" y="4030345"/>
            <a:ext cx="609600" cy="368300"/>
          </a:xfrm>
          <a:prstGeom prst="rect">
            <a:avLst/>
          </a:prstGeom>
          <a:noFill/>
        </p:spPr>
        <p:txBody>
          <a:bodyPr wrap="square" rtlCol="0">
            <a:spAutoFit/>
          </a:bodyPr>
          <a:p>
            <a:r>
              <a:rPr lang="en-US" altLang="zh-CN"/>
              <a:t>P47</a:t>
            </a:r>
            <a:endParaRPr lang="en-US" altLang="zh-CN"/>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847528" y="453727"/>
            <a:ext cx="8280920" cy="923330"/>
          </a:xfrm>
          <a:prstGeom prst="rect">
            <a:avLst/>
          </a:prstGeom>
        </p:spPr>
        <p:txBody>
          <a:bodyPr wrap="square">
            <a:spAutoFit/>
          </a:bodyPr>
          <a:lstStyle/>
          <a:p>
            <a:pPr algn="ctr">
              <a:lnSpc>
                <a:spcPct val="150000"/>
              </a:lnSpc>
            </a:pPr>
            <a:r>
              <a:rPr lang="zh-CN" altLang="en-US" sz="3600" b="1" dirty="0">
                <a:latin typeface="华文中宋" panose="02010600040101010101" pitchFamily="2" charset="-122"/>
                <a:ea typeface="华文中宋" panose="02010600040101010101" pitchFamily="2" charset="-122"/>
              </a:rPr>
              <a:t>（</a:t>
            </a:r>
            <a:r>
              <a:rPr lang="en-US" altLang="zh-CN" sz="3600" b="1" dirty="0">
                <a:latin typeface="华文中宋" panose="02010600040101010101" pitchFamily="2" charset="-122"/>
                <a:ea typeface="华文中宋" panose="02010600040101010101" pitchFamily="2" charset="-122"/>
              </a:rPr>
              <a:t>2</a:t>
            </a:r>
            <a:r>
              <a:rPr lang="zh-CN" altLang="en-US" sz="3600" b="1" dirty="0">
                <a:latin typeface="华文中宋" panose="02010600040101010101" pitchFamily="2" charset="-122"/>
                <a:ea typeface="华文中宋" panose="02010600040101010101" pitchFamily="2" charset="-122"/>
              </a:rPr>
              <a:t>）好山好水好风光</a:t>
            </a:r>
            <a:endParaRPr lang="zh-CN" altLang="zh-CN" sz="2800" dirty="0">
              <a:latin typeface="黑体" panose="02010609060101010101" pitchFamily="49" charset="-122"/>
              <a:ea typeface="黑体" panose="02010609060101010101" pitchFamily="49" charset="-122"/>
            </a:endParaRPr>
          </a:p>
        </p:txBody>
      </p:sp>
      <p:sp>
        <p:nvSpPr>
          <p:cNvPr id="2" name="矩形 1"/>
          <p:cNvSpPr/>
          <p:nvPr/>
        </p:nvSpPr>
        <p:spPr>
          <a:xfrm>
            <a:off x="731404" y="1354293"/>
            <a:ext cx="10729192" cy="5262979"/>
          </a:xfrm>
          <a:prstGeom prst="rect">
            <a:avLst/>
          </a:prstGeom>
        </p:spPr>
        <p:txBody>
          <a:bodyPr wrap="square">
            <a:spAutoFit/>
          </a:bodyPr>
          <a:lstStyle/>
          <a:p>
            <a:pPr algn="ctr">
              <a:lnSpc>
                <a:spcPct val="150000"/>
              </a:lnSpc>
            </a:pPr>
            <a:r>
              <a:rPr lang="zh-CN" altLang="zh-CN" sz="2800" dirty="0">
                <a:latin typeface="黑体" panose="02010609060101010101" pitchFamily="49" charset="-122"/>
                <a:ea typeface="黑体" panose="02010609060101010101" pitchFamily="49" charset="-122"/>
              </a:rPr>
              <a:t>对应课程标准五（</a:t>
            </a:r>
            <a:r>
              <a:rPr lang="en-US" altLang="zh-CN" sz="2800" dirty="0">
                <a:latin typeface="黑体" panose="02010609060101010101" pitchFamily="49" charset="-122"/>
                <a:ea typeface="黑体" panose="02010609060101010101" pitchFamily="49" charset="-122"/>
              </a:rPr>
              <a:t>4</a:t>
            </a:r>
            <a:r>
              <a:rPr lang="zh-CN" altLang="zh-CN" sz="2800" dirty="0">
                <a:latin typeface="黑体" panose="02010609060101010101" pitchFamily="49" charset="-122"/>
                <a:ea typeface="黑体" panose="02010609060101010101" pitchFamily="49" charset="-122"/>
              </a:rPr>
              <a:t>）</a:t>
            </a:r>
            <a:endParaRPr lang="zh-CN" altLang="zh-CN" sz="2800" dirty="0">
              <a:latin typeface="黑体" panose="02010609060101010101" pitchFamily="49" charset="-122"/>
              <a:ea typeface="黑体" panose="02010609060101010101" pitchFamily="49" charset="-122"/>
            </a:endParaRPr>
          </a:p>
          <a:p>
            <a:pPr>
              <a:lnSpc>
                <a:spcPct val="150000"/>
              </a:lnSpc>
            </a:pPr>
            <a:r>
              <a:rPr lang="zh-CN" altLang="zh-CN" sz="2800" b="1" dirty="0"/>
              <a:t>课程内容：</a:t>
            </a:r>
            <a:endParaRPr lang="zh-CN" altLang="zh-CN" sz="2800" b="1" dirty="0"/>
          </a:p>
          <a:p>
            <a:pPr>
              <a:lnSpc>
                <a:spcPct val="150000"/>
              </a:lnSpc>
            </a:pPr>
            <a:r>
              <a:rPr lang="en-US" altLang="zh-CN" sz="2800" dirty="0"/>
              <a:t>        </a:t>
            </a:r>
            <a:r>
              <a:rPr lang="zh-CN" altLang="zh-CN" sz="2800" dirty="0"/>
              <a:t>知道我国是一个地域辽阔、有着许多名山大川和名胜古迹的国家，体验热爱国土的情感。</a:t>
            </a:r>
            <a:endParaRPr lang="zh-CN" altLang="zh-CN" sz="2800" dirty="0"/>
          </a:p>
          <a:p>
            <a:pPr>
              <a:lnSpc>
                <a:spcPct val="150000"/>
              </a:lnSpc>
            </a:pPr>
            <a:r>
              <a:rPr lang="zh-CN" altLang="zh-CN" sz="2800" b="1" dirty="0"/>
              <a:t>教学活动建议：</a:t>
            </a:r>
            <a:endParaRPr lang="zh-CN" altLang="zh-CN" sz="2800" b="1" dirty="0"/>
          </a:p>
          <a:p>
            <a:pPr>
              <a:lnSpc>
                <a:spcPct val="150000"/>
              </a:lnSpc>
            </a:pPr>
            <a:r>
              <a:rPr lang="en-US" altLang="zh-CN" sz="2800" dirty="0"/>
              <a:t>        </a:t>
            </a:r>
            <a:r>
              <a:rPr lang="zh-CN" altLang="zh-CN" sz="2800" dirty="0"/>
              <a:t>列举一些能够代表中国的典型标志和象征，并说明理由。观看有关祖国风光的影视片；收集整理图片、诗文、风景点门票等资料，互相交流。</a:t>
            </a:r>
            <a:endParaRPr lang="zh-CN" altLang="zh-CN" sz="2800"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6"/>
          <p:cNvSpPr txBox="1">
            <a:spLocks noChangeArrowheads="1"/>
          </p:cNvSpPr>
          <p:nvPr/>
        </p:nvSpPr>
        <p:spPr bwMode="auto">
          <a:xfrm>
            <a:off x="1990254" y="548680"/>
            <a:ext cx="117852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sz="2400">
                <a:solidFill>
                  <a:schemeClr val="tx1"/>
                </a:solidFill>
                <a:latin typeface="Arial" panose="020B0604020202020204" pitchFamily="34" charset="0"/>
                <a:ea typeface="宋体" panose="02010600030101010101" pitchFamily="2" charset="-122"/>
              </a:defRPr>
            </a:lvl1pPr>
            <a:lvl2pPr marL="742950" indent="-285750" eaLnBrk="0" hangingPunct="0">
              <a:defRPr sz="2400">
                <a:solidFill>
                  <a:schemeClr val="tx1"/>
                </a:solidFill>
                <a:latin typeface="Arial" panose="020B0604020202020204" pitchFamily="34" charset="0"/>
                <a:ea typeface="宋体" panose="02010600030101010101" pitchFamily="2" charset="-122"/>
              </a:defRPr>
            </a:lvl2pPr>
            <a:lvl3pPr marL="1143000" indent="-228600" eaLnBrk="0" hangingPunct="0">
              <a:defRPr sz="2400">
                <a:solidFill>
                  <a:schemeClr val="tx1"/>
                </a:solidFill>
                <a:latin typeface="Arial" panose="020B0604020202020204" pitchFamily="34" charset="0"/>
                <a:ea typeface="宋体" panose="02010600030101010101" pitchFamily="2" charset="-122"/>
              </a:defRPr>
            </a:lvl3pPr>
            <a:lvl4pPr marL="1600200" indent="-228600" eaLnBrk="0" hangingPunct="0">
              <a:defRPr sz="2400">
                <a:solidFill>
                  <a:schemeClr val="tx1"/>
                </a:solidFill>
                <a:latin typeface="Arial" panose="020B0604020202020204" pitchFamily="34" charset="0"/>
                <a:ea typeface="宋体" panose="02010600030101010101" pitchFamily="2" charset="-122"/>
              </a:defRPr>
            </a:lvl4pPr>
            <a:lvl5pPr marL="2057400" indent="-228600" eaLnBrk="0" hangingPunct="0">
              <a:defRPr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pPr eaLnBrk="1" hangingPunct="1"/>
            <a:r>
              <a:rPr lang="en-US" altLang="zh-CN" sz="1800" b="1" dirty="0">
                <a:solidFill>
                  <a:srgbClr val="006666"/>
                </a:solidFill>
                <a:latin typeface="华文细黑" panose="02010600040101010101" charset="-122"/>
                <a:ea typeface="华文细黑" panose="02010600040101010101" charset="-122"/>
              </a:rPr>
              <a:t>. </a:t>
            </a:r>
            <a:r>
              <a:rPr lang="zh-CN" altLang="en-US" sz="1800" b="1" dirty="0">
                <a:solidFill>
                  <a:srgbClr val="006666"/>
                </a:solidFill>
                <a:latin typeface="华文细黑" panose="02010600040101010101" charset="-122"/>
                <a:ea typeface="华文细黑" panose="02010600040101010101" charset="-122"/>
              </a:rPr>
              <a:t>内文页</a:t>
            </a:r>
            <a:r>
              <a:rPr lang="en-US" altLang="zh-CN" sz="1800" b="1" dirty="0">
                <a:solidFill>
                  <a:srgbClr val="006666"/>
                </a:solidFill>
                <a:latin typeface="华文细黑" panose="02010600040101010101" charset="-122"/>
                <a:ea typeface="华文细黑" panose="02010600040101010101" charset="-122"/>
              </a:rPr>
              <a:t>  .</a:t>
            </a:r>
            <a:endParaRPr lang="en-US" altLang="zh-CN" sz="1800" b="1" dirty="0">
              <a:solidFill>
                <a:srgbClr val="006666"/>
              </a:solidFill>
              <a:latin typeface="华文细黑" panose="02010600040101010101" charset="-122"/>
              <a:ea typeface="华文细黑" panose="02010600040101010101" charset="-122"/>
            </a:endParaRPr>
          </a:p>
        </p:txBody>
      </p:sp>
      <p:pic>
        <p:nvPicPr>
          <p:cNvPr id="5123"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268781" y="548856"/>
            <a:ext cx="7416824" cy="59448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矩形 5"/>
          <p:cNvSpPr/>
          <p:nvPr/>
        </p:nvSpPr>
        <p:spPr>
          <a:xfrm>
            <a:off x="9403814" y="1988675"/>
            <a:ext cx="2427174" cy="3969385"/>
          </a:xfrm>
          <a:prstGeom prst="rect">
            <a:avLst/>
          </a:prstGeom>
          <a:solidFill>
            <a:schemeClr val="accent5">
              <a:lumMod val="20000"/>
              <a:lumOff val="80000"/>
            </a:schemeClr>
          </a:solidFill>
        </p:spPr>
        <p:txBody>
          <a:bodyPr wrap="square">
            <a:spAutoFit/>
          </a:bodyPr>
          <a:p>
            <a:pPr algn="l">
              <a:lnSpc>
                <a:spcPct val="150000"/>
              </a:lnSpc>
            </a:pPr>
            <a:r>
              <a:rPr lang="zh-CN" altLang="en-US" sz="2800">
                <a:sym typeface="+mn-ea"/>
              </a:rPr>
              <a:t>了解中国地形的复杂性及不同特点，重点是</a:t>
            </a:r>
            <a:r>
              <a:rPr lang="zh-CN" altLang="en-US" sz="2800">
                <a:sym typeface="+mn-ea"/>
              </a:rPr>
              <a:t>体验热爱国土的情感。</a:t>
            </a:r>
            <a:endParaRPr lang="zh-CN" altLang="en-US" sz="2800"/>
          </a:p>
          <a:p>
            <a:pPr algn="l">
              <a:lnSpc>
                <a:spcPct val="150000"/>
              </a:lnSpc>
            </a:pPr>
            <a:endParaRPr lang="en-US" altLang="zh-CN" sz="2800" b="1" dirty="0">
              <a:latin typeface="华文中宋" panose="02010600040101010101" pitchFamily="2" charset="-122"/>
              <a:ea typeface="华文中宋" panose="02010600040101010101"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24" name="Picture 2"/>
          <p:cNvPicPr>
            <a:picLocks noChangeAspect="1" noChangeArrowheads="1"/>
          </p:cNvPicPr>
          <p:nvPr/>
        </p:nvPicPr>
        <p:blipFill>
          <a:blip r:embed="rId2" cstate="print"/>
          <a:srcRect/>
          <a:stretch>
            <a:fillRect/>
          </a:stretch>
        </p:blipFill>
        <p:spPr bwMode="auto">
          <a:xfrm>
            <a:off x="554520" y="1449880"/>
            <a:ext cx="3453338" cy="5048493"/>
          </a:xfrm>
          <a:prstGeom prst="rect">
            <a:avLst/>
          </a:prstGeom>
          <a:noFill/>
          <a:ln w="9525">
            <a:noFill/>
            <a:miter lim="800000"/>
            <a:headEnd/>
            <a:tailEnd/>
          </a:ln>
          <a:effectLst/>
        </p:spPr>
      </p:pic>
      <p:sp>
        <p:nvSpPr>
          <p:cNvPr id="2" name="对话气泡: 圆角矩形 1"/>
          <p:cNvSpPr/>
          <p:nvPr/>
        </p:nvSpPr>
        <p:spPr>
          <a:xfrm>
            <a:off x="980330" y="3582535"/>
            <a:ext cx="2838010" cy="1398494"/>
          </a:xfrm>
          <a:prstGeom prst="wedgeRoundRectCallout">
            <a:avLst>
              <a:gd name="adj1" fmla="val 63191"/>
              <a:gd name="adj2" fmla="val -27244"/>
              <a:gd name="adj3" fmla="val 16667"/>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对话气泡: 圆角矩形 24"/>
          <p:cNvSpPr/>
          <p:nvPr/>
        </p:nvSpPr>
        <p:spPr>
          <a:xfrm>
            <a:off x="683793" y="5827059"/>
            <a:ext cx="2838010" cy="747514"/>
          </a:xfrm>
          <a:prstGeom prst="wedgeRoundRectCallout">
            <a:avLst>
              <a:gd name="adj1" fmla="val 63191"/>
              <a:gd name="adj2" fmla="val -27244"/>
              <a:gd name="adj3" fmla="val 16667"/>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096185" y="3820117"/>
            <a:ext cx="1111623" cy="646331"/>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家庭责任意识</a:t>
            </a:r>
            <a:endParaRPr lang="zh-CN" altLang="en-US" dirty="0">
              <a:latin typeface="黑体" panose="02010609060101010101" pitchFamily="49" charset="-122"/>
              <a:ea typeface="黑体" panose="02010609060101010101" pitchFamily="49" charset="-122"/>
            </a:endParaRPr>
          </a:p>
        </p:txBody>
      </p:sp>
      <p:sp>
        <p:nvSpPr>
          <p:cNvPr id="26" name="文本框 25"/>
          <p:cNvSpPr txBox="1"/>
          <p:nvPr/>
        </p:nvSpPr>
        <p:spPr>
          <a:xfrm>
            <a:off x="4007223" y="5586295"/>
            <a:ext cx="1111623" cy="923330"/>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关于家庭责任的法治观念</a:t>
            </a:r>
            <a:endParaRPr lang="zh-CN" altLang="en-US" dirty="0">
              <a:latin typeface="黑体" panose="02010609060101010101" pitchFamily="49" charset="-122"/>
              <a:ea typeface="黑体" panose="02010609060101010101" pitchFamily="49" charset="-122"/>
            </a:endParaRPr>
          </a:p>
        </p:txBody>
      </p:sp>
      <p:pic>
        <p:nvPicPr>
          <p:cNvPr id="27" name="Picture 2"/>
          <p:cNvPicPr>
            <a:picLocks noChangeAspect="1" noChangeArrowheads="1"/>
          </p:cNvPicPr>
          <p:nvPr/>
        </p:nvPicPr>
        <p:blipFill rotWithShape="1">
          <a:blip r:embed="rId3" cstate="print"/>
          <a:srcRect t="81810"/>
          <a:stretch>
            <a:fillRect/>
          </a:stretch>
        </p:blipFill>
        <p:spPr bwMode="auto">
          <a:xfrm>
            <a:off x="5206033" y="1812005"/>
            <a:ext cx="3460096" cy="921642"/>
          </a:xfrm>
          <a:prstGeom prst="rect">
            <a:avLst/>
          </a:prstGeom>
          <a:noFill/>
          <a:ln w="9525">
            <a:noFill/>
            <a:miter lim="800000"/>
            <a:headEnd/>
            <a:tailEnd/>
          </a:ln>
          <a:effectLst/>
        </p:spPr>
      </p:pic>
      <p:sp>
        <p:nvSpPr>
          <p:cNvPr id="28" name="文本框 27"/>
          <p:cNvSpPr txBox="1"/>
          <p:nvPr/>
        </p:nvSpPr>
        <p:spPr>
          <a:xfrm>
            <a:off x="6014578" y="2712780"/>
            <a:ext cx="2054915"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关于公共设施的</a:t>
            </a:r>
            <a:endParaRPr lang="zh-CN" altLang="en-US" dirty="0">
              <a:latin typeface="黑体" panose="02010609060101010101" pitchFamily="49" charset="-122"/>
              <a:ea typeface="黑体" panose="02010609060101010101" pitchFamily="49" charset="-122"/>
            </a:endParaRPr>
          </a:p>
        </p:txBody>
      </p:sp>
      <p:pic>
        <p:nvPicPr>
          <p:cNvPr id="41" name="Picture 3"/>
          <p:cNvPicPr>
            <a:picLocks noChangeAspect="1" noChangeArrowheads="1"/>
          </p:cNvPicPr>
          <p:nvPr/>
        </p:nvPicPr>
        <p:blipFill rotWithShape="1">
          <a:blip r:embed="rId4" cstate="print"/>
          <a:srcRect t="62249" r="2975" b="14695"/>
          <a:stretch>
            <a:fillRect/>
          </a:stretch>
        </p:blipFill>
        <p:spPr bwMode="auto">
          <a:xfrm>
            <a:off x="5255197" y="3016633"/>
            <a:ext cx="3361767" cy="1171664"/>
          </a:xfrm>
          <a:prstGeom prst="rect">
            <a:avLst/>
          </a:prstGeom>
          <a:noFill/>
          <a:ln w="9525">
            <a:noFill/>
            <a:miter lim="800000"/>
            <a:headEnd/>
            <a:tailEnd/>
          </a:ln>
          <a:effectLst/>
        </p:spPr>
      </p:pic>
      <p:sp>
        <p:nvSpPr>
          <p:cNvPr id="42" name="文本框 41"/>
          <p:cNvSpPr txBox="1"/>
          <p:nvPr/>
        </p:nvSpPr>
        <p:spPr>
          <a:xfrm>
            <a:off x="6192900" y="4268700"/>
            <a:ext cx="2054915"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关于公共秩序的</a:t>
            </a:r>
            <a:endParaRPr lang="zh-CN" altLang="en-US" dirty="0">
              <a:latin typeface="黑体" panose="02010609060101010101" pitchFamily="49" charset="-122"/>
              <a:ea typeface="黑体" panose="02010609060101010101" pitchFamily="49" charset="-122"/>
            </a:endParaRPr>
          </a:p>
        </p:txBody>
      </p:sp>
      <p:pic>
        <p:nvPicPr>
          <p:cNvPr id="44" name="Picture 3"/>
          <p:cNvPicPr>
            <a:picLocks noChangeAspect="1" noChangeArrowheads="1"/>
          </p:cNvPicPr>
          <p:nvPr/>
        </p:nvPicPr>
        <p:blipFill rotWithShape="1">
          <a:blip r:embed="rId5" cstate="print"/>
          <a:srcRect l="2305" t="21812" r="5549" b="28884"/>
          <a:stretch>
            <a:fillRect/>
          </a:stretch>
        </p:blipFill>
        <p:spPr bwMode="auto">
          <a:xfrm>
            <a:off x="5360953" y="4645494"/>
            <a:ext cx="3305176" cy="1509142"/>
          </a:xfrm>
          <a:prstGeom prst="rect">
            <a:avLst/>
          </a:prstGeom>
          <a:noFill/>
          <a:ln w="9525">
            <a:noFill/>
            <a:miter lim="800000"/>
            <a:headEnd/>
            <a:tailEnd/>
          </a:ln>
          <a:effectLst/>
        </p:spPr>
      </p:pic>
      <p:sp>
        <p:nvSpPr>
          <p:cNvPr id="46" name="文本框 45"/>
          <p:cNvSpPr txBox="1"/>
          <p:nvPr/>
        </p:nvSpPr>
        <p:spPr>
          <a:xfrm>
            <a:off x="6014578" y="6140293"/>
            <a:ext cx="2306747" cy="369332"/>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关于帮助弱势群体的</a:t>
            </a:r>
            <a:endParaRPr lang="zh-CN" altLang="en-US" dirty="0">
              <a:latin typeface="黑体" panose="02010609060101010101" pitchFamily="49" charset="-122"/>
              <a:ea typeface="黑体" panose="02010609060101010101" pitchFamily="49" charset="-122"/>
            </a:endParaRPr>
          </a:p>
        </p:txBody>
      </p:sp>
      <p:sp>
        <p:nvSpPr>
          <p:cNvPr id="48" name="右大括号 47"/>
          <p:cNvSpPr/>
          <p:nvPr/>
        </p:nvSpPr>
        <p:spPr>
          <a:xfrm>
            <a:off x="8869018" y="2259291"/>
            <a:ext cx="331694" cy="3429180"/>
          </a:xfrm>
          <a:prstGeom prst="rightBrace">
            <a:avLst>
              <a:gd name="adj1" fmla="val 57269"/>
              <a:gd name="adj2" fmla="val 50000"/>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文本框 3"/>
          <p:cNvSpPr txBox="1"/>
          <p:nvPr/>
        </p:nvSpPr>
        <p:spPr>
          <a:xfrm>
            <a:off x="9461117" y="2146801"/>
            <a:ext cx="2337218" cy="3253264"/>
          </a:xfrm>
          <a:prstGeom prst="roundRect">
            <a:avLst/>
          </a:prstGeom>
          <a:solidFill>
            <a:srgbClr val="FFCCFF"/>
          </a:solidFill>
        </p:spPr>
        <p:txBody>
          <a:bodyPr wrap="square" rtlCol="0">
            <a:spAutoFit/>
          </a:bodyPr>
          <a:lstStyle/>
          <a:p>
            <a:r>
              <a:rPr lang="zh-CN" altLang="en-US" sz="2400" dirty="0">
                <a:latin typeface="华文新魏" panose="02010800040101010101" pitchFamily="2" charset="-122"/>
                <a:ea typeface="华文新魏" panose="02010800040101010101" pitchFamily="2" charset="-122"/>
              </a:rPr>
              <a:t>突出法治观念和法治意识培养，同时在道德层面提出“主动遵守”、“主动维护”等更高层次要求，德法同行。</a:t>
            </a:r>
            <a:endParaRPr lang="zh-CN" altLang="en-US" sz="2400" dirty="0">
              <a:latin typeface="华文新魏" panose="02010800040101010101" pitchFamily="2" charset="-122"/>
              <a:ea typeface="华文新魏" panose="02010800040101010101" pitchFamily="2" charset="-122"/>
            </a:endParaRPr>
          </a:p>
        </p:txBody>
      </p:sp>
      <p:sp>
        <p:nvSpPr>
          <p:cNvPr id="19" name="矩形 18"/>
          <p:cNvSpPr/>
          <p:nvPr/>
        </p:nvSpPr>
        <p:spPr>
          <a:xfrm>
            <a:off x="530788" y="233730"/>
            <a:ext cx="10281139" cy="645160"/>
          </a:xfrm>
          <a:prstGeom prst="rect">
            <a:avLst/>
          </a:prstGeom>
        </p:spPr>
        <p:txBody>
          <a:bodyPr wrap="square">
            <a:spAutoFit/>
          </a:bodyPr>
          <a:lstStyle/>
          <a:p>
            <a:pPr>
              <a:lnSpc>
                <a:spcPct val="150000"/>
              </a:lnSpc>
            </a:pPr>
            <a:r>
              <a:rPr lang="zh-CN" altLang="en-US" sz="2400" dirty="0" smtClean="0"/>
              <a:t>◆</a:t>
            </a:r>
            <a:r>
              <a:rPr lang="zh-CN" altLang="en-US" sz="2400" b="1" dirty="0" smtClean="0">
                <a:solidFill>
                  <a:schemeClr val="tx1"/>
                </a:solidFill>
                <a:effectLst>
                  <a:outerShdw blurRad="38100" dist="19050" dir="2700000" algn="tl" rotWithShape="0">
                    <a:schemeClr val="dk1">
                      <a:alpha val="40000"/>
                    </a:schemeClr>
                  </a:outerShdw>
                </a:effectLst>
              </a:rPr>
              <a:t>教材强化了法治教育，关注</a:t>
            </a:r>
            <a:r>
              <a:rPr lang="zh-CN" altLang="zh-CN" sz="2400" b="1" dirty="0" smtClean="0">
                <a:solidFill>
                  <a:schemeClr val="tx1"/>
                </a:solidFill>
                <a:effectLst>
                  <a:outerShdw blurRad="38100" dist="19050" dir="2700000" algn="tl" rotWithShape="0">
                    <a:schemeClr val="dk1">
                      <a:alpha val="40000"/>
                    </a:schemeClr>
                  </a:outerShdw>
                </a:effectLst>
              </a:rPr>
              <a:t>法治意识</a:t>
            </a:r>
            <a:r>
              <a:rPr lang="zh-CN" altLang="en-US" sz="2400" b="1" dirty="0" smtClean="0">
                <a:solidFill>
                  <a:schemeClr val="tx1"/>
                </a:solidFill>
                <a:effectLst>
                  <a:outerShdw blurRad="38100" dist="19050" dir="2700000" algn="tl" rotWithShape="0">
                    <a:schemeClr val="dk1">
                      <a:alpha val="40000"/>
                    </a:schemeClr>
                  </a:outerShdw>
                </a:effectLst>
              </a:rPr>
              <a:t>培养。</a:t>
            </a:r>
            <a:endParaRPr lang="zh-CN" altLang="en-US" sz="2400" b="1" dirty="0" smtClean="0">
              <a:solidFill>
                <a:schemeClr val="tx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left)">
                                      <p:cBhvr>
                                        <p:cTn id="16" dur="500"/>
                                        <p:tgtEl>
                                          <p:spTgt spid="25"/>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ipe(down)">
                                      <p:cBhvr>
                                        <p:cTn id="20" dur="500"/>
                                        <p:tgtEl>
                                          <p:spTgt spid="26"/>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1000"/>
                                        <p:tgtEl>
                                          <p:spTgt spid="27"/>
                                        </p:tgtEl>
                                      </p:cBhvr>
                                    </p:animEffect>
                                    <p:anim calcmode="lin" valueType="num">
                                      <p:cBhvr>
                                        <p:cTn id="26" dur="1000" fill="hold"/>
                                        <p:tgtEl>
                                          <p:spTgt spid="27"/>
                                        </p:tgtEl>
                                        <p:attrNameLst>
                                          <p:attrName>ppt_x</p:attrName>
                                        </p:attrNameLst>
                                      </p:cBhvr>
                                      <p:tavLst>
                                        <p:tav tm="0">
                                          <p:val>
                                            <p:strVal val="#ppt_x"/>
                                          </p:val>
                                        </p:tav>
                                        <p:tav tm="100000">
                                          <p:val>
                                            <p:strVal val="#ppt_x"/>
                                          </p:val>
                                        </p:tav>
                                      </p:tavLst>
                                    </p:anim>
                                    <p:anim calcmode="lin" valueType="num">
                                      <p:cBhvr>
                                        <p:cTn id="27" dur="1000" fill="hold"/>
                                        <p:tgtEl>
                                          <p:spTgt spid="27"/>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1000"/>
                                        <p:tgtEl>
                                          <p:spTgt spid="28"/>
                                        </p:tgtEl>
                                      </p:cBhvr>
                                    </p:animEffect>
                                    <p:anim calcmode="lin" valueType="num">
                                      <p:cBhvr>
                                        <p:cTn id="31" dur="1000" fill="hold"/>
                                        <p:tgtEl>
                                          <p:spTgt spid="28"/>
                                        </p:tgtEl>
                                        <p:attrNameLst>
                                          <p:attrName>ppt_x</p:attrName>
                                        </p:attrNameLst>
                                      </p:cBhvr>
                                      <p:tavLst>
                                        <p:tav tm="0">
                                          <p:val>
                                            <p:strVal val="#ppt_x"/>
                                          </p:val>
                                        </p:tav>
                                        <p:tav tm="100000">
                                          <p:val>
                                            <p:strVal val="#ppt_x"/>
                                          </p:val>
                                        </p:tav>
                                      </p:tavLst>
                                    </p:anim>
                                    <p:anim calcmode="lin" valueType="num">
                                      <p:cBhvr>
                                        <p:cTn id="32" dur="1000" fill="hold"/>
                                        <p:tgtEl>
                                          <p:spTgt spid="28"/>
                                        </p:tgtEl>
                                        <p:attrNameLst>
                                          <p:attrName>ppt_y</p:attrName>
                                        </p:attrNameLst>
                                      </p:cBhvr>
                                      <p:tavLst>
                                        <p:tav tm="0">
                                          <p:val>
                                            <p:strVal val="#ppt_y+.1"/>
                                          </p:val>
                                        </p:tav>
                                        <p:tav tm="100000">
                                          <p:val>
                                            <p:strVal val="#ppt_y"/>
                                          </p:val>
                                        </p:tav>
                                      </p:tavLst>
                                    </p:anim>
                                  </p:childTnLst>
                                </p:cTn>
                              </p:par>
                            </p:childTnLst>
                          </p:cTn>
                        </p:par>
                        <p:par>
                          <p:cTn id="33" fill="hold">
                            <p:stCondLst>
                              <p:cond delay="1000"/>
                            </p:stCondLst>
                            <p:childTnLst>
                              <p:par>
                                <p:cTn id="34" presetID="42" presetClass="entr" presetSubtype="0" fill="hold" nodeType="after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fade">
                                      <p:cBhvr>
                                        <p:cTn id="36" dur="1000"/>
                                        <p:tgtEl>
                                          <p:spTgt spid="41"/>
                                        </p:tgtEl>
                                      </p:cBhvr>
                                    </p:animEffect>
                                    <p:anim calcmode="lin" valueType="num">
                                      <p:cBhvr>
                                        <p:cTn id="37" dur="1000" fill="hold"/>
                                        <p:tgtEl>
                                          <p:spTgt spid="41"/>
                                        </p:tgtEl>
                                        <p:attrNameLst>
                                          <p:attrName>ppt_x</p:attrName>
                                        </p:attrNameLst>
                                      </p:cBhvr>
                                      <p:tavLst>
                                        <p:tav tm="0">
                                          <p:val>
                                            <p:strVal val="#ppt_x"/>
                                          </p:val>
                                        </p:tav>
                                        <p:tav tm="100000">
                                          <p:val>
                                            <p:strVal val="#ppt_x"/>
                                          </p:val>
                                        </p:tav>
                                      </p:tavLst>
                                    </p:anim>
                                    <p:anim calcmode="lin" valueType="num">
                                      <p:cBhvr>
                                        <p:cTn id="38" dur="1000" fill="hold"/>
                                        <p:tgtEl>
                                          <p:spTgt spid="41"/>
                                        </p:tgtEl>
                                        <p:attrNameLst>
                                          <p:attrName>ppt_y</p:attrName>
                                        </p:attrNameLst>
                                      </p:cBhvr>
                                      <p:tavLst>
                                        <p:tav tm="0">
                                          <p:val>
                                            <p:strVal val="#ppt_y+.1"/>
                                          </p:val>
                                        </p:tav>
                                        <p:tav tm="100000">
                                          <p:val>
                                            <p:strVal val="#ppt_y"/>
                                          </p:val>
                                        </p:tav>
                                      </p:tavLst>
                                    </p:anim>
                                  </p:childTnLst>
                                </p:cTn>
                              </p:par>
                            </p:childTnLst>
                          </p:cTn>
                        </p:par>
                        <p:par>
                          <p:cTn id="39" fill="hold">
                            <p:stCondLst>
                              <p:cond delay="2000"/>
                            </p:stCondLst>
                            <p:childTnLst>
                              <p:par>
                                <p:cTn id="40" presetID="42" presetClass="entr" presetSubtype="0" fill="hold" grpId="0"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1000"/>
                                        <p:tgtEl>
                                          <p:spTgt spid="42"/>
                                        </p:tgtEl>
                                      </p:cBhvr>
                                    </p:animEffect>
                                    <p:anim calcmode="lin" valueType="num">
                                      <p:cBhvr>
                                        <p:cTn id="43" dur="1000" fill="hold"/>
                                        <p:tgtEl>
                                          <p:spTgt spid="42"/>
                                        </p:tgtEl>
                                        <p:attrNameLst>
                                          <p:attrName>ppt_x</p:attrName>
                                        </p:attrNameLst>
                                      </p:cBhvr>
                                      <p:tavLst>
                                        <p:tav tm="0">
                                          <p:val>
                                            <p:strVal val="#ppt_x"/>
                                          </p:val>
                                        </p:tav>
                                        <p:tav tm="100000">
                                          <p:val>
                                            <p:strVal val="#ppt_x"/>
                                          </p:val>
                                        </p:tav>
                                      </p:tavLst>
                                    </p:anim>
                                    <p:anim calcmode="lin" valueType="num">
                                      <p:cBhvr>
                                        <p:cTn id="44" dur="1000" fill="hold"/>
                                        <p:tgtEl>
                                          <p:spTgt spid="42"/>
                                        </p:tgtEl>
                                        <p:attrNameLst>
                                          <p:attrName>ppt_y</p:attrName>
                                        </p:attrNameLst>
                                      </p:cBhvr>
                                      <p:tavLst>
                                        <p:tav tm="0">
                                          <p:val>
                                            <p:strVal val="#ppt_y+.1"/>
                                          </p:val>
                                        </p:tav>
                                        <p:tav tm="100000">
                                          <p:val>
                                            <p:strVal val="#ppt_y"/>
                                          </p:val>
                                        </p:tav>
                                      </p:tavLst>
                                    </p:anim>
                                  </p:childTnLst>
                                </p:cTn>
                              </p:par>
                            </p:childTnLst>
                          </p:cTn>
                        </p:par>
                        <p:par>
                          <p:cTn id="45" fill="hold">
                            <p:stCondLst>
                              <p:cond delay="3000"/>
                            </p:stCondLst>
                            <p:childTnLst>
                              <p:par>
                                <p:cTn id="46" presetID="42" presetClass="entr" presetSubtype="0" fill="hold" nodeType="afterEffect">
                                  <p:stCondLst>
                                    <p:cond delay="0"/>
                                  </p:stCondLst>
                                  <p:childTnLst>
                                    <p:set>
                                      <p:cBhvr>
                                        <p:cTn id="47" dur="1" fill="hold">
                                          <p:stCondLst>
                                            <p:cond delay="0"/>
                                          </p:stCondLst>
                                        </p:cTn>
                                        <p:tgtEl>
                                          <p:spTgt spid="44"/>
                                        </p:tgtEl>
                                        <p:attrNameLst>
                                          <p:attrName>style.visibility</p:attrName>
                                        </p:attrNameLst>
                                      </p:cBhvr>
                                      <p:to>
                                        <p:strVal val="visible"/>
                                      </p:to>
                                    </p:set>
                                    <p:animEffect transition="in" filter="fade">
                                      <p:cBhvr>
                                        <p:cTn id="48" dur="1000"/>
                                        <p:tgtEl>
                                          <p:spTgt spid="44"/>
                                        </p:tgtEl>
                                      </p:cBhvr>
                                    </p:animEffect>
                                    <p:anim calcmode="lin" valueType="num">
                                      <p:cBhvr>
                                        <p:cTn id="49" dur="1000" fill="hold"/>
                                        <p:tgtEl>
                                          <p:spTgt spid="44"/>
                                        </p:tgtEl>
                                        <p:attrNameLst>
                                          <p:attrName>ppt_x</p:attrName>
                                        </p:attrNameLst>
                                      </p:cBhvr>
                                      <p:tavLst>
                                        <p:tav tm="0">
                                          <p:val>
                                            <p:strVal val="#ppt_x"/>
                                          </p:val>
                                        </p:tav>
                                        <p:tav tm="100000">
                                          <p:val>
                                            <p:strVal val="#ppt_x"/>
                                          </p:val>
                                        </p:tav>
                                      </p:tavLst>
                                    </p:anim>
                                    <p:anim calcmode="lin" valueType="num">
                                      <p:cBhvr>
                                        <p:cTn id="50" dur="1000" fill="hold"/>
                                        <p:tgtEl>
                                          <p:spTgt spid="44"/>
                                        </p:tgtEl>
                                        <p:attrNameLst>
                                          <p:attrName>ppt_y</p:attrName>
                                        </p:attrNameLst>
                                      </p:cBhvr>
                                      <p:tavLst>
                                        <p:tav tm="0">
                                          <p:val>
                                            <p:strVal val="#ppt_y+.1"/>
                                          </p:val>
                                        </p:tav>
                                        <p:tav tm="100000">
                                          <p:val>
                                            <p:strVal val="#ppt_y"/>
                                          </p:val>
                                        </p:tav>
                                      </p:tavLst>
                                    </p:anim>
                                  </p:childTnLst>
                                </p:cTn>
                              </p:par>
                            </p:childTnLst>
                          </p:cTn>
                        </p:par>
                        <p:par>
                          <p:cTn id="51" fill="hold">
                            <p:stCondLst>
                              <p:cond delay="4000"/>
                            </p:stCondLst>
                            <p:childTnLst>
                              <p:par>
                                <p:cTn id="52" presetID="42" presetClass="entr" presetSubtype="0" fill="hold" grpId="0" nodeType="afterEffect">
                                  <p:stCondLst>
                                    <p:cond delay="0"/>
                                  </p:stCondLst>
                                  <p:childTnLst>
                                    <p:set>
                                      <p:cBhvr>
                                        <p:cTn id="53" dur="1" fill="hold">
                                          <p:stCondLst>
                                            <p:cond delay="0"/>
                                          </p:stCondLst>
                                        </p:cTn>
                                        <p:tgtEl>
                                          <p:spTgt spid="46"/>
                                        </p:tgtEl>
                                        <p:attrNameLst>
                                          <p:attrName>style.visibility</p:attrName>
                                        </p:attrNameLst>
                                      </p:cBhvr>
                                      <p:to>
                                        <p:strVal val="visible"/>
                                      </p:to>
                                    </p:set>
                                    <p:animEffect transition="in" filter="fade">
                                      <p:cBhvr>
                                        <p:cTn id="54" dur="1000"/>
                                        <p:tgtEl>
                                          <p:spTgt spid="46"/>
                                        </p:tgtEl>
                                      </p:cBhvr>
                                    </p:animEffect>
                                    <p:anim calcmode="lin" valueType="num">
                                      <p:cBhvr>
                                        <p:cTn id="55" dur="1000" fill="hold"/>
                                        <p:tgtEl>
                                          <p:spTgt spid="46"/>
                                        </p:tgtEl>
                                        <p:attrNameLst>
                                          <p:attrName>ppt_x</p:attrName>
                                        </p:attrNameLst>
                                      </p:cBhvr>
                                      <p:tavLst>
                                        <p:tav tm="0">
                                          <p:val>
                                            <p:strVal val="#ppt_x"/>
                                          </p:val>
                                        </p:tav>
                                        <p:tav tm="100000">
                                          <p:val>
                                            <p:strVal val="#ppt_x"/>
                                          </p:val>
                                        </p:tav>
                                      </p:tavLst>
                                    </p:anim>
                                    <p:anim calcmode="lin" valueType="num">
                                      <p:cBhvr>
                                        <p:cTn id="56"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wipe(left)">
                                      <p:cBhvr>
                                        <p:cTn id="61" dur="500"/>
                                        <p:tgtEl>
                                          <p:spTgt spid="48"/>
                                        </p:tgtEl>
                                      </p:cBhvr>
                                    </p:animEffect>
                                  </p:childTnLst>
                                </p:cTn>
                              </p:par>
                            </p:childTnLst>
                          </p:cTn>
                        </p:par>
                        <p:par>
                          <p:cTn id="62" fill="hold">
                            <p:stCondLst>
                              <p:cond delay="500"/>
                            </p:stCondLst>
                            <p:childTnLst>
                              <p:par>
                                <p:cTn id="63" presetID="10" presetClass="entr" presetSubtype="0" fill="hold" grpId="0" nodeType="afterEffect">
                                  <p:stCondLst>
                                    <p:cond delay="0"/>
                                  </p:stCondLst>
                                  <p:childTnLst>
                                    <p:set>
                                      <p:cBhvr>
                                        <p:cTn id="64" dur="1" fill="hold">
                                          <p:stCondLst>
                                            <p:cond delay="0"/>
                                          </p:stCondLst>
                                        </p:cTn>
                                        <p:tgtEl>
                                          <p:spTgt spid="4"/>
                                        </p:tgtEl>
                                        <p:attrNameLst>
                                          <p:attrName>style.visibility</p:attrName>
                                        </p:attrNameLst>
                                      </p:cBhvr>
                                      <p:to>
                                        <p:strVal val="visible"/>
                                      </p:to>
                                    </p:set>
                                    <p:animEffect transition="in" filter="fade">
                                      <p:cBhvr>
                                        <p:cTn id="6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5" grpId="0" bldLvl="0" animBg="1"/>
      <p:bldP spid="3" grpId="0"/>
      <p:bldP spid="26" grpId="0"/>
      <p:bldP spid="28" grpId="0"/>
      <p:bldP spid="42" grpId="0"/>
      <p:bldP spid="46" grpId="0"/>
      <p:bldP spid="48" grpId="0" bldLvl="0" animBg="1"/>
      <p:bldP spid="4" grpId="0" bldLvl="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401445" y="432435"/>
            <a:ext cx="4398010" cy="4639310"/>
          </a:xfrm>
          <a:prstGeom prst="rect">
            <a:avLst/>
          </a:prstGeom>
        </p:spPr>
      </p:pic>
      <p:sp>
        <p:nvSpPr>
          <p:cNvPr id="3" name="文本框 2"/>
          <p:cNvSpPr txBox="1"/>
          <p:nvPr/>
        </p:nvSpPr>
        <p:spPr>
          <a:xfrm>
            <a:off x="788035" y="4962525"/>
            <a:ext cx="613410" cy="368300"/>
          </a:xfrm>
          <a:prstGeom prst="rect">
            <a:avLst/>
          </a:prstGeom>
          <a:noFill/>
        </p:spPr>
        <p:txBody>
          <a:bodyPr wrap="square" rtlCol="0">
            <a:spAutoFit/>
          </a:bodyPr>
          <a:p>
            <a:r>
              <a:rPr lang="en-US" altLang="zh-CN"/>
              <a:t>P49</a:t>
            </a:r>
            <a:endParaRPr lang="en-US" altLang="zh-CN"/>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31535" y="419735"/>
            <a:ext cx="6055995" cy="46647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圆角矩形 12"/>
          <p:cNvSpPr/>
          <p:nvPr/>
        </p:nvSpPr>
        <p:spPr>
          <a:xfrm>
            <a:off x="4242435" y="5330813"/>
            <a:ext cx="4320480" cy="554707"/>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rgbClr val="FF0000"/>
                </a:solidFill>
                <a:latin typeface="华文隶书" panose="02010800040101010101" pitchFamily="2" charset="-122"/>
                <a:ea typeface="华文隶书" panose="02010800040101010101" pitchFamily="2" charset="-122"/>
              </a:rPr>
              <a:t>落脚点：</a:t>
            </a:r>
            <a:r>
              <a:rPr lang="zh-CN" altLang="en-US" dirty="0">
                <a:solidFill>
                  <a:srgbClr val="FF0000"/>
                </a:solidFill>
                <a:latin typeface="华文隶书" panose="02010800040101010101" pitchFamily="2" charset="-122"/>
                <a:ea typeface="华文隶书" panose="02010800040101010101" pitchFamily="2" charset="-122"/>
                <a:sym typeface="+mn-ea"/>
              </a:rPr>
              <a:t>感受祖国大好河山，具体地理知识可在初中时讲授</a:t>
            </a:r>
            <a:endParaRPr lang="zh-CN" altLang="en-US" dirty="0">
              <a:solidFill>
                <a:srgbClr val="FF0000"/>
              </a:solidFill>
              <a:latin typeface="华文隶书" panose="02010800040101010101" pitchFamily="2" charset="-122"/>
              <a:ea typeface="华文隶书" panose="02010800040101010101" pitchFamily="2" charset="-122"/>
            </a:endParaRPr>
          </a:p>
        </p:txBody>
      </p:sp>
      <p:sp>
        <p:nvSpPr>
          <p:cNvPr id="4" name="文本框 3"/>
          <p:cNvSpPr txBox="1"/>
          <p:nvPr/>
        </p:nvSpPr>
        <p:spPr>
          <a:xfrm>
            <a:off x="9909175" y="5084445"/>
            <a:ext cx="613410" cy="368300"/>
          </a:xfrm>
          <a:prstGeom prst="rect">
            <a:avLst/>
          </a:prstGeom>
          <a:noFill/>
        </p:spPr>
        <p:txBody>
          <a:bodyPr wrap="square" rtlCol="0">
            <a:spAutoFit/>
          </a:bodyPr>
          <a:p>
            <a:r>
              <a:rPr lang="en-US" altLang="zh-CN"/>
              <a:t>P50</a:t>
            </a:r>
            <a:endParaRPr lang="en-US" altLang="zh-CN"/>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137261" y="1532396"/>
            <a:ext cx="5962650" cy="4924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2"/>
          <p:cNvSpPr txBox="1">
            <a:spLocks noChangeArrowheads="1"/>
          </p:cNvSpPr>
          <p:nvPr/>
        </p:nvSpPr>
        <p:spPr>
          <a:xfrm>
            <a:off x="1412622" y="260853"/>
            <a:ext cx="9252520"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3600" b="1" dirty="0">
                <a:latin typeface="华文中宋" panose="02010600040101010101" pitchFamily="2" charset="-122"/>
                <a:ea typeface="华文中宋" panose="02010600040101010101" pitchFamily="2" charset="-122"/>
              </a:rPr>
              <a:t>第</a:t>
            </a:r>
            <a:r>
              <a:rPr lang="en-US" altLang="zh-CN" sz="3600" b="1" dirty="0">
                <a:latin typeface="华文中宋" panose="02010600040101010101" pitchFamily="2" charset="-122"/>
                <a:ea typeface="华文中宋" panose="02010600040101010101" pitchFamily="2" charset="-122"/>
              </a:rPr>
              <a:t>51</a:t>
            </a:r>
            <a:r>
              <a:rPr lang="zh-CN" altLang="en-US" sz="3600" b="1" dirty="0">
                <a:latin typeface="华文中宋" panose="02010600040101010101" pitchFamily="2" charset="-122"/>
                <a:ea typeface="华文中宋" panose="02010600040101010101" pitchFamily="2" charset="-122"/>
              </a:rPr>
              <a:t>页活动旨在突出本课程的德育价值</a:t>
            </a:r>
            <a:endParaRPr lang="en-US" altLang="zh-CN" sz="3600" b="1" dirty="0">
              <a:latin typeface="华文中宋" panose="02010600040101010101" pitchFamily="2" charset="-122"/>
              <a:ea typeface="华文中宋" panose="02010600040101010101" pitchFamily="2" charset="-122"/>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847528" y="453727"/>
            <a:ext cx="8280920" cy="923330"/>
          </a:xfrm>
          <a:prstGeom prst="rect">
            <a:avLst/>
          </a:prstGeom>
        </p:spPr>
        <p:txBody>
          <a:bodyPr wrap="square">
            <a:spAutoFit/>
          </a:bodyPr>
          <a:lstStyle/>
          <a:p>
            <a:pPr algn="ctr">
              <a:lnSpc>
                <a:spcPct val="150000"/>
              </a:lnSpc>
            </a:pPr>
            <a:r>
              <a:rPr lang="zh-CN" altLang="en-US" sz="3600" b="1" dirty="0">
                <a:latin typeface="华文中宋" panose="02010600040101010101" pitchFamily="2" charset="-122"/>
                <a:ea typeface="华文中宋" panose="02010600040101010101" pitchFamily="2" charset="-122"/>
              </a:rPr>
              <a:t>（</a:t>
            </a:r>
            <a:r>
              <a:rPr lang="en-US" altLang="zh-CN" sz="3600" b="1" dirty="0">
                <a:latin typeface="华文中宋" panose="02010600040101010101" pitchFamily="2" charset="-122"/>
                <a:ea typeface="华文中宋" panose="02010600040101010101" pitchFamily="2" charset="-122"/>
              </a:rPr>
              <a:t>3</a:t>
            </a:r>
            <a:r>
              <a:rPr lang="zh-CN" altLang="en-US" sz="3600" b="1" dirty="0">
                <a:latin typeface="华文中宋" panose="02010600040101010101" pitchFamily="2" charset="-122"/>
                <a:ea typeface="华文中宋" panose="02010600040101010101" pitchFamily="2" charset="-122"/>
              </a:rPr>
              <a:t>）一方水土    一方生活  </a:t>
            </a:r>
            <a:endParaRPr lang="zh-CN" altLang="zh-CN" sz="2800" dirty="0">
              <a:latin typeface="黑体" panose="02010609060101010101" pitchFamily="49" charset="-122"/>
              <a:ea typeface="黑体" panose="02010609060101010101" pitchFamily="49" charset="-122"/>
            </a:endParaRPr>
          </a:p>
        </p:txBody>
      </p:sp>
      <p:sp>
        <p:nvSpPr>
          <p:cNvPr id="2" name="矩形 1"/>
          <p:cNvSpPr/>
          <p:nvPr/>
        </p:nvSpPr>
        <p:spPr>
          <a:xfrm>
            <a:off x="839416" y="1477120"/>
            <a:ext cx="10657184" cy="4616648"/>
          </a:xfrm>
          <a:prstGeom prst="rect">
            <a:avLst/>
          </a:prstGeom>
        </p:spPr>
        <p:txBody>
          <a:bodyPr wrap="square">
            <a:spAutoFit/>
          </a:bodyPr>
          <a:lstStyle/>
          <a:p>
            <a:pPr algn="ctr">
              <a:lnSpc>
                <a:spcPct val="150000"/>
              </a:lnSpc>
            </a:pPr>
            <a:r>
              <a:rPr lang="zh-CN" altLang="zh-CN" sz="2800" dirty="0">
                <a:latin typeface="黑体" panose="02010609060101010101" pitchFamily="49" charset="-122"/>
                <a:ea typeface="黑体" panose="02010609060101010101" pitchFamily="49" charset="-122"/>
              </a:rPr>
              <a:t>对应课程标准五（</a:t>
            </a:r>
            <a:r>
              <a:rPr lang="en-US" altLang="zh-CN" sz="2800" dirty="0">
                <a:latin typeface="黑体" panose="02010609060101010101" pitchFamily="49" charset="-122"/>
                <a:ea typeface="黑体" panose="02010609060101010101" pitchFamily="49" charset="-122"/>
              </a:rPr>
              <a:t>3</a:t>
            </a:r>
            <a:r>
              <a:rPr lang="zh-CN" altLang="zh-CN" sz="2800" dirty="0">
                <a:latin typeface="黑体" panose="02010609060101010101" pitchFamily="49" charset="-122"/>
                <a:ea typeface="黑体" panose="02010609060101010101" pitchFamily="49" charset="-122"/>
              </a:rPr>
              <a:t>）</a:t>
            </a:r>
            <a:endParaRPr lang="zh-CN" altLang="zh-CN" sz="2800" dirty="0">
              <a:latin typeface="黑体" panose="02010609060101010101" pitchFamily="49" charset="-122"/>
              <a:ea typeface="黑体" panose="02010609060101010101" pitchFamily="49" charset="-122"/>
            </a:endParaRPr>
          </a:p>
          <a:p>
            <a:pPr>
              <a:lnSpc>
                <a:spcPct val="150000"/>
              </a:lnSpc>
            </a:pPr>
            <a:r>
              <a:rPr lang="zh-CN" altLang="zh-CN" sz="2800" b="1" dirty="0"/>
              <a:t>课程内容：</a:t>
            </a:r>
            <a:endParaRPr lang="zh-CN" altLang="zh-CN" sz="2800" b="1" dirty="0"/>
          </a:p>
          <a:p>
            <a:pPr>
              <a:lnSpc>
                <a:spcPct val="150000"/>
              </a:lnSpc>
            </a:pPr>
            <a:r>
              <a:rPr lang="en-US" altLang="zh-CN" sz="2800" dirty="0"/>
              <a:t>        </a:t>
            </a:r>
            <a:r>
              <a:rPr lang="zh-CN" altLang="zh-CN" sz="2800" dirty="0"/>
              <a:t>了解我国不同地区自然环境的差异，知道并理解这些差异对人们的生产和生活方式的影响。</a:t>
            </a:r>
            <a:endParaRPr lang="zh-CN" altLang="zh-CN" sz="2800" dirty="0"/>
          </a:p>
          <a:p>
            <a:pPr>
              <a:lnSpc>
                <a:spcPct val="150000"/>
              </a:lnSpc>
            </a:pPr>
            <a:r>
              <a:rPr lang="zh-CN" altLang="zh-CN" sz="2800" b="1" dirty="0"/>
              <a:t>教学活动建议：</a:t>
            </a:r>
            <a:endParaRPr lang="zh-CN" altLang="zh-CN" sz="2800" b="1" dirty="0"/>
          </a:p>
          <a:p>
            <a:pPr>
              <a:lnSpc>
                <a:spcPct val="150000"/>
              </a:lnSpc>
            </a:pPr>
            <a:r>
              <a:rPr lang="en-US" altLang="zh-CN" sz="2800" dirty="0"/>
              <a:t>        </a:t>
            </a:r>
            <a:r>
              <a:rPr lang="zh-CN" altLang="zh-CN" sz="2800" dirty="0"/>
              <a:t>比较我国不同区域的气候、地形、资源等差异，以及这些差异对生产和人们的衣食住行等的影响。</a:t>
            </a:r>
            <a:endParaRPr lang="zh-CN" altLang="zh-CN" sz="2800"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67435" y="182880"/>
            <a:ext cx="4920615" cy="48279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9623" y="4712031"/>
            <a:ext cx="5686425" cy="1581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文本框 1"/>
          <p:cNvSpPr txBox="1"/>
          <p:nvPr/>
        </p:nvSpPr>
        <p:spPr>
          <a:xfrm>
            <a:off x="409575" y="4575810"/>
            <a:ext cx="749935" cy="368300"/>
          </a:xfrm>
          <a:prstGeom prst="rect">
            <a:avLst/>
          </a:prstGeom>
          <a:noFill/>
        </p:spPr>
        <p:txBody>
          <a:bodyPr wrap="square" rtlCol="0">
            <a:spAutoFit/>
          </a:bodyPr>
          <a:p>
            <a:r>
              <a:rPr lang="en-US" altLang="zh-CN"/>
              <a:t>P52</a:t>
            </a:r>
            <a:endParaRPr lang="en-US" altLang="zh-CN"/>
          </a:p>
        </p:txBody>
      </p:sp>
      <p:sp>
        <p:nvSpPr>
          <p:cNvPr id="5" name="圆角矩形 12"/>
          <p:cNvSpPr/>
          <p:nvPr/>
        </p:nvSpPr>
        <p:spPr>
          <a:xfrm>
            <a:off x="2672080" y="336550"/>
            <a:ext cx="2436495" cy="55499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dirty="0">
                <a:solidFill>
                  <a:srgbClr val="FF0000"/>
                </a:solidFill>
                <a:latin typeface="华文隶书" panose="02010800040101010101" pitchFamily="2" charset="-122"/>
                <a:ea typeface="华文隶书" panose="02010800040101010101" pitchFamily="2" charset="-122"/>
                <a:sym typeface="+mn-ea"/>
              </a:rPr>
              <a:t>教材中举了几个例子，让学生进行探究活动</a:t>
            </a:r>
            <a:endParaRPr lang="zh-CN" altLang="en-US" dirty="0">
              <a:solidFill>
                <a:srgbClr val="FF0000"/>
              </a:solidFill>
              <a:latin typeface="华文隶书" panose="02010800040101010101" pitchFamily="2" charset="-122"/>
              <a:ea typeface="华文隶书" panose="02010800040101010101" pitchFamily="2" charset="-122"/>
            </a:endParaRP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80555" y="336550"/>
            <a:ext cx="4581525" cy="43757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44136" y="4797931"/>
            <a:ext cx="4286250" cy="1409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圆角矩形 12"/>
          <p:cNvSpPr/>
          <p:nvPr/>
        </p:nvSpPr>
        <p:spPr>
          <a:xfrm>
            <a:off x="9405620" y="336550"/>
            <a:ext cx="2436495" cy="55499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dirty="0">
                <a:solidFill>
                  <a:srgbClr val="FF0000"/>
                </a:solidFill>
                <a:latin typeface="华文隶书" panose="02010800040101010101" pitchFamily="2" charset="-122"/>
                <a:ea typeface="华文隶书" panose="02010800040101010101" pitchFamily="2" charset="-122"/>
                <a:sym typeface="+mn-ea"/>
              </a:rPr>
              <a:t>列举民居，认识环境对生活方式的影响。</a:t>
            </a:r>
            <a:endParaRPr lang="zh-CN" altLang="en-US" dirty="0">
              <a:solidFill>
                <a:srgbClr val="FF0000"/>
              </a:solidFill>
              <a:latin typeface="华文隶书" panose="02010800040101010101" pitchFamily="2" charset="-122"/>
              <a:ea typeface="华文隶书" panose="02010800040101010101" pitchFamily="2" charset="-122"/>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1487488" y="980733"/>
            <a:ext cx="9252520"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zh-CN" altLang="en-US" sz="4000" b="1" dirty="0">
                <a:solidFill>
                  <a:prstClr val="black"/>
                </a:solidFill>
                <a:latin typeface="华文中宋" panose="02010600040101010101" pitchFamily="2" charset="-122"/>
                <a:ea typeface="华文中宋" panose="02010600040101010101" pitchFamily="2" charset="-122"/>
              </a:rPr>
              <a:t>第</a:t>
            </a:r>
            <a:r>
              <a:rPr lang="en-US" altLang="zh-CN" sz="4000" b="1" dirty="0">
                <a:solidFill>
                  <a:prstClr val="black"/>
                </a:solidFill>
                <a:latin typeface="华文中宋" panose="02010600040101010101" pitchFamily="2" charset="-122"/>
                <a:ea typeface="华文中宋" panose="02010600040101010101" pitchFamily="2" charset="-122"/>
              </a:rPr>
              <a:t>6</a:t>
            </a:r>
            <a:r>
              <a:rPr lang="zh-CN" altLang="en-US" sz="4000" b="1" dirty="0">
                <a:solidFill>
                  <a:prstClr val="black"/>
                </a:solidFill>
                <a:latin typeface="华文中宋" panose="02010600040101010101" pitchFamily="2" charset="-122"/>
                <a:ea typeface="华文中宋" panose="02010600040101010101" pitchFamily="2" charset="-122"/>
              </a:rPr>
              <a:t>课需要注意的问题</a:t>
            </a:r>
            <a:endParaRPr lang="en-US" altLang="zh-CN" sz="4000" b="1" dirty="0">
              <a:solidFill>
                <a:prstClr val="black"/>
              </a:solidFill>
              <a:latin typeface="华文中宋" panose="02010600040101010101" pitchFamily="2" charset="-122"/>
              <a:ea typeface="华文中宋" panose="02010600040101010101" pitchFamily="2" charset="-122"/>
            </a:endParaRPr>
          </a:p>
        </p:txBody>
      </p:sp>
      <p:sp>
        <p:nvSpPr>
          <p:cNvPr id="5" name="Rectangle 2"/>
          <p:cNvSpPr txBox="1">
            <a:spLocks noChangeArrowheads="1"/>
          </p:cNvSpPr>
          <p:nvPr/>
        </p:nvSpPr>
        <p:spPr>
          <a:xfrm>
            <a:off x="2135560" y="2708925"/>
            <a:ext cx="8712968" cy="244827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lnSpc>
                <a:spcPct val="170000"/>
              </a:lnSpc>
              <a:defRPr/>
            </a:pPr>
            <a:r>
              <a:rPr lang="en-US" altLang="zh-CN" sz="3200" b="1" dirty="0">
                <a:solidFill>
                  <a:prstClr val="black"/>
                </a:solidFill>
                <a:latin typeface="楷体" panose="02010609060101010101" pitchFamily="49" charset="-122"/>
                <a:ea typeface="楷体" panose="02010609060101010101" pitchFamily="49" charset="-122"/>
              </a:rPr>
              <a:t>1 </a:t>
            </a:r>
            <a:r>
              <a:rPr lang="zh-CN" altLang="en-US" sz="3200" b="1" dirty="0">
                <a:solidFill>
                  <a:prstClr val="black"/>
                </a:solidFill>
                <a:latin typeface="楷体" panose="02010609060101010101" pitchFamily="49" charset="-122"/>
                <a:ea typeface="楷体" panose="02010609060101010101" pitchFamily="49" charset="-122"/>
              </a:rPr>
              <a:t>分清相同主题内容，与初中地理的差异</a:t>
            </a:r>
            <a:endParaRPr lang="en-US" altLang="zh-CN" sz="3200" b="1" dirty="0">
              <a:solidFill>
                <a:prstClr val="black"/>
              </a:solidFill>
              <a:latin typeface="楷体" panose="02010609060101010101" pitchFamily="49" charset="-122"/>
              <a:ea typeface="楷体" panose="02010609060101010101" pitchFamily="49" charset="-122"/>
            </a:endParaRPr>
          </a:p>
          <a:p>
            <a:pPr algn="just">
              <a:lnSpc>
                <a:spcPct val="170000"/>
              </a:lnSpc>
              <a:defRPr/>
            </a:pPr>
            <a:r>
              <a:rPr lang="en-US" altLang="zh-CN" sz="3200" b="1" dirty="0">
                <a:solidFill>
                  <a:prstClr val="black"/>
                </a:solidFill>
                <a:latin typeface="楷体" panose="02010609060101010101" pitchFamily="49" charset="-122"/>
                <a:ea typeface="楷体" panose="02010609060101010101" pitchFamily="49" charset="-122"/>
              </a:rPr>
              <a:t>2 </a:t>
            </a:r>
            <a:r>
              <a:rPr lang="zh-CN" altLang="en-US" sz="3200" b="1" dirty="0">
                <a:solidFill>
                  <a:prstClr val="black"/>
                </a:solidFill>
                <a:latin typeface="楷体" panose="02010609060101010101" pitchFamily="49" charset="-122"/>
                <a:ea typeface="楷体" panose="02010609060101010101" pitchFamily="49" charset="-122"/>
              </a:rPr>
              <a:t>如何在教学中突出综合课程的特点</a:t>
            </a:r>
            <a:r>
              <a:rPr lang="en-US" altLang="zh-CN" sz="3200" b="1" dirty="0">
                <a:solidFill>
                  <a:prstClr val="black"/>
                </a:solidFill>
                <a:latin typeface="楷体" panose="02010609060101010101" pitchFamily="49" charset="-122"/>
                <a:ea typeface="楷体" panose="02010609060101010101" pitchFamily="49" charset="-122"/>
              </a:rPr>
              <a:t> </a:t>
            </a:r>
            <a:endParaRPr lang="en-US" altLang="zh-CN" sz="3200" b="1" dirty="0">
              <a:solidFill>
                <a:prstClr val="black"/>
              </a:solidFill>
              <a:latin typeface="楷体" panose="02010609060101010101" pitchFamily="49" charset="-122"/>
              <a:ea typeface="楷体" panose="02010609060101010101" pitchFamily="49" charset="-122"/>
            </a:endParaRPr>
          </a:p>
          <a:p>
            <a:pPr algn="just">
              <a:lnSpc>
                <a:spcPct val="170000"/>
              </a:lnSpc>
              <a:defRPr/>
            </a:pPr>
            <a:r>
              <a:rPr lang="en-US" altLang="zh-CN" sz="3200" b="1" dirty="0">
                <a:solidFill>
                  <a:prstClr val="black"/>
                </a:solidFill>
                <a:latin typeface="楷体" panose="02010609060101010101" pitchFamily="49" charset="-122"/>
                <a:ea typeface="楷体" panose="02010609060101010101" pitchFamily="49" charset="-122"/>
              </a:rPr>
              <a:t>3 </a:t>
            </a:r>
            <a:r>
              <a:rPr lang="zh-CN" altLang="en-US" sz="3200" b="1" dirty="0">
                <a:solidFill>
                  <a:prstClr val="black"/>
                </a:solidFill>
                <a:latin typeface="楷体" panose="02010609060101010101" pitchFamily="49" charset="-122"/>
                <a:ea typeface="楷体" panose="02010609060101010101" pitchFamily="49" charset="-122"/>
              </a:rPr>
              <a:t>如何在教学中突出德育课程的特点</a:t>
            </a:r>
            <a:endParaRPr lang="en-US" altLang="zh-CN" sz="3200" b="1" dirty="0">
              <a:solidFill>
                <a:prstClr val="black"/>
              </a:solidFill>
              <a:latin typeface="楷体" panose="02010609060101010101" pitchFamily="49" charset="-122"/>
              <a:ea typeface="楷体" panose="02010609060101010101" pitchFamily="49" charset="-122"/>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979063" y="1268765"/>
            <a:ext cx="6553373" cy="3139321"/>
          </a:xfrm>
          <a:prstGeom prst="rect">
            <a:avLst/>
          </a:prstGeom>
        </p:spPr>
        <p:txBody>
          <a:bodyPr wrap="square">
            <a:spAutoFit/>
          </a:bodyPr>
          <a:lstStyle/>
          <a:p>
            <a:pPr algn="ctr">
              <a:lnSpc>
                <a:spcPct val="150000"/>
              </a:lnSpc>
            </a:pPr>
            <a:r>
              <a:rPr lang="en-US" altLang="zh-CN" sz="3600" b="1" dirty="0">
                <a:latin typeface="华文中宋" panose="02010600040101010101" pitchFamily="2" charset="-122"/>
                <a:ea typeface="华文中宋" panose="02010600040101010101" pitchFamily="2" charset="-122"/>
              </a:rPr>
              <a:t>7.</a:t>
            </a:r>
            <a:r>
              <a:rPr lang="zh-CN" altLang="zh-CN" sz="3600" b="1" dirty="0">
                <a:latin typeface="华文中宋" panose="02010600040101010101" pitchFamily="2" charset="-122"/>
                <a:ea typeface="华文中宋" panose="02010600040101010101" pitchFamily="2" charset="-122"/>
              </a:rPr>
              <a:t>中华民族一家亲</a:t>
            </a:r>
            <a:endParaRPr lang="zh-CN" altLang="zh-CN" sz="3600" b="1" dirty="0">
              <a:latin typeface="华文中宋" panose="02010600040101010101" pitchFamily="2" charset="-122"/>
              <a:ea typeface="华文中宋" panose="02010600040101010101" pitchFamily="2" charset="-122"/>
            </a:endParaRPr>
          </a:p>
          <a:p>
            <a:pPr>
              <a:lnSpc>
                <a:spcPct val="150000"/>
              </a:lnSpc>
            </a:pPr>
            <a:r>
              <a:rPr lang="en-US" altLang="zh-CN" sz="3200" dirty="0"/>
              <a:t>        </a:t>
            </a:r>
            <a:r>
              <a:rPr lang="zh-CN" altLang="zh-CN" sz="3200" dirty="0"/>
              <a:t>（</a:t>
            </a:r>
            <a:r>
              <a:rPr lang="en-US" altLang="zh-CN" sz="3200" dirty="0"/>
              <a:t>1</a:t>
            </a:r>
            <a:r>
              <a:rPr lang="zh-CN" altLang="zh-CN" sz="3200" dirty="0"/>
              <a:t>）中华民族大家庭</a:t>
            </a:r>
            <a:endParaRPr lang="zh-CN" altLang="zh-CN" sz="3200" dirty="0"/>
          </a:p>
          <a:p>
            <a:pPr>
              <a:lnSpc>
                <a:spcPct val="150000"/>
              </a:lnSpc>
            </a:pPr>
            <a:r>
              <a:rPr lang="en-US" altLang="zh-CN" sz="3200" dirty="0"/>
              <a:t>        </a:t>
            </a:r>
            <a:r>
              <a:rPr lang="zh-CN" altLang="zh-CN" sz="3200" dirty="0"/>
              <a:t>（</a:t>
            </a:r>
            <a:r>
              <a:rPr lang="en-US" altLang="zh-CN" sz="3200" dirty="0"/>
              <a:t>2</a:t>
            </a:r>
            <a:r>
              <a:rPr lang="zh-CN" altLang="zh-CN" sz="3200" dirty="0"/>
              <a:t>）各民族谁也离不开谁</a:t>
            </a:r>
            <a:endParaRPr lang="zh-CN" altLang="zh-CN" sz="3200" dirty="0"/>
          </a:p>
          <a:p>
            <a:pPr>
              <a:lnSpc>
                <a:spcPct val="150000"/>
              </a:lnSpc>
            </a:pPr>
            <a:r>
              <a:rPr lang="en-US" altLang="zh-CN" sz="3200" dirty="0"/>
              <a:t>        </a:t>
            </a:r>
            <a:r>
              <a:rPr lang="zh-CN" altLang="zh-CN" sz="3200" dirty="0"/>
              <a:t>（</a:t>
            </a:r>
            <a:r>
              <a:rPr lang="en-US" altLang="zh-CN" sz="3200" dirty="0"/>
              <a:t>3</a:t>
            </a:r>
            <a:r>
              <a:rPr lang="zh-CN" altLang="zh-CN" sz="3200" dirty="0"/>
              <a:t>）互相尊重</a:t>
            </a:r>
            <a:r>
              <a:rPr lang="en-US" altLang="zh-CN" sz="3200" dirty="0"/>
              <a:t>    </a:t>
            </a:r>
            <a:r>
              <a:rPr lang="zh-CN" altLang="zh-CN" sz="3200" dirty="0"/>
              <a:t>守望相助</a:t>
            </a:r>
            <a:endParaRPr lang="zh-CN" altLang="zh-CN" sz="3200" dirty="0"/>
          </a:p>
        </p:txBody>
      </p:sp>
      <p:sp>
        <p:nvSpPr>
          <p:cNvPr id="6" name="矩形 5"/>
          <p:cNvSpPr/>
          <p:nvPr/>
        </p:nvSpPr>
        <p:spPr>
          <a:xfrm>
            <a:off x="1019436" y="4581505"/>
            <a:ext cx="10153128" cy="2031325"/>
          </a:xfrm>
          <a:prstGeom prst="rect">
            <a:avLst/>
          </a:prstGeom>
          <a:solidFill>
            <a:schemeClr val="accent5">
              <a:lumMod val="20000"/>
              <a:lumOff val="80000"/>
            </a:schemeClr>
          </a:solidFill>
        </p:spPr>
        <p:txBody>
          <a:bodyPr wrap="square">
            <a:spAutoFit/>
          </a:bodyPr>
          <a:lstStyle/>
          <a:p>
            <a:pPr algn="ctr">
              <a:lnSpc>
                <a:spcPct val="150000"/>
              </a:lnSpc>
            </a:pPr>
            <a:r>
              <a:rPr lang="zh-CN" altLang="en-US" sz="2800" b="1" dirty="0">
                <a:latin typeface="华文中宋" panose="02010600040101010101" pitchFamily="2" charset="-122"/>
                <a:ea typeface="华文中宋" panose="02010600040101010101" pitchFamily="2" charset="-122"/>
              </a:rPr>
              <a:t>教学资源：</a:t>
            </a:r>
            <a:endParaRPr lang="en-US" altLang="zh-CN" sz="2800" b="1" dirty="0">
              <a:latin typeface="华文中宋" panose="02010600040101010101" pitchFamily="2" charset="-122"/>
              <a:ea typeface="华文中宋" panose="02010600040101010101" pitchFamily="2" charset="-122"/>
            </a:endParaRPr>
          </a:p>
          <a:p>
            <a:pPr algn="just">
              <a:lnSpc>
                <a:spcPct val="150000"/>
              </a:lnSpc>
            </a:pPr>
            <a:r>
              <a:rPr lang="zh-CN" altLang="en-US" sz="2800" b="1" dirty="0">
                <a:latin typeface="华文中宋" panose="02010600040101010101" pitchFamily="2" charset="-122"/>
                <a:ea typeface="华文中宋" panose="02010600040101010101" pitchFamily="2" charset="-122"/>
              </a:rPr>
              <a:t>建议浏览国家民委门户网站，其中“民族知识”“政策法规”有权威可靠的资料。</a:t>
            </a:r>
            <a:endParaRPr lang="en-US" altLang="zh-CN" sz="2800" b="1" dirty="0">
              <a:latin typeface="华文中宋" panose="02010600040101010101" pitchFamily="2" charset="-122"/>
              <a:ea typeface="华文中宋" panose="02010600040101010101" pitchFamily="2" charset="-122"/>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703705" y="332740"/>
            <a:ext cx="9026525" cy="6192520"/>
            <a:chOff x="-81" y="0"/>
            <a:chExt cx="5276479" cy="4085924"/>
          </a:xfrm>
          <a:noFill/>
        </p:grpSpPr>
        <p:sp>
          <p:nvSpPr>
            <p:cNvPr id="5" name="圆角矩形 379"/>
            <p:cNvSpPr/>
            <p:nvPr/>
          </p:nvSpPr>
          <p:spPr>
            <a:xfrm>
              <a:off x="1822901" y="1268361"/>
              <a:ext cx="1629963" cy="525110"/>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r>
                <a:rPr lang="zh-CN" altLang="en-US" sz="2800" kern="100">
                  <a:latin typeface="黑体" panose="02010609060101010101" pitchFamily="49" charset="-122"/>
                  <a:ea typeface="黑体" panose="02010609060101010101" pitchFamily="49" charset="-122"/>
                  <a:cs typeface="Times New Roman" panose="02020603050405020304" pitchFamily="18" charset="0"/>
                </a:rPr>
                <a:t>各民族谁也离不开谁</a:t>
              </a:r>
              <a:endParaRPr lang="zh-CN" altLang="en-US" sz="2800" kern="100">
                <a:latin typeface="黑体" panose="02010609060101010101" pitchFamily="49" charset="-122"/>
                <a:ea typeface="黑体" panose="02010609060101010101" pitchFamily="49" charset="-122"/>
                <a:cs typeface="Times New Roman" panose="02020603050405020304" pitchFamily="18" charset="0"/>
              </a:endParaRPr>
            </a:p>
          </p:txBody>
        </p:sp>
        <p:cxnSp>
          <p:nvCxnSpPr>
            <p:cNvPr id="6" name="直接连接符 5"/>
            <p:cNvCxnSpPr/>
            <p:nvPr/>
          </p:nvCxnSpPr>
          <p:spPr>
            <a:xfrm>
              <a:off x="2642911" y="684325"/>
              <a:ext cx="0" cy="577706"/>
            </a:xfrm>
            <a:prstGeom prst="line">
              <a:avLst/>
            </a:prstGeom>
            <a:grpFill/>
            <a:ln w="9525" cap="flat" cmpd="sng" algn="ctr">
              <a:solidFill>
                <a:sysClr val="windowText" lastClr="000000"/>
              </a:solidFill>
              <a:prstDash val="solid"/>
            </a:ln>
            <a:effectLst/>
          </p:spPr>
        </p:cxnSp>
        <p:sp>
          <p:nvSpPr>
            <p:cNvPr id="7" name="圆角矩形 383"/>
            <p:cNvSpPr/>
            <p:nvPr/>
          </p:nvSpPr>
          <p:spPr>
            <a:xfrm>
              <a:off x="1398147" y="0"/>
              <a:ext cx="2526233" cy="662958"/>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lnSpc>
                  <a:spcPct val="150000"/>
                </a:lnSpc>
              </a:pPr>
              <a:r>
                <a:rPr lang="en-US" sz="3200" b="1" kern="100" dirty="0">
                  <a:latin typeface="华文中宋" panose="02010600040101010101" pitchFamily="2" charset="-122"/>
                  <a:ea typeface="华文中宋" panose="02010600040101010101" pitchFamily="2" charset="-122"/>
                  <a:cs typeface="宋体" panose="02010600030101010101" pitchFamily="2" charset="-122"/>
                </a:rPr>
                <a:t>7.</a:t>
              </a:r>
              <a:r>
                <a:rPr lang="zh-CN" altLang="en-US" sz="3200" b="1" kern="100" dirty="0">
                  <a:latin typeface="华文中宋" panose="02010600040101010101" pitchFamily="2" charset="-122"/>
                  <a:ea typeface="华文中宋" panose="02010600040101010101" pitchFamily="2" charset="-122"/>
                  <a:cs typeface="宋体" panose="02010600030101010101" pitchFamily="2" charset="-122"/>
                </a:rPr>
                <a:t>中华民族一家亲</a:t>
              </a:r>
              <a:endParaRPr lang="zh-CN" altLang="en-US" sz="3200" kern="100" dirty="0">
                <a:latin typeface="华文中宋" panose="02010600040101010101" pitchFamily="2" charset="-122"/>
                <a:ea typeface="华文中宋" panose="02010600040101010101" pitchFamily="2" charset="-122"/>
                <a:cs typeface="Times New Roman" panose="02020603050405020304" pitchFamily="18" charset="0"/>
              </a:endParaRPr>
            </a:p>
          </p:txBody>
        </p:sp>
        <p:sp>
          <p:nvSpPr>
            <p:cNvPr id="8" name="圆角矩形 134"/>
            <p:cNvSpPr/>
            <p:nvPr/>
          </p:nvSpPr>
          <p:spPr>
            <a:xfrm>
              <a:off x="0" y="1274261"/>
              <a:ext cx="1630597" cy="525575"/>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r>
                <a:rPr lang="zh-CN" altLang="en-US" sz="2800" kern="100" dirty="0">
                  <a:latin typeface="黑体" panose="02010609060101010101" pitchFamily="49" charset="-122"/>
                  <a:ea typeface="黑体" panose="02010609060101010101" pitchFamily="49" charset="-122"/>
                  <a:cs typeface="Times New Roman" panose="02020603050405020304" pitchFamily="18" charset="0"/>
                </a:rPr>
                <a:t>中华民族大家庭</a:t>
              </a:r>
              <a:endParaRPr lang="zh-CN" altLang="en-US" sz="2800" kern="100" dirty="0">
                <a:latin typeface="黑体" panose="02010609060101010101" pitchFamily="49" charset="-122"/>
                <a:ea typeface="黑体" panose="02010609060101010101" pitchFamily="49" charset="-122"/>
                <a:cs typeface="Times New Roman" panose="02020603050405020304" pitchFamily="18" charset="0"/>
              </a:endParaRPr>
            </a:p>
          </p:txBody>
        </p:sp>
        <p:sp>
          <p:nvSpPr>
            <p:cNvPr id="9" name="圆角矩形 135"/>
            <p:cNvSpPr/>
            <p:nvPr/>
          </p:nvSpPr>
          <p:spPr>
            <a:xfrm>
              <a:off x="3645801" y="1274261"/>
              <a:ext cx="1630597" cy="525575"/>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algn="ctr"/>
              <a:r>
                <a:rPr lang="zh-CN" altLang="en-US" sz="2800" kern="100" dirty="0">
                  <a:latin typeface="黑体" panose="02010609060101010101" pitchFamily="49" charset="-122"/>
                  <a:ea typeface="黑体" panose="02010609060101010101" pitchFamily="49" charset="-122"/>
                  <a:cs typeface="Times New Roman" panose="02020603050405020304" pitchFamily="18" charset="0"/>
                </a:rPr>
                <a:t>互相尊重</a:t>
              </a:r>
              <a:endParaRPr lang="en-US" altLang="zh-CN" sz="2800" kern="100" dirty="0">
                <a:latin typeface="黑体" panose="02010609060101010101" pitchFamily="49" charset="-122"/>
                <a:ea typeface="黑体" panose="02010609060101010101" pitchFamily="49" charset="-122"/>
                <a:cs typeface="Times New Roman" panose="02020603050405020304" pitchFamily="18" charset="0"/>
              </a:endParaRPr>
            </a:p>
            <a:p>
              <a:pPr algn="ctr"/>
              <a:r>
                <a:rPr lang="zh-CN" altLang="en-US" sz="2800" kern="100" dirty="0">
                  <a:latin typeface="黑体" panose="02010609060101010101" pitchFamily="49" charset="-122"/>
                  <a:ea typeface="黑体" panose="02010609060101010101" pitchFamily="49" charset="-122"/>
                  <a:cs typeface="Times New Roman" panose="02020603050405020304" pitchFamily="18" charset="0"/>
                </a:rPr>
                <a:t>守望相助</a:t>
              </a:r>
              <a:endParaRPr lang="zh-CN" altLang="en-US" sz="2800" kern="100" dirty="0">
                <a:latin typeface="黑体" panose="02010609060101010101" pitchFamily="49" charset="-122"/>
                <a:ea typeface="黑体" panose="02010609060101010101" pitchFamily="49" charset="-122"/>
                <a:cs typeface="Times New Roman" panose="02020603050405020304" pitchFamily="18" charset="0"/>
              </a:endParaRPr>
            </a:p>
          </p:txBody>
        </p:sp>
        <p:cxnSp>
          <p:nvCxnSpPr>
            <p:cNvPr id="10" name="直接连接符 9"/>
            <p:cNvCxnSpPr/>
            <p:nvPr/>
          </p:nvCxnSpPr>
          <p:spPr>
            <a:xfrm>
              <a:off x="4454013" y="1799303"/>
              <a:ext cx="0" cy="303905"/>
            </a:xfrm>
            <a:prstGeom prst="line">
              <a:avLst/>
            </a:prstGeom>
            <a:grpFill/>
            <a:ln w="9525" cap="flat" cmpd="sng" algn="ctr">
              <a:solidFill>
                <a:sysClr val="windowText" lastClr="000000"/>
              </a:solidFill>
              <a:prstDash val="solid"/>
            </a:ln>
            <a:effectLst/>
          </p:spPr>
        </p:cxnSp>
        <p:cxnSp>
          <p:nvCxnSpPr>
            <p:cNvPr id="11" name="直接连接符 10"/>
            <p:cNvCxnSpPr/>
            <p:nvPr/>
          </p:nvCxnSpPr>
          <p:spPr>
            <a:xfrm flipH="1" flipV="1">
              <a:off x="808212" y="991092"/>
              <a:ext cx="3645477" cy="553"/>
            </a:xfrm>
            <a:prstGeom prst="line">
              <a:avLst/>
            </a:prstGeom>
            <a:grpFill/>
            <a:ln w="9525" cap="flat" cmpd="sng" algn="ctr">
              <a:solidFill>
                <a:sysClr val="windowText" lastClr="000000"/>
              </a:solidFill>
              <a:prstDash val="solid"/>
            </a:ln>
            <a:effectLst/>
          </p:spPr>
        </p:cxnSp>
        <p:cxnSp>
          <p:nvCxnSpPr>
            <p:cNvPr id="12" name="直接连接符 11"/>
            <p:cNvCxnSpPr/>
            <p:nvPr/>
          </p:nvCxnSpPr>
          <p:spPr>
            <a:xfrm>
              <a:off x="4454013" y="991092"/>
              <a:ext cx="0" cy="303880"/>
            </a:xfrm>
            <a:prstGeom prst="line">
              <a:avLst/>
            </a:prstGeom>
            <a:grpFill/>
            <a:ln w="9525" cap="flat" cmpd="sng" algn="ctr">
              <a:solidFill>
                <a:sysClr val="windowText" lastClr="000000"/>
              </a:solidFill>
              <a:prstDash val="solid"/>
            </a:ln>
            <a:effectLst/>
          </p:spPr>
        </p:cxnSp>
        <p:cxnSp>
          <p:nvCxnSpPr>
            <p:cNvPr id="13" name="直接连接符 12"/>
            <p:cNvCxnSpPr/>
            <p:nvPr/>
          </p:nvCxnSpPr>
          <p:spPr>
            <a:xfrm>
              <a:off x="808212" y="991092"/>
              <a:ext cx="0" cy="303880"/>
            </a:xfrm>
            <a:prstGeom prst="line">
              <a:avLst/>
            </a:prstGeom>
            <a:grpFill/>
            <a:ln w="9525" cap="flat" cmpd="sng" algn="ctr">
              <a:solidFill>
                <a:sysClr val="windowText" lastClr="000000"/>
              </a:solidFill>
              <a:prstDash val="solid"/>
            </a:ln>
            <a:effectLst/>
          </p:spPr>
        </p:cxnSp>
        <p:sp>
          <p:nvSpPr>
            <p:cNvPr id="14" name="圆角矩形 413"/>
            <p:cNvSpPr/>
            <p:nvPr/>
          </p:nvSpPr>
          <p:spPr>
            <a:xfrm>
              <a:off x="-81" y="2105339"/>
              <a:ext cx="1586936" cy="1980415"/>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marL="342900" indent="-342900" algn="just">
                <a:buFont typeface="Arial" panose="020B0604020202020204" pitchFamily="34" charset="0"/>
                <a:buChar char="•"/>
              </a:pPr>
              <a:r>
                <a:rPr lang="zh-CN" altLang="en-US" sz="2000" kern="100" dirty="0">
                  <a:latin typeface="楷体" panose="02010609060101010101" pitchFamily="49" charset="-122"/>
                  <a:ea typeface="楷体" panose="02010609060101010101" pitchFamily="49" charset="-122"/>
                  <a:cs typeface="Times New Roman" panose="02020603050405020304" pitchFamily="18" charset="0"/>
                </a:rPr>
                <a:t>了解中华民族的构成和分布特点</a:t>
              </a:r>
              <a:endParaRPr lang="zh-CN" altLang="en-US" sz="2000" kern="100" dirty="0">
                <a:latin typeface="楷体" panose="02010609060101010101" pitchFamily="49" charset="-122"/>
                <a:ea typeface="楷体" panose="02010609060101010101" pitchFamily="49" charset="-122"/>
                <a:cs typeface="Times New Roman" panose="02020603050405020304" pitchFamily="18" charset="0"/>
              </a:endParaRPr>
            </a:p>
            <a:p>
              <a:pPr marL="342900" indent="-342900" algn="just">
                <a:buFont typeface="Arial" panose="020B0604020202020204" pitchFamily="34" charset="0"/>
                <a:buChar char="•"/>
              </a:pPr>
              <a:r>
                <a:rPr lang="zh-CN" altLang="en-US" sz="2000" kern="100" dirty="0">
                  <a:latin typeface="楷体" panose="02010609060101010101" pitchFamily="49" charset="-122"/>
                  <a:ea typeface="楷体" panose="02010609060101010101" pitchFamily="49" charset="-122"/>
                  <a:cs typeface="Times New Roman" panose="02020603050405020304" pitchFamily="18" charset="0"/>
                </a:rPr>
                <a:t>感受平等团结互助和谐的民族关系</a:t>
              </a:r>
              <a:endParaRPr lang="zh-CN" altLang="en-US" sz="2000" kern="100" dirty="0">
                <a:latin typeface="楷体" panose="02010609060101010101" pitchFamily="49" charset="-122"/>
                <a:ea typeface="楷体" panose="02010609060101010101" pitchFamily="49" charset="-122"/>
                <a:cs typeface="Times New Roman" panose="02020603050405020304" pitchFamily="18" charset="0"/>
              </a:endParaRPr>
            </a:p>
          </p:txBody>
        </p:sp>
        <p:sp>
          <p:nvSpPr>
            <p:cNvPr id="15" name="圆角矩形 414"/>
            <p:cNvSpPr/>
            <p:nvPr/>
          </p:nvSpPr>
          <p:spPr>
            <a:xfrm>
              <a:off x="1899228" y="2105966"/>
              <a:ext cx="1481455" cy="1979958"/>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marL="342900" indent="-342900" algn="just">
                <a:buFont typeface="Arial" panose="020B0604020202020204" pitchFamily="34" charset="0"/>
                <a:buChar char="•"/>
              </a:pPr>
              <a:r>
                <a:rPr lang="zh-CN" altLang="en-US" sz="2000" kern="100" dirty="0">
                  <a:latin typeface="楷体" panose="02010609060101010101" pitchFamily="49" charset="-122"/>
                  <a:ea typeface="楷体" panose="02010609060101010101" pitchFamily="49" charset="-122"/>
                  <a:cs typeface="Times New Roman" panose="02020603050405020304" pitchFamily="18" charset="0"/>
                </a:rPr>
                <a:t>民族之间的交往交流交融</a:t>
              </a:r>
              <a:endParaRPr lang="zh-CN" altLang="en-US" sz="2000" kern="100" dirty="0">
                <a:latin typeface="楷体" panose="02010609060101010101" pitchFamily="49" charset="-122"/>
                <a:ea typeface="楷体" panose="02010609060101010101" pitchFamily="49" charset="-122"/>
                <a:cs typeface="Times New Roman" panose="02020603050405020304" pitchFamily="18" charset="0"/>
              </a:endParaRPr>
            </a:p>
            <a:p>
              <a:pPr marL="342900" indent="-342900" algn="just">
                <a:buFont typeface="Arial" panose="020B0604020202020204" pitchFamily="34" charset="0"/>
                <a:buChar char="•"/>
              </a:pPr>
              <a:r>
                <a:rPr lang="zh-CN" altLang="en-US" sz="2000" kern="100" dirty="0">
                  <a:latin typeface="楷体" panose="02010609060101010101" pitchFamily="49" charset="-122"/>
                  <a:ea typeface="楷体" panose="02010609060101010101" pitchFamily="49" charset="-122"/>
                  <a:cs typeface="Times New Roman" panose="02020603050405020304" pitchFamily="18" charset="0"/>
                </a:rPr>
                <a:t>各民族共同奠定祖国疆域、开发国土、发展经济</a:t>
              </a:r>
              <a:endParaRPr lang="zh-CN" altLang="en-US" sz="2000" kern="100" dirty="0">
                <a:latin typeface="楷体" panose="02010609060101010101" pitchFamily="49" charset="-122"/>
                <a:ea typeface="楷体" panose="02010609060101010101" pitchFamily="49" charset="-122"/>
                <a:cs typeface="Times New Roman" panose="02020603050405020304" pitchFamily="18" charset="0"/>
              </a:endParaRPr>
            </a:p>
            <a:p>
              <a:pPr marL="342900" indent="-342900" algn="just">
                <a:buFont typeface="Arial" panose="020B0604020202020204" pitchFamily="34" charset="0"/>
                <a:buChar char="•"/>
              </a:pPr>
              <a:r>
                <a:rPr lang="zh-CN" altLang="en-US" sz="2000" kern="100" dirty="0">
                  <a:latin typeface="楷体" panose="02010609060101010101" pitchFamily="49" charset="-122"/>
                  <a:ea typeface="楷体" panose="02010609060101010101" pitchFamily="49" charset="-122"/>
                  <a:cs typeface="Times New Roman" panose="02020603050405020304" pitchFamily="18" charset="0"/>
                </a:rPr>
                <a:t>各民族共同创造中华文化</a:t>
              </a:r>
              <a:endParaRPr lang="zh-CN" altLang="en-US" sz="2000" kern="100" dirty="0">
                <a:latin typeface="楷体" panose="02010609060101010101" pitchFamily="49" charset="-122"/>
                <a:ea typeface="楷体" panose="02010609060101010101" pitchFamily="49" charset="-122"/>
                <a:cs typeface="Times New Roman" panose="02020603050405020304" pitchFamily="18" charset="0"/>
              </a:endParaRPr>
            </a:p>
          </p:txBody>
        </p:sp>
        <p:sp>
          <p:nvSpPr>
            <p:cNvPr id="16" name="圆角矩形 415"/>
            <p:cNvSpPr/>
            <p:nvPr/>
          </p:nvSpPr>
          <p:spPr>
            <a:xfrm>
              <a:off x="3672359" y="2118123"/>
              <a:ext cx="1604039" cy="1967632"/>
            </a:xfrm>
            <a:prstGeom prst="roundRect">
              <a:avLst/>
            </a:prstGeom>
            <a:grpFill/>
            <a:ln w="9525"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noAutofit/>
            </a:bodyPr>
            <a:lstStyle/>
            <a:p>
              <a:pPr marL="342900" indent="-342900" algn="just">
                <a:buFont typeface="Arial" panose="020B0604020202020204" pitchFamily="34" charset="0"/>
                <a:buChar char="•"/>
              </a:pPr>
              <a:r>
                <a:rPr lang="zh-CN" altLang="en-US" sz="2000" kern="100" dirty="0">
                  <a:latin typeface="楷体" panose="02010609060101010101" pitchFamily="49" charset="-122"/>
                  <a:ea typeface="楷体" panose="02010609060101010101" pitchFamily="49" charset="-122"/>
                  <a:cs typeface="Times New Roman" panose="02020603050405020304" pitchFamily="18" charset="0"/>
                </a:rPr>
                <a:t>了解不同民族的生活习惯和风土人情，理解和尊重不同民族的文化</a:t>
              </a:r>
              <a:endParaRPr lang="zh-CN" altLang="en-US" sz="2000" kern="100" dirty="0">
                <a:latin typeface="楷体" panose="02010609060101010101" pitchFamily="49" charset="-122"/>
                <a:ea typeface="楷体" panose="02010609060101010101" pitchFamily="49" charset="-122"/>
                <a:cs typeface="Times New Roman" panose="02020603050405020304" pitchFamily="18" charset="0"/>
              </a:endParaRPr>
            </a:p>
            <a:p>
              <a:pPr marL="342900" indent="-342900" algn="just">
                <a:buFont typeface="Arial" panose="020B0604020202020204" pitchFamily="34" charset="0"/>
                <a:buChar char="•"/>
              </a:pPr>
              <a:r>
                <a:rPr lang="zh-CN" altLang="en-US" sz="2000" kern="100" dirty="0">
                  <a:latin typeface="楷体" panose="02010609060101010101" pitchFamily="49" charset="-122"/>
                  <a:ea typeface="楷体" panose="02010609060101010101" pitchFamily="49" charset="-122"/>
                  <a:cs typeface="Times New Roman" panose="02020603050405020304" pitchFamily="18" charset="0"/>
                </a:rPr>
                <a:t>感受各民族之间相互融合、相互尊重、守望相助</a:t>
              </a:r>
              <a:endParaRPr lang="zh-CN" altLang="en-US" sz="2000" kern="100" dirty="0">
                <a:latin typeface="楷体" panose="02010609060101010101" pitchFamily="49" charset="-122"/>
                <a:ea typeface="楷体" panose="02010609060101010101" pitchFamily="49" charset="-122"/>
                <a:cs typeface="Times New Roman" panose="02020603050405020304" pitchFamily="18" charset="0"/>
              </a:endParaRPr>
            </a:p>
            <a:p>
              <a:pPr marL="342900" indent="-342900" algn="just">
                <a:buFont typeface="Arial" panose="020B0604020202020204" pitchFamily="34" charset="0"/>
                <a:buChar char="•"/>
              </a:pPr>
              <a:r>
                <a:rPr lang="zh-CN" altLang="en-US" sz="2000" kern="100" dirty="0">
                  <a:latin typeface="楷体" panose="02010609060101010101" pitchFamily="49" charset="-122"/>
                  <a:ea typeface="楷体" panose="02010609060101010101" pitchFamily="49" charset="-122"/>
                  <a:cs typeface="Times New Roman" panose="02020603050405020304" pitchFamily="18" charset="0"/>
                </a:rPr>
                <a:t>相互尊重彼此的生活习俗</a:t>
              </a:r>
              <a:endParaRPr lang="zh-CN" altLang="en-US" sz="2000" kern="100" dirty="0">
                <a:latin typeface="楷体" panose="02010609060101010101" pitchFamily="49" charset="-122"/>
                <a:ea typeface="楷体" panose="02010609060101010101" pitchFamily="49" charset="-122"/>
                <a:cs typeface="Times New Roman" panose="02020603050405020304" pitchFamily="18" charset="0"/>
              </a:endParaRPr>
            </a:p>
          </p:txBody>
        </p:sp>
        <p:cxnSp>
          <p:nvCxnSpPr>
            <p:cNvPr id="17" name="直接连接符 16"/>
            <p:cNvCxnSpPr/>
            <p:nvPr/>
          </p:nvCxnSpPr>
          <p:spPr>
            <a:xfrm>
              <a:off x="808212" y="1793404"/>
              <a:ext cx="0" cy="303509"/>
            </a:xfrm>
            <a:prstGeom prst="line">
              <a:avLst/>
            </a:prstGeom>
            <a:grpFill/>
            <a:ln w="9525" cap="flat" cmpd="sng" algn="ctr">
              <a:solidFill>
                <a:sysClr val="windowText" lastClr="000000"/>
              </a:solidFill>
              <a:prstDash val="solid"/>
            </a:ln>
            <a:effectLst/>
          </p:spPr>
        </p:cxnSp>
        <p:cxnSp>
          <p:nvCxnSpPr>
            <p:cNvPr id="18" name="直接连接符 17"/>
            <p:cNvCxnSpPr/>
            <p:nvPr/>
          </p:nvCxnSpPr>
          <p:spPr>
            <a:xfrm>
              <a:off x="2642911" y="1793404"/>
              <a:ext cx="0" cy="303509"/>
            </a:xfrm>
            <a:prstGeom prst="line">
              <a:avLst/>
            </a:prstGeom>
            <a:grpFill/>
            <a:ln w="9525" cap="flat" cmpd="sng" algn="ctr">
              <a:solidFill>
                <a:sysClr val="windowText" lastClr="000000"/>
              </a:solidFill>
              <a:prstDash val="solid"/>
            </a:ln>
            <a:effectLst/>
          </p:spPr>
        </p:cxnSp>
      </p:grpSp>
      <p:sp>
        <p:nvSpPr>
          <p:cNvPr id="2" name="文本框 1"/>
          <p:cNvSpPr txBox="1"/>
          <p:nvPr/>
        </p:nvSpPr>
        <p:spPr>
          <a:xfrm>
            <a:off x="2451735" y="6124575"/>
            <a:ext cx="908050" cy="368300"/>
          </a:xfrm>
          <a:prstGeom prst="rect">
            <a:avLst/>
          </a:prstGeom>
          <a:noFill/>
        </p:spPr>
        <p:txBody>
          <a:bodyPr wrap="square" rtlCol="0">
            <a:spAutoFit/>
          </a:bodyPr>
          <a:p>
            <a:r>
              <a:rPr lang="en-US" altLang="zh-CN"/>
              <a:t>P54</a:t>
            </a:r>
            <a:endParaRPr lang="en-US" altLang="zh-CN"/>
          </a:p>
        </p:txBody>
      </p:sp>
      <p:sp>
        <p:nvSpPr>
          <p:cNvPr id="3" name="文本框 2"/>
          <p:cNvSpPr txBox="1"/>
          <p:nvPr/>
        </p:nvSpPr>
        <p:spPr>
          <a:xfrm>
            <a:off x="5510530" y="6492875"/>
            <a:ext cx="908050" cy="368300"/>
          </a:xfrm>
          <a:prstGeom prst="rect">
            <a:avLst/>
          </a:prstGeom>
          <a:noFill/>
        </p:spPr>
        <p:txBody>
          <a:bodyPr wrap="square" rtlCol="0">
            <a:spAutoFit/>
          </a:bodyPr>
          <a:p>
            <a:r>
              <a:rPr lang="en-US" altLang="zh-CN"/>
              <a:t>P55</a:t>
            </a:r>
            <a:endParaRPr lang="en-US" altLang="zh-CN"/>
          </a:p>
        </p:txBody>
      </p:sp>
      <p:sp>
        <p:nvSpPr>
          <p:cNvPr id="19" name="文本框 18"/>
          <p:cNvSpPr txBox="1"/>
          <p:nvPr/>
        </p:nvSpPr>
        <p:spPr>
          <a:xfrm>
            <a:off x="10416540" y="6345555"/>
            <a:ext cx="908050" cy="368300"/>
          </a:xfrm>
          <a:prstGeom prst="rect">
            <a:avLst/>
          </a:prstGeom>
          <a:noFill/>
        </p:spPr>
        <p:txBody>
          <a:bodyPr wrap="square" rtlCol="0">
            <a:spAutoFit/>
          </a:bodyPr>
          <a:p>
            <a:r>
              <a:rPr lang="en-US" altLang="zh-CN"/>
              <a:t>P59</a:t>
            </a:r>
            <a:endParaRPr lang="en-US" altLang="zh-CN"/>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46294" y="1484784"/>
            <a:ext cx="10585176" cy="4668522"/>
          </a:xfrm>
          <a:prstGeom prst="rect">
            <a:avLst/>
          </a:prstGeom>
        </p:spPr>
        <p:txBody>
          <a:bodyPr wrap="square">
            <a:spAutoFit/>
          </a:bodyPr>
          <a:lstStyle/>
          <a:p>
            <a:pPr>
              <a:lnSpc>
                <a:spcPts val="4000"/>
              </a:lnSpc>
            </a:pPr>
            <a:r>
              <a:rPr lang="zh-CN" altLang="en-US" sz="2800" dirty="0"/>
              <a:t>        </a:t>
            </a:r>
            <a:r>
              <a:rPr lang="zh-CN" altLang="en-US" sz="2800" dirty="0">
                <a:latin typeface="黑体" panose="02010609060101010101" pitchFamily="49" charset="-122"/>
                <a:ea typeface="黑体" panose="02010609060101010101" pitchFamily="49" charset="-122"/>
              </a:rPr>
              <a:t>目标：</a:t>
            </a:r>
            <a:r>
              <a:rPr lang="zh-CN" altLang="zh-CN" sz="2800" dirty="0"/>
              <a:t>目的是引导学生知道我国是一个统一的多民族国家，了解各民族的相互合作与共同发展，形成一种包容、开放的民族意识。</a:t>
            </a:r>
            <a:endParaRPr lang="zh-CN" altLang="zh-CN" sz="2800" dirty="0"/>
          </a:p>
          <a:p>
            <a:pPr>
              <a:lnSpc>
                <a:spcPts val="4000"/>
              </a:lnSpc>
            </a:pPr>
            <a:r>
              <a:rPr lang="en-US" altLang="zh-CN" sz="2800" dirty="0"/>
              <a:t>        </a:t>
            </a:r>
            <a:r>
              <a:rPr lang="zh-CN" altLang="zh-CN" sz="2800" dirty="0">
                <a:latin typeface="黑体" panose="02010609060101010101" pitchFamily="49" charset="-122"/>
                <a:ea typeface="黑体" panose="02010609060101010101" pitchFamily="49" charset="-122"/>
              </a:rPr>
              <a:t>对应课程标准五（</a:t>
            </a:r>
            <a:r>
              <a:rPr lang="en-US" altLang="zh-CN" sz="2800" dirty="0">
                <a:latin typeface="黑体" panose="02010609060101010101" pitchFamily="49" charset="-122"/>
                <a:ea typeface="黑体" panose="02010609060101010101" pitchFamily="49" charset="-122"/>
              </a:rPr>
              <a:t>2</a:t>
            </a:r>
            <a:r>
              <a:rPr lang="zh-CN" altLang="zh-CN" sz="2800" dirty="0">
                <a:latin typeface="黑体" panose="02010609060101010101" pitchFamily="49" charset="-122"/>
                <a:ea typeface="黑体" panose="02010609060101010101" pitchFamily="49" charset="-122"/>
              </a:rPr>
              <a:t>）</a:t>
            </a:r>
            <a:endParaRPr lang="zh-CN" altLang="zh-CN" sz="2800" dirty="0">
              <a:latin typeface="黑体" panose="02010609060101010101" pitchFamily="49" charset="-122"/>
              <a:ea typeface="黑体" panose="02010609060101010101" pitchFamily="49" charset="-122"/>
            </a:endParaRPr>
          </a:p>
          <a:p>
            <a:pPr>
              <a:lnSpc>
                <a:spcPts val="4000"/>
              </a:lnSpc>
            </a:pPr>
            <a:r>
              <a:rPr lang="en-US" altLang="zh-CN" sz="2800" dirty="0"/>
              <a:t>        </a:t>
            </a:r>
            <a:r>
              <a:rPr lang="zh-CN" altLang="zh-CN" sz="2800" b="1" dirty="0"/>
              <a:t>课程内容：</a:t>
            </a:r>
            <a:r>
              <a:rPr lang="zh-CN" altLang="zh-CN" sz="2800" dirty="0"/>
              <a:t>知道我国是一个统一的多民族国家，各民族共同创造了中华民族的历史和文化。了解不同民族的生活习惯和风土人情，理解和尊重不同民族的文化。</a:t>
            </a:r>
            <a:endParaRPr lang="zh-CN" altLang="zh-CN" sz="2800" dirty="0"/>
          </a:p>
          <a:p>
            <a:pPr>
              <a:lnSpc>
                <a:spcPts val="4000"/>
              </a:lnSpc>
            </a:pPr>
            <a:r>
              <a:rPr lang="en-US" altLang="zh-CN" sz="2800" dirty="0"/>
              <a:t>        </a:t>
            </a:r>
            <a:r>
              <a:rPr lang="zh-CN" altLang="zh-CN" sz="2800" b="1" dirty="0"/>
              <a:t>教学活动建议：</a:t>
            </a:r>
            <a:r>
              <a:rPr lang="zh-CN" altLang="zh-CN" sz="2800" dirty="0"/>
              <a:t>选择、列举代表民族文化的实例（如传统节日、歌曲、民间传说、历史故事、服饰、建筑、饮食等），进行交流展示。</a:t>
            </a:r>
            <a:endParaRPr lang="zh-CN" altLang="en-US" sz="2800" dirty="0"/>
          </a:p>
        </p:txBody>
      </p:sp>
      <p:sp>
        <p:nvSpPr>
          <p:cNvPr id="6" name="Rectangle 2"/>
          <p:cNvSpPr txBox="1">
            <a:spLocks noChangeArrowheads="1"/>
          </p:cNvSpPr>
          <p:nvPr/>
        </p:nvSpPr>
        <p:spPr>
          <a:xfrm>
            <a:off x="1412622" y="182999"/>
            <a:ext cx="9252520"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3600" b="1" dirty="0">
                <a:latin typeface="华文中宋" panose="02010600040101010101" pitchFamily="2" charset="-122"/>
                <a:ea typeface="华文中宋" panose="02010600040101010101" pitchFamily="2" charset="-122"/>
              </a:rPr>
              <a:t>本课目标及对应课程标准</a:t>
            </a:r>
            <a:endParaRPr lang="en-US" altLang="zh-CN" sz="3600" b="1" dirty="0">
              <a:latin typeface="华文中宋" panose="02010600040101010101" pitchFamily="2" charset="-122"/>
              <a:ea typeface="华文中宋" panose="02010600040101010101" pitchFamily="2" charset="-122"/>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992594" y="351413"/>
            <a:ext cx="8280920" cy="922020"/>
          </a:xfrm>
          <a:prstGeom prst="rect">
            <a:avLst/>
          </a:prstGeom>
        </p:spPr>
        <p:txBody>
          <a:bodyPr wrap="square">
            <a:spAutoFit/>
          </a:bodyPr>
          <a:lstStyle/>
          <a:p>
            <a:pPr algn="ctr">
              <a:lnSpc>
                <a:spcPct val="150000"/>
              </a:lnSpc>
            </a:pPr>
            <a:r>
              <a:rPr lang="zh-CN" altLang="en-US" sz="3600" b="1" dirty="0">
                <a:latin typeface="华文中宋" panose="02010600040101010101" pitchFamily="2" charset="-122"/>
                <a:ea typeface="华文中宋" panose="02010600040101010101" pitchFamily="2" charset="-122"/>
              </a:rPr>
              <a:t>中华民族大家庭</a:t>
            </a:r>
            <a:endParaRPr lang="zh-CN" altLang="zh-CN" sz="3600" b="1" dirty="0">
              <a:latin typeface="华文中宋" panose="02010600040101010101" pitchFamily="2" charset="-122"/>
              <a:ea typeface="华文中宋" panose="02010600040101010101" pitchFamily="2" charset="-122"/>
            </a:endParaRPr>
          </a:p>
        </p:txBody>
      </p:sp>
      <p:sp>
        <p:nvSpPr>
          <p:cNvPr id="7" name="矩形 6"/>
          <p:cNvSpPr/>
          <p:nvPr/>
        </p:nvSpPr>
        <p:spPr>
          <a:xfrm>
            <a:off x="2351584" y="1494076"/>
            <a:ext cx="7215541" cy="3970318"/>
          </a:xfrm>
          <a:prstGeom prst="rect">
            <a:avLst/>
          </a:prstGeom>
        </p:spPr>
        <p:txBody>
          <a:bodyPr wrap="square">
            <a:spAutoFit/>
          </a:bodyPr>
          <a:lstStyle/>
          <a:p>
            <a:pPr algn="just">
              <a:lnSpc>
                <a:spcPct val="150000"/>
              </a:lnSpc>
            </a:pPr>
            <a:r>
              <a:rPr lang="zh-CN" altLang="en-US" sz="2800" dirty="0">
                <a:latin typeface="黑体" panose="02010609060101010101" pitchFamily="49" charset="-122"/>
                <a:ea typeface="黑体" panose="02010609060101010101" pitchFamily="49" charset="-122"/>
              </a:rPr>
              <a:t>中华民族</a:t>
            </a:r>
            <a:endParaRPr lang="en-US" altLang="zh-CN" sz="2800" dirty="0">
              <a:latin typeface="黑体" panose="02010609060101010101" pitchFamily="49" charset="-122"/>
              <a:ea typeface="黑体" panose="02010609060101010101" pitchFamily="49" charset="-122"/>
            </a:endParaRPr>
          </a:p>
          <a:p>
            <a:pPr algn="just">
              <a:lnSpc>
                <a:spcPct val="150000"/>
              </a:lnSpc>
            </a:pPr>
            <a:r>
              <a:rPr lang="zh-CN" altLang="en-US" sz="2800" b="1" dirty="0"/>
              <a:t>关键词：</a:t>
            </a:r>
            <a:r>
              <a:rPr lang="zh-CN" altLang="en-US" sz="2800" dirty="0"/>
              <a:t>汉族、少数民族</a:t>
            </a:r>
            <a:endParaRPr lang="zh-CN" altLang="zh-CN" sz="2800" dirty="0"/>
          </a:p>
          <a:p>
            <a:pPr>
              <a:lnSpc>
                <a:spcPct val="150000"/>
              </a:lnSpc>
            </a:pPr>
            <a:r>
              <a:rPr lang="en-US" altLang="zh-CN" sz="2800" dirty="0"/>
              <a:t> </a:t>
            </a:r>
            <a:r>
              <a:rPr lang="zh-CN" altLang="en-US" sz="2800" dirty="0">
                <a:latin typeface="黑体" panose="02010609060101010101" pitchFamily="49" charset="-122"/>
                <a:ea typeface="黑体" panose="02010609060101010101" pitchFamily="49" charset="-122"/>
              </a:rPr>
              <a:t>民族分布特点</a:t>
            </a:r>
            <a:endParaRPr lang="en-US" altLang="zh-CN" sz="2800" dirty="0">
              <a:latin typeface="黑体" panose="02010609060101010101" pitchFamily="49" charset="-122"/>
              <a:ea typeface="黑体" panose="02010609060101010101" pitchFamily="49" charset="-122"/>
            </a:endParaRPr>
          </a:p>
          <a:p>
            <a:pPr>
              <a:lnSpc>
                <a:spcPct val="150000"/>
              </a:lnSpc>
            </a:pPr>
            <a:r>
              <a:rPr lang="zh-CN" altLang="en-US" sz="2800" b="1" dirty="0"/>
              <a:t>关键词：</a:t>
            </a:r>
            <a:r>
              <a:rPr lang="zh-CN" altLang="en-US" sz="2800" dirty="0"/>
              <a:t>大散居、小聚居、交错杂居</a:t>
            </a:r>
            <a:endParaRPr lang="zh-CN" altLang="zh-CN" sz="2800" dirty="0"/>
          </a:p>
          <a:p>
            <a:pPr>
              <a:lnSpc>
                <a:spcPct val="150000"/>
              </a:lnSpc>
            </a:pPr>
            <a:r>
              <a:rPr lang="zh-CN" altLang="en-US" sz="2800" dirty="0">
                <a:latin typeface="黑体" panose="02010609060101010101" pitchFamily="49" charset="-122"/>
                <a:ea typeface="黑体" panose="02010609060101010101" pitchFamily="49" charset="-122"/>
              </a:rPr>
              <a:t>民族关系的状况</a:t>
            </a:r>
            <a:endParaRPr lang="en-US" altLang="zh-CN" sz="2800" dirty="0">
              <a:latin typeface="黑体" panose="02010609060101010101" pitchFamily="49" charset="-122"/>
              <a:ea typeface="黑体" panose="02010609060101010101" pitchFamily="49" charset="-122"/>
            </a:endParaRPr>
          </a:p>
          <a:p>
            <a:pPr>
              <a:lnSpc>
                <a:spcPct val="150000"/>
              </a:lnSpc>
            </a:pPr>
            <a:r>
              <a:rPr lang="zh-CN" altLang="en-US" sz="2800" b="1" dirty="0"/>
              <a:t>关键词：</a:t>
            </a:r>
            <a:r>
              <a:rPr lang="zh-CN" altLang="en-US" sz="2800" dirty="0"/>
              <a:t>交往交流交融、平等团结互助和谐</a:t>
            </a:r>
            <a:endParaRPr lang="zh-CN" altLang="zh-CN" sz="2800" dirty="0"/>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411187" y="1176639"/>
            <a:ext cx="5256584" cy="52125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矩形 5"/>
          <p:cNvSpPr/>
          <p:nvPr/>
        </p:nvSpPr>
        <p:spPr>
          <a:xfrm>
            <a:off x="1992594" y="351413"/>
            <a:ext cx="8280920" cy="922020"/>
          </a:xfrm>
          <a:prstGeom prst="rect">
            <a:avLst/>
          </a:prstGeom>
        </p:spPr>
        <p:txBody>
          <a:bodyPr wrap="square">
            <a:spAutoFit/>
          </a:bodyPr>
          <a:lstStyle/>
          <a:p>
            <a:pPr algn="ctr">
              <a:lnSpc>
                <a:spcPct val="150000"/>
              </a:lnSpc>
            </a:pPr>
            <a:r>
              <a:rPr lang="zh-CN" altLang="en-US" sz="3600" b="1" dirty="0">
                <a:latin typeface="华文中宋" panose="02010600040101010101" pitchFamily="2" charset="-122"/>
                <a:ea typeface="华文中宋" panose="02010600040101010101" pitchFamily="2" charset="-122"/>
              </a:rPr>
              <a:t>中华民族大家庭</a:t>
            </a:r>
            <a:endParaRPr lang="zh-CN" altLang="zh-CN" sz="3600" b="1" dirty="0">
              <a:latin typeface="华文中宋" panose="02010600040101010101" pitchFamily="2" charset="-122"/>
              <a:ea typeface="华文中宋" panose="02010600040101010101" pitchFamily="2" charset="-122"/>
            </a:endParaRPr>
          </a:p>
        </p:txBody>
      </p:sp>
      <p:sp>
        <p:nvSpPr>
          <p:cNvPr id="8" name="矩形 7"/>
          <p:cNvSpPr/>
          <p:nvPr/>
        </p:nvSpPr>
        <p:spPr>
          <a:xfrm>
            <a:off x="7748270" y="2631440"/>
            <a:ext cx="2379980" cy="2030095"/>
          </a:xfrm>
          <a:prstGeom prst="rect">
            <a:avLst/>
          </a:prstGeom>
          <a:solidFill>
            <a:schemeClr val="accent5">
              <a:lumMod val="20000"/>
              <a:lumOff val="80000"/>
            </a:schemeClr>
          </a:solidFill>
        </p:spPr>
        <p:txBody>
          <a:bodyPr wrap="square">
            <a:spAutoFit/>
          </a:bodyPr>
          <a:lstStyle/>
          <a:p>
            <a:pPr algn="ctr">
              <a:lnSpc>
                <a:spcPct val="150000"/>
              </a:lnSpc>
            </a:pPr>
            <a:r>
              <a:rPr lang="zh-CN" altLang="en-US" sz="2800" b="1" dirty="0">
                <a:latin typeface="华文中宋" panose="02010600040101010101" pitchFamily="2" charset="-122"/>
                <a:ea typeface="华文中宋" panose="02010600040101010101" pitchFamily="2" charset="-122"/>
              </a:rPr>
              <a:t>反映民族</a:t>
            </a:r>
            <a:endParaRPr lang="zh-CN" altLang="en-US" sz="2800" b="1" dirty="0">
              <a:latin typeface="华文中宋" panose="02010600040101010101" pitchFamily="2" charset="-122"/>
              <a:ea typeface="华文中宋" panose="02010600040101010101" pitchFamily="2" charset="-122"/>
            </a:endParaRPr>
          </a:p>
          <a:p>
            <a:pPr algn="ctr">
              <a:lnSpc>
                <a:spcPct val="150000"/>
              </a:lnSpc>
            </a:pPr>
            <a:r>
              <a:rPr lang="zh-CN" altLang="en-US" sz="2800" b="1" dirty="0">
                <a:latin typeface="华文中宋" panose="02010600040101010101" pitchFamily="2" charset="-122"/>
                <a:ea typeface="华文中宋" panose="02010600040101010101" pitchFamily="2" charset="-122"/>
              </a:rPr>
              <a:t>交往交流交融的趋势和影响</a:t>
            </a:r>
            <a:endParaRPr lang="en-US" altLang="zh-CN" sz="2800" b="1" dirty="0">
              <a:latin typeface="华文中宋" panose="02010600040101010101" pitchFamily="2" charset="-122"/>
              <a:ea typeface="华文中宋" panose="02010600040101010101" pitchFamily="2" charset="-122"/>
            </a:endParaRPr>
          </a:p>
        </p:txBody>
      </p:sp>
      <p:sp>
        <p:nvSpPr>
          <p:cNvPr id="2" name="文本框 1"/>
          <p:cNvSpPr txBox="1"/>
          <p:nvPr/>
        </p:nvSpPr>
        <p:spPr>
          <a:xfrm>
            <a:off x="1372870" y="5758180"/>
            <a:ext cx="978535" cy="368300"/>
          </a:xfrm>
          <a:prstGeom prst="rect">
            <a:avLst/>
          </a:prstGeom>
          <a:noFill/>
        </p:spPr>
        <p:txBody>
          <a:bodyPr wrap="square" rtlCol="0">
            <a:spAutoFit/>
          </a:bodyPr>
          <a:p>
            <a:r>
              <a:rPr lang="en-US" altLang="zh-CN"/>
              <a:t>P55</a:t>
            </a:r>
            <a:endParaRPr lang="en-US" altLang="zh-CN"/>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12192000" cy="6858000"/>
          </a:xfrm>
          <a:prstGeom prst="rect">
            <a:avLst/>
          </a:prstGeom>
        </p:spPr>
      </p:pic>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r="40094"/>
          <a:stretch>
            <a:fillRect/>
          </a:stretch>
        </p:blipFill>
        <p:spPr>
          <a:xfrm>
            <a:off x="4411606" y="2590919"/>
            <a:ext cx="5660914" cy="1871634"/>
          </a:xfrm>
          <a:prstGeom prst="rect">
            <a:avLst/>
          </a:prstGeom>
        </p:spPr>
      </p:pic>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80416" t="1" b="-7725"/>
          <a:stretch>
            <a:fillRect/>
          </a:stretch>
        </p:blipFill>
        <p:spPr>
          <a:xfrm>
            <a:off x="10088908" y="2590919"/>
            <a:ext cx="1850616" cy="2016224"/>
          </a:xfrm>
          <a:prstGeom prst="rect">
            <a:avLst/>
          </a:prstGeom>
        </p:spPr>
      </p:pic>
      <p:sp>
        <p:nvSpPr>
          <p:cNvPr id="5" name="内容占位符 2"/>
          <p:cNvSpPr txBox="1"/>
          <p:nvPr/>
        </p:nvSpPr>
        <p:spPr>
          <a:xfrm>
            <a:off x="4703223" y="1366869"/>
            <a:ext cx="6984291" cy="830997"/>
          </a:xfrm>
          <a:prstGeom prst="rect">
            <a:avLst/>
          </a:prstGeom>
        </p:spPr>
        <p:txBody>
          <a:bodyPr wrap="square">
            <a:spAutoFit/>
          </a:bodyPr>
          <a:lstStyle>
            <a:lvl1pPr marL="342900" indent="-342900" algn="l" rtl="0" eaLnBrk="0" fontAlgn="base" hangingPunct="0">
              <a:spcBef>
                <a:spcPct val="20000"/>
              </a:spcBef>
              <a:spcAft>
                <a:spcPct val="0"/>
              </a:spcAft>
              <a:buClr>
                <a:srgbClr val="FF9933"/>
              </a:buClr>
              <a:buSzPct val="60000"/>
              <a:buFont typeface="Wingdings" panose="05000000000000000000" pitchFamily="2" charset="2"/>
              <a:buChar char="l"/>
              <a:defRPr sz="2400">
                <a:solidFill>
                  <a:schemeClr val="tx1"/>
                </a:solidFill>
                <a:latin typeface="+mn-lt"/>
                <a:ea typeface="+mn-ea"/>
                <a:cs typeface="+mn-cs"/>
              </a:defRPr>
            </a:lvl1pPr>
            <a:lvl2pPr marL="742950" indent="-285750" algn="l" rtl="0" eaLnBrk="0" fontAlgn="base" hangingPunct="0">
              <a:spcBef>
                <a:spcPct val="20000"/>
              </a:spcBef>
              <a:spcAft>
                <a:spcPct val="0"/>
              </a:spcAft>
              <a:buClr>
                <a:srgbClr val="FF9933"/>
              </a:buClr>
              <a:buSzPct val="60000"/>
              <a:buFont typeface="Wingdings" panose="05000000000000000000" pitchFamily="2" charset="2"/>
              <a:buChar char="l"/>
              <a:defRPr sz="2400">
                <a:solidFill>
                  <a:schemeClr val="tx1"/>
                </a:solidFill>
                <a:latin typeface="+mn-lt"/>
                <a:ea typeface="+mn-ea"/>
              </a:defRPr>
            </a:lvl2pPr>
            <a:lvl3pPr marL="1143000" indent="-228600" algn="l" rtl="0" eaLnBrk="0" fontAlgn="base" hangingPunct="0">
              <a:spcBef>
                <a:spcPct val="20000"/>
              </a:spcBef>
              <a:spcAft>
                <a:spcPct val="0"/>
              </a:spcAft>
              <a:buClr>
                <a:srgbClr val="FF9933"/>
              </a:buClr>
              <a:buSzPct val="60000"/>
              <a:buFont typeface="Wingdings" panose="05000000000000000000" pitchFamily="2" charset="2"/>
              <a:buChar char="l"/>
              <a:defRPr sz="2400">
                <a:solidFill>
                  <a:schemeClr val="tx1"/>
                </a:solidFill>
                <a:latin typeface="+mn-lt"/>
                <a:ea typeface="+mn-ea"/>
              </a:defRPr>
            </a:lvl3pPr>
            <a:lvl4pPr marL="1600200" indent="-228600" algn="l" rtl="0" eaLnBrk="0" fontAlgn="base" hangingPunct="0">
              <a:spcBef>
                <a:spcPct val="20000"/>
              </a:spcBef>
              <a:spcAft>
                <a:spcPct val="0"/>
              </a:spcAft>
              <a:buClr>
                <a:srgbClr val="FF9933"/>
              </a:buClr>
              <a:buSzPct val="60000"/>
              <a:buFont typeface="Wingdings" panose="05000000000000000000" pitchFamily="2" charset="2"/>
              <a:buChar char="l"/>
              <a:defRPr sz="2400">
                <a:solidFill>
                  <a:schemeClr val="tx1"/>
                </a:solidFill>
                <a:latin typeface="+mn-lt"/>
                <a:ea typeface="+mn-ea"/>
              </a:defRPr>
            </a:lvl4pPr>
            <a:lvl5pPr marL="2057400" indent="-228600" algn="l" rtl="0" eaLnBrk="0" fontAlgn="base" hangingPunct="0">
              <a:spcBef>
                <a:spcPct val="20000"/>
              </a:spcBef>
              <a:spcAft>
                <a:spcPct val="0"/>
              </a:spcAft>
              <a:buClr>
                <a:srgbClr val="FF9933"/>
              </a:buClr>
              <a:buSzPct val="60000"/>
              <a:buFont typeface="Wingdings" panose="05000000000000000000" pitchFamily="2" charset="2"/>
              <a:buChar char="l"/>
              <a:defRPr sz="2400">
                <a:solidFill>
                  <a:schemeClr val="tx1"/>
                </a:solidFill>
                <a:latin typeface="+mn-lt"/>
                <a:ea typeface="+mn-ea"/>
              </a:defRPr>
            </a:lvl5pPr>
            <a:lvl6pPr marL="2514600" indent="-228600" algn="l" rtl="0" fontAlgn="base">
              <a:spcBef>
                <a:spcPct val="20000"/>
              </a:spcBef>
              <a:spcAft>
                <a:spcPct val="0"/>
              </a:spcAft>
              <a:buClr>
                <a:srgbClr val="FF9933"/>
              </a:buClr>
              <a:buSzPct val="60000"/>
              <a:buFont typeface="Wingdings" panose="05000000000000000000" pitchFamily="2" charset="2"/>
              <a:buChar char="l"/>
              <a:defRPr sz="2400">
                <a:solidFill>
                  <a:schemeClr val="tx1"/>
                </a:solidFill>
                <a:latin typeface="+mn-lt"/>
                <a:ea typeface="+mn-ea"/>
              </a:defRPr>
            </a:lvl6pPr>
            <a:lvl7pPr marL="2971800" indent="-228600" algn="l" rtl="0" fontAlgn="base">
              <a:spcBef>
                <a:spcPct val="20000"/>
              </a:spcBef>
              <a:spcAft>
                <a:spcPct val="0"/>
              </a:spcAft>
              <a:buClr>
                <a:srgbClr val="FF9933"/>
              </a:buClr>
              <a:buSzPct val="60000"/>
              <a:buFont typeface="Wingdings" panose="05000000000000000000" pitchFamily="2" charset="2"/>
              <a:buChar char="l"/>
              <a:defRPr sz="2400">
                <a:solidFill>
                  <a:schemeClr val="tx1"/>
                </a:solidFill>
                <a:latin typeface="+mn-lt"/>
                <a:ea typeface="+mn-ea"/>
              </a:defRPr>
            </a:lvl7pPr>
            <a:lvl8pPr marL="3429000" indent="-228600" algn="l" rtl="0" fontAlgn="base">
              <a:spcBef>
                <a:spcPct val="20000"/>
              </a:spcBef>
              <a:spcAft>
                <a:spcPct val="0"/>
              </a:spcAft>
              <a:buClr>
                <a:srgbClr val="FF9933"/>
              </a:buClr>
              <a:buSzPct val="60000"/>
              <a:buFont typeface="Wingdings" panose="05000000000000000000" pitchFamily="2" charset="2"/>
              <a:buChar char="l"/>
              <a:defRPr sz="2400">
                <a:solidFill>
                  <a:schemeClr val="tx1"/>
                </a:solidFill>
                <a:latin typeface="+mn-lt"/>
                <a:ea typeface="+mn-ea"/>
              </a:defRPr>
            </a:lvl8pPr>
            <a:lvl9pPr marL="3886200" indent="-228600" algn="l" rtl="0" fontAlgn="base">
              <a:spcBef>
                <a:spcPct val="20000"/>
              </a:spcBef>
              <a:spcAft>
                <a:spcPct val="0"/>
              </a:spcAft>
              <a:buClr>
                <a:srgbClr val="FF9933"/>
              </a:buClr>
              <a:buSzPct val="60000"/>
              <a:buFont typeface="Wingdings" panose="05000000000000000000" pitchFamily="2" charset="2"/>
              <a:buChar char="l"/>
              <a:defRPr sz="2400">
                <a:solidFill>
                  <a:schemeClr val="tx1"/>
                </a:solidFill>
                <a:latin typeface="+mn-lt"/>
                <a:ea typeface="+mn-ea"/>
              </a:defRPr>
            </a:lvl9pPr>
          </a:lstStyle>
          <a:p>
            <a:pPr marL="0" indent="0" eaLnBrk="1" hangingPunct="1">
              <a:buNone/>
            </a:pPr>
            <a:r>
              <a:rPr lang="zh-CN" altLang="en-US" kern="0" dirty="0">
                <a:solidFill>
                  <a:prstClr val="black"/>
                </a:solidFill>
                <a:ea typeface="楷体" panose="02010609060101010101" pitchFamily="49" charset="-122"/>
              </a:rPr>
              <a:t>         现代社会人们积极倡导共享，出现了许多共享的生活方式，说一说身边的共享事例。</a:t>
            </a:r>
            <a:endParaRPr lang="zh-CN" altLang="en-US" kern="0" dirty="0">
              <a:solidFill>
                <a:prstClr val="black"/>
              </a:solidFill>
              <a:ea typeface="楷体" panose="02010609060101010101" pitchFamily="49" charset="-122"/>
            </a:endParaRPr>
          </a:p>
        </p:txBody>
      </p:sp>
      <p:sp>
        <p:nvSpPr>
          <p:cNvPr id="8" name="文本框 7"/>
          <p:cNvSpPr txBox="1"/>
          <p:nvPr/>
        </p:nvSpPr>
        <p:spPr>
          <a:xfrm>
            <a:off x="1013409" y="6123941"/>
            <a:ext cx="3183453" cy="369332"/>
          </a:xfrm>
          <a:prstGeom prst="rect">
            <a:avLst/>
          </a:prstGeom>
          <a:noFill/>
        </p:spPr>
        <p:txBody>
          <a:bodyPr wrap="square" rtlCol="0">
            <a:spAutoFit/>
          </a:bodyPr>
          <a:lstStyle/>
          <a:p>
            <a:r>
              <a:rPr lang="en-US" altLang="zh-CN" b="1" dirty="0"/>
              <a:t>4《</a:t>
            </a:r>
            <a:r>
              <a:rPr lang="zh-CN" altLang="en-US" b="1" dirty="0"/>
              <a:t>我们的公共生活</a:t>
            </a:r>
            <a:r>
              <a:rPr lang="en-US" altLang="zh-CN" b="1" dirty="0"/>
              <a:t>》P27</a:t>
            </a:r>
            <a:endParaRPr lang="zh-CN" altLang="en-US" b="1" dirty="0"/>
          </a:p>
        </p:txBody>
      </p:sp>
      <p:sp>
        <p:nvSpPr>
          <p:cNvPr id="9" name="矩形 8"/>
          <p:cNvSpPr/>
          <p:nvPr/>
        </p:nvSpPr>
        <p:spPr>
          <a:xfrm>
            <a:off x="565098" y="235773"/>
            <a:ext cx="7222490" cy="645160"/>
          </a:xfrm>
          <a:prstGeom prst="rect">
            <a:avLst/>
          </a:prstGeom>
        </p:spPr>
        <p:txBody>
          <a:bodyPr wrap="none">
            <a:spAutoFit/>
            <a:scene3d>
              <a:camera prst="orthographicFront"/>
              <a:lightRig rig="threePt" dir="t"/>
            </a:scene3d>
          </a:bodyPr>
          <a:lstStyle/>
          <a:p>
            <a:pPr>
              <a:lnSpc>
                <a:spcPct val="150000"/>
              </a:lnSpc>
            </a:pPr>
            <a:r>
              <a:rPr lang="zh-CN" altLang="en-US" sz="2400" b="1" dirty="0"/>
              <a:t>◆</a:t>
            </a:r>
            <a:r>
              <a:rPr lang="zh-CN" altLang="en-US" sz="2400" b="1" dirty="0">
                <a:solidFill>
                  <a:schemeClr val="tx1"/>
                </a:solidFill>
                <a:effectLst>
                  <a:outerShdw blurRad="38100" dist="19050" dir="2700000" algn="tl" rotWithShape="0">
                    <a:schemeClr val="dk1">
                      <a:alpha val="40000"/>
                    </a:schemeClr>
                  </a:outerShdw>
                </a:effectLst>
              </a:rPr>
              <a:t>教材凸显</a:t>
            </a:r>
            <a:r>
              <a:rPr lang="zh-CN" altLang="zh-CN" sz="2400" b="1" dirty="0">
                <a:solidFill>
                  <a:schemeClr val="tx1"/>
                </a:solidFill>
                <a:effectLst>
                  <a:outerShdw blurRad="38100" dist="19050" dir="2700000" algn="tl" rotWithShape="0">
                    <a:schemeClr val="dk1">
                      <a:alpha val="40000"/>
                    </a:schemeClr>
                  </a:outerShdw>
                </a:effectLst>
              </a:rPr>
              <a:t>基于生活、引导生活、提升生活</a:t>
            </a:r>
            <a:r>
              <a:rPr lang="zh-CN" altLang="en-US" sz="2400" b="1" dirty="0">
                <a:solidFill>
                  <a:schemeClr val="tx1"/>
                </a:solidFill>
                <a:effectLst>
                  <a:outerShdw blurRad="38100" dist="19050" dir="2700000" algn="tl" rotWithShape="0">
                    <a:schemeClr val="dk1">
                      <a:alpha val="40000"/>
                    </a:schemeClr>
                  </a:outerShdw>
                </a:effectLst>
              </a:rPr>
              <a:t>的理念。</a:t>
            </a:r>
            <a:endParaRPr lang="zh-CN" altLang="en-US" sz="2400" b="1" dirty="0">
              <a:solidFill>
                <a:schemeClr val="tx1"/>
              </a:solidFill>
              <a:effectLst>
                <a:outerShdw blurRad="38100" dist="19050" dir="2700000" algn="tl" rotWithShape="0">
                  <a:schemeClr val="dk1">
                    <a:alpha val="40000"/>
                  </a:schemeClr>
                </a:outerShdw>
              </a:effectLst>
            </a:endParaRPr>
          </a:p>
        </p:txBody>
      </p:sp>
      <p:pic>
        <p:nvPicPr>
          <p:cNvPr id="11" name="图片 10"/>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val="0"/>
              </a:ext>
            </a:extLst>
          </a:blip>
          <a:srcRect l="6410" t="14530" b="14188"/>
          <a:stretch>
            <a:fillRect/>
          </a:stretch>
        </p:blipFill>
        <p:spPr>
          <a:xfrm rot="16200000">
            <a:off x="1199515" y="988035"/>
            <a:ext cx="2277537" cy="3717154"/>
          </a:xfrm>
          <a:prstGeom prst="rect">
            <a:avLst/>
          </a:prstGeom>
        </p:spPr>
      </p:pic>
      <p:sp>
        <p:nvSpPr>
          <p:cNvPr id="12" name="文本框 11"/>
          <p:cNvSpPr txBox="1"/>
          <p:nvPr/>
        </p:nvSpPr>
        <p:spPr>
          <a:xfrm>
            <a:off x="874767" y="4085164"/>
            <a:ext cx="2321169" cy="707886"/>
          </a:xfrm>
          <a:prstGeom prst="rect">
            <a:avLst/>
          </a:prstGeom>
          <a:noFill/>
        </p:spPr>
        <p:txBody>
          <a:bodyPr wrap="square" rtlCol="0">
            <a:spAutoFit/>
          </a:bodyPr>
          <a:lstStyle/>
          <a:p>
            <a:r>
              <a:rPr lang="zh-CN" altLang="en-US" sz="2000" b="1" dirty="0"/>
              <a:t>教材中有共享单车、共享图书馆的图文</a:t>
            </a:r>
            <a:endParaRPr lang="zh-CN" altLang="en-US" sz="2000" b="1" dirty="0"/>
          </a:p>
        </p:txBody>
      </p:sp>
      <p:sp>
        <p:nvSpPr>
          <p:cNvPr id="13" name="文本框 12"/>
          <p:cNvSpPr txBox="1"/>
          <p:nvPr/>
        </p:nvSpPr>
        <p:spPr>
          <a:xfrm>
            <a:off x="3880338" y="4900773"/>
            <a:ext cx="7643447" cy="83099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zh-CN" altLang="en-US" sz="2400" b="1" dirty="0"/>
              <a:t>现代生活倡导共享，我们在享受它带来的便利的同时还要维护公共利益。</a:t>
            </a:r>
            <a:endParaRPr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bldLvl="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75520" y="1364749"/>
            <a:ext cx="4680520" cy="51366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矩形 6"/>
          <p:cNvSpPr/>
          <p:nvPr/>
        </p:nvSpPr>
        <p:spPr>
          <a:xfrm>
            <a:off x="1992594" y="351413"/>
            <a:ext cx="8280920" cy="922020"/>
          </a:xfrm>
          <a:prstGeom prst="rect">
            <a:avLst/>
          </a:prstGeom>
        </p:spPr>
        <p:txBody>
          <a:bodyPr wrap="square">
            <a:spAutoFit/>
          </a:bodyPr>
          <a:lstStyle/>
          <a:p>
            <a:pPr algn="ctr">
              <a:lnSpc>
                <a:spcPct val="150000"/>
              </a:lnSpc>
            </a:pPr>
            <a:r>
              <a:rPr lang="zh-CN" altLang="en-US" sz="3600" b="1" dirty="0">
                <a:latin typeface="华文中宋" panose="02010600040101010101" pitchFamily="2" charset="-122"/>
                <a:ea typeface="华文中宋" panose="02010600040101010101" pitchFamily="2" charset="-122"/>
              </a:rPr>
              <a:t>各民族谁也离不开谁（</a:t>
            </a:r>
            <a:r>
              <a:rPr lang="en-US" altLang="zh-CN" sz="3600" b="1" dirty="0">
                <a:latin typeface="华文中宋" panose="02010600040101010101" pitchFamily="2" charset="-122"/>
                <a:ea typeface="华文中宋" panose="02010600040101010101" pitchFamily="2" charset="-122"/>
              </a:rPr>
              <a:t>56</a:t>
            </a:r>
            <a:r>
              <a:rPr lang="zh-CN" altLang="en-US" sz="3600" b="1" dirty="0">
                <a:latin typeface="华文中宋" panose="02010600040101010101" pitchFamily="2" charset="-122"/>
                <a:ea typeface="华文中宋" panose="02010600040101010101" pitchFamily="2" charset="-122"/>
              </a:rPr>
              <a:t>页）</a:t>
            </a:r>
            <a:endParaRPr lang="zh-CN" altLang="zh-CN" sz="3600" b="1" dirty="0">
              <a:latin typeface="华文中宋" panose="02010600040101010101" pitchFamily="2" charset="-122"/>
              <a:ea typeface="华文中宋" panose="02010600040101010101" pitchFamily="2" charset="-122"/>
            </a:endParaRPr>
          </a:p>
        </p:txBody>
      </p:sp>
      <p:sp>
        <p:nvSpPr>
          <p:cNvPr id="8" name="矩形 7"/>
          <p:cNvSpPr/>
          <p:nvPr/>
        </p:nvSpPr>
        <p:spPr>
          <a:xfrm>
            <a:off x="7787199" y="2492896"/>
            <a:ext cx="2952328" cy="2677656"/>
          </a:xfrm>
          <a:prstGeom prst="rect">
            <a:avLst/>
          </a:prstGeom>
          <a:solidFill>
            <a:schemeClr val="accent5">
              <a:lumMod val="20000"/>
              <a:lumOff val="80000"/>
            </a:schemeClr>
          </a:solidFill>
        </p:spPr>
        <p:txBody>
          <a:bodyPr wrap="square">
            <a:spAutoFit/>
          </a:bodyPr>
          <a:lstStyle/>
          <a:p>
            <a:pPr algn="ctr">
              <a:lnSpc>
                <a:spcPct val="150000"/>
              </a:lnSpc>
            </a:pPr>
            <a:r>
              <a:rPr lang="zh-CN" altLang="en-US" sz="2800" b="1" dirty="0">
                <a:latin typeface="华文行楷" panose="02010800040101010101" pitchFamily="2" charset="-122"/>
                <a:ea typeface="华文行楷" panose="02010800040101010101" pitchFamily="2" charset="-122"/>
              </a:rPr>
              <a:t>具体案例</a:t>
            </a:r>
            <a:endParaRPr lang="en-US" altLang="zh-CN" sz="2800" b="1" dirty="0">
              <a:latin typeface="华文行楷" panose="02010800040101010101" pitchFamily="2" charset="-122"/>
              <a:ea typeface="华文行楷" panose="02010800040101010101" pitchFamily="2" charset="-122"/>
            </a:endParaRPr>
          </a:p>
          <a:p>
            <a:pPr algn="ctr">
              <a:lnSpc>
                <a:spcPct val="150000"/>
              </a:lnSpc>
            </a:pPr>
            <a:r>
              <a:rPr lang="zh-CN" altLang="en-US" sz="2800" b="1" dirty="0">
                <a:latin typeface="华文中宋" panose="02010600040101010101" pitchFamily="2" charset="-122"/>
                <a:ea typeface="华文中宋" panose="02010600040101010101" pitchFamily="2" charset="-122"/>
              </a:rPr>
              <a:t>人员的</a:t>
            </a:r>
            <a:r>
              <a:rPr lang="zh-CN" altLang="en-US" sz="2800" b="1" dirty="0">
                <a:solidFill>
                  <a:srgbClr val="FF0000"/>
                </a:solidFill>
                <a:latin typeface="华文中宋" panose="02010600040101010101" pitchFamily="2" charset="-122"/>
                <a:ea typeface="华文中宋" panose="02010600040101010101" pitchFamily="2" charset="-122"/>
              </a:rPr>
              <a:t>交往</a:t>
            </a:r>
            <a:endParaRPr lang="en-US" altLang="zh-CN" sz="2800" b="1" dirty="0">
              <a:solidFill>
                <a:srgbClr val="FF0000"/>
              </a:solidFill>
              <a:latin typeface="华文中宋" panose="02010600040101010101" pitchFamily="2" charset="-122"/>
              <a:ea typeface="华文中宋" panose="02010600040101010101" pitchFamily="2" charset="-122"/>
            </a:endParaRPr>
          </a:p>
          <a:p>
            <a:pPr algn="ctr">
              <a:lnSpc>
                <a:spcPct val="150000"/>
              </a:lnSpc>
            </a:pPr>
            <a:r>
              <a:rPr lang="zh-CN" altLang="en-US" sz="2800" b="1" dirty="0">
                <a:latin typeface="华文中宋" panose="02010600040101010101" pitchFamily="2" charset="-122"/>
                <a:ea typeface="华文中宋" panose="02010600040101010101" pitchFamily="2" charset="-122"/>
              </a:rPr>
              <a:t>物品的</a:t>
            </a:r>
            <a:r>
              <a:rPr lang="zh-CN" altLang="en-US" sz="2800" b="1" dirty="0">
                <a:solidFill>
                  <a:srgbClr val="FF0000"/>
                </a:solidFill>
                <a:latin typeface="华文中宋" panose="02010600040101010101" pitchFamily="2" charset="-122"/>
                <a:ea typeface="华文中宋" panose="02010600040101010101" pitchFamily="2" charset="-122"/>
              </a:rPr>
              <a:t>交流</a:t>
            </a:r>
            <a:endParaRPr lang="en-US" altLang="zh-CN" sz="2800" b="1" dirty="0">
              <a:solidFill>
                <a:srgbClr val="FF0000"/>
              </a:solidFill>
              <a:latin typeface="华文中宋" panose="02010600040101010101" pitchFamily="2" charset="-122"/>
              <a:ea typeface="华文中宋" panose="02010600040101010101" pitchFamily="2" charset="-122"/>
            </a:endParaRPr>
          </a:p>
          <a:p>
            <a:pPr algn="ctr">
              <a:lnSpc>
                <a:spcPct val="150000"/>
              </a:lnSpc>
            </a:pPr>
            <a:r>
              <a:rPr lang="zh-CN" altLang="en-US" sz="2800" b="1" dirty="0">
                <a:latin typeface="华文中宋" panose="02010600040101010101" pitchFamily="2" charset="-122"/>
                <a:ea typeface="华文中宋" panose="02010600040101010101" pitchFamily="2" charset="-122"/>
              </a:rPr>
              <a:t>文化的</a:t>
            </a:r>
            <a:r>
              <a:rPr lang="zh-CN" altLang="en-US" sz="2800" b="1" dirty="0">
                <a:solidFill>
                  <a:srgbClr val="FF0000"/>
                </a:solidFill>
                <a:latin typeface="华文中宋" panose="02010600040101010101" pitchFamily="2" charset="-122"/>
                <a:ea typeface="华文中宋" panose="02010600040101010101" pitchFamily="2" charset="-122"/>
              </a:rPr>
              <a:t>交融</a:t>
            </a:r>
            <a:endParaRPr lang="en-US" altLang="zh-CN" sz="2800" b="1" dirty="0">
              <a:solidFill>
                <a:srgbClr val="FF0000"/>
              </a:solidFill>
              <a:latin typeface="华文中宋" panose="02010600040101010101" pitchFamily="2" charset="-122"/>
              <a:ea typeface="华文中宋" panose="02010600040101010101" pitchFamily="2" charset="-122"/>
            </a:endParaRPr>
          </a:p>
        </p:txBody>
      </p:sp>
      <p:sp>
        <p:nvSpPr>
          <p:cNvPr id="2" name="文本框 1"/>
          <p:cNvSpPr txBox="1"/>
          <p:nvPr/>
        </p:nvSpPr>
        <p:spPr>
          <a:xfrm>
            <a:off x="1236980" y="6040755"/>
            <a:ext cx="538480" cy="368300"/>
          </a:xfrm>
          <a:prstGeom prst="rect">
            <a:avLst/>
          </a:prstGeom>
          <a:noFill/>
        </p:spPr>
        <p:txBody>
          <a:bodyPr wrap="square" rtlCol="0">
            <a:spAutoFit/>
          </a:bodyPr>
          <a:p>
            <a:r>
              <a:rPr lang="en-US" altLang="zh-CN"/>
              <a:t>P56</a:t>
            </a:r>
            <a:endParaRPr lang="en-US" altLang="zh-CN"/>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992594" y="351413"/>
            <a:ext cx="8280920" cy="922020"/>
          </a:xfrm>
          <a:prstGeom prst="rect">
            <a:avLst/>
          </a:prstGeom>
        </p:spPr>
        <p:txBody>
          <a:bodyPr wrap="square">
            <a:spAutoFit/>
          </a:bodyPr>
          <a:lstStyle/>
          <a:p>
            <a:pPr algn="ctr">
              <a:lnSpc>
                <a:spcPct val="150000"/>
              </a:lnSpc>
            </a:pPr>
            <a:r>
              <a:rPr lang="zh-CN" altLang="en-US" sz="3600" b="1" dirty="0">
                <a:latin typeface="华文中宋" panose="02010600040101010101" pitchFamily="2" charset="-122"/>
                <a:ea typeface="华文中宋" panose="02010600040101010101" pitchFamily="2" charset="-122"/>
              </a:rPr>
              <a:t>各民族谁也离不开谁（</a:t>
            </a:r>
            <a:r>
              <a:rPr lang="en-US" altLang="zh-CN" sz="3600" b="1" dirty="0">
                <a:latin typeface="华文中宋" panose="02010600040101010101" pitchFamily="2" charset="-122"/>
                <a:ea typeface="华文中宋" panose="02010600040101010101" pitchFamily="2" charset="-122"/>
              </a:rPr>
              <a:t>57</a:t>
            </a:r>
            <a:r>
              <a:rPr lang="zh-CN" altLang="en-US" sz="3600" b="1" dirty="0">
                <a:latin typeface="华文中宋" panose="02010600040101010101" pitchFamily="2" charset="-122"/>
                <a:ea typeface="华文中宋" panose="02010600040101010101" pitchFamily="2" charset="-122"/>
              </a:rPr>
              <a:t>页）</a:t>
            </a:r>
            <a:endParaRPr lang="zh-CN" altLang="zh-CN" sz="3600" b="1" dirty="0">
              <a:latin typeface="华文中宋" panose="02010600040101010101" pitchFamily="2" charset="-122"/>
              <a:ea typeface="华文中宋" panose="02010600040101010101" pitchFamily="2" charset="-122"/>
            </a:endParaRPr>
          </a:p>
        </p:txBody>
      </p:sp>
      <p:sp>
        <p:nvSpPr>
          <p:cNvPr id="7" name="矩形 6"/>
          <p:cNvSpPr/>
          <p:nvPr/>
        </p:nvSpPr>
        <p:spPr>
          <a:xfrm>
            <a:off x="7736820" y="2996957"/>
            <a:ext cx="2952328" cy="1384995"/>
          </a:xfrm>
          <a:prstGeom prst="rect">
            <a:avLst/>
          </a:prstGeom>
          <a:solidFill>
            <a:schemeClr val="accent5">
              <a:lumMod val="20000"/>
              <a:lumOff val="80000"/>
            </a:schemeClr>
          </a:solidFill>
        </p:spPr>
        <p:txBody>
          <a:bodyPr wrap="square">
            <a:spAutoFit/>
          </a:bodyPr>
          <a:lstStyle/>
          <a:p>
            <a:pPr algn="ctr">
              <a:lnSpc>
                <a:spcPct val="150000"/>
              </a:lnSpc>
            </a:pPr>
            <a:r>
              <a:rPr lang="zh-CN" altLang="en-US" sz="2800" b="1" dirty="0">
                <a:latin typeface="华文行楷" panose="02010800040101010101" pitchFamily="2" charset="-122"/>
                <a:ea typeface="华文行楷" panose="02010800040101010101" pitchFamily="2" charset="-122"/>
              </a:rPr>
              <a:t>政治方面</a:t>
            </a:r>
            <a:endParaRPr lang="en-US" altLang="zh-CN" sz="2800" b="1" dirty="0">
              <a:latin typeface="华文行楷" panose="02010800040101010101" pitchFamily="2" charset="-122"/>
              <a:ea typeface="华文行楷" panose="02010800040101010101" pitchFamily="2" charset="-122"/>
            </a:endParaRPr>
          </a:p>
          <a:p>
            <a:pPr algn="ctr">
              <a:lnSpc>
                <a:spcPct val="150000"/>
              </a:lnSpc>
            </a:pPr>
            <a:r>
              <a:rPr lang="zh-CN" altLang="en-US" sz="2800" b="1" dirty="0">
                <a:latin typeface="华文中宋" panose="02010600040101010101" pitchFamily="2" charset="-122"/>
                <a:ea typeface="华文中宋" panose="02010600040101010101" pitchFamily="2" charset="-122"/>
              </a:rPr>
              <a:t>历史的视角</a:t>
            </a:r>
            <a:endParaRPr lang="en-US" altLang="zh-CN" sz="2800" b="1" dirty="0">
              <a:latin typeface="华文中宋" panose="02010600040101010101" pitchFamily="2" charset="-122"/>
              <a:ea typeface="华文中宋" panose="02010600040101010101" pitchFamily="2" charset="-122"/>
            </a:endParaRPr>
          </a:p>
        </p:txBody>
      </p:sp>
      <p:pic>
        <p:nvPicPr>
          <p:cNvPr id="5" name="图片 4"/>
          <p:cNvPicPr>
            <a:picLocks noChangeAspect="1"/>
          </p:cNvPicPr>
          <p:nvPr/>
        </p:nvPicPr>
        <p:blipFill>
          <a:blip r:embed="rId1"/>
          <a:stretch>
            <a:fillRect/>
          </a:stretch>
        </p:blipFill>
        <p:spPr>
          <a:xfrm>
            <a:off x="1524000" y="1688728"/>
            <a:ext cx="6305550" cy="4848225"/>
          </a:xfrm>
          <a:prstGeom prst="rect">
            <a:avLst/>
          </a:prstGeom>
        </p:spPr>
      </p:pic>
      <p:sp>
        <p:nvSpPr>
          <p:cNvPr id="9" name="椭圆 8"/>
          <p:cNvSpPr/>
          <p:nvPr/>
        </p:nvSpPr>
        <p:spPr>
          <a:xfrm>
            <a:off x="7654559" y="1352755"/>
            <a:ext cx="2384581" cy="923330"/>
          </a:xfrm>
          <a:prstGeom prst="ellipse">
            <a:avLst/>
          </a:pr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solidFill>
                <a:latin typeface="楷体" panose="02010609060101010101" pitchFamily="49" charset="-122"/>
                <a:ea typeface="楷体" panose="02010609060101010101" pitchFamily="49" charset="-122"/>
              </a:rPr>
              <a:t>中国古代事例</a:t>
            </a:r>
            <a:endParaRPr lang="zh-CN" altLang="en-US" sz="2800" b="1" dirty="0">
              <a:solidFill>
                <a:schemeClr val="tx1"/>
              </a:solidFill>
              <a:latin typeface="楷体" panose="02010609060101010101" pitchFamily="49" charset="-122"/>
              <a:ea typeface="楷体" panose="02010609060101010101" pitchFamily="49" charset="-122"/>
            </a:endParaRPr>
          </a:p>
        </p:txBody>
      </p:sp>
      <p:sp>
        <p:nvSpPr>
          <p:cNvPr id="10" name="椭圆 9"/>
          <p:cNvSpPr/>
          <p:nvPr/>
        </p:nvSpPr>
        <p:spPr>
          <a:xfrm>
            <a:off x="5301860" y="4381952"/>
            <a:ext cx="2384581" cy="924019"/>
          </a:xfrm>
          <a:prstGeom prst="ellipse">
            <a:avLst/>
          </a:pr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solidFill>
                <a:latin typeface="楷体" panose="02010609060101010101" pitchFamily="49" charset="-122"/>
                <a:ea typeface="楷体" panose="02010609060101010101" pitchFamily="49" charset="-122"/>
              </a:rPr>
              <a:t>中国近代</a:t>
            </a:r>
            <a:endParaRPr lang="en-US" altLang="zh-CN" sz="2800" b="1" dirty="0">
              <a:solidFill>
                <a:schemeClr val="tx1"/>
              </a:solidFill>
              <a:latin typeface="楷体" panose="02010609060101010101" pitchFamily="49" charset="-122"/>
              <a:ea typeface="楷体" panose="02010609060101010101" pitchFamily="49" charset="-122"/>
            </a:endParaRPr>
          </a:p>
          <a:p>
            <a:pPr algn="ctr"/>
            <a:r>
              <a:rPr lang="zh-CN" altLang="en-US" sz="2800" b="1" dirty="0">
                <a:solidFill>
                  <a:schemeClr val="tx1"/>
                </a:solidFill>
                <a:latin typeface="楷体" panose="02010609060101010101" pitchFamily="49" charset="-122"/>
                <a:ea typeface="楷体" panose="02010609060101010101" pitchFamily="49" charset="-122"/>
              </a:rPr>
              <a:t>事例</a:t>
            </a:r>
            <a:endParaRPr lang="zh-CN" altLang="en-US" sz="2800" b="1" dirty="0">
              <a:solidFill>
                <a:schemeClr val="tx1"/>
              </a:solidFill>
              <a:latin typeface="楷体" panose="02010609060101010101" pitchFamily="49" charset="-122"/>
              <a:ea typeface="楷体" panose="02010609060101010101" pitchFamily="49" charset="-122"/>
            </a:endParaRPr>
          </a:p>
        </p:txBody>
      </p:sp>
      <p:sp>
        <p:nvSpPr>
          <p:cNvPr id="11" name="椭圆 10"/>
          <p:cNvSpPr/>
          <p:nvPr/>
        </p:nvSpPr>
        <p:spPr>
          <a:xfrm>
            <a:off x="766002" y="1415770"/>
            <a:ext cx="2384581" cy="720080"/>
          </a:xfrm>
          <a:prstGeom prst="ellipse">
            <a:avLst/>
          </a:pr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solidFill>
                <a:latin typeface="楷体" panose="02010609060101010101" pitchFamily="49" charset="-122"/>
                <a:ea typeface="楷体" panose="02010609060101010101" pitchFamily="49" charset="-122"/>
              </a:rPr>
              <a:t>概述</a:t>
            </a:r>
            <a:endParaRPr lang="zh-CN" altLang="en-US" sz="2800" b="1" dirty="0">
              <a:solidFill>
                <a:schemeClr val="tx1"/>
              </a:solidFill>
              <a:latin typeface="楷体" panose="02010609060101010101" pitchFamily="49" charset="-122"/>
              <a:ea typeface="楷体" panose="02010609060101010101" pitchFamily="49" charset="-122"/>
            </a:endParaRPr>
          </a:p>
        </p:txBody>
      </p:sp>
      <p:sp>
        <p:nvSpPr>
          <p:cNvPr id="2" name="文本框 1"/>
          <p:cNvSpPr txBox="1"/>
          <p:nvPr/>
        </p:nvSpPr>
        <p:spPr>
          <a:xfrm>
            <a:off x="1603375" y="5025390"/>
            <a:ext cx="532130" cy="368300"/>
          </a:xfrm>
          <a:prstGeom prst="rect">
            <a:avLst/>
          </a:prstGeom>
          <a:noFill/>
        </p:spPr>
        <p:txBody>
          <a:bodyPr wrap="square" rtlCol="0">
            <a:spAutoFit/>
          </a:bodyPr>
          <a:p>
            <a:r>
              <a:rPr lang="en-US" altLang="zh-CN"/>
              <a:t>P57</a:t>
            </a:r>
            <a:endParaRPr lang="en-US" altLang="zh-CN"/>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992594" y="351413"/>
            <a:ext cx="8280920" cy="922020"/>
          </a:xfrm>
          <a:prstGeom prst="rect">
            <a:avLst/>
          </a:prstGeom>
        </p:spPr>
        <p:txBody>
          <a:bodyPr wrap="square">
            <a:spAutoFit/>
          </a:bodyPr>
          <a:lstStyle/>
          <a:p>
            <a:pPr algn="ctr">
              <a:lnSpc>
                <a:spcPct val="150000"/>
              </a:lnSpc>
            </a:pPr>
            <a:r>
              <a:rPr lang="zh-CN" altLang="en-US" sz="3600" b="1" dirty="0">
                <a:latin typeface="华文中宋" panose="02010600040101010101" pitchFamily="2" charset="-122"/>
                <a:ea typeface="华文中宋" panose="02010600040101010101" pitchFamily="2" charset="-122"/>
              </a:rPr>
              <a:t>各民族谁也离不开谁（</a:t>
            </a:r>
            <a:r>
              <a:rPr lang="en-US" altLang="zh-CN" sz="3600" b="1" dirty="0">
                <a:latin typeface="华文中宋" panose="02010600040101010101" pitchFamily="2" charset="-122"/>
                <a:ea typeface="华文中宋" panose="02010600040101010101" pitchFamily="2" charset="-122"/>
              </a:rPr>
              <a:t>57</a:t>
            </a:r>
            <a:r>
              <a:rPr lang="zh-CN" altLang="en-US" sz="3600" b="1" dirty="0">
                <a:latin typeface="华文中宋" panose="02010600040101010101" pitchFamily="2" charset="-122"/>
                <a:ea typeface="华文中宋" panose="02010600040101010101" pitchFamily="2" charset="-122"/>
              </a:rPr>
              <a:t>页）</a:t>
            </a:r>
            <a:endParaRPr lang="zh-CN" altLang="zh-CN" sz="3600" b="1" dirty="0">
              <a:latin typeface="华文中宋" panose="02010600040101010101" pitchFamily="2" charset="-122"/>
              <a:ea typeface="华文中宋" panose="02010600040101010101" pitchFamily="2" charset="-122"/>
            </a:endParaRPr>
          </a:p>
        </p:txBody>
      </p:sp>
      <p:sp>
        <p:nvSpPr>
          <p:cNvPr id="7" name="矩形 6"/>
          <p:cNvSpPr/>
          <p:nvPr/>
        </p:nvSpPr>
        <p:spPr>
          <a:xfrm>
            <a:off x="8324855" y="2515692"/>
            <a:ext cx="2330993" cy="1384995"/>
          </a:xfrm>
          <a:prstGeom prst="rect">
            <a:avLst/>
          </a:prstGeom>
          <a:solidFill>
            <a:schemeClr val="accent5">
              <a:lumMod val="20000"/>
              <a:lumOff val="80000"/>
            </a:schemeClr>
          </a:solidFill>
        </p:spPr>
        <p:txBody>
          <a:bodyPr wrap="square">
            <a:spAutoFit/>
          </a:bodyPr>
          <a:lstStyle/>
          <a:p>
            <a:pPr algn="ctr">
              <a:lnSpc>
                <a:spcPct val="150000"/>
              </a:lnSpc>
            </a:pPr>
            <a:r>
              <a:rPr lang="zh-CN" altLang="en-US" sz="2800" b="1" dirty="0">
                <a:latin typeface="华文行楷" panose="02010800040101010101" pitchFamily="2" charset="-122"/>
                <a:ea typeface="华文行楷" panose="02010800040101010101" pitchFamily="2" charset="-122"/>
              </a:rPr>
              <a:t>经济方面</a:t>
            </a:r>
            <a:endParaRPr lang="en-US" altLang="zh-CN" sz="2800" b="1" dirty="0">
              <a:latin typeface="华文行楷" panose="02010800040101010101" pitchFamily="2" charset="-122"/>
              <a:ea typeface="华文行楷" panose="02010800040101010101" pitchFamily="2" charset="-122"/>
            </a:endParaRPr>
          </a:p>
          <a:p>
            <a:pPr algn="ctr">
              <a:lnSpc>
                <a:spcPct val="150000"/>
              </a:lnSpc>
            </a:pPr>
            <a:r>
              <a:rPr lang="zh-CN" altLang="en-US" sz="2800" b="1" dirty="0">
                <a:latin typeface="华文中宋" panose="02010600040101010101" pitchFamily="2" charset="-122"/>
                <a:ea typeface="华文中宋" panose="02010600040101010101" pitchFamily="2" charset="-122"/>
              </a:rPr>
              <a:t>历史的视角</a:t>
            </a:r>
            <a:endParaRPr lang="en-US" altLang="zh-CN" sz="2800" b="1" dirty="0">
              <a:latin typeface="华文中宋" panose="02010600040101010101" pitchFamily="2" charset="-122"/>
              <a:ea typeface="华文中宋" panose="02010600040101010101" pitchFamily="2" charset="-122"/>
            </a:endParaRPr>
          </a:p>
        </p:txBody>
      </p:sp>
      <p:pic>
        <p:nvPicPr>
          <p:cNvPr id="2" name="图片 1"/>
          <p:cNvPicPr>
            <a:picLocks noChangeAspect="1"/>
          </p:cNvPicPr>
          <p:nvPr/>
        </p:nvPicPr>
        <p:blipFill>
          <a:blip r:embed="rId1"/>
          <a:stretch>
            <a:fillRect/>
          </a:stretch>
        </p:blipFill>
        <p:spPr>
          <a:xfrm>
            <a:off x="1524000" y="1719491"/>
            <a:ext cx="6800850" cy="2600325"/>
          </a:xfrm>
          <a:prstGeom prst="rect">
            <a:avLst/>
          </a:prstGeom>
        </p:spPr>
      </p:pic>
      <p:sp>
        <p:nvSpPr>
          <p:cNvPr id="9" name="椭圆 8"/>
          <p:cNvSpPr/>
          <p:nvPr/>
        </p:nvSpPr>
        <p:spPr>
          <a:xfrm>
            <a:off x="8097148" y="4122194"/>
            <a:ext cx="2160240" cy="2514297"/>
          </a:xfrm>
          <a:prstGeom prst="ellipse">
            <a:avLst/>
          </a:pr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solidFill>
                <a:latin typeface="楷体" panose="02010609060101010101" pitchFamily="49" charset="-122"/>
                <a:ea typeface="楷体" panose="02010609060101010101" pitchFamily="49" charset="-122"/>
              </a:rPr>
              <a:t>少数民族对汉族地区影响的事例</a:t>
            </a:r>
            <a:endParaRPr lang="zh-CN" altLang="en-US" sz="2800" b="1" dirty="0">
              <a:solidFill>
                <a:schemeClr val="tx1"/>
              </a:solidFill>
              <a:latin typeface="楷体" panose="02010609060101010101" pitchFamily="49" charset="-122"/>
              <a:ea typeface="楷体" panose="02010609060101010101" pitchFamily="49" charset="-122"/>
            </a:endParaRPr>
          </a:p>
        </p:txBody>
      </p:sp>
      <p:sp>
        <p:nvSpPr>
          <p:cNvPr id="11" name="椭圆 10"/>
          <p:cNvSpPr/>
          <p:nvPr/>
        </p:nvSpPr>
        <p:spPr>
          <a:xfrm>
            <a:off x="864102" y="2997741"/>
            <a:ext cx="2252303" cy="3074309"/>
          </a:xfrm>
          <a:prstGeom prst="ellipse">
            <a:avLst/>
          </a:pr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solidFill>
                <a:latin typeface="楷体" panose="02010609060101010101" pitchFamily="49" charset="-122"/>
                <a:ea typeface="楷体" panose="02010609060101010101" pitchFamily="49" charset="-122"/>
              </a:rPr>
              <a:t>汉族人民对少数民族地区影响的事例</a:t>
            </a:r>
            <a:endParaRPr lang="zh-CN" altLang="en-US" sz="2800" b="1" dirty="0">
              <a:solidFill>
                <a:schemeClr val="tx1"/>
              </a:solidFill>
              <a:latin typeface="楷体" panose="02010609060101010101" pitchFamily="49" charset="-122"/>
              <a:ea typeface="楷体" panose="02010609060101010101" pitchFamily="49" charset="-122"/>
            </a:endParaRPr>
          </a:p>
        </p:txBody>
      </p:sp>
      <p:sp>
        <p:nvSpPr>
          <p:cNvPr id="3" name="文本框 2"/>
          <p:cNvSpPr txBox="1"/>
          <p:nvPr/>
        </p:nvSpPr>
        <p:spPr>
          <a:xfrm>
            <a:off x="4210685" y="5255895"/>
            <a:ext cx="3509010" cy="368300"/>
          </a:xfrm>
          <a:prstGeom prst="rect">
            <a:avLst/>
          </a:prstGeom>
          <a:noFill/>
        </p:spPr>
        <p:txBody>
          <a:bodyPr wrap="square" rtlCol="0">
            <a:spAutoFit/>
          </a:bodyPr>
          <a:p>
            <a:r>
              <a:rPr lang="zh-CN" altLang="en-US">
                <a:solidFill>
                  <a:srgbClr val="FF0000"/>
                </a:solidFill>
                <a:effectLst>
                  <a:outerShdw blurRad="38100" dist="19050" dir="2700000" algn="tl" rotWithShape="0">
                    <a:schemeClr val="dk1">
                      <a:alpha val="40000"/>
                    </a:schemeClr>
                  </a:outerShdw>
                </a:effectLst>
              </a:rPr>
              <a:t>落脚点：互相依存   互相影响</a:t>
            </a:r>
            <a:endParaRPr lang="zh-CN" altLang="en-US">
              <a:solidFill>
                <a:srgbClr val="FF0000"/>
              </a:solidFill>
              <a:effectLst>
                <a:outerShdw blurRad="38100" dist="19050" dir="2700000" algn="tl" rotWithShape="0">
                  <a:schemeClr val="dk1">
                    <a:alpha val="40000"/>
                  </a:schemeClr>
                </a:outerShdw>
              </a:effectLst>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992594" y="351413"/>
            <a:ext cx="8280920" cy="923330"/>
          </a:xfrm>
          <a:prstGeom prst="rect">
            <a:avLst/>
          </a:prstGeom>
        </p:spPr>
        <p:txBody>
          <a:bodyPr wrap="square">
            <a:spAutoFit/>
          </a:bodyPr>
          <a:lstStyle/>
          <a:p>
            <a:pPr algn="ctr">
              <a:lnSpc>
                <a:spcPct val="150000"/>
              </a:lnSpc>
            </a:pPr>
            <a:r>
              <a:rPr lang="zh-CN" altLang="en-US" sz="3600" b="1" dirty="0">
                <a:latin typeface="华文中宋" panose="02010600040101010101" pitchFamily="2" charset="-122"/>
                <a:ea typeface="华文中宋" panose="02010600040101010101" pitchFamily="2" charset="-122"/>
              </a:rPr>
              <a:t>（</a:t>
            </a:r>
            <a:r>
              <a:rPr lang="en-US" altLang="zh-CN" sz="3600" b="1" dirty="0">
                <a:latin typeface="华文中宋" panose="02010600040101010101" pitchFamily="2" charset="-122"/>
                <a:ea typeface="华文中宋" panose="02010600040101010101" pitchFamily="2" charset="-122"/>
              </a:rPr>
              <a:t>2</a:t>
            </a:r>
            <a:r>
              <a:rPr lang="zh-CN" altLang="en-US" sz="3600" b="1" dirty="0">
                <a:latin typeface="华文中宋" panose="02010600040101010101" pitchFamily="2" charset="-122"/>
                <a:ea typeface="华文中宋" panose="02010600040101010101" pitchFamily="2" charset="-122"/>
              </a:rPr>
              <a:t>）各民族谁也离不开谁（</a:t>
            </a:r>
            <a:r>
              <a:rPr lang="en-US" altLang="zh-CN" sz="3600" b="1" dirty="0">
                <a:latin typeface="华文中宋" panose="02010600040101010101" pitchFamily="2" charset="-122"/>
                <a:ea typeface="华文中宋" panose="02010600040101010101" pitchFamily="2" charset="-122"/>
              </a:rPr>
              <a:t>58</a:t>
            </a:r>
            <a:r>
              <a:rPr lang="zh-CN" altLang="en-US" sz="3600" b="1" dirty="0">
                <a:latin typeface="华文中宋" panose="02010600040101010101" pitchFamily="2" charset="-122"/>
                <a:ea typeface="华文中宋" panose="02010600040101010101" pitchFamily="2" charset="-122"/>
              </a:rPr>
              <a:t>页）</a:t>
            </a:r>
            <a:endParaRPr lang="zh-CN" altLang="zh-CN" sz="3600" b="1" dirty="0">
              <a:latin typeface="华文中宋" panose="02010600040101010101" pitchFamily="2" charset="-122"/>
              <a:ea typeface="华文中宋" panose="02010600040101010101" pitchFamily="2" charset="-122"/>
            </a:endParaRPr>
          </a:p>
        </p:txBody>
      </p:sp>
      <p:sp>
        <p:nvSpPr>
          <p:cNvPr id="7" name="矩形 6"/>
          <p:cNvSpPr/>
          <p:nvPr/>
        </p:nvSpPr>
        <p:spPr>
          <a:xfrm>
            <a:off x="8112000" y="2996957"/>
            <a:ext cx="2330993" cy="1384995"/>
          </a:xfrm>
          <a:prstGeom prst="rect">
            <a:avLst/>
          </a:prstGeom>
          <a:solidFill>
            <a:schemeClr val="accent5">
              <a:lumMod val="20000"/>
              <a:lumOff val="80000"/>
            </a:schemeClr>
          </a:solidFill>
        </p:spPr>
        <p:txBody>
          <a:bodyPr wrap="square">
            <a:spAutoFit/>
          </a:bodyPr>
          <a:lstStyle/>
          <a:p>
            <a:pPr algn="ctr">
              <a:lnSpc>
                <a:spcPct val="150000"/>
              </a:lnSpc>
            </a:pPr>
            <a:r>
              <a:rPr lang="zh-CN" altLang="en-US" sz="2800" b="1" dirty="0">
                <a:latin typeface="华文行楷" panose="02010800040101010101" pitchFamily="2" charset="-122"/>
                <a:ea typeface="华文行楷" panose="02010800040101010101" pitchFamily="2" charset="-122"/>
              </a:rPr>
              <a:t>文化方面</a:t>
            </a:r>
            <a:endParaRPr lang="en-US" altLang="zh-CN" sz="2800" b="1" dirty="0">
              <a:latin typeface="华文行楷" panose="02010800040101010101" pitchFamily="2" charset="-122"/>
              <a:ea typeface="华文行楷" panose="02010800040101010101" pitchFamily="2" charset="-122"/>
            </a:endParaRPr>
          </a:p>
          <a:p>
            <a:pPr algn="ctr">
              <a:lnSpc>
                <a:spcPct val="150000"/>
              </a:lnSpc>
            </a:pPr>
            <a:r>
              <a:rPr lang="zh-CN" altLang="en-US" sz="2800" b="1" dirty="0">
                <a:latin typeface="华文中宋" panose="02010600040101010101" pitchFamily="2" charset="-122"/>
                <a:ea typeface="华文中宋" panose="02010600040101010101" pitchFamily="2" charset="-122"/>
              </a:rPr>
              <a:t>历史的视角</a:t>
            </a:r>
            <a:endParaRPr lang="en-US" altLang="zh-CN" sz="2800" b="1" dirty="0">
              <a:latin typeface="华文中宋" panose="02010600040101010101" pitchFamily="2" charset="-122"/>
              <a:ea typeface="华文中宋" panose="02010600040101010101" pitchFamily="2" charset="-122"/>
            </a:endParaRPr>
          </a:p>
        </p:txBody>
      </p:sp>
      <p:pic>
        <p:nvPicPr>
          <p:cNvPr id="2" name="图片 1"/>
          <p:cNvPicPr>
            <a:picLocks noChangeAspect="1"/>
          </p:cNvPicPr>
          <p:nvPr/>
        </p:nvPicPr>
        <p:blipFill>
          <a:blip r:embed="rId1"/>
          <a:stretch>
            <a:fillRect/>
          </a:stretch>
        </p:blipFill>
        <p:spPr>
          <a:xfrm>
            <a:off x="1497650" y="2150623"/>
            <a:ext cx="6562725" cy="3400425"/>
          </a:xfrm>
          <a:prstGeom prst="rect">
            <a:avLst/>
          </a:prstGeom>
        </p:spPr>
      </p:pic>
      <p:sp>
        <p:nvSpPr>
          <p:cNvPr id="3" name="文本框 2"/>
          <p:cNvSpPr txBox="1"/>
          <p:nvPr/>
        </p:nvSpPr>
        <p:spPr>
          <a:xfrm>
            <a:off x="1833880" y="5182235"/>
            <a:ext cx="805815" cy="368300"/>
          </a:xfrm>
          <a:prstGeom prst="rect">
            <a:avLst/>
          </a:prstGeom>
          <a:noFill/>
        </p:spPr>
        <p:txBody>
          <a:bodyPr wrap="square" rtlCol="0">
            <a:spAutoFit/>
          </a:bodyPr>
          <a:p>
            <a:r>
              <a:rPr lang="en-US" altLang="zh-CN"/>
              <a:t>P58</a:t>
            </a:r>
            <a:endParaRPr lang="en-US" altLang="zh-CN"/>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992594" y="351413"/>
            <a:ext cx="8280920" cy="923330"/>
          </a:xfrm>
          <a:prstGeom prst="rect">
            <a:avLst/>
          </a:prstGeom>
        </p:spPr>
        <p:txBody>
          <a:bodyPr wrap="square">
            <a:spAutoFit/>
          </a:bodyPr>
          <a:lstStyle/>
          <a:p>
            <a:pPr algn="ctr">
              <a:lnSpc>
                <a:spcPct val="150000"/>
              </a:lnSpc>
            </a:pPr>
            <a:r>
              <a:rPr lang="zh-CN" altLang="en-US" sz="3600" b="1" dirty="0">
                <a:latin typeface="华文中宋" panose="02010600040101010101" pitchFamily="2" charset="-122"/>
                <a:ea typeface="华文中宋" panose="02010600040101010101" pitchFamily="2" charset="-122"/>
              </a:rPr>
              <a:t>（</a:t>
            </a:r>
            <a:r>
              <a:rPr lang="en-US" altLang="zh-CN" sz="3600" b="1" dirty="0">
                <a:latin typeface="华文中宋" panose="02010600040101010101" pitchFamily="2" charset="-122"/>
                <a:ea typeface="华文中宋" panose="02010600040101010101" pitchFamily="2" charset="-122"/>
              </a:rPr>
              <a:t>2</a:t>
            </a:r>
            <a:r>
              <a:rPr lang="zh-CN" altLang="en-US" sz="3600" b="1" dirty="0">
                <a:latin typeface="华文中宋" panose="02010600040101010101" pitchFamily="2" charset="-122"/>
                <a:ea typeface="华文中宋" panose="02010600040101010101" pitchFamily="2" charset="-122"/>
              </a:rPr>
              <a:t>）各民族谁也离不开谁（</a:t>
            </a:r>
            <a:r>
              <a:rPr lang="en-US" altLang="zh-CN" sz="3600" b="1" dirty="0">
                <a:latin typeface="华文中宋" panose="02010600040101010101" pitchFamily="2" charset="-122"/>
                <a:ea typeface="华文中宋" panose="02010600040101010101" pitchFamily="2" charset="-122"/>
              </a:rPr>
              <a:t>58</a:t>
            </a:r>
            <a:r>
              <a:rPr lang="zh-CN" altLang="en-US" sz="3600" b="1" dirty="0">
                <a:latin typeface="华文中宋" panose="02010600040101010101" pitchFamily="2" charset="-122"/>
                <a:ea typeface="华文中宋" panose="02010600040101010101" pitchFamily="2" charset="-122"/>
              </a:rPr>
              <a:t>页）</a:t>
            </a:r>
            <a:endParaRPr lang="zh-CN" altLang="zh-CN" sz="3600" b="1" dirty="0">
              <a:latin typeface="华文中宋" panose="02010600040101010101" pitchFamily="2" charset="-122"/>
              <a:ea typeface="华文中宋" panose="02010600040101010101" pitchFamily="2" charset="-122"/>
            </a:endParaRPr>
          </a:p>
        </p:txBody>
      </p:sp>
      <p:sp>
        <p:nvSpPr>
          <p:cNvPr id="7" name="矩形 6"/>
          <p:cNvSpPr/>
          <p:nvPr/>
        </p:nvSpPr>
        <p:spPr>
          <a:xfrm>
            <a:off x="8040221" y="2132861"/>
            <a:ext cx="3024331" cy="3970318"/>
          </a:xfrm>
          <a:prstGeom prst="rect">
            <a:avLst/>
          </a:prstGeom>
          <a:solidFill>
            <a:schemeClr val="accent5">
              <a:lumMod val="20000"/>
              <a:lumOff val="80000"/>
            </a:schemeClr>
          </a:solidFill>
        </p:spPr>
        <p:txBody>
          <a:bodyPr wrap="square">
            <a:spAutoFit/>
          </a:bodyPr>
          <a:lstStyle/>
          <a:p>
            <a:r>
              <a:rPr lang="zh-CN" altLang="en-US" sz="2800" dirty="0">
                <a:latin typeface="黑体" panose="02010609060101010101" pitchFamily="49" charset="-122"/>
                <a:ea typeface="黑体" panose="02010609060101010101" pitchFamily="49" charset="-122"/>
              </a:rPr>
              <a:t>课标教学建议：        </a:t>
            </a:r>
            <a:endParaRPr lang="en-US" altLang="zh-CN" sz="2800" dirty="0">
              <a:latin typeface="黑体" panose="02010609060101010101" pitchFamily="49" charset="-122"/>
              <a:ea typeface="黑体" panose="02010609060101010101" pitchFamily="49" charset="-122"/>
            </a:endParaRPr>
          </a:p>
          <a:p>
            <a:r>
              <a:rPr lang="en-US" altLang="zh-CN" sz="2800" dirty="0">
                <a:latin typeface="黑体" panose="02010609060101010101" pitchFamily="49" charset="-122"/>
                <a:ea typeface="黑体" panose="02010609060101010101" pitchFamily="49" charset="-122"/>
              </a:rPr>
              <a:t>    </a:t>
            </a:r>
            <a:r>
              <a:rPr lang="zh-CN" altLang="zh-CN" sz="2800" dirty="0"/>
              <a:t>选择、列举代表民族文化的实例（如传统节日、歌曲、民间传说、历史故事、服饰、建筑、饮食等），进行交流展示。</a:t>
            </a:r>
            <a:endParaRPr lang="zh-CN" altLang="en-US" sz="2800" dirty="0"/>
          </a:p>
        </p:txBody>
      </p:sp>
      <p:pic>
        <p:nvPicPr>
          <p:cNvPr id="2" name="图片 1"/>
          <p:cNvPicPr>
            <a:picLocks noChangeAspect="1"/>
          </p:cNvPicPr>
          <p:nvPr/>
        </p:nvPicPr>
        <p:blipFill>
          <a:blip r:embed="rId1"/>
          <a:stretch>
            <a:fillRect/>
          </a:stretch>
        </p:blipFill>
        <p:spPr>
          <a:xfrm>
            <a:off x="1074251" y="1266454"/>
            <a:ext cx="6657975" cy="5410200"/>
          </a:xfrm>
          <a:prstGeom prst="rect">
            <a:avLst/>
          </a:prstGeom>
        </p:spPr>
      </p:pic>
      <p:sp>
        <p:nvSpPr>
          <p:cNvPr id="3" name="文本框 2"/>
          <p:cNvSpPr txBox="1"/>
          <p:nvPr/>
        </p:nvSpPr>
        <p:spPr>
          <a:xfrm>
            <a:off x="692785" y="6308090"/>
            <a:ext cx="805815" cy="368300"/>
          </a:xfrm>
          <a:prstGeom prst="rect">
            <a:avLst/>
          </a:prstGeom>
          <a:noFill/>
        </p:spPr>
        <p:txBody>
          <a:bodyPr wrap="square" rtlCol="0">
            <a:spAutoFit/>
          </a:bodyPr>
          <a:p>
            <a:r>
              <a:rPr lang="en-US" altLang="zh-CN"/>
              <a:t>P58</a:t>
            </a:r>
            <a:endParaRPr lang="en-US" altLang="zh-CN"/>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990259" y="1530081"/>
            <a:ext cx="5779055" cy="48382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矩形 5"/>
          <p:cNvSpPr/>
          <p:nvPr/>
        </p:nvSpPr>
        <p:spPr>
          <a:xfrm>
            <a:off x="1992594" y="351413"/>
            <a:ext cx="8280920" cy="923330"/>
          </a:xfrm>
          <a:prstGeom prst="rect">
            <a:avLst/>
          </a:prstGeom>
        </p:spPr>
        <p:txBody>
          <a:bodyPr wrap="square">
            <a:spAutoFit/>
          </a:bodyPr>
          <a:lstStyle/>
          <a:p>
            <a:pPr algn="ctr">
              <a:lnSpc>
                <a:spcPct val="150000"/>
              </a:lnSpc>
            </a:pPr>
            <a:r>
              <a:rPr lang="zh-CN" altLang="en-US" sz="3600" b="1" dirty="0">
                <a:latin typeface="华文中宋" panose="02010600040101010101" pitchFamily="2" charset="-122"/>
                <a:ea typeface="华文中宋" panose="02010600040101010101" pitchFamily="2" charset="-122"/>
              </a:rPr>
              <a:t>（</a:t>
            </a:r>
            <a:r>
              <a:rPr lang="en-US" altLang="zh-CN" sz="3600" b="1" dirty="0">
                <a:latin typeface="华文中宋" panose="02010600040101010101" pitchFamily="2" charset="-122"/>
                <a:ea typeface="华文中宋" panose="02010600040101010101" pitchFamily="2" charset="-122"/>
              </a:rPr>
              <a:t>3</a:t>
            </a:r>
            <a:r>
              <a:rPr lang="zh-CN" altLang="en-US" sz="3600" b="1" dirty="0">
                <a:latin typeface="华文中宋" panose="02010600040101010101" pitchFamily="2" charset="-122"/>
                <a:ea typeface="华文中宋" panose="02010600040101010101" pitchFamily="2" charset="-122"/>
              </a:rPr>
              <a:t>）相互尊重  守望相助（</a:t>
            </a:r>
            <a:r>
              <a:rPr lang="en-US" altLang="zh-CN" sz="3600" b="1" dirty="0">
                <a:latin typeface="华文中宋" panose="02010600040101010101" pitchFamily="2" charset="-122"/>
                <a:ea typeface="华文中宋" panose="02010600040101010101" pitchFamily="2" charset="-122"/>
              </a:rPr>
              <a:t>60</a:t>
            </a:r>
            <a:r>
              <a:rPr lang="zh-CN" altLang="en-US" sz="3600" b="1" dirty="0">
                <a:latin typeface="华文中宋" panose="02010600040101010101" pitchFamily="2" charset="-122"/>
                <a:ea typeface="华文中宋" panose="02010600040101010101" pitchFamily="2" charset="-122"/>
              </a:rPr>
              <a:t>页）</a:t>
            </a:r>
            <a:endParaRPr lang="zh-CN" altLang="zh-CN" sz="3600" b="1" dirty="0">
              <a:latin typeface="华文中宋" panose="02010600040101010101" pitchFamily="2" charset="-122"/>
              <a:ea typeface="华文中宋" panose="02010600040101010101" pitchFamily="2" charset="-122"/>
            </a:endParaRPr>
          </a:p>
        </p:txBody>
      </p:sp>
      <p:sp>
        <p:nvSpPr>
          <p:cNvPr id="7" name="矩形 6"/>
          <p:cNvSpPr/>
          <p:nvPr/>
        </p:nvSpPr>
        <p:spPr>
          <a:xfrm>
            <a:off x="8112000" y="3466469"/>
            <a:ext cx="2330993" cy="738664"/>
          </a:xfrm>
          <a:prstGeom prst="rect">
            <a:avLst/>
          </a:prstGeom>
          <a:solidFill>
            <a:schemeClr val="accent5">
              <a:lumMod val="20000"/>
              <a:lumOff val="80000"/>
            </a:schemeClr>
          </a:solidFill>
        </p:spPr>
        <p:txBody>
          <a:bodyPr wrap="square">
            <a:spAutoFit/>
          </a:bodyPr>
          <a:lstStyle/>
          <a:p>
            <a:pPr algn="ctr">
              <a:lnSpc>
                <a:spcPct val="150000"/>
              </a:lnSpc>
            </a:pPr>
            <a:r>
              <a:rPr lang="zh-CN" altLang="en-US" sz="2800" b="1" dirty="0">
                <a:latin typeface="华文中宋" panose="02010600040101010101" pitchFamily="2" charset="-122"/>
                <a:ea typeface="华文中宋" panose="02010600040101010101" pitchFamily="2" charset="-122"/>
              </a:rPr>
              <a:t>相互尊重</a:t>
            </a:r>
            <a:endParaRPr lang="en-US" altLang="zh-CN" sz="2800" b="1" dirty="0">
              <a:latin typeface="华文中宋" panose="02010600040101010101" pitchFamily="2" charset="-122"/>
              <a:ea typeface="华文中宋" panose="02010600040101010101" pitchFamily="2" charset="-122"/>
            </a:endParaRPr>
          </a:p>
        </p:txBody>
      </p:sp>
      <p:sp>
        <p:nvSpPr>
          <p:cNvPr id="3" name="文本框 2"/>
          <p:cNvSpPr txBox="1"/>
          <p:nvPr/>
        </p:nvSpPr>
        <p:spPr>
          <a:xfrm>
            <a:off x="1520190" y="5820410"/>
            <a:ext cx="805815" cy="368300"/>
          </a:xfrm>
          <a:prstGeom prst="rect">
            <a:avLst/>
          </a:prstGeom>
          <a:noFill/>
        </p:spPr>
        <p:txBody>
          <a:bodyPr wrap="square" rtlCol="0">
            <a:spAutoFit/>
          </a:bodyPr>
          <a:p>
            <a:r>
              <a:rPr lang="en-US" altLang="zh-CN"/>
              <a:t>P59</a:t>
            </a:r>
            <a:endParaRPr lang="en-US" altLang="zh-CN"/>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992594" y="351413"/>
            <a:ext cx="8280920" cy="645160"/>
          </a:xfrm>
          <a:prstGeom prst="rect">
            <a:avLst/>
          </a:prstGeom>
        </p:spPr>
        <p:txBody>
          <a:bodyPr wrap="square">
            <a:spAutoFit/>
          </a:bodyPr>
          <a:lstStyle/>
          <a:p>
            <a:pPr algn="ctr">
              <a:lnSpc>
                <a:spcPct val="100000"/>
              </a:lnSpc>
            </a:pPr>
            <a:r>
              <a:rPr lang="zh-CN" altLang="en-US" sz="3600" b="1" dirty="0">
                <a:latin typeface="华文中宋" panose="02010600040101010101" pitchFamily="2" charset="-122"/>
                <a:ea typeface="华文中宋" panose="02010600040101010101" pitchFamily="2" charset="-122"/>
              </a:rPr>
              <a:t>（</a:t>
            </a:r>
            <a:r>
              <a:rPr lang="en-US" altLang="zh-CN" sz="3600" b="1" dirty="0">
                <a:latin typeface="华文中宋" panose="02010600040101010101" pitchFamily="2" charset="-122"/>
                <a:ea typeface="华文中宋" panose="02010600040101010101" pitchFamily="2" charset="-122"/>
              </a:rPr>
              <a:t>3</a:t>
            </a:r>
            <a:r>
              <a:rPr lang="zh-CN" altLang="en-US" sz="3600" b="1" dirty="0">
                <a:latin typeface="华文中宋" panose="02010600040101010101" pitchFamily="2" charset="-122"/>
                <a:ea typeface="华文中宋" panose="02010600040101010101" pitchFamily="2" charset="-122"/>
              </a:rPr>
              <a:t>）相互尊重  守望相助（</a:t>
            </a:r>
            <a:r>
              <a:rPr lang="en-US" altLang="zh-CN" sz="3600" b="1" dirty="0">
                <a:latin typeface="华文中宋" panose="02010600040101010101" pitchFamily="2" charset="-122"/>
                <a:ea typeface="华文中宋" panose="02010600040101010101" pitchFamily="2" charset="-122"/>
              </a:rPr>
              <a:t>59</a:t>
            </a:r>
            <a:r>
              <a:rPr lang="zh-CN" altLang="en-US" sz="3600" b="1" dirty="0">
                <a:latin typeface="华文中宋" panose="02010600040101010101" pitchFamily="2" charset="-122"/>
                <a:ea typeface="华文中宋" panose="02010600040101010101" pitchFamily="2" charset="-122"/>
              </a:rPr>
              <a:t>页）</a:t>
            </a:r>
            <a:endParaRPr lang="zh-CN" altLang="zh-CN" sz="3600" b="1" dirty="0">
              <a:latin typeface="华文中宋" panose="02010600040101010101" pitchFamily="2" charset="-122"/>
              <a:ea typeface="华文中宋" panose="02010600040101010101" pitchFamily="2" charset="-122"/>
            </a:endParaRPr>
          </a:p>
        </p:txBody>
      </p:sp>
      <p:sp>
        <p:nvSpPr>
          <p:cNvPr id="7" name="矩形 6"/>
          <p:cNvSpPr/>
          <p:nvPr/>
        </p:nvSpPr>
        <p:spPr>
          <a:xfrm>
            <a:off x="4701111" y="6074712"/>
            <a:ext cx="2330993" cy="738664"/>
          </a:xfrm>
          <a:prstGeom prst="rect">
            <a:avLst/>
          </a:prstGeom>
          <a:solidFill>
            <a:schemeClr val="accent5">
              <a:lumMod val="20000"/>
              <a:lumOff val="80000"/>
            </a:schemeClr>
          </a:solidFill>
        </p:spPr>
        <p:txBody>
          <a:bodyPr wrap="square">
            <a:spAutoFit/>
          </a:bodyPr>
          <a:lstStyle/>
          <a:p>
            <a:pPr algn="ctr">
              <a:lnSpc>
                <a:spcPct val="150000"/>
              </a:lnSpc>
            </a:pPr>
            <a:r>
              <a:rPr lang="zh-CN" altLang="en-US" sz="2800" b="1" dirty="0">
                <a:latin typeface="华文中宋" panose="02010600040101010101" pitchFamily="2" charset="-122"/>
                <a:ea typeface="华文中宋" panose="02010600040101010101" pitchFamily="2" charset="-122"/>
              </a:rPr>
              <a:t>守望相助</a:t>
            </a:r>
            <a:endParaRPr lang="en-US" altLang="zh-CN" sz="2800" b="1" dirty="0">
              <a:latin typeface="华文中宋" panose="02010600040101010101" pitchFamily="2" charset="-122"/>
              <a:ea typeface="华文中宋" panose="02010600040101010101" pitchFamily="2" charset="-122"/>
            </a:endParaRPr>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64441" y="1045369"/>
            <a:ext cx="10506075" cy="5029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文本框 2"/>
          <p:cNvSpPr txBox="1"/>
          <p:nvPr/>
        </p:nvSpPr>
        <p:spPr>
          <a:xfrm>
            <a:off x="4700905" y="5182235"/>
            <a:ext cx="805815" cy="368300"/>
          </a:xfrm>
          <a:prstGeom prst="rect">
            <a:avLst/>
          </a:prstGeom>
          <a:noFill/>
        </p:spPr>
        <p:txBody>
          <a:bodyPr wrap="square" rtlCol="0">
            <a:spAutoFit/>
          </a:bodyPr>
          <a:p>
            <a:r>
              <a:rPr lang="en-US" altLang="zh-CN"/>
              <a:t>P59</a:t>
            </a:r>
            <a:endParaRPr lang="en-US" altLang="zh-CN"/>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992594" y="351413"/>
            <a:ext cx="8280920" cy="923330"/>
          </a:xfrm>
          <a:prstGeom prst="rect">
            <a:avLst/>
          </a:prstGeom>
        </p:spPr>
        <p:txBody>
          <a:bodyPr wrap="square">
            <a:spAutoFit/>
          </a:bodyPr>
          <a:lstStyle/>
          <a:p>
            <a:pPr algn="ctr">
              <a:lnSpc>
                <a:spcPct val="150000"/>
              </a:lnSpc>
            </a:pPr>
            <a:r>
              <a:rPr lang="zh-CN" altLang="en-US" sz="3600" b="1" dirty="0">
                <a:latin typeface="华文中宋" panose="02010600040101010101" pitchFamily="2" charset="-122"/>
                <a:ea typeface="华文中宋" panose="02010600040101010101" pitchFamily="2" charset="-122"/>
              </a:rPr>
              <a:t>（</a:t>
            </a:r>
            <a:r>
              <a:rPr lang="en-US" altLang="zh-CN" sz="3600" b="1" dirty="0">
                <a:latin typeface="华文中宋" panose="02010600040101010101" pitchFamily="2" charset="-122"/>
                <a:ea typeface="华文中宋" panose="02010600040101010101" pitchFamily="2" charset="-122"/>
              </a:rPr>
              <a:t>3</a:t>
            </a:r>
            <a:r>
              <a:rPr lang="zh-CN" altLang="en-US" sz="3600" b="1" dirty="0">
                <a:latin typeface="华文中宋" panose="02010600040101010101" pitchFamily="2" charset="-122"/>
                <a:ea typeface="华文中宋" panose="02010600040101010101" pitchFamily="2" charset="-122"/>
              </a:rPr>
              <a:t>）相互尊重  守望相助（</a:t>
            </a:r>
            <a:r>
              <a:rPr lang="en-US" altLang="zh-CN" sz="3600" b="1" dirty="0">
                <a:latin typeface="华文中宋" panose="02010600040101010101" pitchFamily="2" charset="-122"/>
                <a:ea typeface="华文中宋" panose="02010600040101010101" pitchFamily="2" charset="-122"/>
              </a:rPr>
              <a:t>60</a:t>
            </a:r>
            <a:r>
              <a:rPr lang="zh-CN" altLang="en-US" sz="3600" b="1" dirty="0">
                <a:latin typeface="华文中宋" panose="02010600040101010101" pitchFamily="2" charset="-122"/>
                <a:ea typeface="华文中宋" panose="02010600040101010101" pitchFamily="2" charset="-122"/>
              </a:rPr>
              <a:t>页）</a:t>
            </a:r>
            <a:endParaRPr lang="zh-CN" altLang="zh-CN" sz="3600" b="1" dirty="0">
              <a:latin typeface="华文中宋" panose="02010600040101010101" pitchFamily="2" charset="-122"/>
              <a:ea typeface="华文中宋" panose="02010600040101010101" pitchFamily="2" charset="-122"/>
            </a:endParaRPr>
          </a:p>
        </p:txBody>
      </p:sp>
      <p:sp>
        <p:nvSpPr>
          <p:cNvPr id="7" name="矩形 6"/>
          <p:cNvSpPr/>
          <p:nvPr/>
        </p:nvSpPr>
        <p:spPr>
          <a:xfrm>
            <a:off x="8184232" y="2752947"/>
            <a:ext cx="2330993" cy="738664"/>
          </a:xfrm>
          <a:prstGeom prst="rect">
            <a:avLst/>
          </a:prstGeom>
          <a:solidFill>
            <a:schemeClr val="accent5">
              <a:lumMod val="20000"/>
              <a:lumOff val="80000"/>
            </a:schemeClr>
          </a:solidFill>
        </p:spPr>
        <p:txBody>
          <a:bodyPr wrap="square">
            <a:spAutoFit/>
          </a:bodyPr>
          <a:lstStyle/>
          <a:p>
            <a:pPr algn="ctr">
              <a:lnSpc>
                <a:spcPct val="150000"/>
              </a:lnSpc>
            </a:pPr>
            <a:r>
              <a:rPr lang="zh-CN" altLang="en-US" sz="2800" b="1" dirty="0">
                <a:latin typeface="华文中宋" panose="02010600040101010101" pitchFamily="2" charset="-122"/>
                <a:ea typeface="华文中宋" panose="02010600040101010101" pitchFamily="2" charset="-122"/>
              </a:rPr>
              <a:t>活动提示</a:t>
            </a:r>
            <a:endParaRPr lang="en-US" altLang="zh-CN" sz="2800" b="1" dirty="0">
              <a:latin typeface="华文中宋" panose="02010600040101010101" pitchFamily="2" charset="-122"/>
              <a:ea typeface="华文中宋" panose="02010600040101010101" pitchFamily="2" charset="-122"/>
            </a:endParaRPr>
          </a:p>
        </p:txBody>
      </p:sp>
      <p:pic>
        <p:nvPicPr>
          <p:cNvPr id="819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20270" y="1484784"/>
            <a:ext cx="4658866" cy="46588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矩形 8"/>
          <p:cNvSpPr/>
          <p:nvPr/>
        </p:nvSpPr>
        <p:spPr>
          <a:xfrm>
            <a:off x="8184232" y="4149085"/>
            <a:ext cx="2330993" cy="1384995"/>
          </a:xfrm>
          <a:prstGeom prst="rect">
            <a:avLst/>
          </a:prstGeom>
          <a:solidFill>
            <a:schemeClr val="accent5">
              <a:lumMod val="20000"/>
              <a:lumOff val="80000"/>
            </a:schemeClr>
          </a:solidFill>
        </p:spPr>
        <p:txBody>
          <a:bodyPr wrap="square">
            <a:spAutoFit/>
          </a:bodyPr>
          <a:lstStyle/>
          <a:p>
            <a:pPr algn="just">
              <a:lnSpc>
                <a:spcPct val="150000"/>
              </a:lnSpc>
            </a:pPr>
            <a:r>
              <a:rPr lang="zh-CN" altLang="en-US" sz="2800" b="1" dirty="0">
                <a:latin typeface="华文中宋" panose="02010600040101010101" pitchFamily="2" charset="-122"/>
                <a:ea typeface="华文中宋" panose="02010600040101010101" pitchFamily="2" charset="-122"/>
              </a:rPr>
              <a:t>为什么提精准扶贫？</a:t>
            </a:r>
            <a:endParaRPr lang="en-US" altLang="zh-CN" sz="2800" b="1" dirty="0">
              <a:latin typeface="华文中宋" panose="02010600040101010101" pitchFamily="2" charset="-122"/>
              <a:ea typeface="华文中宋" panose="02010600040101010101" pitchFamily="2" charset="-122"/>
            </a:endParaRPr>
          </a:p>
        </p:txBody>
      </p:sp>
      <p:sp>
        <p:nvSpPr>
          <p:cNvPr id="3" name="文本框 2"/>
          <p:cNvSpPr txBox="1"/>
          <p:nvPr/>
        </p:nvSpPr>
        <p:spPr>
          <a:xfrm>
            <a:off x="776605" y="5775325"/>
            <a:ext cx="805815" cy="368300"/>
          </a:xfrm>
          <a:prstGeom prst="rect">
            <a:avLst/>
          </a:prstGeom>
          <a:noFill/>
        </p:spPr>
        <p:txBody>
          <a:bodyPr wrap="square" rtlCol="0">
            <a:spAutoFit/>
          </a:bodyPr>
          <a:p>
            <a:r>
              <a:rPr lang="en-US" altLang="zh-CN"/>
              <a:t>P60</a:t>
            </a:r>
            <a:endParaRPr lang="en-US" altLang="zh-CN"/>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992594" y="351413"/>
            <a:ext cx="8280920" cy="923330"/>
          </a:xfrm>
          <a:prstGeom prst="rect">
            <a:avLst/>
          </a:prstGeom>
        </p:spPr>
        <p:txBody>
          <a:bodyPr wrap="square">
            <a:spAutoFit/>
          </a:bodyPr>
          <a:lstStyle/>
          <a:p>
            <a:pPr algn="ctr">
              <a:lnSpc>
                <a:spcPct val="150000"/>
              </a:lnSpc>
            </a:pPr>
            <a:r>
              <a:rPr lang="zh-CN" altLang="en-US" sz="3600" b="1" dirty="0">
                <a:latin typeface="华文中宋" panose="02010600040101010101" pitchFamily="2" charset="-122"/>
                <a:ea typeface="华文中宋" panose="02010600040101010101" pitchFamily="2" charset="-122"/>
              </a:rPr>
              <a:t>（</a:t>
            </a:r>
            <a:r>
              <a:rPr lang="en-US" altLang="zh-CN" sz="3600" b="1" dirty="0">
                <a:latin typeface="华文中宋" panose="02010600040101010101" pitchFamily="2" charset="-122"/>
                <a:ea typeface="华文中宋" panose="02010600040101010101" pitchFamily="2" charset="-122"/>
              </a:rPr>
              <a:t>3</a:t>
            </a:r>
            <a:r>
              <a:rPr lang="zh-CN" altLang="en-US" sz="3600" b="1" dirty="0">
                <a:latin typeface="华文中宋" panose="02010600040101010101" pitchFamily="2" charset="-122"/>
                <a:ea typeface="华文中宋" panose="02010600040101010101" pitchFamily="2" charset="-122"/>
              </a:rPr>
              <a:t>）相互尊重  守望相助（</a:t>
            </a:r>
            <a:r>
              <a:rPr lang="en-US" altLang="zh-CN" sz="3600" b="1" dirty="0">
                <a:latin typeface="华文中宋" panose="02010600040101010101" pitchFamily="2" charset="-122"/>
                <a:ea typeface="华文中宋" panose="02010600040101010101" pitchFamily="2" charset="-122"/>
              </a:rPr>
              <a:t>61</a:t>
            </a:r>
            <a:r>
              <a:rPr lang="zh-CN" altLang="en-US" sz="3600" b="1" dirty="0">
                <a:latin typeface="华文中宋" panose="02010600040101010101" pitchFamily="2" charset="-122"/>
                <a:ea typeface="华文中宋" panose="02010600040101010101" pitchFamily="2" charset="-122"/>
              </a:rPr>
              <a:t>页）</a:t>
            </a:r>
            <a:endParaRPr lang="zh-CN" altLang="zh-CN" sz="3600" b="1" dirty="0">
              <a:latin typeface="华文中宋" panose="02010600040101010101" pitchFamily="2" charset="-122"/>
              <a:ea typeface="华文中宋" panose="02010600040101010101" pitchFamily="2" charset="-122"/>
            </a:endParaRPr>
          </a:p>
        </p:txBody>
      </p:sp>
      <p:sp>
        <p:nvSpPr>
          <p:cNvPr id="7" name="矩形 6"/>
          <p:cNvSpPr/>
          <p:nvPr/>
        </p:nvSpPr>
        <p:spPr>
          <a:xfrm>
            <a:off x="7968208" y="2760966"/>
            <a:ext cx="2915333" cy="1384995"/>
          </a:xfrm>
          <a:prstGeom prst="rect">
            <a:avLst/>
          </a:prstGeom>
          <a:solidFill>
            <a:schemeClr val="accent5">
              <a:lumMod val="20000"/>
              <a:lumOff val="80000"/>
            </a:schemeClr>
          </a:solidFill>
        </p:spPr>
        <p:txBody>
          <a:bodyPr wrap="square">
            <a:spAutoFit/>
          </a:bodyPr>
          <a:lstStyle/>
          <a:p>
            <a:pPr algn="ctr">
              <a:lnSpc>
                <a:spcPct val="150000"/>
              </a:lnSpc>
            </a:pPr>
            <a:r>
              <a:rPr lang="zh-CN" altLang="en-US" sz="2800" b="1" dirty="0">
                <a:latin typeface="华文中宋" panose="02010600040101010101" pitchFamily="2" charset="-122"/>
                <a:ea typeface="华文中宋" panose="02010600040101010101" pitchFamily="2" charset="-122"/>
              </a:rPr>
              <a:t>为什么写</a:t>
            </a:r>
            <a:r>
              <a:rPr lang="en-US" altLang="zh-CN" sz="2800" b="1" dirty="0">
                <a:latin typeface="华文中宋" panose="02010600040101010101" pitchFamily="2" charset="-122"/>
                <a:ea typeface="华文中宋" panose="02010600040101010101" pitchFamily="2" charset="-122"/>
              </a:rPr>
              <a:t>《</a:t>
            </a:r>
            <a:r>
              <a:rPr lang="zh-CN" altLang="en-US" sz="2800" b="1" dirty="0">
                <a:latin typeface="华文中宋" panose="02010600040101010101" pitchFamily="2" charset="-122"/>
                <a:ea typeface="华文中宋" panose="02010600040101010101" pitchFamily="2" charset="-122"/>
              </a:rPr>
              <a:t>兴边富民行动规划</a:t>
            </a:r>
            <a:r>
              <a:rPr lang="en-US" altLang="zh-CN" sz="2800" b="1" dirty="0">
                <a:latin typeface="华文中宋" panose="02010600040101010101" pitchFamily="2" charset="-122"/>
                <a:ea typeface="华文中宋" panose="02010600040101010101" pitchFamily="2" charset="-122"/>
              </a:rPr>
              <a:t>》</a:t>
            </a:r>
            <a:r>
              <a:rPr lang="zh-CN" altLang="en-US" sz="2800" b="1" dirty="0">
                <a:latin typeface="华文中宋" panose="02010600040101010101" pitchFamily="2" charset="-122"/>
                <a:ea typeface="华文中宋" panose="02010600040101010101" pitchFamily="2" charset="-122"/>
              </a:rPr>
              <a:t>？</a:t>
            </a:r>
            <a:endParaRPr lang="en-US" altLang="zh-CN" sz="2800" b="1" dirty="0">
              <a:latin typeface="华文中宋" panose="02010600040101010101" pitchFamily="2" charset="-122"/>
              <a:ea typeface="华文中宋" panose="02010600040101010101" pitchFamily="2" charset="-122"/>
            </a:endParaRPr>
          </a:p>
        </p:txBody>
      </p:sp>
      <p:pic>
        <p:nvPicPr>
          <p:cNvPr id="2" name="图片 1"/>
          <p:cNvPicPr>
            <a:picLocks noChangeAspect="1"/>
          </p:cNvPicPr>
          <p:nvPr/>
        </p:nvPicPr>
        <p:blipFill>
          <a:blip r:embed="rId1"/>
          <a:stretch>
            <a:fillRect/>
          </a:stretch>
        </p:blipFill>
        <p:spPr>
          <a:xfrm>
            <a:off x="1497648" y="1832392"/>
            <a:ext cx="5356134" cy="3522409"/>
          </a:xfrm>
          <a:prstGeom prst="rect">
            <a:avLst/>
          </a:prstGeom>
        </p:spPr>
      </p:pic>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1487488" y="548685"/>
            <a:ext cx="9252520"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zh-CN" altLang="en-US" sz="4000" b="1" dirty="0">
                <a:solidFill>
                  <a:prstClr val="black"/>
                </a:solidFill>
                <a:latin typeface="华文中宋" panose="02010600040101010101" pitchFamily="2" charset="-122"/>
                <a:ea typeface="华文中宋" panose="02010600040101010101" pitchFamily="2" charset="-122"/>
              </a:rPr>
              <a:t>第</a:t>
            </a:r>
            <a:r>
              <a:rPr lang="en-US" altLang="zh-CN" sz="4000" b="1" dirty="0">
                <a:solidFill>
                  <a:prstClr val="black"/>
                </a:solidFill>
                <a:latin typeface="华文中宋" panose="02010600040101010101" pitchFamily="2" charset="-122"/>
                <a:ea typeface="华文中宋" panose="02010600040101010101" pitchFamily="2" charset="-122"/>
              </a:rPr>
              <a:t>7</a:t>
            </a:r>
            <a:r>
              <a:rPr lang="zh-CN" altLang="en-US" sz="4000" b="1" dirty="0">
                <a:solidFill>
                  <a:prstClr val="black"/>
                </a:solidFill>
                <a:latin typeface="华文中宋" panose="02010600040101010101" pitchFamily="2" charset="-122"/>
                <a:ea typeface="华文中宋" panose="02010600040101010101" pitchFamily="2" charset="-122"/>
              </a:rPr>
              <a:t>课需要注意的问题</a:t>
            </a:r>
            <a:endParaRPr lang="en-US" altLang="zh-CN" sz="4000" b="1" dirty="0">
              <a:solidFill>
                <a:prstClr val="black"/>
              </a:solidFill>
              <a:latin typeface="华文中宋" panose="02010600040101010101" pitchFamily="2" charset="-122"/>
              <a:ea typeface="华文中宋" panose="02010600040101010101" pitchFamily="2" charset="-122"/>
            </a:endParaRPr>
          </a:p>
        </p:txBody>
      </p:sp>
      <p:sp>
        <p:nvSpPr>
          <p:cNvPr id="5" name="Rectangle 2"/>
          <p:cNvSpPr txBox="1">
            <a:spLocks noChangeArrowheads="1"/>
          </p:cNvSpPr>
          <p:nvPr/>
        </p:nvSpPr>
        <p:spPr>
          <a:xfrm>
            <a:off x="1739265" y="2018665"/>
            <a:ext cx="9141460" cy="393065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514350" indent="-514350" algn="just">
              <a:lnSpc>
                <a:spcPct val="170000"/>
              </a:lnSpc>
              <a:buFont typeface="+mj-lt"/>
              <a:buAutoNum type="arabicPeriod"/>
              <a:defRPr/>
            </a:pPr>
            <a:r>
              <a:rPr lang="zh-CN" altLang="en-US" sz="3200" b="1" dirty="0">
                <a:solidFill>
                  <a:prstClr val="black"/>
                </a:solidFill>
                <a:latin typeface="楷体" panose="02010609060101010101" pitchFamily="49" charset="-122"/>
                <a:ea typeface="楷体" panose="02010609060101010101" pitchFamily="49" charset="-122"/>
              </a:rPr>
              <a:t>本课是国情教育特别是民族教育的重要内容，必须了解国家相关政策，不能碰政治底线</a:t>
            </a:r>
            <a:endParaRPr lang="en-US" altLang="zh-CN" sz="3200" b="1" dirty="0">
              <a:solidFill>
                <a:prstClr val="black"/>
              </a:solidFill>
              <a:latin typeface="楷体" panose="02010609060101010101" pitchFamily="49" charset="-122"/>
              <a:ea typeface="楷体" panose="02010609060101010101" pitchFamily="49" charset="-122"/>
            </a:endParaRPr>
          </a:p>
          <a:p>
            <a:pPr marL="514350" indent="-514350" algn="just">
              <a:lnSpc>
                <a:spcPct val="170000"/>
              </a:lnSpc>
              <a:buFont typeface="+mj-lt"/>
              <a:buAutoNum type="arabicPeriod"/>
              <a:defRPr/>
            </a:pPr>
            <a:r>
              <a:rPr lang="zh-CN" altLang="en-US" sz="3200" b="1" dirty="0">
                <a:solidFill>
                  <a:prstClr val="black"/>
                </a:solidFill>
                <a:latin typeface="楷体" panose="02010609060101010101" pitchFamily="49" charset="-122"/>
                <a:ea typeface="楷体" panose="02010609060101010101" pitchFamily="49" charset="-122"/>
              </a:rPr>
              <a:t>“多元一体”的落脚点，了解多元，重在一体</a:t>
            </a:r>
            <a:endParaRPr lang="en-US" altLang="zh-CN" sz="3200" b="1" dirty="0">
              <a:solidFill>
                <a:prstClr val="black"/>
              </a:solidFill>
              <a:latin typeface="楷体" panose="02010609060101010101" pitchFamily="49" charset="-122"/>
              <a:ea typeface="楷体" panose="02010609060101010101" pitchFamily="49" charset="-122"/>
            </a:endParaRPr>
          </a:p>
          <a:p>
            <a:pPr marL="514350" indent="-514350" algn="just">
              <a:lnSpc>
                <a:spcPct val="170000"/>
              </a:lnSpc>
              <a:buFont typeface="+mj-lt"/>
              <a:buAutoNum type="arabicPeriod"/>
              <a:defRPr/>
            </a:pPr>
            <a:r>
              <a:rPr lang="zh-CN" altLang="en-US" sz="3200" b="1" dirty="0">
                <a:solidFill>
                  <a:prstClr val="black"/>
                </a:solidFill>
                <a:latin typeface="楷体" panose="02010609060101010101" pitchFamily="49" charset="-122"/>
                <a:ea typeface="楷体" panose="02010609060101010101" pitchFamily="49" charset="-122"/>
              </a:rPr>
              <a:t>突出各民族的贡献（政治、经济、文化）</a:t>
            </a:r>
            <a:endParaRPr lang="en-US" altLang="zh-CN" sz="3200" b="1" dirty="0">
              <a:solidFill>
                <a:prstClr val="black"/>
              </a:solidFill>
              <a:latin typeface="楷体" panose="02010609060101010101" pitchFamily="49" charset="-122"/>
              <a:ea typeface="楷体" panose="02010609060101010101" pitchFamily="49" charset="-122"/>
            </a:endParaRPr>
          </a:p>
        </p:txBody>
      </p:sp>
    </p:spTree>
  </p:cSld>
  <p:clrMapOvr>
    <a:masterClrMapping/>
  </p:clrMapOvr>
</p:sld>
</file>

<file path=ppt/tags/tag1.xml><?xml version="1.0" encoding="utf-8"?>
<p:tagLst xmlns:p="http://schemas.openxmlformats.org/presentationml/2006/main">
  <p:tag name="KSO_WM_SLIDE_MODEL_TYPE" val="cover"/>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11963</Words>
  <Application>WPS 演示</Application>
  <PresentationFormat>宽屏</PresentationFormat>
  <Paragraphs>1463</Paragraphs>
  <Slides>151</Slides>
  <Notes>6</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151</vt:i4>
      </vt:variant>
    </vt:vector>
  </HeadingPairs>
  <TitlesOfParts>
    <vt:vector size="173" baseType="lpstr">
      <vt:lpstr>Arial</vt:lpstr>
      <vt:lpstr>宋体</vt:lpstr>
      <vt:lpstr>Wingdings</vt:lpstr>
      <vt:lpstr>华文中宋</vt:lpstr>
      <vt:lpstr>黑体</vt:lpstr>
      <vt:lpstr>华文新魏</vt:lpstr>
      <vt:lpstr>楷体</vt:lpstr>
      <vt:lpstr>微软雅黑</vt:lpstr>
      <vt:lpstr>Arial Unicode MS</vt:lpstr>
      <vt:lpstr>Calibri</vt:lpstr>
      <vt:lpstr>隶书</vt:lpstr>
      <vt:lpstr>Times New Roman</vt:lpstr>
      <vt:lpstr>华文楷体</vt:lpstr>
      <vt:lpstr>华文隶书</vt:lpstr>
      <vt:lpstr>仿宋</vt:lpstr>
      <vt:lpstr>等线 Light</vt:lpstr>
      <vt:lpstr>等线</vt:lpstr>
      <vt:lpstr>Calibri</vt:lpstr>
      <vt:lpstr>Times New Roman</vt:lpstr>
      <vt:lpstr>华文细黑</vt:lpstr>
      <vt:lpstr>华文行楷</vt:lpstr>
      <vt:lpstr>Office 主题​​</vt:lpstr>
      <vt:lpstr>统编《道德与法治》五年级上册 重难点解析及教学建议</vt:lpstr>
      <vt:lpstr>目  录</vt:lpstr>
      <vt:lpstr>目  录</vt:lpstr>
      <vt:lpstr>PowerPoint 演示文稿</vt:lpstr>
      <vt:lpstr>PowerPoint 演示文稿</vt:lpstr>
      <vt:lpstr>PowerPoint 演示文稿</vt:lpstr>
      <vt:lpstr>PowerPoint 演示文稿</vt:lpstr>
      <vt:lpstr>PowerPoint 演示文稿</vt:lpstr>
      <vt:lpstr>PowerPoint 演示文稿</vt:lpstr>
      <vt:lpstr>目  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目  录</vt:lpstr>
      <vt:lpstr>PowerPoint 演示文稿</vt:lpstr>
      <vt:lpstr>PowerPoint 演示文稿</vt:lpstr>
      <vt:lpstr>PowerPoint 演示文稿</vt:lpstr>
      <vt:lpstr>本单元对应课程标准内容</vt:lpstr>
      <vt:lpstr>PowerPoint 演示文稿</vt:lpstr>
      <vt:lpstr>PowerPoint 演示文稿</vt:lpstr>
      <vt:lpstr>PowerPoint 演示文稿</vt:lpstr>
      <vt:lpstr>PowerPoint 演示文稿</vt:lpstr>
      <vt:lpstr>业余活动的等级序列</vt:lpstr>
      <vt:lpstr>PowerPoint 演示文稿</vt:lpstr>
      <vt:lpstr>PowerPoint 演示文稿</vt:lpstr>
      <vt:lpstr>PowerPoint 演示文稿</vt:lpstr>
      <vt:lpstr>课余生活与全面发展</vt:lpstr>
      <vt:lpstr>            过去人们认为教科书就是权威，教师和学生要记住并践行这些权威的知识和规范。而今留白设计，体现了把学生和教师的生活经验放在与教材经验平等的地位，形成一种互动关系。</vt:lpstr>
      <vt:lpstr>   结合本班学生的具体情况调整相应的教学目标，让其更有针对性。</vt:lpstr>
      <vt:lpstr>   教师要了解本班学生实际生活和实际需求，并对教材内容进行取舍、扩充和改造，由此提升教学的针对性</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第3课  主动拒绝烟酒与毒品</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第4课  选举产生班委会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第5课  协商决定班级事务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本单元对应课程标准内容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本单元对应课程标准内容</vt:lpstr>
      <vt:lpstr>中华优秀传统文化主题教育内容的分布特点</vt:lpstr>
      <vt:lpstr>PowerPoint 演示文稿</vt:lpstr>
      <vt:lpstr>有关中华优秀传统文化的三个“迫切需要”</vt:lpstr>
      <vt:lpstr>实施中华优秀传统文化传承发展工程的意义</vt:lpstr>
      <vt:lpstr>五个体现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对相关内容的选择、解释与创造</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《品德与社会》五年级第一学期第一单元</vt:lpstr>
      <vt:lpstr>《品德与社会》五年级第一学期第一单元</vt:lpstr>
      <vt:lpstr>《品德与社会》五年级第一学期第一单元</vt:lpstr>
      <vt:lpstr>《品德与社会》四年级第二学期第二单元</vt:lpstr>
      <vt:lpstr>PowerPoint 演示文稿</vt:lpstr>
      <vt:lpstr>谢 谢</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yxuser</dc:creator>
  <cp:lastModifiedBy>jacica</cp:lastModifiedBy>
  <cp:revision>316</cp:revision>
  <dcterms:created xsi:type="dcterms:W3CDTF">2015-06-28T09:12:00Z</dcterms:created>
  <dcterms:modified xsi:type="dcterms:W3CDTF">2019-11-19T03:46:07Z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2052-11.1.0.9175</vt:lpwstr>
  </property>
</Properties>
</file>