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21"/>
  </p:notesMasterIdLst>
  <p:sldIdLst>
    <p:sldId id="475" r:id="rId2"/>
    <p:sldId id="486" r:id="rId3"/>
    <p:sldId id="487" r:id="rId4"/>
    <p:sldId id="501" r:id="rId5"/>
    <p:sldId id="491" r:id="rId6"/>
    <p:sldId id="494" r:id="rId7"/>
    <p:sldId id="495" r:id="rId8"/>
    <p:sldId id="496" r:id="rId9"/>
    <p:sldId id="490" r:id="rId10"/>
    <p:sldId id="489" r:id="rId11"/>
    <p:sldId id="488" r:id="rId12"/>
    <p:sldId id="492" r:id="rId13"/>
    <p:sldId id="493" r:id="rId14"/>
    <p:sldId id="502" r:id="rId15"/>
    <p:sldId id="503" r:id="rId16"/>
    <p:sldId id="497" r:id="rId17"/>
    <p:sldId id="498" r:id="rId18"/>
    <p:sldId id="499" r:id="rId19"/>
    <p:sldId id="504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1pPr>
    <a:lvl2pPr marL="422910" indent="-6032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2pPr>
    <a:lvl3pPr marL="847725" indent="-12192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3pPr>
    <a:lvl4pPr marL="1271905" indent="-18415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4pPr>
    <a:lvl5pPr marL="1695450" indent="-24447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5pPr>
    <a:lvl6pPr marL="181356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6pPr>
    <a:lvl7pPr marL="217614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7pPr>
    <a:lvl8pPr marL="253936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8pPr>
    <a:lvl9pPr marL="290195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anose="020106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31">
          <p15:clr>
            <a:srgbClr val="A4A3A4"/>
          </p15:clr>
        </p15:guide>
        <p15:guide id="2" orient="horz" pos="360">
          <p15:clr>
            <a:srgbClr val="A4A3A4"/>
          </p15:clr>
        </p15:guide>
        <p15:guide id="3" orient="horz" pos="2354">
          <p15:clr>
            <a:srgbClr val="A4A3A4"/>
          </p15:clr>
        </p15:guide>
        <p15:guide id="4" orient="horz" pos="2733">
          <p15:clr>
            <a:srgbClr val="A4A3A4"/>
          </p15:clr>
        </p15:guide>
        <p15:guide id="5" orient="horz" pos="3018">
          <p15:clr>
            <a:srgbClr val="A4A3A4"/>
          </p15:clr>
        </p15:guide>
        <p15:guide id="6" pos="356">
          <p15:clr>
            <a:srgbClr val="A4A3A4"/>
          </p15:clr>
        </p15:guide>
        <p15:guide id="7" pos="2813">
          <p15:clr>
            <a:srgbClr val="A4A3A4"/>
          </p15:clr>
        </p15:guide>
        <p15:guide id="8" pos="55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1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5408"/>
    <a:srgbClr val="DE0000"/>
    <a:srgbClr val="067C0C"/>
    <a:srgbClr val="FF0000"/>
    <a:srgbClr val="FFAFAF"/>
    <a:srgbClr val="AC0000"/>
    <a:srgbClr val="133FCB"/>
    <a:srgbClr val="08A810"/>
    <a:srgbClr val="FF9900"/>
    <a:srgbClr val="0F3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1" autoAdjust="0"/>
    <p:restoredTop sz="91897" autoAdjust="0"/>
  </p:normalViewPr>
  <p:slideViewPr>
    <p:cSldViewPr>
      <p:cViewPr varScale="1">
        <p:scale>
          <a:sx n="141" d="100"/>
          <a:sy n="141" d="100"/>
        </p:scale>
        <p:origin x="360" y="102"/>
      </p:cViewPr>
      <p:guideLst>
        <p:guide orient="horz" pos="1531"/>
        <p:guide orient="horz" pos="360"/>
        <p:guide orient="horz" pos="2354"/>
        <p:guide orient="horz" pos="2733"/>
        <p:guide orient="horz" pos="3018"/>
        <p:guide pos="356"/>
        <p:guide pos="2813"/>
        <p:guide pos="550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3126"/>
        <p:guide pos="2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4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94618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2291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8477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27190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6954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120265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445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7990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170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26040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26229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0840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7"/>
          <p:cNvSpPr/>
          <p:nvPr/>
        </p:nvSpPr>
        <p:spPr>
          <a:xfrm>
            <a:off x="685800" y="1795463"/>
            <a:ext cx="7772400" cy="8215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</a:cxnLst>
            <a:rect l="0" t="0" r="0" b="0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>
              <a:alpha val="100000"/>
            </a:schemeClr>
          </a:solidFill>
          <a:ln w="9525" cap="flat" cmpd="sng">
            <a:solidFill>
              <a:schemeClr val="accent2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2950"/>
            <a:ext cx="7772400" cy="1028700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571750"/>
            <a:ext cx="7010400" cy="120015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1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9D1339-6663-4096-8F13-B8F697904C6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 bwMode="auto">
          <a:xfrm>
            <a:off x="1" y="4800318"/>
            <a:ext cx="9144001" cy="343181"/>
          </a:xfrm>
          <a:prstGeom prst="rect">
            <a:avLst/>
          </a:prstGeom>
          <a:gradFill>
            <a:gsLst>
              <a:gs pos="80000">
                <a:srgbClr val="026DCE">
                  <a:alpha val="70000"/>
                </a:srgbClr>
              </a:gs>
              <a:gs pos="26000">
                <a:schemeClr val="tx2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 userDrawn="1"/>
        </p:nvSpPr>
        <p:spPr bwMode="auto">
          <a:xfrm>
            <a:off x="-1" y="-22859"/>
            <a:ext cx="9144001" cy="715200"/>
          </a:xfrm>
          <a:prstGeom prst="rect">
            <a:avLst/>
          </a:prstGeom>
          <a:gradFill flip="none" rotWithShape="1">
            <a:gsLst>
              <a:gs pos="21000">
                <a:schemeClr val="accent2">
                  <a:lumMod val="75000"/>
                  <a:lumOff val="25000"/>
                </a:schemeClr>
              </a:gs>
              <a:gs pos="86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灯片编号占位符 3"/>
          <p:cNvSpPr txBox="1">
            <a:spLocks/>
          </p:cNvSpPr>
          <p:nvPr userDrawn="1"/>
        </p:nvSpPr>
        <p:spPr>
          <a:xfrm>
            <a:off x="179513" y="4865467"/>
            <a:ext cx="1439863" cy="212884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200" i="0" kern="120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altLang="en-US" b="1" dirty="0">
                <a:solidFill>
                  <a:schemeClr val="bg1"/>
                </a:solidFill>
              </a:rPr>
              <a:t> </a:t>
            </a:r>
            <a:fld id="{7C5E4C7A-43C3-449A-8119-E420EB00870B}" type="slidenum">
              <a:rPr lang="zh-CN" altLang="en-US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94127" y="109411"/>
            <a:ext cx="5832475" cy="582930"/>
          </a:xfrm>
          <a:prstGeom prst="rect">
            <a:avLst/>
          </a:prstGeom>
        </p:spPr>
        <p:txBody>
          <a:bodyPr/>
          <a:lstStyle>
            <a:lvl1pPr algn="l">
              <a:defRPr sz="22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851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180" indent="0">
              <a:buNone/>
              <a:defRPr sz="2600"/>
            </a:lvl2pPr>
            <a:lvl3pPr marL="848360" indent="0">
              <a:buNone/>
              <a:defRPr sz="2200"/>
            </a:lvl3pPr>
            <a:lvl4pPr marL="1271905" indent="0">
              <a:buNone/>
              <a:defRPr sz="1900"/>
            </a:lvl4pPr>
            <a:lvl5pPr marL="1696085" indent="0">
              <a:buNone/>
              <a:defRPr sz="1900"/>
            </a:lvl5pPr>
            <a:lvl6pPr marL="2120265" indent="0">
              <a:buNone/>
              <a:defRPr sz="1900"/>
            </a:lvl6pPr>
            <a:lvl7pPr marL="2544445" indent="0">
              <a:buNone/>
              <a:defRPr sz="1900"/>
            </a:lvl7pPr>
            <a:lvl8pPr marL="2967990" indent="0">
              <a:buNone/>
              <a:defRPr sz="1900"/>
            </a:lvl8pPr>
            <a:lvl9pPr marL="3392170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180" indent="0">
              <a:buNone/>
              <a:defRPr sz="1100"/>
            </a:lvl2pPr>
            <a:lvl3pPr marL="848360" indent="0">
              <a:buNone/>
              <a:defRPr sz="1000"/>
            </a:lvl3pPr>
            <a:lvl4pPr marL="1271905" indent="0">
              <a:buNone/>
              <a:defRPr sz="800"/>
            </a:lvl4pPr>
            <a:lvl5pPr marL="1696085" indent="0">
              <a:buNone/>
              <a:defRPr sz="800"/>
            </a:lvl5pPr>
            <a:lvl6pPr marL="2120265" indent="0">
              <a:buNone/>
              <a:defRPr sz="800"/>
            </a:lvl6pPr>
            <a:lvl7pPr marL="2544445" indent="0">
              <a:buNone/>
              <a:defRPr sz="800"/>
            </a:lvl7pPr>
            <a:lvl8pPr marL="2967990" indent="0">
              <a:buNone/>
              <a:defRPr sz="800"/>
            </a:lvl8pPr>
            <a:lvl9pPr marL="339217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75320" y="152053"/>
            <a:ext cx="372660" cy="372659"/>
          </a:xfrm>
          <a:prstGeom prst="rect">
            <a:avLst/>
          </a:prstGeom>
          <a:solidFill>
            <a:srgbClr val="A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8928" y="351869"/>
            <a:ext cx="248440" cy="248440"/>
          </a:xfrm>
          <a:prstGeom prst="rect">
            <a:avLst/>
          </a:prstGeom>
          <a:solidFill>
            <a:srgbClr val="FFA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9" name="直接连接符 46"/>
          <p:cNvCxnSpPr>
            <a:cxnSpLocks noChangeShapeType="1"/>
          </p:cNvCxnSpPr>
          <p:nvPr userDrawn="1"/>
        </p:nvCxnSpPr>
        <p:spPr bwMode="auto">
          <a:xfrm flipH="1">
            <a:off x="641352" y="771550"/>
            <a:ext cx="8351711" cy="0"/>
          </a:xfrm>
          <a:prstGeom prst="line">
            <a:avLst/>
          </a:prstGeom>
          <a:noFill/>
          <a:ln w="15875" cmpd="sng">
            <a:solidFill>
              <a:srgbClr val="C00000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" name="组合 13"/>
          <p:cNvGrpSpPr>
            <a:grpSpLocks/>
          </p:cNvGrpSpPr>
          <p:nvPr userDrawn="1"/>
        </p:nvGrpSpPr>
        <p:grpSpPr bwMode="auto">
          <a:xfrm>
            <a:off x="7235825" y="100013"/>
            <a:ext cx="1790700" cy="520700"/>
            <a:chOff x="6688421" y="422134"/>
            <a:chExt cx="1790675" cy="521732"/>
          </a:xfrm>
        </p:grpSpPr>
        <p:pic>
          <p:nvPicPr>
            <p:cNvPr id="8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8094" y="422134"/>
              <a:ext cx="617585" cy="224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10" name="image2.png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8421" y="703758"/>
              <a:ext cx="1790675" cy="24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2418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84836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27190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69608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67640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01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45" indent="-16129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95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140" indent="-17018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95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5013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68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86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18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36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190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08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6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44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799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17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D:\21&#19990;&#32426;&#25945;&#32946;\&#21270;&#23398;2020&#28779;&#32447;\&#20064;&#39064;Word&#29256;\&#20027;&#39064;&#19968;%20%20&#36523;&#36793;&#30340;&#21270;&#23398;&#29289;&#36136;\2019&#20013;&#32771;&#21270;&#23398;&#19968;&#36718;&#22797;&#20064;20&#35762;&#20027;&#39064;&#19968;&#36523;&#36793;&#30340;&#21270;&#23398;&#29289;&#36136;07&#35762;&#20013;&#21644;&#21453;&#24212;&#65288;&#35838;&#20214;+word&#32451;&#20064;&#65289;\DD083.TIF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12.png"/><Relationship Id="rId7" Type="http://schemas.openxmlformats.org/officeDocument/2006/relationships/package" Target="../embeddings/Microsoft_Word___2.docx"/><Relationship Id="rId12" Type="http://schemas.openxmlformats.org/officeDocument/2006/relationships/image" Target="../media/image11.emf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11" Type="http://schemas.openxmlformats.org/officeDocument/2006/relationships/package" Target="../embeddings/Microsoft_Word___4.docx"/><Relationship Id="rId5" Type="http://schemas.openxmlformats.org/officeDocument/2006/relationships/package" Target="../embeddings/Microsoft_Word___1.docx"/><Relationship Id="rId10" Type="http://schemas.openxmlformats.org/officeDocument/2006/relationships/image" Target="../media/image10.emf"/><Relationship Id="rId4" Type="http://schemas.openxmlformats.org/officeDocument/2006/relationships/image" Target="../media/image13.jpeg"/><Relationship Id="rId9" Type="http://schemas.openxmlformats.org/officeDocument/2006/relationships/package" Target="../embeddings/Microsoft_Word___3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95486"/>
            <a:ext cx="8769365" cy="857250"/>
          </a:xfrm>
          <a:effectLst>
            <a:outerShdw dist="35921" dir="2700000" algn="ctr" rotWithShape="0">
              <a:srgbClr val="080808"/>
            </a:outerShdw>
          </a:effectLst>
        </p:spPr>
        <p:txBody>
          <a:bodyPr/>
          <a:lstStyle/>
          <a:p>
            <a:r>
              <a:rPr lang="zh-CN" altLang="en-US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主题</a:t>
            </a:r>
            <a:r>
              <a:rPr lang="en-US" altLang="zh-CN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4  </a:t>
            </a:r>
            <a:r>
              <a:rPr lang="zh-CN" altLang="en-US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酸碱中和反应</a:t>
            </a:r>
            <a:r>
              <a:rPr lang="zh-CN" altLang="en-US" sz="4000" dirty="0" smtClean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重点点拨</a:t>
            </a:r>
            <a:endParaRPr lang="zh-CN" altLang="en-US" sz="4000" dirty="0" smtClean="0">
              <a:solidFill>
                <a:srgbClr val="FF33CC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1" y="2610107"/>
            <a:ext cx="867658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en-US" altLang="zh-CN" sz="32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能说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</a:rPr>
              <a:t>中和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反应的概念、特点、实质，并能通过实验探究证明中和反应的发生</a:t>
            </a:r>
            <a:endParaRPr lang="en-US" altLang="zh-CN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altLang="zh-CN" sz="32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能通过</a:t>
            </a:r>
            <a:r>
              <a:rPr lang="en-US" altLang="zh-CN" sz="3200" dirty="0" smtClean="0">
                <a:solidFill>
                  <a:schemeClr val="accent2">
                    <a:lumMod val="50000"/>
                  </a:schemeClr>
                </a:solidFill>
              </a:rPr>
              <a:t>PH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的变化追踪中和反应的历程 </a:t>
            </a:r>
            <a:endParaRPr lang="en-US" altLang="zh-CN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altLang="zh-CN" sz="3200" dirty="0" smtClean="0">
                <a:solidFill>
                  <a:schemeClr val="accent2">
                    <a:lumMod val="50000"/>
                  </a:schemeClr>
                </a:solidFill>
              </a:rPr>
              <a:t>3.</a:t>
            </a:r>
            <a:r>
              <a:rPr lang="zh-CN" altLang="en-US" sz="3200" dirty="0" smtClean="0">
                <a:solidFill>
                  <a:schemeClr val="accent2">
                    <a:lumMod val="50000"/>
                  </a:schemeClr>
                </a:solidFill>
              </a:rPr>
              <a:t>能举例说明中和反应在实际中的应用</a:t>
            </a:r>
            <a:endParaRPr lang="zh-CN" alt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8950" y="1963776"/>
            <a:ext cx="4248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b="1" dirty="0"/>
              <a:t>学习目标：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597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8125"/>
    </mc:Choice>
    <mc:Fallback xmlns="">
      <p:transition advTm="281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52400" y="79772"/>
            <a:ext cx="3843536" cy="523220"/>
          </a:xfrm>
          <a:prstGeom prst="rect">
            <a:avLst/>
          </a:prstGeom>
          <a:solidFill>
            <a:srgbClr val="FFFF99">
              <a:alpha val="8196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800">
                <a:solidFill>
                  <a:schemeClr val="tx1"/>
                </a:solidFill>
              </a:rPr>
              <a:t>调节溶液</a:t>
            </a:r>
            <a:r>
              <a:rPr lang="zh-CN" altLang="zh-CN" sz="2800">
                <a:solidFill>
                  <a:schemeClr val="tx1"/>
                </a:solidFill>
              </a:rPr>
              <a:t>pH</a:t>
            </a:r>
            <a:r>
              <a:rPr lang="zh-CN" sz="2800">
                <a:solidFill>
                  <a:schemeClr val="tx1"/>
                </a:solidFill>
              </a:rPr>
              <a:t>的方法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0" y="1634729"/>
            <a:ext cx="2611438" cy="523220"/>
          </a:xfrm>
          <a:prstGeom prst="rect">
            <a:avLst/>
          </a:prstGeom>
          <a:solidFill>
            <a:srgbClr val="FFFF99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１</a:t>
            </a:r>
            <a:r>
              <a:rPr lang="zh-CN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酸：</a:t>
            </a:r>
            <a:r>
              <a:rPr lang="zh-CN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pH</a:t>
            </a:r>
            <a:r>
              <a:rPr lang="zh-CN" altLang="zh-CN" sz="2800" dirty="0">
                <a:solidFill>
                  <a:srgbClr val="F30D54"/>
                </a:solidFill>
                <a:ea typeface="宋体" pitchFamily="2" charset="-122"/>
              </a:rPr>
              <a:t>﹤7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2400300" y="1040606"/>
            <a:ext cx="3619500" cy="954107"/>
          </a:xfrm>
          <a:prstGeom prst="rect">
            <a:avLst/>
          </a:prstGeom>
          <a:solidFill>
            <a:srgbClr val="FFFF99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zh-CN" altLang="zh-CN" sz="2800" dirty="0">
                <a:solidFill>
                  <a:schemeClr val="tx1"/>
                </a:solidFill>
              </a:rPr>
              <a:t>⑴</a:t>
            </a:r>
            <a:r>
              <a:rPr lang="zh-CN" sz="2800" dirty="0">
                <a:solidFill>
                  <a:srgbClr val="FF3300"/>
                </a:solidFill>
              </a:rPr>
              <a:t>加碱</a:t>
            </a:r>
            <a:r>
              <a:rPr lang="zh-CN" altLang="zh-CN" sz="2800" dirty="0">
                <a:solidFill>
                  <a:schemeClr val="tx1"/>
                </a:solidFill>
              </a:rPr>
              <a:t>: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  <a:r>
              <a:rPr lang="zh-CN" altLang="zh-CN" sz="2800" dirty="0">
                <a:solidFill>
                  <a:schemeClr val="tx1"/>
                </a:solidFill>
              </a:rPr>
              <a:t>pH</a:t>
            </a:r>
            <a:r>
              <a:rPr lang="zh-CN" sz="2800" dirty="0">
                <a:solidFill>
                  <a:srgbClr val="FF3300"/>
                </a:solidFill>
              </a:rPr>
              <a:t>增大至＝或</a:t>
            </a:r>
            <a:r>
              <a:rPr lang="zh-CN" sz="2800" dirty="0">
                <a:solidFill>
                  <a:srgbClr val="F30D54"/>
                </a:solidFill>
              </a:rPr>
              <a:t>﹥</a:t>
            </a:r>
            <a:r>
              <a:rPr lang="zh-CN" sz="2800" dirty="0"/>
              <a:t> </a:t>
            </a:r>
            <a:r>
              <a:rPr lang="zh-CN" altLang="zh-CN" sz="2800" dirty="0">
                <a:solidFill>
                  <a:srgbClr val="FF3300"/>
                </a:solidFill>
              </a:rPr>
              <a:t>7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0" y="3854054"/>
            <a:ext cx="2400300" cy="523220"/>
          </a:xfrm>
          <a:prstGeom prst="rect">
            <a:avLst/>
          </a:prstGeom>
          <a:solidFill>
            <a:srgbClr val="FFFF99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２</a:t>
            </a:r>
            <a:r>
              <a:rPr lang="zh-CN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碱：</a:t>
            </a:r>
            <a:r>
              <a:rPr lang="zh-CN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pH</a:t>
            </a:r>
            <a:r>
              <a:rPr lang="zh-CN" altLang="zh-CN" sz="2800" dirty="0">
                <a:solidFill>
                  <a:srgbClr val="F30D54"/>
                </a:solidFill>
                <a:ea typeface="宋体" pitchFamily="2" charset="-122"/>
              </a:rPr>
              <a:t>﹥7</a:t>
            </a:r>
          </a:p>
        </p:txBody>
      </p:sp>
      <p:sp>
        <p:nvSpPr>
          <p:cNvPr id="58376" name="AutoShape 8"/>
          <p:cNvSpPr>
            <a:spLocks/>
          </p:cNvSpPr>
          <p:nvPr/>
        </p:nvSpPr>
        <p:spPr bwMode="auto">
          <a:xfrm>
            <a:off x="2270125" y="1316832"/>
            <a:ext cx="228600" cy="1026319"/>
          </a:xfrm>
          <a:prstGeom prst="leftBrace">
            <a:avLst>
              <a:gd name="adj1" fmla="val 49884"/>
              <a:gd name="adj2" fmla="val 50000"/>
            </a:avLst>
          </a:prstGeom>
          <a:noFill/>
          <a:ln w="34925">
            <a:solidFill>
              <a:srgbClr val="1C1C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77" name="AutoShape 9"/>
          <p:cNvSpPr>
            <a:spLocks/>
          </p:cNvSpPr>
          <p:nvPr/>
        </p:nvSpPr>
        <p:spPr bwMode="auto">
          <a:xfrm>
            <a:off x="2386014" y="3590926"/>
            <a:ext cx="225425" cy="917972"/>
          </a:xfrm>
          <a:prstGeom prst="leftBrace">
            <a:avLst>
              <a:gd name="adj1" fmla="val 45246"/>
              <a:gd name="adj2" fmla="val 50000"/>
            </a:avLst>
          </a:prstGeom>
          <a:noFill/>
          <a:ln w="34925">
            <a:solidFill>
              <a:srgbClr val="1C1C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2573338" y="2046685"/>
            <a:ext cx="4419600" cy="523220"/>
          </a:xfrm>
          <a:prstGeom prst="rect">
            <a:avLst/>
          </a:prstGeom>
          <a:solidFill>
            <a:srgbClr val="FFFF99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>
                <a:solidFill>
                  <a:schemeClr val="tx1"/>
                </a:solidFill>
              </a:rPr>
              <a:t>⑵</a:t>
            </a:r>
            <a:r>
              <a:rPr lang="zh-CN" sz="2800">
                <a:solidFill>
                  <a:srgbClr val="FF3300"/>
                </a:solidFill>
              </a:rPr>
              <a:t>加水</a:t>
            </a:r>
            <a:r>
              <a:rPr lang="zh-CN" altLang="zh-CN" sz="2800">
                <a:solidFill>
                  <a:schemeClr val="tx1"/>
                </a:solidFill>
              </a:rPr>
              <a:t>:pH</a:t>
            </a:r>
            <a:r>
              <a:rPr lang="zh-CN" sz="2800">
                <a:solidFill>
                  <a:srgbClr val="FF3300"/>
                </a:solidFill>
              </a:rPr>
              <a:t>增大至≈７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2705100" y="3396854"/>
            <a:ext cx="3162300" cy="954107"/>
          </a:xfrm>
          <a:prstGeom prst="rect">
            <a:avLst/>
          </a:prstGeom>
          <a:solidFill>
            <a:srgbClr val="FFFF99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zh-CN" altLang="zh-CN" sz="2800" dirty="0">
                <a:solidFill>
                  <a:schemeClr val="tx1"/>
                </a:solidFill>
              </a:rPr>
              <a:t>⑴</a:t>
            </a:r>
            <a:r>
              <a:rPr lang="zh-CN" sz="2800" dirty="0">
                <a:solidFill>
                  <a:srgbClr val="0000FF"/>
                </a:solidFill>
              </a:rPr>
              <a:t>加酸</a:t>
            </a:r>
            <a:r>
              <a:rPr lang="zh-CN" altLang="zh-CN" sz="2800" dirty="0">
                <a:solidFill>
                  <a:schemeClr val="tx1"/>
                </a:solidFill>
              </a:rPr>
              <a:t>: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zh-CN" altLang="zh-CN" sz="2800" dirty="0">
                <a:solidFill>
                  <a:schemeClr val="tx1"/>
                </a:solidFill>
              </a:rPr>
              <a:t>pH</a:t>
            </a:r>
            <a:r>
              <a:rPr lang="zh-CN" sz="2800" dirty="0">
                <a:solidFill>
                  <a:srgbClr val="FF3300"/>
                </a:solidFill>
              </a:rPr>
              <a:t>减小到＝或</a:t>
            </a:r>
            <a:r>
              <a:rPr lang="zh-CN" sz="2800" dirty="0">
                <a:solidFill>
                  <a:srgbClr val="F30D54"/>
                </a:solidFill>
              </a:rPr>
              <a:t>﹤</a:t>
            </a:r>
            <a:r>
              <a:rPr lang="zh-CN" sz="2800" dirty="0"/>
              <a:t> </a:t>
            </a:r>
            <a:r>
              <a:rPr lang="zh-CN" altLang="zh-CN" sz="2800" dirty="0">
                <a:solidFill>
                  <a:srgbClr val="FF3300"/>
                </a:solidFill>
              </a:rPr>
              <a:t>7</a:t>
            </a: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2716214" y="4314825"/>
            <a:ext cx="3532187" cy="523220"/>
          </a:xfrm>
          <a:prstGeom prst="rect">
            <a:avLst/>
          </a:prstGeom>
          <a:solidFill>
            <a:srgbClr val="FFFF99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>
                <a:solidFill>
                  <a:schemeClr val="tx1"/>
                </a:solidFill>
              </a:rPr>
              <a:t>⑵</a:t>
            </a:r>
            <a:r>
              <a:rPr lang="zh-CN" sz="2800">
                <a:solidFill>
                  <a:srgbClr val="0000FF"/>
                </a:solidFill>
              </a:rPr>
              <a:t>加水</a:t>
            </a:r>
            <a:r>
              <a:rPr lang="zh-CN" altLang="zh-CN" sz="2800">
                <a:solidFill>
                  <a:schemeClr val="tx1"/>
                </a:solidFill>
              </a:rPr>
              <a:t>:pH</a:t>
            </a:r>
            <a:r>
              <a:rPr lang="zh-CN" sz="2800">
                <a:solidFill>
                  <a:srgbClr val="FF3300"/>
                </a:solidFill>
              </a:rPr>
              <a:t>减小至≈７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60401" y="602456"/>
            <a:ext cx="46466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zh-CN" altLang="en-US" sz="3200"/>
              <a:t>如何使酸的</a:t>
            </a:r>
            <a:r>
              <a:rPr lang="en-US" altLang="zh-CN" sz="3200"/>
              <a:t>PH</a:t>
            </a:r>
            <a:r>
              <a:rPr lang="zh-CN" altLang="en-US" sz="3200"/>
              <a:t>值变大？</a:t>
            </a:r>
          </a:p>
        </p:txBody>
      </p:sp>
      <p:pic>
        <p:nvPicPr>
          <p:cNvPr id="16398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1975248"/>
            <a:ext cx="1314450" cy="92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60401" y="2772966"/>
            <a:ext cx="46466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zh-CN" altLang="en-US" sz="3200"/>
              <a:t>如何使碱的</a:t>
            </a:r>
            <a:r>
              <a:rPr lang="en-US" altLang="zh-CN" sz="3200"/>
              <a:t>PH</a:t>
            </a:r>
            <a:r>
              <a:rPr lang="zh-CN" altLang="en-US" sz="3200"/>
              <a:t>值变小？</a:t>
            </a:r>
          </a:p>
        </p:txBody>
      </p:sp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1" y="3944542"/>
            <a:ext cx="132397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075" y="779860"/>
            <a:ext cx="1682750" cy="11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400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994423"/>
            <a:ext cx="1828800" cy="1097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51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nimBg="1" autoUpdateAnimBg="0"/>
      <p:bldP spid="58376" grpId="0" animBg="1"/>
      <p:bldP spid="58377" grpId="0" animBg="1"/>
      <p:bldP spid="58378" grpId="0" animBg="1" autoUpdateAnimBg="0"/>
      <p:bldP spid="58379" grpId="0" animBg="1" autoUpdateAnimBg="0"/>
      <p:bldP spid="58380" grpId="0" animBg="1" autoUpdateAnimBg="0"/>
      <p:bldP spid="2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818205"/>
            <a:ext cx="2391993" cy="1883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03448"/>
          <p:cNvSpPr txBox="1">
            <a:spLocks noChangeArrowheads="1"/>
          </p:cNvSpPr>
          <p:nvPr/>
        </p:nvSpPr>
        <p:spPr bwMode="auto">
          <a:xfrm>
            <a:off x="6549158" y="-1"/>
            <a:ext cx="25823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仿宋" pitchFamily="49" charset="-122"/>
                <a:ea typeface="仿宋" pitchFamily="49" charset="-122"/>
              </a:rPr>
              <a:t>指导：一看起点  </a:t>
            </a:r>
          </a:p>
          <a:p>
            <a:pPr>
              <a:spcBef>
                <a:spcPts val="0"/>
              </a:spcBef>
            </a:pP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仿宋" pitchFamily="49" charset="-122"/>
                <a:ea typeface="仿宋" pitchFamily="49" charset="-122"/>
              </a:rPr>
              <a:t>      </a:t>
            </a:r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仿宋" pitchFamily="49" charset="-122"/>
                <a:ea typeface="仿宋" pitchFamily="49" charset="-122"/>
              </a:rPr>
              <a:t>二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仿宋" pitchFamily="49" charset="-122"/>
                <a:ea typeface="仿宋" pitchFamily="49" charset="-122"/>
              </a:rPr>
              <a:t>看趋势</a:t>
            </a:r>
          </a:p>
          <a:p>
            <a:pPr>
              <a:spcBef>
                <a:spcPts val="0"/>
              </a:spcBef>
            </a:pP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仿宋" pitchFamily="49" charset="-122"/>
                <a:ea typeface="仿宋" pitchFamily="49" charset="-122"/>
              </a:rPr>
              <a:t>      </a:t>
            </a:r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仿宋" pitchFamily="49" charset="-122"/>
                <a:ea typeface="仿宋" pitchFamily="49" charset="-122"/>
              </a:rPr>
              <a:t>三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仿宋" pitchFamily="49" charset="-122"/>
                <a:ea typeface="仿宋" pitchFamily="49" charset="-122"/>
              </a:rPr>
              <a:t>看终点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3588" y="195486"/>
            <a:ext cx="313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4"/>
                </a:solidFill>
              </a:rPr>
              <a:t>应用：中和反应</a:t>
            </a:r>
            <a:r>
              <a:rPr lang="zh-CN" altLang="en-US" dirty="0" smtClean="0">
                <a:solidFill>
                  <a:schemeClr val="accent4"/>
                </a:solidFill>
              </a:rPr>
              <a:t>中</a:t>
            </a:r>
            <a:r>
              <a:rPr lang="en-US" altLang="zh-CN" dirty="0" smtClean="0">
                <a:solidFill>
                  <a:schemeClr val="accent4"/>
                </a:solidFill>
              </a:rPr>
              <a:t>pH</a:t>
            </a:r>
            <a:r>
              <a:rPr lang="zh-CN" altLang="en-US" dirty="0" smtClean="0">
                <a:solidFill>
                  <a:schemeClr val="accent4"/>
                </a:solidFill>
              </a:rPr>
              <a:t>的变化</a:t>
            </a:r>
            <a:endParaRPr lang="zh-CN" altLang="en-US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839" y="2859782"/>
            <a:ext cx="35137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a</a:t>
            </a:r>
            <a:r>
              <a:rPr lang="zh-CN" altLang="zh-CN" dirty="0"/>
              <a:t>点时溶液</a:t>
            </a:r>
            <a:r>
              <a:rPr lang="zh-CN" altLang="zh-CN" dirty="0" smtClean="0"/>
              <a:t>的</a:t>
            </a:r>
            <a:r>
              <a:rPr lang="en-US" altLang="zh-CN" dirty="0" smtClean="0"/>
              <a:t>pH</a:t>
            </a:r>
            <a:r>
              <a:rPr lang="en-US" altLang="zh-CN" u="sng" dirty="0" smtClean="0"/>
              <a:t>           </a:t>
            </a:r>
            <a:r>
              <a:rPr lang="en-US" altLang="zh-CN" dirty="0"/>
              <a:t>7</a:t>
            </a:r>
            <a:r>
              <a:rPr lang="zh-CN" altLang="zh-CN" dirty="0" smtClean="0"/>
              <a:t>，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溶液</a:t>
            </a:r>
            <a:r>
              <a:rPr lang="zh-CN" altLang="zh-CN" dirty="0"/>
              <a:t>中的溶质是</a:t>
            </a:r>
            <a:r>
              <a:rPr lang="en-US" altLang="zh-CN" u="sng" dirty="0"/>
              <a:t>                </a:t>
            </a:r>
            <a:r>
              <a:rPr lang="en-US" altLang="zh-CN" dirty="0"/>
              <a:t> 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c</a:t>
            </a:r>
            <a:r>
              <a:rPr lang="zh-CN" altLang="zh-CN" dirty="0"/>
              <a:t>点时溶液</a:t>
            </a:r>
            <a:r>
              <a:rPr lang="zh-CN" altLang="zh-CN" dirty="0" smtClean="0"/>
              <a:t>的</a:t>
            </a:r>
            <a:r>
              <a:rPr lang="en-US" altLang="zh-CN" dirty="0" smtClean="0"/>
              <a:t>pH</a:t>
            </a:r>
            <a:r>
              <a:rPr lang="en-US" altLang="zh-CN" u="sng" dirty="0" smtClean="0"/>
              <a:t>           </a:t>
            </a:r>
            <a:r>
              <a:rPr lang="en-US" altLang="zh-CN" dirty="0" smtClean="0"/>
              <a:t>7</a:t>
            </a:r>
            <a:r>
              <a:rPr lang="zh-CN" altLang="zh-CN" dirty="0" smtClean="0"/>
              <a:t>，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溶液</a:t>
            </a:r>
            <a:r>
              <a:rPr lang="zh-CN" altLang="zh-CN" dirty="0"/>
              <a:t>中的溶质是</a:t>
            </a:r>
            <a:r>
              <a:rPr lang="en-US" altLang="zh-CN" u="sng" dirty="0"/>
              <a:t>        </a:t>
            </a:r>
            <a:r>
              <a:rPr lang="en-US" altLang="zh-CN" u="sng" dirty="0" smtClean="0"/>
              <a:t>                  </a:t>
            </a:r>
            <a:r>
              <a:rPr lang="en-US" altLang="zh-CN" dirty="0" smtClean="0"/>
              <a:t> 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pic>
        <p:nvPicPr>
          <p:cNvPr id="8" name="图片 7" descr="C:\Users\ADMINI~1\AppData\Local\Temp\1553581669(1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930628"/>
            <a:ext cx="2160240" cy="18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5024873" y="2888306"/>
            <a:ext cx="35283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a</a:t>
            </a:r>
            <a:r>
              <a:rPr lang="zh-CN" altLang="zh-CN" dirty="0"/>
              <a:t>点时溶液</a:t>
            </a:r>
            <a:r>
              <a:rPr lang="zh-CN" altLang="zh-CN" dirty="0" smtClean="0"/>
              <a:t>的</a:t>
            </a:r>
            <a:r>
              <a:rPr lang="en-US" altLang="zh-CN" dirty="0" smtClean="0"/>
              <a:t>pH</a:t>
            </a:r>
            <a:r>
              <a:rPr lang="en-US" altLang="zh-CN" u="sng" dirty="0" smtClean="0"/>
              <a:t>       </a:t>
            </a:r>
            <a:r>
              <a:rPr lang="en-US" altLang="zh-CN" dirty="0" smtClean="0"/>
              <a:t>7</a:t>
            </a:r>
            <a:r>
              <a:rPr lang="zh-CN" altLang="zh-CN" dirty="0" smtClean="0"/>
              <a:t>，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溶液</a:t>
            </a:r>
            <a:r>
              <a:rPr lang="zh-CN" altLang="zh-CN" dirty="0"/>
              <a:t>中的溶质是</a:t>
            </a:r>
            <a:r>
              <a:rPr lang="en-US" altLang="zh-CN" u="sng" dirty="0"/>
              <a:t>                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c</a:t>
            </a:r>
            <a:r>
              <a:rPr lang="zh-CN" altLang="zh-CN" dirty="0"/>
              <a:t>点时溶液</a:t>
            </a:r>
            <a:r>
              <a:rPr lang="zh-CN" altLang="zh-CN" dirty="0" smtClean="0"/>
              <a:t>的</a:t>
            </a:r>
            <a:r>
              <a:rPr lang="en-US" altLang="zh-CN" dirty="0" smtClean="0"/>
              <a:t>pH</a:t>
            </a:r>
            <a:r>
              <a:rPr lang="en-US" altLang="zh-CN" u="sng" dirty="0" smtClean="0"/>
              <a:t>        </a:t>
            </a:r>
            <a:r>
              <a:rPr lang="en-US" altLang="zh-CN" dirty="0"/>
              <a:t>7</a:t>
            </a:r>
            <a:r>
              <a:rPr lang="zh-CN" altLang="zh-CN" dirty="0"/>
              <a:t>，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zh-CN" dirty="0"/>
              <a:t>溶液中的溶质是</a:t>
            </a:r>
            <a:r>
              <a:rPr lang="en-US" altLang="zh-CN" u="sng" dirty="0"/>
              <a:t>       </a:t>
            </a:r>
            <a:r>
              <a:rPr lang="en-US" altLang="zh-CN" u="sng" dirty="0" smtClean="0"/>
              <a:t>              </a:t>
            </a:r>
            <a:r>
              <a:rPr lang="en-US" altLang="zh-CN" dirty="0" smtClean="0"/>
              <a:t> 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7" name="矩形 6"/>
          <p:cNvSpPr/>
          <p:nvPr/>
        </p:nvSpPr>
        <p:spPr>
          <a:xfrm>
            <a:off x="2953395" y="1112652"/>
            <a:ext cx="29414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b</a:t>
            </a:r>
            <a:r>
              <a:rPr lang="zh-CN" altLang="zh-CN" dirty="0"/>
              <a:t>点时溶液</a:t>
            </a:r>
            <a:r>
              <a:rPr lang="zh-CN" altLang="zh-CN" dirty="0" smtClean="0"/>
              <a:t>的</a:t>
            </a:r>
            <a:r>
              <a:rPr lang="en-US" altLang="zh-CN" dirty="0" smtClean="0"/>
              <a:t>pH</a:t>
            </a:r>
            <a:r>
              <a:rPr lang="en-US" altLang="zh-CN" u="sng" dirty="0" smtClean="0"/>
              <a:t>         </a:t>
            </a:r>
            <a:r>
              <a:rPr lang="en-US" altLang="zh-CN" dirty="0"/>
              <a:t>7</a:t>
            </a:r>
            <a:r>
              <a:rPr lang="zh-CN" altLang="zh-CN" dirty="0" smtClean="0"/>
              <a:t>，</a:t>
            </a:r>
            <a:r>
              <a:rPr lang="en-US" altLang="zh-CN" dirty="0">
                <a:solidFill>
                  <a:prstClr val="black"/>
                </a:solidFill>
              </a:rPr>
              <a:t>b</a:t>
            </a:r>
            <a:r>
              <a:rPr lang="zh-CN" altLang="zh-CN" dirty="0">
                <a:solidFill>
                  <a:prstClr val="black"/>
                </a:solidFill>
              </a:rPr>
              <a:t>点的意义是</a:t>
            </a:r>
            <a:endParaRPr lang="en-US" altLang="zh-CN" dirty="0"/>
          </a:p>
          <a:p>
            <a:pPr>
              <a:lnSpc>
                <a:spcPct val="150000"/>
              </a:lnSpc>
            </a:pPr>
            <a:endParaRPr lang="en-US" altLang="zh-CN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dirty="0" smtClean="0"/>
              <a:t>溶液</a:t>
            </a:r>
            <a:r>
              <a:rPr lang="zh-CN" altLang="zh-CN" dirty="0"/>
              <a:t>中的</a:t>
            </a:r>
            <a:r>
              <a:rPr lang="zh-CN" altLang="zh-CN" dirty="0" smtClean="0"/>
              <a:t>溶</a:t>
            </a:r>
            <a:r>
              <a:rPr lang="zh-CN" altLang="en-US" dirty="0" smtClean="0"/>
              <a:t>质</a:t>
            </a:r>
            <a:r>
              <a:rPr lang="zh-CN" altLang="zh-CN" dirty="0" smtClean="0"/>
              <a:t>是</a:t>
            </a:r>
            <a:r>
              <a:rPr lang="en-US" altLang="zh-CN" u="sng" dirty="0" smtClean="0"/>
              <a:t>                 </a:t>
            </a:r>
            <a:r>
              <a:rPr lang="en-US" altLang="zh-CN" dirty="0" smtClean="0"/>
              <a:t> </a:t>
            </a:r>
            <a:r>
              <a:rPr lang="zh-CN" altLang="zh-CN" dirty="0" smtClean="0"/>
              <a:t>。</a:t>
            </a:r>
            <a:r>
              <a:rPr lang="en-US" altLang="zh-CN" u="sng" dirty="0" smtClean="0">
                <a:solidFill>
                  <a:prstClr val="black"/>
                </a:solidFill>
              </a:rPr>
              <a:t>                           </a:t>
            </a:r>
            <a:r>
              <a:rPr lang="en-US" altLang="zh-CN" dirty="0" smtClean="0">
                <a:solidFill>
                  <a:prstClr val="black"/>
                </a:solidFill>
              </a:rPr>
              <a:t> </a:t>
            </a:r>
            <a:endParaRPr lang="en-US" altLang="zh-CN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5839" y="998932"/>
            <a:ext cx="461665" cy="15728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碱中加酸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22503" y="1112652"/>
            <a:ext cx="461665" cy="15728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酸中加</a:t>
            </a:r>
            <a:r>
              <a:rPr lang="zh-CN" altLang="en-US" dirty="0">
                <a:solidFill>
                  <a:srgbClr val="C00000"/>
                </a:solidFill>
              </a:rPr>
              <a:t>碱</a:t>
            </a:r>
          </a:p>
        </p:txBody>
      </p:sp>
      <p:sp>
        <p:nvSpPr>
          <p:cNvPr id="14" name="流程图: 过程 13"/>
          <p:cNvSpPr/>
          <p:nvPr/>
        </p:nvSpPr>
        <p:spPr bwMode="auto">
          <a:xfrm>
            <a:off x="1033332" y="556903"/>
            <a:ext cx="4861513" cy="434114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>
              <a:spcBef>
                <a:spcPct val="50000"/>
              </a:spcBef>
            </a:pPr>
            <a:r>
              <a:rPr lang="zh-CN" altLang="zh-CN" b="0" dirty="0" smtClean="0">
                <a:solidFill>
                  <a:srgbClr val="C00000"/>
                </a:solidFill>
                <a:ea typeface="宋体" pitchFamily="2" charset="-122"/>
              </a:rPr>
              <a:t>2NaOH + H</a:t>
            </a:r>
            <a:r>
              <a:rPr lang="zh-CN" altLang="zh-CN" b="0" baseline="-25000" dirty="0" smtClean="0">
                <a:solidFill>
                  <a:srgbClr val="C00000"/>
                </a:solidFill>
                <a:ea typeface="宋体" pitchFamily="2" charset="-122"/>
              </a:rPr>
              <a:t>2</a:t>
            </a:r>
            <a:r>
              <a:rPr lang="zh-CN" altLang="zh-CN" b="0" dirty="0" smtClean="0">
                <a:solidFill>
                  <a:srgbClr val="C00000"/>
                </a:solidFill>
                <a:ea typeface="宋体" pitchFamily="2" charset="-122"/>
              </a:rPr>
              <a:t>SO</a:t>
            </a:r>
            <a:r>
              <a:rPr lang="zh-CN" altLang="zh-CN" b="0" baseline="-25000" dirty="0" smtClean="0">
                <a:solidFill>
                  <a:srgbClr val="C00000"/>
                </a:solidFill>
                <a:ea typeface="宋体" pitchFamily="2" charset="-122"/>
              </a:rPr>
              <a:t>4</a:t>
            </a:r>
            <a:r>
              <a:rPr lang="zh-CN" altLang="zh-CN" b="0" dirty="0" smtClean="0">
                <a:solidFill>
                  <a:srgbClr val="C00000"/>
                </a:solidFill>
                <a:ea typeface="宋体" pitchFamily="2" charset="-122"/>
              </a:rPr>
              <a:t>==Na</a:t>
            </a:r>
            <a:r>
              <a:rPr lang="zh-CN" altLang="zh-CN" b="0" baseline="-25000" dirty="0" smtClean="0">
                <a:solidFill>
                  <a:srgbClr val="C00000"/>
                </a:solidFill>
                <a:ea typeface="宋体" pitchFamily="2" charset="-122"/>
              </a:rPr>
              <a:t>2</a:t>
            </a:r>
            <a:r>
              <a:rPr lang="zh-CN" altLang="zh-CN" b="0" dirty="0" smtClean="0">
                <a:solidFill>
                  <a:srgbClr val="C00000"/>
                </a:solidFill>
                <a:ea typeface="宋体" pitchFamily="2" charset="-122"/>
              </a:rPr>
              <a:t>SO</a:t>
            </a:r>
            <a:r>
              <a:rPr lang="zh-CN" altLang="zh-CN" b="0" baseline="-25000" dirty="0" smtClean="0">
                <a:solidFill>
                  <a:srgbClr val="C00000"/>
                </a:solidFill>
                <a:ea typeface="宋体" pitchFamily="2" charset="-122"/>
              </a:rPr>
              <a:t>4</a:t>
            </a:r>
            <a:r>
              <a:rPr lang="zh-CN" altLang="zh-CN" b="0" dirty="0" smtClean="0">
                <a:solidFill>
                  <a:srgbClr val="C00000"/>
                </a:solidFill>
                <a:ea typeface="宋体" pitchFamily="2" charset="-122"/>
              </a:rPr>
              <a:t> </a:t>
            </a:r>
            <a:r>
              <a:rPr lang="zh-CN" altLang="zh-CN" b="0" dirty="0">
                <a:solidFill>
                  <a:srgbClr val="C00000"/>
                </a:solidFill>
                <a:ea typeface="宋体" pitchFamily="2" charset="-122"/>
              </a:rPr>
              <a:t>+  2</a:t>
            </a:r>
            <a:r>
              <a:rPr lang="zh-CN" altLang="zh-CN" b="0" dirty="0" smtClean="0">
                <a:solidFill>
                  <a:srgbClr val="C00000"/>
                </a:solidFill>
                <a:ea typeface="宋体" pitchFamily="2" charset="-122"/>
              </a:rPr>
              <a:t>H</a:t>
            </a:r>
            <a:r>
              <a:rPr lang="zh-CN" altLang="zh-CN" b="0" baseline="-25000" dirty="0" smtClean="0">
                <a:solidFill>
                  <a:srgbClr val="C00000"/>
                </a:solidFill>
                <a:ea typeface="宋体" pitchFamily="2" charset="-122"/>
              </a:rPr>
              <a:t>2</a:t>
            </a:r>
            <a:r>
              <a:rPr lang="zh-CN" altLang="zh-CN" b="0" dirty="0" smtClean="0">
                <a:solidFill>
                  <a:srgbClr val="C00000"/>
                </a:solidFill>
                <a:ea typeface="宋体" pitchFamily="2" charset="-122"/>
              </a:rPr>
              <a:t>O</a:t>
            </a:r>
          </a:p>
          <a:p>
            <a:pPr eaLnBrk="1" hangingPunct="1">
              <a:spcBef>
                <a:spcPct val="50000"/>
              </a:spcBef>
            </a:pPr>
            <a:endParaRPr lang="zh-CN" altLang="zh-CN" b="0" dirty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016" y="111219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67C0C"/>
                </a:solidFill>
              </a:rPr>
              <a:t>=</a:t>
            </a:r>
            <a:endParaRPr lang="zh-CN" altLang="en-US" dirty="0">
              <a:solidFill>
                <a:srgbClr val="067C0C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13345" y="1989815"/>
            <a:ext cx="3239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67C0C"/>
                </a:solidFill>
                <a:ea typeface="宋体" pitchFamily="2" charset="-122"/>
              </a:rPr>
              <a:t>NaOH </a:t>
            </a:r>
            <a:r>
              <a:rPr lang="zh-CN" altLang="en-US" dirty="0" smtClean="0">
                <a:solidFill>
                  <a:srgbClr val="067C0C"/>
                </a:solidFill>
                <a:ea typeface="宋体" pitchFamily="2" charset="-122"/>
              </a:rPr>
              <a:t>和</a:t>
            </a:r>
            <a:r>
              <a:rPr lang="zh-CN" altLang="zh-CN" dirty="0" smtClean="0">
                <a:solidFill>
                  <a:srgbClr val="067C0C"/>
                </a:solidFill>
                <a:ea typeface="宋体" pitchFamily="2" charset="-122"/>
              </a:rPr>
              <a:t> </a:t>
            </a:r>
            <a:r>
              <a:rPr lang="zh-CN" altLang="zh-CN" dirty="0">
                <a:solidFill>
                  <a:srgbClr val="067C0C"/>
                </a:solidFill>
                <a:ea typeface="宋体" pitchFamily="2" charset="-122"/>
              </a:rPr>
              <a:t>H</a:t>
            </a:r>
            <a:r>
              <a:rPr lang="zh-CN" altLang="zh-CN" baseline="-25000" dirty="0">
                <a:solidFill>
                  <a:srgbClr val="067C0C"/>
                </a:solidFill>
                <a:ea typeface="宋体" pitchFamily="2" charset="-122"/>
              </a:rPr>
              <a:t>2</a:t>
            </a:r>
            <a:r>
              <a:rPr lang="zh-CN" altLang="zh-CN" dirty="0">
                <a:solidFill>
                  <a:srgbClr val="067C0C"/>
                </a:solidFill>
                <a:ea typeface="宋体" pitchFamily="2" charset="-122"/>
              </a:rPr>
              <a:t>SO</a:t>
            </a:r>
            <a:r>
              <a:rPr lang="zh-CN" altLang="zh-CN" baseline="-25000" dirty="0" smtClean="0">
                <a:solidFill>
                  <a:srgbClr val="067C0C"/>
                </a:solidFill>
                <a:ea typeface="宋体" pitchFamily="2" charset="-122"/>
              </a:rPr>
              <a:t>4</a:t>
            </a:r>
            <a:r>
              <a:rPr lang="zh-CN" altLang="en-US" dirty="0" smtClean="0">
                <a:solidFill>
                  <a:srgbClr val="067C0C"/>
                </a:solidFill>
                <a:ea typeface="宋体" pitchFamily="2" charset="-122"/>
              </a:rPr>
              <a:t>恰好完全反应</a:t>
            </a:r>
            <a:endParaRPr lang="zh-CN" altLang="en-US" dirty="0">
              <a:solidFill>
                <a:srgbClr val="067C0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6016" y="2359147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b="0" dirty="0">
                <a:solidFill>
                  <a:srgbClr val="067C0C"/>
                </a:solidFill>
                <a:ea typeface="宋体" pitchFamily="2" charset="-122"/>
              </a:rPr>
              <a:t>Na</a:t>
            </a:r>
            <a:r>
              <a:rPr lang="zh-CN" altLang="zh-CN" b="0" baseline="-25000" dirty="0">
                <a:solidFill>
                  <a:srgbClr val="067C0C"/>
                </a:solidFill>
                <a:ea typeface="宋体" pitchFamily="2" charset="-122"/>
              </a:rPr>
              <a:t>2</a:t>
            </a:r>
            <a:r>
              <a:rPr lang="zh-CN" altLang="zh-CN" b="0" dirty="0">
                <a:solidFill>
                  <a:srgbClr val="067C0C"/>
                </a:solidFill>
                <a:ea typeface="宋体" pitchFamily="2" charset="-122"/>
              </a:rPr>
              <a:t>SO</a:t>
            </a:r>
            <a:r>
              <a:rPr lang="zh-CN" altLang="zh-CN" b="0" baseline="-25000" dirty="0">
                <a:solidFill>
                  <a:srgbClr val="067C0C"/>
                </a:solidFill>
                <a:ea typeface="宋体" pitchFamily="2" charset="-122"/>
              </a:rPr>
              <a:t>4</a:t>
            </a:r>
            <a:r>
              <a:rPr lang="zh-CN" altLang="zh-CN" b="0" dirty="0">
                <a:solidFill>
                  <a:srgbClr val="067C0C"/>
                </a:solidFill>
                <a:ea typeface="宋体" pitchFamily="2" charset="-122"/>
              </a:rPr>
              <a:t> </a:t>
            </a:r>
            <a:endParaRPr lang="zh-CN" altLang="en-US" dirty="0">
              <a:solidFill>
                <a:srgbClr val="067C0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9069" y="2721653"/>
            <a:ext cx="495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67C0C"/>
                </a:solidFill>
                <a:latin typeface="Batang"/>
                <a:ea typeface="Batang"/>
              </a:rPr>
              <a:t>&lt;</a:t>
            </a:r>
            <a:endParaRPr lang="zh-CN" altLang="en-US" sz="2800" dirty="0">
              <a:solidFill>
                <a:srgbClr val="067C0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79789" y="2797185"/>
            <a:ext cx="495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67C0C"/>
                </a:solidFill>
                <a:latin typeface="Batang"/>
                <a:ea typeface="Batang"/>
              </a:rPr>
              <a:t>&gt;</a:t>
            </a:r>
            <a:endParaRPr lang="zh-CN" altLang="en-US" sz="2800" dirty="0">
              <a:solidFill>
                <a:srgbClr val="067C0C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9618" y="3001402"/>
            <a:ext cx="495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 dirty="0">
              <a:solidFill>
                <a:srgbClr val="067C0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12656" y="3213987"/>
            <a:ext cx="2445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Na</a:t>
            </a:r>
            <a:r>
              <a:rPr lang="zh-CN" altLang="zh-CN" sz="2400" b="0" baseline="-25000" dirty="0">
                <a:solidFill>
                  <a:srgbClr val="067C0C"/>
                </a:solidFill>
                <a:ea typeface="宋体" pitchFamily="2" charset="-122"/>
              </a:rPr>
              <a:t>2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SO</a:t>
            </a:r>
            <a:r>
              <a:rPr lang="zh-CN" altLang="zh-CN" sz="2400" b="0" baseline="-25000" dirty="0" smtClean="0">
                <a:solidFill>
                  <a:srgbClr val="067C0C"/>
                </a:solidFill>
                <a:ea typeface="宋体" pitchFamily="2" charset="-122"/>
              </a:rPr>
              <a:t>4</a:t>
            </a:r>
            <a:r>
              <a:rPr lang="zh-CN" altLang="en-US" sz="2400" b="0" dirty="0" smtClean="0">
                <a:solidFill>
                  <a:srgbClr val="067C0C"/>
                </a:solidFill>
                <a:ea typeface="宋体" pitchFamily="2" charset="-122"/>
              </a:rPr>
              <a:t>和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NaOH</a:t>
            </a:r>
            <a:r>
              <a:rPr lang="zh-CN" altLang="zh-CN" sz="2400" b="0" baseline="-25000" dirty="0" smtClean="0">
                <a:solidFill>
                  <a:srgbClr val="067C0C"/>
                </a:solidFill>
                <a:ea typeface="宋体" pitchFamily="2" charset="-122"/>
              </a:rPr>
              <a:t> </a:t>
            </a:r>
            <a:endParaRPr lang="zh-CN" altLang="en-US" sz="2400" dirty="0">
              <a:solidFill>
                <a:srgbClr val="067C0C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65353" y="4134222"/>
            <a:ext cx="2478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Na</a:t>
            </a:r>
            <a:r>
              <a:rPr lang="zh-CN" altLang="zh-CN" sz="2400" b="0" baseline="-25000" dirty="0">
                <a:solidFill>
                  <a:srgbClr val="067C0C"/>
                </a:solidFill>
                <a:ea typeface="宋体" pitchFamily="2" charset="-122"/>
              </a:rPr>
              <a:t>2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SO</a:t>
            </a:r>
            <a:r>
              <a:rPr lang="zh-CN" altLang="zh-CN" sz="2400" b="0" baseline="-25000" dirty="0" smtClean="0">
                <a:solidFill>
                  <a:srgbClr val="067C0C"/>
                </a:solidFill>
                <a:ea typeface="宋体" pitchFamily="2" charset="-122"/>
              </a:rPr>
              <a:t>4</a:t>
            </a:r>
            <a:r>
              <a:rPr lang="zh-CN" altLang="en-US" sz="2400" b="0" dirty="0" smtClean="0">
                <a:solidFill>
                  <a:srgbClr val="067C0C"/>
                </a:solidFill>
                <a:ea typeface="宋体" pitchFamily="2" charset="-122"/>
              </a:rPr>
              <a:t>和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NaOH</a:t>
            </a:r>
            <a:r>
              <a:rPr lang="zh-CN" altLang="zh-CN" sz="2400" b="0" baseline="-25000" dirty="0" smtClean="0">
                <a:solidFill>
                  <a:srgbClr val="067C0C"/>
                </a:solidFill>
                <a:ea typeface="宋体" pitchFamily="2" charset="-122"/>
              </a:rPr>
              <a:t> </a:t>
            </a:r>
            <a:endParaRPr lang="zh-CN" altLang="en-US" sz="2400" dirty="0">
              <a:solidFill>
                <a:srgbClr val="067C0C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52728" y="3675652"/>
            <a:ext cx="495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67C0C"/>
                </a:solidFill>
                <a:latin typeface="Batang"/>
                <a:ea typeface="Batang"/>
              </a:rPr>
              <a:t>&lt;</a:t>
            </a:r>
            <a:endParaRPr lang="zh-CN" altLang="en-US" sz="2800" dirty="0">
              <a:solidFill>
                <a:srgbClr val="067C0C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84472" y="3614187"/>
            <a:ext cx="495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67C0C"/>
                </a:solidFill>
                <a:latin typeface="Batang"/>
                <a:ea typeface="Batang"/>
              </a:rPr>
              <a:t>&gt;</a:t>
            </a:r>
            <a:endParaRPr lang="zh-CN" altLang="en-US" sz="2800" dirty="0">
              <a:solidFill>
                <a:srgbClr val="067C0C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02222" y="4134221"/>
            <a:ext cx="2445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Na</a:t>
            </a:r>
            <a:r>
              <a:rPr lang="zh-CN" altLang="zh-CN" sz="2400" b="0" baseline="-25000" dirty="0">
                <a:solidFill>
                  <a:srgbClr val="067C0C"/>
                </a:solidFill>
                <a:ea typeface="宋体" pitchFamily="2" charset="-122"/>
              </a:rPr>
              <a:t>2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SO</a:t>
            </a:r>
            <a:r>
              <a:rPr lang="zh-CN" altLang="zh-CN" sz="2400" b="0" baseline="-25000" dirty="0" smtClean="0">
                <a:solidFill>
                  <a:srgbClr val="067C0C"/>
                </a:solidFill>
                <a:ea typeface="宋体" pitchFamily="2" charset="-122"/>
              </a:rPr>
              <a:t>4</a:t>
            </a:r>
            <a:r>
              <a:rPr lang="zh-CN" altLang="en-US" sz="2400" b="0" dirty="0" smtClean="0">
                <a:solidFill>
                  <a:srgbClr val="067C0C"/>
                </a:solidFill>
                <a:ea typeface="宋体" pitchFamily="2" charset="-122"/>
              </a:rPr>
              <a:t>和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H</a:t>
            </a:r>
            <a:r>
              <a:rPr lang="zh-CN" altLang="zh-CN" sz="2400" b="0" baseline="-25000" dirty="0">
                <a:solidFill>
                  <a:srgbClr val="067C0C"/>
                </a:solidFill>
                <a:ea typeface="宋体" pitchFamily="2" charset="-122"/>
              </a:rPr>
              <a:t>2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SO</a:t>
            </a:r>
            <a:r>
              <a:rPr lang="zh-CN" altLang="zh-CN" sz="2400" b="0" baseline="-25000" dirty="0">
                <a:solidFill>
                  <a:srgbClr val="067C0C"/>
                </a:solidFill>
                <a:ea typeface="宋体" pitchFamily="2" charset="-122"/>
              </a:rPr>
              <a:t>4</a:t>
            </a:r>
            <a:endParaRPr lang="zh-CN" altLang="en-US" sz="2400" b="0" dirty="0">
              <a:solidFill>
                <a:srgbClr val="067C0C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41689" y="3320405"/>
            <a:ext cx="2445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Na</a:t>
            </a:r>
            <a:r>
              <a:rPr lang="zh-CN" altLang="zh-CN" sz="2400" b="0" baseline="-25000" dirty="0">
                <a:solidFill>
                  <a:srgbClr val="067C0C"/>
                </a:solidFill>
                <a:ea typeface="宋体" pitchFamily="2" charset="-122"/>
              </a:rPr>
              <a:t>2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SO</a:t>
            </a:r>
            <a:r>
              <a:rPr lang="zh-CN" altLang="zh-CN" sz="2400" b="0" baseline="-25000" dirty="0" smtClean="0">
                <a:solidFill>
                  <a:srgbClr val="067C0C"/>
                </a:solidFill>
                <a:ea typeface="宋体" pitchFamily="2" charset="-122"/>
              </a:rPr>
              <a:t>4</a:t>
            </a:r>
            <a:r>
              <a:rPr lang="zh-CN" altLang="en-US" sz="2400" b="0" dirty="0" smtClean="0">
                <a:solidFill>
                  <a:srgbClr val="067C0C"/>
                </a:solidFill>
                <a:ea typeface="宋体" pitchFamily="2" charset="-122"/>
              </a:rPr>
              <a:t>和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H</a:t>
            </a:r>
            <a:r>
              <a:rPr lang="zh-CN" altLang="zh-CN" sz="2400" b="0" baseline="-25000" dirty="0">
                <a:solidFill>
                  <a:srgbClr val="067C0C"/>
                </a:solidFill>
                <a:ea typeface="宋体" pitchFamily="2" charset="-122"/>
              </a:rPr>
              <a:t>2</a:t>
            </a:r>
            <a:r>
              <a:rPr lang="zh-CN" altLang="zh-CN" sz="2400" b="0" dirty="0">
                <a:solidFill>
                  <a:srgbClr val="067C0C"/>
                </a:solidFill>
                <a:ea typeface="宋体" pitchFamily="2" charset="-122"/>
              </a:rPr>
              <a:t>SO</a:t>
            </a:r>
            <a:r>
              <a:rPr lang="zh-CN" altLang="zh-CN" sz="2400" b="0" baseline="-25000" dirty="0">
                <a:solidFill>
                  <a:srgbClr val="067C0C"/>
                </a:solidFill>
                <a:ea typeface="宋体" pitchFamily="2" charset="-122"/>
              </a:rPr>
              <a:t>4</a:t>
            </a:r>
            <a:endParaRPr lang="zh-CN" altLang="en-US" sz="2400" b="0" dirty="0">
              <a:solidFill>
                <a:srgbClr val="067C0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7" y="2618170"/>
            <a:ext cx="72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图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426610" y="2490450"/>
            <a:ext cx="72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图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498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7" grpId="0"/>
      <p:bldP spid="14" grpId="0" animBg="1"/>
      <p:bldP spid="15" grpId="0"/>
      <p:bldP spid="18" grpId="0"/>
      <p:bldP spid="19" grpId="0"/>
      <p:bldP spid="20" grpId="0"/>
      <p:bldP spid="24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71550"/>
            <a:ext cx="3114675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5486"/>
            <a:ext cx="4135317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804314" y="149900"/>
            <a:ext cx="43656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0" dirty="0">
                <a:solidFill>
                  <a:srgbClr val="DE0000"/>
                </a:solidFill>
                <a:ea typeface="宋体" pitchFamily="2" charset="-122"/>
              </a:rPr>
              <a:t>NaOH+</a:t>
            </a:r>
            <a:r>
              <a:rPr lang="zh-CN" altLang="zh-CN" sz="2800" b="0" dirty="0" smtClean="0">
                <a:solidFill>
                  <a:srgbClr val="DE0000"/>
                </a:solidFill>
                <a:ea typeface="宋体" pitchFamily="2" charset="-122"/>
              </a:rPr>
              <a:t>HCl== NaCl + H</a:t>
            </a:r>
            <a:r>
              <a:rPr lang="zh-CN" altLang="zh-CN" sz="2800" b="0" baseline="-25000" dirty="0">
                <a:solidFill>
                  <a:srgbClr val="DE0000"/>
                </a:solidFill>
                <a:ea typeface="宋体" pitchFamily="2" charset="-122"/>
              </a:rPr>
              <a:t>2</a:t>
            </a:r>
            <a:r>
              <a:rPr lang="zh-CN" altLang="zh-CN" sz="2800" b="0" dirty="0">
                <a:solidFill>
                  <a:srgbClr val="DE0000"/>
                </a:solidFill>
                <a:ea typeface="宋体" pitchFamily="2" charset="-122"/>
              </a:rPr>
              <a:t>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5656" y="1635646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0" dirty="0">
                <a:solidFill>
                  <a:srgbClr val="DE0000"/>
                </a:solidFill>
                <a:ea typeface="宋体" pitchFamily="2" charset="-122"/>
              </a:rPr>
              <a:t>NaCl</a:t>
            </a:r>
            <a:endParaRPr lang="zh-CN" alt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38625" y="4529252"/>
            <a:ext cx="2417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0" dirty="0" smtClean="0">
                <a:solidFill>
                  <a:srgbClr val="DE0000"/>
                </a:solidFill>
                <a:ea typeface="宋体" pitchFamily="2" charset="-122"/>
              </a:rPr>
              <a:t>NaCl</a:t>
            </a:r>
            <a:r>
              <a:rPr lang="zh-CN" altLang="en-US" sz="2400" b="0" dirty="0" smtClean="0">
                <a:solidFill>
                  <a:srgbClr val="DE0000"/>
                </a:solidFill>
                <a:ea typeface="宋体" pitchFamily="2" charset="-122"/>
              </a:rPr>
              <a:t>、</a:t>
            </a:r>
            <a:r>
              <a:rPr lang="zh-CN" altLang="zh-CN" sz="2400" b="0" dirty="0">
                <a:solidFill>
                  <a:srgbClr val="DE0000"/>
                </a:solidFill>
                <a:ea typeface="宋体" pitchFamily="2" charset="-122"/>
              </a:rPr>
              <a:t> NaOH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36749" y="300379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0" dirty="0" smtClean="0">
                <a:solidFill>
                  <a:srgbClr val="DE0000"/>
                </a:solidFill>
                <a:ea typeface="宋体" pitchFamily="2" charset="-122"/>
              </a:rPr>
              <a:t>NaCl</a:t>
            </a:r>
            <a:r>
              <a:rPr lang="zh-CN" altLang="en-US" sz="2400" b="0" dirty="0" smtClean="0">
                <a:solidFill>
                  <a:srgbClr val="DE0000"/>
                </a:solidFill>
                <a:ea typeface="宋体" pitchFamily="2" charset="-122"/>
              </a:rPr>
              <a:t>、</a:t>
            </a:r>
            <a:r>
              <a:rPr lang="zh-CN" altLang="zh-CN" sz="2400" b="0" dirty="0">
                <a:solidFill>
                  <a:srgbClr val="DE0000"/>
                </a:solidFill>
                <a:ea typeface="宋体" pitchFamily="2" charset="-122"/>
              </a:rPr>
              <a:t> HCl</a:t>
            </a:r>
            <a:endParaRPr lang="zh-CN" alt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366195" y="809322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45408"/>
                </a:solidFill>
              </a:rPr>
              <a:t>方法指导：</a:t>
            </a:r>
            <a:endParaRPr lang="en-US" altLang="zh-CN" dirty="0" smtClean="0">
              <a:solidFill>
                <a:srgbClr val="045408"/>
              </a:solidFill>
            </a:endParaRPr>
          </a:p>
          <a:p>
            <a:r>
              <a:rPr lang="zh-CN" altLang="en-US" dirty="0" smtClean="0">
                <a:solidFill>
                  <a:srgbClr val="045408"/>
                </a:solidFill>
              </a:rPr>
              <a:t>（</a:t>
            </a:r>
            <a:r>
              <a:rPr lang="en-US" altLang="zh-CN" dirty="0" smtClean="0">
                <a:solidFill>
                  <a:srgbClr val="045408"/>
                </a:solidFill>
              </a:rPr>
              <a:t>1</a:t>
            </a:r>
            <a:r>
              <a:rPr lang="zh-CN" altLang="en-US" dirty="0" smtClean="0">
                <a:solidFill>
                  <a:srgbClr val="045408"/>
                </a:solidFill>
              </a:rPr>
              <a:t>）反应后的溶质：生成物一定有，反应物可能剩余</a:t>
            </a:r>
            <a:endParaRPr lang="en-US" altLang="zh-CN" dirty="0" smtClean="0">
              <a:solidFill>
                <a:srgbClr val="045408"/>
              </a:solidFill>
            </a:endParaRPr>
          </a:p>
          <a:p>
            <a:r>
              <a:rPr lang="zh-CN" altLang="en-US" dirty="0" smtClean="0">
                <a:solidFill>
                  <a:srgbClr val="045408"/>
                </a:solidFill>
              </a:rPr>
              <a:t>（</a:t>
            </a:r>
            <a:r>
              <a:rPr lang="en-US" altLang="zh-CN" dirty="0" smtClean="0">
                <a:solidFill>
                  <a:srgbClr val="045408"/>
                </a:solidFill>
              </a:rPr>
              <a:t>2</a:t>
            </a:r>
            <a:r>
              <a:rPr lang="zh-CN" altLang="en-US" dirty="0" smtClean="0">
                <a:solidFill>
                  <a:srgbClr val="045408"/>
                </a:solidFill>
              </a:rPr>
              <a:t>）设计实验时一定有的生成物不用证明，只需证明可能有的反应物</a:t>
            </a:r>
            <a:endParaRPr lang="zh-CN" altLang="en-US" dirty="0">
              <a:solidFill>
                <a:srgbClr val="045408"/>
              </a:solidFill>
            </a:endParaRPr>
          </a:p>
        </p:txBody>
      </p:sp>
      <p:sp>
        <p:nvSpPr>
          <p:cNvPr id="8" name="右箭头 7"/>
          <p:cNvSpPr/>
          <p:nvPr/>
        </p:nvSpPr>
        <p:spPr bwMode="auto">
          <a:xfrm>
            <a:off x="3401551" y="2737989"/>
            <a:ext cx="269701" cy="16431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36401" y="2496982"/>
            <a:ext cx="1291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证</a:t>
            </a:r>
            <a:r>
              <a:rPr lang="zh-CN" altLang="zh-CN" b="0" dirty="0" smtClean="0">
                <a:solidFill>
                  <a:srgbClr val="DE0000"/>
                </a:solidFill>
                <a:ea typeface="宋体" pitchFamily="2" charset="-122"/>
              </a:rPr>
              <a:t>HCl</a:t>
            </a:r>
            <a:endParaRPr lang="en-US" altLang="zh-CN" b="0" dirty="0" smtClean="0">
              <a:solidFill>
                <a:srgbClr val="DE0000"/>
              </a:solidFill>
              <a:ea typeface="宋体" pitchFamily="2" charset="-122"/>
            </a:endParaRPr>
          </a:p>
          <a:p>
            <a:r>
              <a:rPr lang="zh-CN" altLang="en-US" b="0" dirty="0" smtClean="0">
                <a:solidFill>
                  <a:srgbClr val="DE0000"/>
                </a:solidFill>
                <a:ea typeface="宋体" pitchFamily="2" charset="-122"/>
              </a:rPr>
              <a:t>（</a:t>
            </a:r>
            <a:r>
              <a:rPr lang="zh-CN" altLang="zh-CN" b="0" dirty="0" smtClean="0">
                <a:solidFill>
                  <a:srgbClr val="DE0000"/>
                </a:solidFill>
                <a:ea typeface="宋体" pitchFamily="2" charset="-122"/>
              </a:rPr>
              <a:t>H</a:t>
            </a:r>
            <a:r>
              <a:rPr lang="en-US" altLang="zh-CN" b="0" baseline="30000" dirty="0">
                <a:solidFill>
                  <a:srgbClr val="DE0000"/>
                </a:solidFill>
                <a:ea typeface="宋体" pitchFamily="2" charset="-122"/>
              </a:rPr>
              <a:t>+</a:t>
            </a:r>
            <a:r>
              <a:rPr lang="zh-CN" altLang="en-US" b="0" dirty="0">
                <a:solidFill>
                  <a:srgbClr val="DE0000"/>
                </a:solidFill>
                <a:ea typeface="宋体" pitchFamily="2" charset="-122"/>
              </a:rPr>
              <a:t>、</a:t>
            </a:r>
            <a:r>
              <a:rPr lang="zh-CN" altLang="zh-CN" b="0" dirty="0">
                <a:solidFill>
                  <a:srgbClr val="045408"/>
                </a:solidFill>
                <a:ea typeface="宋体" pitchFamily="2" charset="-122"/>
              </a:rPr>
              <a:t>Cl</a:t>
            </a:r>
            <a:r>
              <a:rPr lang="en-US" altLang="zh-CN" b="0" baseline="30000" dirty="0" smtClean="0">
                <a:solidFill>
                  <a:srgbClr val="045408"/>
                </a:solidFill>
                <a:ea typeface="宋体" pitchFamily="2" charset="-122"/>
              </a:rPr>
              <a:t>-</a:t>
            </a:r>
            <a:r>
              <a:rPr lang="zh-CN" altLang="en-US" b="0" dirty="0" smtClean="0">
                <a:solidFill>
                  <a:srgbClr val="DE0000"/>
                </a:solidFill>
                <a:ea typeface="宋体" pitchFamily="2" charset="-122"/>
              </a:rPr>
              <a:t>）</a:t>
            </a:r>
            <a:endParaRPr lang="zh-CN" altLang="en-US" baseline="30000" dirty="0"/>
          </a:p>
        </p:txBody>
      </p:sp>
      <p:sp>
        <p:nvSpPr>
          <p:cNvPr id="14" name="右箭头 13"/>
          <p:cNvSpPr/>
          <p:nvPr/>
        </p:nvSpPr>
        <p:spPr bwMode="auto">
          <a:xfrm>
            <a:off x="4856820" y="2718350"/>
            <a:ext cx="269701" cy="16431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51508" y="2618069"/>
            <a:ext cx="716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证</a:t>
            </a:r>
            <a:r>
              <a:rPr lang="zh-CN" altLang="zh-CN" b="0" dirty="0" smtClean="0">
                <a:solidFill>
                  <a:srgbClr val="DE0000"/>
                </a:solidFill>
                <a:ea typeface="宋体" pitchFamily="2" charset="-122"/>
              </a:rPr>
              <a:t>H</a:t>
            </a:r>
            <a:r>
              <a:rPr lang="en-US" altLang="zh-CN" b="0" baseline="30000" dirty="0" smtClean="0">
                <a:solidFill>
                  <a:srgbClr val="DE0000"/>
                </a:solidFill>
                <a:ea typeface="宋体" pitchFamily="2" charset="-122"/>
              </a:rPr>
              <a:t>+</a:t>
            </a:r>
            <a:endParaRPr lang="zh-CN" altLang="en-US" baseline="30000" dirty="0"/>
          </a:p>
        </p:txBody>
      </p:sp>
      <p:sp>
        <p:nvSpPr>
          <p:cNvPr id="16" name="右箭头 15"/>
          <p:cNvSpPr/>
          <p:nvPr/>
        </p:nvSpPr>
        <p:spPr bwMode="auto">
          <a:xfrm>
            <a:off x="5819942" y="2736068"/>
            <a:ext cx="269701" cy="16431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156" y="1689369"/>
            <a:ext cx="1642285" cy="18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右箭头 17"/>
          <p:cNvSpPr/>
          <p:nvPr/>
        </p:nvSpPr>
        <p:spPr bwMode="auto">
          <a:xfrm>
            <a:off x="4827442" y="4331117"/>
            <a:ext cx="269701" cy="16431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9" name="右箭头 18"/>
          <p:cNvSpPr/>
          <p:nvPr/>
        </p:nvSpPr>
        <p:spPr bwMode="auto">
          <a:xfrm>
            <a:off x="3284250" y="4368836"/>
            <a:ext cx="269701" cy="16431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20" name="右箭头 19"/>
          <p:cNvSpPr/>
          <p:nvPr/>
        </p:nvSpPr>
        <p:spPr bwMode="auto">
          <a:xfrm>
            <a:off x="6057403" y="4331116"/>
            <a:ext cx="269701" cy="16431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01551" y="4092313"/>
            <a:ext cx="1444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证</a:t>
            </a:r>
            <a:r>
              <a:rPr lang="zh-CN" altLang="zh-CN" b="0" dirty="0">
                <a:solidFill>
                  <a:srgbClr val="DE0000"/>
                </a:solidFill>
                <a:ea typeface="宋体" pitchFamily="2" charset="-122"/>
              </a:rPr>
              <a:t>NaOH</a:t>
            </a:r>
            <a:endParaRPr lang="zh-CN" altLang="en-US" dirty="0"/>
          </a:p>
          <a:p>
            <a:r>
              <a:rPr lang="zh-CN" altLang="en-US" b="0" dirty="0" smtClean="0">
                <a:solidFill>
                  <a:srgbClr val="DE0000"/>
                </a:solidFill>
                <a:ea typeface="宋体" pitchFamily="2" charset="-122"/>
              </a:rPr>
              <a:t>（</a:t>
            </a:r>
            <a:r>
              <a:rPr lang="en-US" altLang="zh-CN" b="0" dirty="0" smtClean="0">
                <a:solidFill>
                  <a:srgbClr val="045408"/>
                </a:solidFill>
                <a:ea typeface="宋体" pitchFamily="2" charset="-122"/>
              </a:rPr>
              <a:t>Na</a:t>
            </a:r>
            <a:r>
              <a:rPr lang="en-US" altLang="zh-CN" b="0" baseline="30000" dirty="0" smtClean="0">
                <a:solidFill>
                  <a:srgbClr val="045408"/>
                </a:solidFill>
                <a:ea typeface="宋体" pitchFamily="2" charset="-122"/>
              </a:rPr>
              <a:t>+</a:t>
            </a:r>
            <a:r>
              <a:rPr lang="zh-CN" altLang="en-US" b="0" dirty="0" smtClean="0">
                <a:solidFill>
                  <a:srgbClr val="DE0000"/>
                </a:solidFill>
                <a:ea typeface="宋体" pitchFamily="2" charset="-122"/>
              </a:rPr>
              <a:t>、</a:t>
            </a:r>
            <a:r>
              <a:rPr lang="en-US" altLang="zh-CN" b="0" dirty="0" smtClean="0">
                <a:solidFill>
                  <a:srgbClr val="DE0000"/>
                </a:solidFill>
                <a:ea typeface="宋体" pitchFamily="2" charset="-122"/>
              </a:rPr>
              <a:t>OH</a:t>
            </a:r>
            <a:r>
              <a:rPr lang="en-US" altLang="zh-CN" b="0" baseline="30000" dirty="0" smtClean="0">
                <a:solidFill>
                  <a:srgbClr val="DE0000"/>
                </a:solidFill>
                <a:ea typeface="宋体" pitchFamily="2" charset="-122"/>
              </a:rPr>
              <a:t>-</a:t>
            </a:r>
            <a:r>
              <a:rPr lang="zh-CN" altLang="en-US" b="0" dirty="0" smtClean="0">
                <a:solidFill>
                  <a:srgbClr val="DE0000"/>
                </a:solidFill>
                <a:ea typeface="宋体" pitchFamily="2" charset="-122"/>
              </a:rPr>
              <a:t>）</a:t>
            </a:r>
            <a:endParaRPr lang="zh-CN" altLang="en-US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5237422" y="4265996"/>
            <a:ext cx="847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证</a:t>
            </a:r>
            <a:r>
              <a:rPr lang="en-US" altLang="zh-CN" dirty="0" smtClean="0">
                <a:solidFill>
                  <a:srgbClr val="DE0000"/>
                </a:solidFill>
              </a:rPr>
              <a:t>O</a:t>
            </a:r>
            <a:r>
              <a:rPr lang="zh-CN" altLang="zh-CN" b="0" dirty="0" smtClean="0">
                <a:solidFill>
                  <a:srgbClr val="DE0000"/>
                </a:solidFill>
                <a:ea typeface="宋体" pitchFamily="2" charset="-122"/>
              </a:rPr>
              <a:t>H</a:t>
            </a:r>
            <a:r>
              <a:rPr lang="en-US" altLang="zh-CN" b="0" baseline="30000" dirty="0">
                <a:solidFill>
                  <a:srgbClr val="DE0000"/>
                </a:solidFill>
                <a:ea typeface="宋体" pitchFamily="2" charset="-122"/>
              </a:rPr>
              <a:t>-</a:t>
            </a:r>
            <a:endParaRPr lang="zh-CN" altLang="en-US" baseline="30000" dirty="0">
              <a:solidFill>
                <a:srgbClr val="DE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933" y="3734777"/>
            <a:ext cx="2308094" cy="1192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49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2" grpId="0"/>
      <p:bldP spid="6" grpId="0"/>
      <p:bldP spid="7" grpId="0"/>
      <p:bldP spid="3" grpId="0"/>
      <p:bldP spid="8" grpId="0" animBg="1"/>
      <p:bldP spid="9" grpId="0"/>
      <p:bldP spid="14" grpId="0" animBg="1"/>
      <p:bldP spid="15" grpId="0"/>
      <p:bldP spid="16" grpId="0" animBg="1"/>
      <p:bldP spid="18" grpId="0" animBg="1"/>
      <p:bldP spid="19" grpId="0" animBg="1"/>
      <p:bldP spid="20" grpId="0" animBg="1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003948"/>
            <a:ext cx="3519488" cy="197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 descr="129"/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003947"/>
            <a:ext cx="3525838" cy="1851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蚊虫叮咬"/>
          <p:cNvPicPr>
            <a:picLocks noChangeAspect="1" noChangeArrowheads="1"/>
          </p:cNvPicPr>
          <p:nvPr/>
        </p:nvPicPr>
        <p:blipFill>
          <a:blip r:embed="rId4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9" y="195262"/>
            <a:ext cx="3671887" cy="2139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胃痛"/>
          <p:cNvPicPr>
            <a:picLocks noChangeAspect="1" noChangeArrowheads="1"/>
          </p:cNvPicPr>
          <p:nvPr/>
        </p:nvPicPr>
        <p:blipFill>
          <a:blip r:embed="rId5">
            <a:lum brigh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50032"/>
            <a:ext cx="3529013" cy="195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0" y="2286001"/>
            <a:ext cx="9525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zh-CN" sz="6000">
                <a:solidFill>
                  <a:srgbClr val="FF0000"/>
                </a:solidFill>
                <a:ea typeface="黑体" pitchFamily="49" charset="-122"/>
              </a:rPr>
              <a:t>知识点二：中和反应的应用</a:t>
            </a:r>
          </a:p>
        </p:txBody>
      </p:sp>
      <p:sp>
        <p:nvSpPr>
          <p:cNvPr id="11271" name="AutoShap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820150" y="4839891"/>
            <a:ext cx="323850" cy="303609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7019925" y="1707356"/>
            <a:ext cx="1944688" cy="58785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zh-CN" sz="2800">
                <a:solidFill>
                  <a:schemeClr val="bg1"/>
                </a:solidFill>
              </a:rPr>
              <a:t>用于医药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926138" y="4407694"/>
            <a:ext cx="2533650" cy="58785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0"/>
              </a:spcBef>
            </a:pPr>
            <a:r>
              <a:rPr lang="zh-CN" sz="2800">
                <a:solidFill>
                  <a:schemeClr val="bg1"/>
                </a:solidFill>
              </a:rPr>
              <a:t>处理工业废水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511175" y="4569619"/>
            <a:ext cx="3168650" cy="52322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zh-CN" sz="2800">
                <a:solidFill>
                  <a:schemeClr val="bg1"/>
                </a:solidFill>
              </a:rPr>
              <a:t>改良土壤的酸碱性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68313" y="1707357"/>
            <a:ext cx="3168650" cy="52322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zh-CN" sz="2800">
                <a:solidFill>
                  <a:schemeClr val="bg1"/>
                </a:solidFill>
              </a:rPr>
              <a:t>调整溶液的酸碱性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16026" y="3579019"/>
            <a:ext cx="1598613" cy="52322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/>
              <a:t>熟石灰</a:t>
            </a:r>
            <a:endParaRPr lang="zh-CN" altLang="zh-CN" sz="2800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13200" y="3376613"/>
            <a:ext cx="528320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en-US" altLang="zh-CN" sz="2800"/>
              <a:t>H</a:t>
            </a:r>
            <a:r>
              <a:rPr lang="en-US" altLang="zh-CN" sz="2800" baseline="-25000"/>
              <a:t>2</a:t>
            </a:r>
            <a:r>
              <a:rPr lang="en-US" altLang="zh-CN" sz="2800"/>
              <a:t>SO</a:t>
            </a:r>
            <a:r>
              <a:rPr lang="en-US" altLang="zh-CN" sz="2800" baseline="-25000"/>
              <a:t>4</a:t>
            </a:r>
            <a:r>
              <a:rPr lang="en-US" altLang="zh-CN" sz="2800"/>
              <a:t>+Ca(OH)</a:t>
            </a:r>
            <a:r>
              <a:rPr lang="en-US" altLang="zh-CN" sz="2800" baseline="-25000"/>
              <a:t>2</a:t>
            </a:r>
            <a:r>
              <a:rPr lang="en-US" altLang="zh-CN" sz="2800"/>
              <a:t>==CaSO</a:t>
            </a:r>
            <a:r>
              <a:rPr lang="en-US" altLang="zh-CN" sz="2800" baseline="-25000"/>
              <a:t>4</a:t>
            </a:r>
            <a:r>
              <a:rPr lang="en-US" altLang="zh-CN" sz="2800"/>
              <a:t>+2H</a:t>
            </a:r>
            <a:r>
              <a:rPr lang="en-US" altLang="zh-CN" sz="2800" baseline="-25000"/>
              <a:t>2</a:t>
            </a:r>
            <a:r>
              <a:rPr lang="en-US" altLang="zh-CN" sz="2800"/>
              <a:t>O</a:t>
            </a:r>
            <a:endParaRPr lang="zh-CN" altLang="zh-CN" sz="280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000500" y="3930254"/>
            <a:ext cx="5265738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en-US" altLang="zh-CN" sz="2800"/>
              <a:t>H</a:t>
            </a:r>
            <a:r>
              <a:rPr lang="en-US" altLang="zh-CN" sz="2800" baseline="-25000"/>
              <a:t>2</a:t>
            </a:r>
            <a:r>
              <a:rPr lang="en-US" altLang="zh-CN" sz="2800"/>
              <a:t>SO</a:t>
            </a:r>
            <a:r>
              <a:rPr lang="en-US" altLang="zh-CN" sz="2800" baseline="-25000"/>
              <a:t>4</a:t>
            </a:r>
            <a:r>
              <a:rPr lang="en-US" altLang="zh-CN" sz="2800"/>
              <a:t>+2NaOH==Na</a:t>
            </a:r>
            <a:r>
              <a:rPr lang="en-US" altLang="zh-CN" sz="2800" baseline="-25000"/>
              <a:t>2</a:t>
            </a:r>
            <a:r>
              <a:rPr lang="en-US" altLang="zh-CN" sz="2800"/>
              <a:t>SO</a:t>
            </a:r>
            <a:r>
              <a:rPr lang="en-US" altLang="zh-CN" sz="2800" baseline="-25000"/>
              <a:t>4</a:t>
            </a:r>
            <a:r>
              <a:rPr lang="en-US" altLang="zh-CN" sz="2800"/>
              <a:t>+2H</a:t>
            </a:r>
            <a:r>
              <a:rPr lang="en-US" altLang="zh-CN" sz="2800" baseline="-25000"/>
              <a:t>2</a:t>
            </a:r>
            <a:r>
              <a:rPr lang="en-US" altLang="zh-CN" sz="2800"/>
              <a:t>O</a:t>
            </a:r>
            <a:endParaRPr lang="zh-CN" altLang="zh-CN" sz="280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024314" y="1029892"/>
            <a:ext cx="5119687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en-US" altLang="zh-CN" sz="2800"/>
              <a:t>2HCl+Mg(OH)</a:t>
            </a:r>
            <a:r>
              <a:rPr lang="en-US" altLang="zh-CN" sz="2800" baseline="-25000"/>
              <a:t>2</a:t>
            </a:r>
            <a:r>
              <a:rPr lang="en-US" altLang="zh-CN" sz="2800"/>
              <a:t>==MgCl</a:t>
            </a:r>
            <a:r>
              <a:rPr lang="en-US" altLang="zh-CN" sz="2800" baseline="-25000"/>
              <a:t>2</a:t>
            </a:r>
            <a:r>
              <a:rPr lang="en-US" altLang="zh-CN" sz="2800"/>
              <a:t>+2H</a:t>
            </a:r>
            <a:r>
              <a:rPr lang="en-US" altLang="zh-CN" sz="2800" baseline="-25000"/>
              <a:t>2</a:t>
            </a:r>
            <a:r>
              <a:rPr lang="en-US" altLang="zh-CN" sz="2800"/>
              <a:t>O</a:t>
            </a:r>
            <a:endParaRPr lang="zh-CN" altLang="zh-CN" sz="280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268788" y="504826"/>
            <a:ext cx="4799012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en-US" altLang="zh-CN" sz="2800"/>
              <a:t>3HCl+Al(OH)</a:t>
            </a:r>
            <a:r>
              <a:rPr lang="en-US" altLang="zh-CN" sz="2800" baseline="-25000"/>
              <a:t>3</a:t>
            </a:r>
            <a:r>
              <a:rPr lang="en-US" altLang="zh-CN" sz="2800"/>
              <a:t>==AlCl</a:t>
            </a:r>
            <a:r>
              <a:rPr lang="en-US" altLang="zh-CN" sz="2800" baseline="-25000"/>
              <a:t>3</a:t>
            </a:r>
            <a:r>
              <a:rPr lang="en-US" altLang="zh-CN" sz="2800"/>
              <a:t>+3H</a:t>
            </a:r>
            <a:r>
              <a:rPr lang="en-US" altLang="zh-CN" sz="2800" baseline="-25000"/>
              <a:t>2</a:t>
            </a:r>
            <a:r>
              <a:rPr lang="en-US" altLang="zh-CN" sz="2800"/>
              <a:t>O</a:t>
            </a:r>
            <a:endParaRPr lang="zh-CN" altLang="zh-CN" sz="2800"/>
          </a:p>
        </p:txBody>
      </p:sp>
      <p:sp>
        <p:nvSpPr>
          <p:cNvPr id="3" name="流程图: 过程 2"/>
          <p:cNvSpPr/>
          <p:nvPr/>
        </p:nvSpPr>
        <p:spPr bwMode="auto">
          <a:xfrm>
            <a:off x="203053" y="2520524"/>
            <a:ext cx="3757613" cy="966848"/>
          </a:xfrm>
          <a:prstGeom prst="flowChart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dirty="0" smtClean="0">
                <a:solidFill>
                  <a:srgbClr val="045408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因素：性质、价格、对环境的影响</a:t>
            </a:r>
            <a:endParaRPr lang="en-US" altLang="zh-CN" dirty="0" smtClean="0">
              <a:solidFill>
                <a:srgbClr val="045408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NaOH</a:t>
            </a: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：价格高</a:t>
            </a:r>
            <a:endParaRPr kumimoji="0" lang="en-US" altLang="zh-C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盐酸：挥发，污染空气</a:t>
            </a: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9" name="Rectangle 2"/>
          <p:cNvSpPr txBox="1">
            <a:spLocks noRot="1" noChangeArrowheads="1"/>
          </p:cNvSpPr>
          <p:nvPr/>
        </p:nvSpPr>
        <p:spPr bwMode="auto">
          <a:xfrm>
            <a:off x="0" y="18284"/>
            <a:ext cx="9052229" cy="48654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</p:spPr>
        <p:txBody>
          <a:bodyPr/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考点三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、中和反应的应用</a:t>
            </a:r>
            <a:endParaRPr lang="zh-CN" altLang="en-US" sz="32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61566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6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utoUpdateAnimBg="0"/>
      <p:bldP spid="23560" grpId="0" animBg="1" autoUpdateAnimBg="0"/>
      <p:bldP spid="23561" grpId="0" animBg="1" autoUpdateAnimBg="0"/>
      <p:bldP spid="23562" grpId="0" animBg="1" autoUpdateAnimBg="0"/>
      <p:bldP spid="23563" grpId="0" animBg="1" autoUpdateAnimBg="0"/>
      <p:bldP spid="2" grpId="0" animBg="1"/>
      <p:bldP spid="13" grpId="0" animBg="1"/>
      <p:bldP spid="14" grpId="0" animBg="1"/>
      <p:bldP spid="15" grpId="0" animBg="1"/>
      <p:bldP spid="16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165" y="546045"/>
            <a:ext cx="842730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【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例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1】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(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2018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/>
                <a:ea typeface="仿宋_GB2312" charset="-122"/>
                <a:cs typeface="Times New Roman" pitchFamily="18" charset="0"/>
              </a:rPr>
              <a:t>·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益阳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仿宋_GB2312" charset="-122"/>
                <a:cs typeface="Times New Roman" pitchFamily="18" charset="0"/>
              </a:rPr>
              <a:t>)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某校化学小组在利用硫酸和氢氧化钠溶液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探究酸碱中和反应时，测得烧杯中溶液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pH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的变化如图所示。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下列说法正确的是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   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4097" name="Picture 1" descr="D:\21世纪教育\化学2020火线\习题Word版\主题一  身边的化学物质\2019中考化学一轮复习20讲主题一身边的化学物质07讲中和反应（课件+word练习）\DD083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30970"/>
            <a:ext cx="239459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45355" y="3147814"/>
            <a:ext cx="8045792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</a:t>
            </a:r>
            <a:r>
              <a:rPr kumimoji="0" lang="en-US" altLang="zh-CN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点所示溶液呈酸性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．向</a:t>
            </a:r>
            <a:r>
              <a:rPr kumimoji="0" lang="en-US" altLang="zh-CN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点所示溶液中滴加石蕊溶液，溶液呈紫色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．该实验是将</a:t>
            </a:r>
            <a:r>
              <a:rPr kumimoji="0" lang="en-US" altLang="zh-CN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NaOH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溶液逐滴滴入稀硫酸中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</a:t>
            </a:r>
            <a:r>
              <a:rPr kumimoji="0" lang="en-US" altLang="zh-CN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点所示溶液中，含有的溶质是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</a:t>
            </a:r>
            <a:r>
              <a:rPr kumimoji="0" lang="en-US" altLang="zh-CN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SO</a:t>
            </a:r>
            <a:r>
              <a:rPr kumimoji="0" lang="en-US" altLang="zh-CN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和</a:t>
            </a:r>
            <a:r>
              <a:rPr kumimoji="0" lang="en-US" altLang="zh-CN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NaOH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137704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B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76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2100" y="483518"/>
            <a:ext cx="816435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C00000"/>
                </a:solidFill>
              </a:rPr>
              <a:t>【</a:t>
            </a:r>
            <a:r>
              <a:rPr lang="zh-CN" altLang="en-US" sz="2800" dirty="0" smtClean="0">
                <a:solidFill>
                  <a:srgbClr val="C00000"/>
                </a:solidFill>
              </a:rPr>
              <a:t>例</a:t>
            </a:r>
            <a:r>
              <a:rPr lang="en-US" altLang="zh-CN" sz="2800" dirty="0" smtClean="0">
                <a:solidFill>
                  <a:srgbClr val="C00000"/>
                </a:solidFill>
              </a:rPr>
              <a:t>2】</a:t>
            </a:r>
            <a:r>
              <a:rPr lang="zh-CN" altLang="zh-CN" sz="2800" dirty="0" smtClean="0"/>
              <a:t>下列</a:t>
            </a:r>
            <a:r>
              <a:rPr lang="zh-CN" altLang="zh-CN" sz="2800" dirty="0"/>
              <a:t>应用与中和反应原理无关的是（　　）</a:t>
            </a:r>
          </a:p>
          <a:p>
            <a:pPr>
              <a:lnSpc>
                <a:spcPct val="150000"/>
              </a:lnSpc>
            </a:pPr>
            <a:r>
              <a:rPr lang="en-US" altLang="zh-CN" sz="2800" dirty="0"/>
              <a:t>A</a:t>
            </a:r>
            <a:r>
              <a:rPr lang="zh-CN" altLang="zh-CN" sz="2800" dirty="0"/>
              <a:t>．用浓硫酸干燥湿润的氧气</a:t>
            </a:r>
            <a:r>
              <a:rPr lang="en-US" altLang="zh-CN" sz="2800" dirty="0"/>
              <a:t>	       </a:t>
            </a:r>
            <a:endParaRPr lang="zh-CN" altLang="zh-CN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B</a:t>
            </a:r>
            <a:r>
              <a:rPr lang="zh-CN" altLang="zh-CN" sz="2800" dirty="0"/>
              <a:t>．用熟石灰改良酸性土壤</a:t>
            </a:r>
            <a:r>
              <a:rPr lang="en-US" altLang="zh-CN" sz="2800" dirty="0"/>
              <a:t>	</a:t>
            </a:r>
            <a:endParaRPr lang="zh-CN" altLang="zh-CN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C</a:t>
            </a:r>
            <a:r>
              <a:rPr lang="zh-CN" altLang="zh-CN" sz="2800" dirty="0"/>
              <a:t>．服用含氢氧化铝的药物治疗胃酸过多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/>
              <a:t>D</a:t>
            </a:r>
            <a:r>
              <a:rPr lang="zh-CN" altLang="zh-CN" sz="2800" dirty="0"/>
              <a:t>．用氢氧化钠溶液洗涤石油产品中的残留</a:t>
            </a:r>
            <a:r>
              <a:rPr lang="zh-CN" altLang="zh-CN" sz="2800" dirty="0" smtClean="0"/>
              <a:t>硫酸</a:t>
            </a:r>
            <a:endParaRPr lang="zh-CN" altLang="zh-CN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483518"/>
            <a:ext cx="5760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C00000"/>
                </a:solidFill>
              </a:rPr>
              <a:t>A</a:t>
            </a:r>
            <a:endParaRPr lang="zh-CN" altLang="zh-CN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5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F2BC14A-5506-4CFD-AAC3-16275820952E}"/>
              </a:ext>
            </a:extLst>
          </p:cNvPr>
          <p:cNvSpPr txBox="1"/>
          <p:nvPr/>
        </p:nvSpPr>
        <p:spPr>
          <a:xfrm>
            <a:off x="405668" y="1405221"/>
            <a:ext cx="8738332" cy="4342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实验操作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</a:p>
          <a:p>
            <a:pPr>
              <a:lnSpc>
                <a:spcPts val="348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用试管取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毫升氢氧化钡溶液，往试管 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4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中加入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毫升稀盐酸，等分成两份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b="1" dirty="0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48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实验证明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>
              <a:lnSpc>
                <a:spcPts val="34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(1)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往其中一份混合液中滴入几滴酚试 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4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液，发现溶液呈无色。说明溶液中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4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不存在的离子是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        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 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证明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两者发生了反应。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  <a:p>
            <a:endParaRPr lang="zh-CN" altLang="en-US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A3ECA2-B88B-4E82-BEAC-D7B1F79D74E6}"/>
              </a:ext>
            </a:extLst>
          </p:cNvPr>
          <p:cNvPicPr/>
          <p:nvPr/>
        </p:nvPicPr>
        <p:blipFill rotWithShape="1">
          <a:blip r:embed="rId2"/>
          <a:srcRect l="5415" t="93680" r="403" b="667"/>
          <a:stretch/>
        </p:blipFill>
        <p:spPr bwMode="auto">
          <a:xfrm>
            <a:off x="17428" y="4819464"/>
            <a:ext cx="9144000" cy="324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415C282-1F8E-4984-ABE9-061FBDFEA02B}"/>
              </a:ext>
            </a:extLst>
          </p:cNvPr>
          <p:cNvSpPr txBox="1"/>
          <p:nvPr/>
        </p:nvSpPr>
        <p:spPr>
          <a:xfrm>
            <a:off x="3449803" y="4005315"/>
            <a:ext cx="1877091" cy="5355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氢氧根离子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CACE7981-2D20-4C11-A2FC-BA9944BC2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1236109"/>
            <a:ext cx="2080600" cy="260863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DE22891-3E3F-438C-A37D-0DA25AB047A4}"/>
              </a:ext>
            </a:extLst>
          </p:cNvPr>
          <p:cNvSpPr txBox="1"/>
          <p:nvPr/>
        </p:nvSpPr>
        <p:spPr>
          <a:xfrm>
            <a:off x="353471" y="627534"/>
            <a:ext cx="8437058" cy="1267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8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例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en-US" altLang="zh-CN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2019·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金华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某兴趣小组对氢氧化钡溶液和稀盐酸 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4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混合后是否发生了化学反应展开了系列实验。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848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A3ECA2-B88B-4E82-BEAC-D7B1F79D74E6}"/>
              </a:ext>
            </a:extLst>
          </p:cNvPr>
          <p:cNvPicPr/>
          <p:nvPr/>
        </p:nvPicPr>
        <p:blipFill rotWithShape="1">
          <a:blip r:embed="rId2"/>
          <a:srcRect l="5415" t="93680" r="403" b="667"/>
          <a:stretch/>
        </p:blipFill>
        <p:spPr bwMode="auto">
          <a:xfrm>
            <a:off x="17428" y="4819464"/>
            <a:ext cx="9144000" cy="324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文本框 4">
            <a:extLst>
              <a:ext uri="{FF2B5EF4-FFF2-40B4-BE49-F238E27FC236}">
                <a16:creationId xmlns:a16="http://schemas.microsoft.com/office/drawing/2014/main" xmlns="" id="{4702C14E-F7E5-478D-9A00-195FCA988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" y="783661"/>
            <a:ext cx="8731250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2300" indent="-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622300" marR="0" lvl="0" indent="-6223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继续探究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】</a:t>
            </a:r>
          </a:p>
          <a:p>
            <a:pPr marL="622300" marR="0" lvl="0" indent="-6223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 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）能否再设计一个实验证明盐酸中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H+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参加了反应？于是往混合液中滴入石蕊试液，发现变红色，溶液呈酸性，这不能证明盐酸中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H+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参加了反应。讨论后，形成了新的对照实验方案，将步骤补充完整：</a:t>
            </a:r>
          </a:p>
          <a:p>
            <a:pPr marL="622300" marR="0" lvl="0" indent="-26543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  ①往盛有另一份混合液的试管中，加入足量的镁片；</a:t>
            </a:r>
          </a:p>
          <a:p>
            <a:pPr marL="622300" marR="0" lvl="0" indent="-26543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  ②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____________________________________________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，加 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marL="622300" marR="0" lvl="0" indent="-26543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入等量的镁片。</a:t>
            </a:r>
          </a:p>
          <a:p>
            <a:pPr marL="622300" marR="0" lvl="0" indent="-6223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）证明原混合液的盐酸中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H</a:t>
            </a:r>
            <a:r>
              <a:rPr lang="en-US" altLang="zh-CN" sz="2400" b="1" baseline="30000" dirty="0">
                <a:solidFill>
                  <a:srgbClr val="0000FF"/>
                </a:solidFill>
                <a:latin typeface="宋体" panose="02010600030101010101" pitchFamily="2" charset="-122"/>
              </a:rPr>
              <a:t>+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参加了反应的现象是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</a:rPr>
              <a:t>　   　 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C1A5200-9ACC-460F-BC69-5710F21EC50D}"/>
              </a:ext>
            </a:extLst>
          </p:cNvPr>
          <p:cNvSpPr txBox="1"/>
          <p:nvPr/>
        </p:nvSpPr>
        <p:spPr>
          <a:xfrm>
            <a:off x="1089116" y="3357973"/>
            <a:ext cx="7561263" cy="5355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另取一试管加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3mL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等质量分数的稀盐酸和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3mL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蒸馏水</a:t>
            </a:r>
          </a:p>
        </p:txBody>
      </p:sp>
      <p:sp>
        <p:nvSpPr>
          <p:cNvPr id="5" name="文本框 3">
            <a:extLst>
              <a:ext uri="{FF2B5EF4-FFF2-40B4-BE49-F238E27FC236}">
                <a16:creationId xmlns:a16="http://schemas.microsoft.com/office/drawing/2014/main" xmlns="" id="{5F4C857B-5CD0-4EEB-AA37-DDF024D477C9}"/>
              </a:ext>
            </a:extLst>
          </p:cNvPr>
          <p:cNvSpPr txBox="1"/>
          <p:nvPr/>
        </p:nvSpPr>
        <p:spPr>
          <a:xfrm>
            <a:off x="5167783" y="3934983"/>
            <a:ext cx="3960440" cy="4766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①中</a:t>
            </a:r>
            <a:r>
              <a:rPr lang="zh-CN" altLang="en-US" sz="2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产生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气体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比②中少</a:t>
            </a:r>
          </a:p>
        </p:txBody>
      </p:sp>
    </p:spTree>
    <p:extLst>
      <p:ext uri="{BB962C8B-B14F-4D97-AF65-F5344CB8AC3E}">
        <p14:creationId xmlns:p14="http://schemas.microsoft.com/office/powerpoint/2010/main" val="328106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A3ECA2-B88B-4E82-BEAC-D7B1F79D74E6}"/>
              </a:ext>
            </a:extLst>
          </p:cNvPr>
          <p:cNvPicPr/>
          <p:nvPr/>
        </p:nvPicPr>
        <p:blipFill rotWithShape="1">
          <a:blip r:embed="rId2"/>
          <a:srcRect l="5415" t="93680" r="403" b="667"/>
          <a:stretch/>
        </p:blipFill>
        <p:spPr bwMode="auto">
          <a:xfrm>
            <a:off x="17428" y="4819464"/>
            <a:ext cx="9144000" cy="324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文本框 4">
            <a:extLst>
              <a:ext uri="{FF2B5EF4-FFF2-40B4-BE49-F238E27FC236}">
                <a16:creationId xmlns:a16="http://schemas.microsoft.com/office/drawing/2014/main" xmlns="" id="{238D8B00-F5BF-4957-9B3C-2608D577FC15}"/>
              </a:ext>
            </a:extLst>
          </p:cNvPr>
          <p:cNvSpPr txBox="1"/>
          <p:nvPr/>
        </p:nvSpPr>
        <p:spPr>
          <a:xfrm>
            <a:off x="223803" y="1630362"/>
            <a:ext cx="8731250" cy="175432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622300" indent="-622300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微观解释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</a:p>
          <a:p>
            <a:pPr marL="622300" indent="-622300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）从微观上分析：氢氧化钡溶液和稀盐酸反应的实质是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  　                       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1186C23-65BE-4401-A309-9C3C2ADD40B6}"/>
              </a:ext>
            </a:extLst>
          </p:cNvPr>
          <p:cNvSpPr txBox="1"/>
          <p:nvPr/>
        </p:nvSpPr>
        <p:spPr>
          <a:xfrm>
            <a:off x="1292984" y="2636558"/>
            <a:ext cx="6592888" cy="5355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氢氧根离子和氢离子结合生成水分子</a:t>
            </a:r>
          </a:p>
        </p:txBody>
      </p:sp>
    </p:spTree>
    <p:extLst>
      <p:ext uri="{BB962C8B-B14F-4D97-AF65-F5344CB8AC3E}">
        <p14:creationId xmlns:p14="http://schemas.microsoft.com/office/powerpoint/2010/main" val="310500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p5"/>
          <p:cNvPicPr>
            <a:picLocks noChangeAspect="1" noChangeArrowheads="1"/>
          </p:cNvPicPr>
          <p:nvPr/>
        </p:nvPicPr>
        <p:blipFill>
          <a:blip r:embed="rId2">
            <a:lum brigh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148064" y="3003798"/>
            <a:ext cx="2971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4000" dirty="0" smtClean="0">
                <a:solidFill>
                  <a:srgbClr val="FF0000"/>
                </a:solidFill>
                <a:latin typeface="Times New Roman" pitchFamily="18" charset="0"/>
              </a:rPr>
              <a:t>再见</a:t>
            </a:r>
            <a:endParaRPr lang="zh-CN" altLang="en-US" sz="4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581400" y="3829050"/>
            <a:ext cx="5029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zh-CN" altLang="zh-CN">
              <a:solidFill>
                <a:srgbClr val="3399FF"/>
              </a:solidFill>
              <a:latin typeface="Times New Roman" pitchFamily="18" charset="0"/>
              <a:ea typeface="华文中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107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 txBox="1">
            <a:spLocks noRot="1" noChangeArrowheads="1"/>
          </p:cNvSpPr>
          <p:nvPr/>
        </p:nvSpPr>
        <p:spPr bwMode="auto">
          <a:xfrm>
            <a:off x="0" y="18284"/>
            <a:ext cx="9036496" cy="8572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</p:spPr>
        <p:txBody>
          <a:bodyPr/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考点一、中和反应：</a:t>
            </a:r>
            <a:endParaRPr lang="zh-CN" altLang="en-US" sz="32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54193" y="937272"/>
            <a:ext cx="164306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1</a:t>
            </a:r>
            <a:r>
              <a:rPr lang="zh-CN" altLang="en-US" sz="2800" b="1" dirty="0"/>
              <a:t>、</a:t>
            </a:r>
            <a:r>
              <a:rPr lang="en-US" sz="2800" b="1" dirty="0"/>
              <a:t> </a:t>
            </a:r>
            <a:r>
              <a:rPr lang="zh-CN" altLang="en-US" sz="2800" b="1" dirty="0"/>
              <a:t>概念：</a:t>
            </a:r>
            <a:endParaRPr lang="zh-CN" altLang="en-US" sz="2800" dirty="0"/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2000251" y="857250"/>
            <a:ext cx="5524078" cy="6832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FF0000"/>
                </a:solidFill>
              </a:rPr>
              <a:t>酸</a:t>
            </a:r>
            <a:r>
              <a:rPr lang="zh-CN" altLang="en-US" sz="3200" dirty="0"/>
              <a:t>和</a:t>
            </a:r>
            <a:r>
              <a:rPr lang="zh-CN" altLang="en-US" sz="3200" b="1" dirty="0">
                <a:solidFill>
                  <a:srgbClr val="FF0000"/>
                </a:solidFill>
              </a:rPr>
              <a:t>碱</a:t>
            </a:r>
            <a:r>
              <a:rPr lang="zh-CN" altLang="en-US" sz="3200" dirty="0"/>
              <a:t>作用生成</a:t>
            </a:r>
            <a:r>
              <a:rPr lang="zh-CN" altLang="en-US" sz="3200" b="1" dirty="0">
                <a:solidFill>
                  <a:srgbClr val="FF0000"/>
                </a:solidFill>
              </a:rPr>
              <a:t>盐</a:t>
            </a:r>
            <a:r>
              <a:rPr lang="zh-CN" altLang="en-US" sz="3200" dirty="0"/>
              <a:t>和</a:t>
            </a:r>
            <a:r>
              <a:rPr lang="zh-CN" altLang="en-US" sz="3200" b="1" dirty="0">
                <a:solidFill>
                  <a:srgbClr val="FF0000"/>
                </a:solidFill>
              </a:rPr>
              <a:t>水</a:t>
            </a:r>
            <a:r>
              <a:rPr lang="zh-CN" altLang="en-US" sz="3200" dirty="0" smtClean="0"/>
              <a:t>的反应</a:t>
            </a:r>
            <a:endParaRPr lang="en-US" sz="3200" dirty="0"/>
          </a:p>
        </p:txBody>
      </p:sp>
      <p:sp>
        <p:nvSpPr>
          <p:cNvPr id="25609" name="TextBox 8"/>
          <p:cNvSpPr txBox="1">
            <a:spLocks noChangeArrowheads="1"/>
          </p:cNvSpPr>
          <p:nvPr/>
        </p:nvSpPr>
        <p:spPr bwMode="auto">
          <a:xfrm>
            <a:off x="110381" y="3656881"/>
            <a:ext cx="2214563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 dirty="0" smtClean="0"/>
              <a:t>3</a:t>
            </a:r>
            <a:r>
              <a:rPr lang="zh-CN" altLang="en-US" sz="4000" b="1" dirty="0" smtClean="0"/>
              <a:t>、实质</a:t>
            </a:r>
            <a:r>
              <a:rPr lang="zh-CN" altLang="en-US" sz="4000" dirty="0"/>
              <a:t>：</a:t>
            </a:r>
          </a:p>
        </p:txBody>
      </p:sp>
      <p:sp>
        <p:nvSpPr>
          <p:cNvPr id="25611" name="TextBox 11"/>
          <p:cNvSpPr txBox="1">
            <a:spLocks noChangeArrowheads="1"/>
          </p:cNvSpPr>
          <p:nvPr/>
        </p:nvSpPr>
        <p:spPr bwMode="auto">
          <a:xfrm>
            <a:off x="2324944" y="3558392"/>
            <a:ext cx="4248472" cy="904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sz="4400" dirty="0">
                <a:solidFill>
                  <a:srgbClr val="FF0000"/>
                </a:solidFill>
              </a:rPr>
              <a:t>H</a:t>
            </a:r>
            <a:r>
              <a:rPr lang="en-US" sz="4400" baseline="30000" dirty="0">
                <a:solidFill>
                  <a:srgbClr val="FF0000"/>
                </a:solidFill>
              </a:rPr>
              <a:t>+ </a:t>
            </a:r>
            <a:r>
              <a:rPr lang="en-US" sz="4400" dirty="0">
                <a:solidFill>
                  <a:srgbClr val="FF0000"/>
                </a:solidFill>
              </a:rPr>
              <a:t>+ OH</a:t>
            </a:r>
            <a:r>
              <a:rPr lang="en-US" sz="4400" baseline="30000" dirty="0">
                <a:solidFill>
                  <a:srgbClr val="FF0000"/>
                </a:solidFill>
              </a:rPr>
              <a:t>- </a:t>
            </a:r>
            <a:r>
              <a:rPr lang="en-US" sz="4400" baseline="30000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=  H</a:t>
            </a:r>
            <a:r>
              <a:rPr lang="en-US" sz="4400" baseline="-25000" dirty="0" smtClean="0">
                <a:solidFill>
                  <a:srgbClr val="FF0000"/>
                </a:solidFill>
              </a:rPr>
              <a:t>2</a:t>
            </a:r>
            <a:r>
              <a:rPr lang="en-US" sz="4400" dirty="0" smtClean="0">
                <a:solidFill>
                  <a:srgbClr val="FF0000"/>
                </a:solidFill>
              </a:rPr>
              <a:t>O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  <p:pic>
        <p:nvPicPr>
          <p:cNvPr id="10" name="Picture 10" descr="10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7217" y="2898693"/>
            <a:ext cx="234089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348498" y="74652"/>
            <a:ext cx="388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50000"/>
                  </a:schemeClr>
                </a:solidFill>
              </a:rPr>
              <a:t>是非基本反应类型，属于复分解反应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2290" y="48308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是放热反应</a:t>
            </a:r>
            <a:endParaRPr lang="zh-CN" altLang="en-US" dirty="0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51422" y="1540514"/>
            <a:ext cx="22145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2 </a:t>
            </a:r>
            <a:r>
              <a:rPr lang="zh-CN" altLang="en-US" sz="3200" b="1" dirty="0"/>
              <a:t>、</a:t>
            </a:r>
            <a:r>
              <a:rPr lang="zh-CN" altLang="en-US" sz="3200" b="1" dirty="0" smtClean="0"/>
              <a:t>表达式</a:t>
            </a:r>
            <a:endParaRPr lang="zh-CN" altLang="en-US" sz="3200" dirty="0"/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2654321" y="1540514"/>
            <a:ext cx="256575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DE0000"/>
                </a:solidFill>
              </a:rPr>
              <a:t>酸</a:t>
            </a:r>
            <a:r>
              <a:rPr lang="en-US" sz="2800" dirty="0">
                <a:solidFill>
                  <a:srgbClr val="DE0000"/>
                </a:solidFill>
              </a:rPr>
              <a:t>+</a:t>
            </a:r>
            <a:r>
              <a:rPr lang="zh-CN" altLang="en-US" sz="2800" dirty="0">
                <a:solidFill>
                  <a:srgbClr val="DE0000"/>
                </a:solidFill>
              </a:rPr>
              <a:t>碱→盐</a:t>
            </a:r>
            <a:r>
              <a:rPr lang="en-US" sz="2800" dirty="0">
                <a:solidFill>
                  <a:srgbClr val="DE0000"/>
                </a:solidFill>
              </a:rPr>
              <a:t>+</a:t>
            </a:r>
            <a:r>
              <a:rPr lang="zh-CN" altLang="en-US" sz="2800" dirty="0">
                <a:solidFill>
                  <a:srgbClr val="DE0000"/>
                </a:solidFill>
              </a:rPr>
              <a:t>水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65271" y="2063734"/>
            <a:ext cx="689901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zh-CN" sz="2800" dirty="0" smtClean="0">
                <a:solidFill>
                  <a:srgbClr val="0033CC"/>
                </a:solidFill>
              </a:rPr>
              <a:t>有</a:t>
            </a:r>
            <a:r>
              <a:rPr lang="zh-CN" sz="2800" dirty="0">
                <a:solidFill>
                  <a:srgbClr val="0033CC"/>
                </a:solidFill>
              </a:rPr>
              <a:t>盐和水生成的反应，不一定是中和反应</a:t>
            </a:r>
            <a:r>
              <a:rPr lang="zh-CN" sz="2800" dirty="0" smtClean="0">
                <a:solidFill>
                  <a:srgbClr val="0033CC"/>
                </a:solidFill>
              </a:rPr>
              <a:t>。</a:t>
            </a:r>
            <a:endParaRPr lang="zh-CN" sz="2800" dirty="0">
              <a:solidFill>
                <a:srgbClr val="0033CC"/>
              </a:solidFill>
            </a:endParaRPr>
          </a:p>
          <a:p>
            <a:pPr eaLnBrk="1" hangingPunct="1"/>
            <a:r>
              <a:rPr lang="zh-CN" sz="2800" dirty="0">
                <a:solidFill>
                  <a:srgbClr val="FF3300"/>
                </a:solidFill>
              </a:rPr>
              <a:t>酸</a:t>
            </a:r>
            <a:r>
              <a:rPr lang="zh-CN" altLang="zh-CN" sz="2800" dirty="0">
                <a:solidFill>
                  <a:srgbClr val="FF3300"/>
                </a:solidFill>
              </a:rPr>
              <a:t>+</a:t>
            </a:r>
            <a:r>
              <a:rPr lang="zh-CN" sz="2800" dirty="0">
                <a:solidFill>
                  <a:srgbClr val="FF3300"/>
                </a:solidFill>
              </a:rPr>
              <a:t>金属氧化物→盐</a:t>
            </a:r>
            <a:r>
              <a:rPr lang="zh-CN" altLang="zh-CN" sz="2800" dirty="0">
                <a:solidFill>
                  <a:srgbClr val="FF3300"/>
                </a:solidFill>
              </a:rPr>
              <a:t>+</a:t>
            </a:r>
            <a:r>
              <a:rPr lang="zh-CN" sz="2800" dirty="0" smtClean="0">
                <a:solidFill>
                  <a:srgbClr val="FF3300"/>
                </a:solidFill>
              </a:rPr>
              <a:t>水</a:t>
            </a:r>
            <a:endParaRPr lang="zh-CN" sz="2800" dirty="0">
              <a:solidFill>
                <a:srgbClr val="FF3300"/>
              </a:solidFill>
            </a:endParaRPr>
          </a:p>
          <a:p>
            <a:pPr eaLnBrk="1" hangingPunct="1"/>
            <a:r>
              <a:rPr lang="zh-CN" sz="2800" dirty="0">
                <a:solidFill>
                  <a:srgbClr val="FF3300"/>
                </a:solidFill>
              </a:rPr>
              <a:t>碱</a:t>
            </a:r>
            <a:r>
              <a:rPr lang="zh-CN" altLang="zh-CN" sz="2800" dirty="0">
                <a:solidFill>
                  <a:srgbClr val="FF3300"/>
                </a:solidFill>
              </a:rPr>
              <a:t>+</a:t>
            </a:r>
            <a:r>
              <a:rPr lang="zh-CN" sz="2800" dirty="0">
                <a:solidFill>
                  <a:srgbClr val="FF3300"/>
                </a:solidFill>
              </a:rPr>
              <a:t>非金属氧化物</a:t>
            </a:r>
            <a:r>
              <a:rPr lang="zh-CN" sz="2800" dirty="0">
                <a:solidFill>
                  <a:srgbClr val="FF0066"/>
                </a:solidFill>
                <a:latin typeface="Arial" charset="0"/>
                <a:ea typeface="宋体" pitchFamily="2" charset="-122"/>
              </a:rPr>
              <a:t>→</a:t>
            </a:r>
            <a:r>
              <a:rPr lang="zh-CN" sz="2800" dirty="0">
                <a:solidFill>
                  <a:srgbClr val="FF3300"/>
                </a:solidFill>
                <a:latin typeface="Arial" charset="0"/>
                <a:ea typeface="宋体" pitchFamily="2" charset="-122"/>
              </a:rPr>
              <a:t>盐</a:t>
            </a:r>
            <a:r>
              <a:rPr lang="zh-CN" altLang="zh-CN" sz="2800" dirty="0">
                <a:solidFill>
                  <a:srgbClr val="FF3300"/>
                </a:solidFill>
                <a:latin typeface="Arial" charset="0"/>
                <a:ea typeface="宋体" pitchFamily="2" charset="-122"/>
              </a:rPr>
              <a:t>+</a:t>
            </a:r>
            <a:r>
              <a:rPr lang="zh-CN" sz="2800" dirty="0" smtClean="0">
                <a:solidFill>
                  <a:srgbClr val="FF3300"/>
                </a:solidFill>
                <a:latin typeface="Arial" charset="0"/>
                <a:ea typeface="宋体" pitchFamily="2" charset="-122"/>
              </a:rPr>
              <a:t>水</a:t>
            </a:r>
            <a:endParaRPr lang="zh-CN" sz="280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7020272" y="3003798"/>
            <a:ext cx="144017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 bwMode="auto">
          <a:xfrm>
            <a:off x="7244680" y="3316634"/>
            <a:ext cx="144017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 bwMode="auto">
          <a:xfrm>
            <a:off x="7011841" y="4279553"/>
            <a:ext cx="144017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 bwMode="auto">
          <a:xfrm>
            <a:off x="7181055" y="3998294"/>
            <a:ext cx="144017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 bwMode="auto">
          <a:xfrm>
            <a:off x="8582533" y="3774182"/>
            <a:ext cx="144017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 bwMode="auto">
          <a:xfrm>
            <a:off x="8064613" y="4319239"/>
            <a:ext cx="144017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 bwMode="auto">
          <a:xfrm>
            <a:off x="8231089" y="4062214"/>
            <a:ext cx="144017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 bwMode="auto">
          <a:xfrm>
            <a:off x="8510525" y="4319239"/>
            <a:ext cx="144017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0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  <p:bldP spid="25604" grpId="0" autoUpdateAnimBg="0"/>
      <p:bldP spid="25609" grpId="0" autoUpdateAnimBg="0"/>
      <p:bldP spid="25611" grpId="0"/>
      <p:bldP spid="3" grpId="0"/>
      <p:bldP spid="4" grpId="0"/>
      <p:bldP spid="14" grpId="0" autoUpdateAnimBg="0"/>
      <p:bldP spid="15" grpId="0" autoUpdateAnimBg="0"/>
      <p:bldP spid="1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 descr="pic_21867"/>
          <p:cNvPicPr>
            <a:picLocks noChangeAspect="1" noChangeArrowheads="1"/>
          </p:cNvPicPr>
          <p:nvPr/>
        </p:nvPicPr>
        <p:blipFill>
          <a:blip r:embed="rId2"/>
          <a:srcRect l="34166" t="2109" r="49718" b="18635"/>
          <a:stretch>
            <a:fillRect/>
          </a:stretch>
        </p:blipFill>
        <p:spPr bwMode="auto">
          <a:xfrm>
            <a:off x="5292725" y="964395"/>
            <a:ext cx="1435100" cy="133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utoShape 4"/>
          <p:cNvSpPr>
            <a:spLocks noChangeArrowheads="1"/>
          </p:cNvSpPr>
          <p:nvPr/>
        </p:nvSpPr>
        <p:spPr bwMode="gray">
          <a:xfrm>
            <a:off x="250826" y="3327798"/>
            <a:ext cx="3241675" cy="1468040"/>
          </a:xfrm>
          <a:prstGeom prst="bevel">
            <a:avLst>
              <a:gd name="adj" fmla="val 1648"/>
            </a:avLst>
          </a:prstGeom>
          <a:gradFill rotWithShape="1">
            <a:gsLst>
              <a:gs pos="0">
                <a:srgbClr val="DDDDDD"/>
              </a:gs>
              <a:gs pos="50000">
                <a:srgbClr val="F4F4F4"/>
              </a:gs>
              <a:gs pos="100000">
                <a:srgbClr val="DDDDDD"/>
              </a:gs>
            </a:gsLst>
            <a:lin ang="270000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gray">
          <a:xfrm>
            <a:off x="250826" y="2846785"/>
            <a:ext cx="3241675" cy="481013"/>
          </a:xfrm>
          <a:prstGeom prst="bevel">
            <a:avLst>
              <a:gd name="adj" fmla="val 3718"/>
            </a:avLst>
          </a:prstGeom>
          <a:solidFill>
            <a:schemeClr val="hlink">
              <a:alpha val="50195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gray">
          <a:xfrm>
            <a:off x="3492501" y="3327798"/>
            <a:ext cx="2574925" cy="1468040"/>
          </a:xfrm>
          <a:prstGeom prst="bevel">
            <a:avLst>
              <a:gd name="adj" fmla="val 1648"/>
            </a:avLst>
          </a:prstGeom>
          <a:gradFill rotWithShape="1">
            <a:gsLst>
              <a:gs pos="0">
                <a:srgbClr val="DDDDDD"/>
              </a:gs>
              <a:gs pos="50000">
                <a:srgbClr val="F4F4F4"/>
              </a:gs>
              <a:gs pos="100000">
                <a:srgbClr val="DDDDDD"/>
              </a:gs>
            </a:gsLst>
            <a:lin ang="270000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gray">
          <a:xfrm>
            <a:off x="3492501" y="2846785"/>
            <a:ext cx="2574925" cy="481013"/>
          </a:xfrm>
          <a:prstGeom prst="bevel">
            <a:avLst>
              <a:gd name="adj" fmla="val 3718"/>
            </a:avLst>
          </a:prstGeom>
          <a:solidFill>
            <a:srgbClr val="99CC00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gray">
          <a:xfrm>
            <a:off x="946151" y="2878931"/>
            <a:ext cx="1609725" cy="46166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1C1C1C"/>
                </a:solidFill>
                <a:ea typeface="黑体" panose="02010609060101010101" charset="-122"/>
              </a:rPr>
              <a:t>操作步骤 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gray">
          <a:xfrm>
            <a:off x="4175125" y="2890838"/>
            <a:ext cx="1117600" cy="46166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1C1C1C"/>
                </a:solidFill>
                <a:ea typeface="黑体" panose="02010609060101010101" charset="-122"/>
              </a:rPr>
              <a:t>现象 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gray">
          <a:xfrm>
            <a:off x="250825" y="3545682"/>
            <a:ext cx="2789238" cy="246221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endParaRPr lang="en-US" altLang="zh-CN" sz="1000">
              <a:solidFill>
                <a:srgbClr val="1C1C1C"/>
              </a:solidFill>
              <a:ea typeface="宋体" panose="02010600030101010101" pitchFamily="2" charset="-122"/>
            </a:endParaRP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gray">
          <a:xfrm>
            <a:off x="3175000" y="3545682"/>
            <a:ext cx="2787650" cy="246221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endParaRPr lang="en-US" altLang="zh-CN" sz="1000">
              <a:solidFill>
                <a:srgbClr val="1C1C1C"/>
              </a:solidFill>
              <a:ea typeface="宋体" panose="02010600030101010101" pitchFamily="2" charset="-122"/>
            </a:endParaRP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gray">
          <a:xfrm>
            <a:off x="6084889" y="3327798"/>
            <a:ext cx="2892425" cy="1463278"/>
          </a:xfrm>
          <a:prstGeom prst="bevel">
            <a:avLst>
              <a:gd name="adj" fmla="val 1648"/>
            </a:avLst>
          </a:prstGeom>
          <a:gradFill rotWithShape="1">
            <a:gsLst>
              <a:gs pos="0">
                <a:srgbClr val="DDDDDD"/>
              </a:gs>
              <a:gs pos="50000">
                <a:srgbClr val="F4F4F4"/>
              </a:gs>
              <a:gs pos="100000">
                <a:srgbClr val="DDDDDD"/>
              </a:gs>
            </a:gsLst>
            <a:lin ang="270000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gray">
          <a:xfrm>
            <a:off x="6072189" y="2842022"/>
            <a:ext cx="2892425" cy="485775"/>
          </a:xfrm>
          <a:prstGeom prst="bevel">
            <a:avLst>
              <a:gd name="adj" fmla="val 3718"/>
            </a:avLst>
          </a:prstGeom>
          <a:solidFill>
            <a:schemeClr val="accent1">
              <a:alpha val="50195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gray">
          <a:xfrm>
            <a:off x="7019926" y="2887266"/>
            <a:ext cx="1025525" cy="46166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1C1C1C"/>
                </a:solidFill>
                <a:ea typeface="黑体" panose="02010609060101010101" charset="-122"/>
              </a:rPr>
              <a:t>结论 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gray">
          <a:xfrm>
            <a:off x="6072188" y="3542110"/>
            <a:ext cx="2787650" cy="246221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endParaRPr lang="en-US" altLang="zh-CN" sz="1000">
              <a:solidFill>
                <a:srgbClr val="1C1C1C"/>
              </a:solidFill>
              <a:ea typeface="宋体" panose="02010600030101010101" pitchFamily="2" charset="-122"/>
            </a:endParaRPr>
          </a:p>
        </p:txBody>
      </p:sp>
      <p:sp>
        <p:nvSpPr>
          <p:cNvPr id="180240" name="Freeform 16"/>
          <p:cNvSpPr/>
          <p:nvPr/>
        </p:nvSpPr>
        <p:spPr bwMode="gray">
          <a:xfrm>
            <a:off x="250826" y="2625329"/>
            <a:ext cx="8666163" cy="207169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624" y="0"/>
              </a:cxn>
              <a:cxn ang="0">
                <a:pos x="3529" y="0"/>
              </a:cxn>
              <a:cxn ang="0">
                <a:pos x="3984" y="144"/>
              </a:cxn>
              <a:cxn ang="0">
                <a:pos x="0" y="144"/>
              </a:cxn>
            </a:cxnLst>
            <a:rect l="0" t="0" r="r" b="b"/>
            <a:pathLst>
              <a:path w="3984" h="144">
                <a:moveTo>
                  <a:pt x="0" y="144"/>
                </a:moveTo>
                <a:lnTo>
                  <a:pt x="624" y="0"/>
                </a:lnTo>
                <a:lnTo>
                  <a:pt x="3529" y="0"/>
                </a:lnTo>
                <a:lnTo>
                  <a:pt x="3984" y="144"/>
                </a:lnTo>
                <a:lnTo>
                  <a:pt x="0" y="144"/>
                </a:ln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51373"/>
                  <a:invGamma/>
                </a:schemeClr>
              </a:gs>
              <a:gs pos="100000">
                <a:schemeClr val="bg2"/>
              </a:gs>
            </a:gsLst>
            <a:lin ang="18900000" scaled="1"/>
          </a:gradFill>
          <a:ln w="9525">
            <a:noFill/>
            <a:rou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80241" name="Line 17"/>
          <p:cNvSpPr>
            <a:spLocks noChangeShapeType="1"/>
          </p:cNvSpPr>
          <p:nvPr/>
        </p:nvSpPr>
        <p:spPr bwMode="gray">
          <a:xfrm flipV="1">
            <a:off x="3497263" y="2625329"/>
            <a:ext cx="177800" cy="189309"/>
          </a:xfrm>
          <a:prstGeom prst="line">
            <a:avLst/>
          </a:prstGeom>
          <a:noFill/>
          <a:ln w="9525">
            <a:solidFill>
              <a:schemeClr val="bg1"/>
            </a:solidFill>
            <a:round/>
          </a:ln>
          <a:effectLst>
            <a:outerShdw dist="28398" dir="9206097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80242" name="Line 18"/>
          <p:cNvSpPr>
            <a:spLocks noChangeShapeType="1"/>
          </p:cNvSpPr>
          <p:nvPr/>
        </p:nvSpPr>
        <p:spPr bwMode="gray">
          <a:xfrm flipH="1" flipV="1">
            <a:off x="5867400" y="2625329"/>
            <a:ext cx="190500" cy="216694"/>
          </a:xfrm>
          <a:prstGeom prst="line">
            <a:avLst/>
          </a:prstGeom>
          <a:noFill/>
          <a:ln w="9525">
            <a:solidFill>
              <a:schemeClr val="bg1"/>
            </a:solidFill>
            <a:round/>
          </a:ln>
          <a:effectLst>
            <a:outerShdw dist="12700" dir="108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80243" name="Text Box 19"/>
          <p:cNvSpPr txBox="1">
            <a:spLocks noChangeArrowheads="1"/>
          </p:cNvSpPr>
          <p:nvPr/>
        </p:nvSpPr>
        <p:spPr bwMode="auto">
          <a:xfrm>
            <a:off x="3573463" y="3261308"/>
            <a:ext cx="2376487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336600"/>
                </a:solidFill>
                <a:latin typeface="Tahoma" panose="020B0604030504040204" pitchFamily="34" charset="0"/>
                <a:ea typeface="华文新魏" pitchFamily="2" charset="-122"/>
              </a:rPr>
              <a:t>溶液由无色变成红色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6084888" y="1924050"/>
            <a:ext cx="23622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1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80245" name="Text Box 21"/>
          <p:cNvSpPr txBox="1">
            <a:spLocks noChangeArrowheads="1"/>
          </p:cNvSpPr>
          <p:nvPr/>
        </p:nvSpPr>
        <p:spPr bwMode="auto">
          <a:xfrm>
            <a:off x="3563939" y="4030266"/>
            <a:ext cx="2447925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336600"/>
                </a:solidFill>
                <a:latin typeface="Tahoma" panose="020B0604030504040204" pitchFamily="34" charset="0"/>
                <a:ea typeface="华文新魏" pitchFamily="2" charset="-122"/>
              </a:rPr>
              <a:t>溶液红色褪去变为无色</a:t>
            </a:r>
          </a:p>
        </p:txBody>
      </p:sp>
      <p:sp>
        <p:nvSpPr>
          <p:cNvPr id="180246" name="Text Box 22"/>
          <p:cNvSpPr txBox="1">
            <a:spLocks noChangeArrowheads="1"/>
          </p:cNvSpPr>
          <p:nvPr/>
        </p:nvSpPr>
        <p:spPr bwMode="auto">
          <a:xfrm>
            <a:off x="6208036" y="3276988"/>
            <a:ext cx="2805113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溶液不再显碱性，氢氧化钠已反应完。</a:t>
            </a:r>
          </a:p>
        </p:txBody>
      </p:sp>
      <p:sp>
        <p:nvSpPr>
          <p:cNvPr id="180247" name="Text Box 23"/>
          <p:cNvSpPr txBox="1">
            <a:spLocks noChangeArrowheads="1"/>
          </p:cNvSpPr>
          <p:nvPr/>
        </p:nvSpPr>
        <p:spPr bwMode="auto">
          <a:xfrm>
            <a:off x="188913" y="3322864"/>
            <a:ext cx="338455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向</a:t>
            </a:r>
            <a:r>
              <a:rPr kumimoji="1" lang="zh-CN" altLang="en-US" sz="2400" b="1" dirty="0">
                <a:latin typeface="黑体" panose="02010609060101010101" charset="-122"/>
                <a:ea typeface="黑体" panose="02010609060101010101" charset="-122"/>
              </a:rPr>
              <a:t>盛有</a:t>
            </a:r>
            <a:r>
              <a:rPr kumimoji="1" lang="en-US" altLang="zh-CN" sz="2400" b="1" dirty="0" err="1">
                <a:latin typeface="黑体" panose="02010609060101010101" charset="-122"/>
                <a:ea typeface="黑体" panose="02010609060101010101" charset="-122"/>
              </a:rPr>
              <a:t>NaOH</a:t>
            </a:r>
            <a:r>
              <a:rPr kumimoji="1" lang="zh-CN" altLang="en-US" sz="2400" b="1" dirty="0">
                <a:latin typeface="黑体" panose="02010609060101010101" charset="-122"/>
                <a:ea typeface="黑体" panose="02010609060101010101" charset="-122"/>
              </a:rPr>
              <a:t>溶液的烧杯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中滴入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滴</a:t>
            </a:r>
            <a:r>
              <a:rPr lang="zh-CN" altLang="en-US" sz="2400" b="1" dirty="0">
                <a:solidFill>
                  <a:srgbClr val="DE0000"/>
                </a:solidFill>
                <a:latin typeface="黑体" panose="02010609060101010101" charset="-122"/>
                <a:ea typeface="黑体" panose="02010609060101010101" charset="-122"/>
              </a:rPr>
              <a:t>酚酞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溶液。</a:t>
            </a:r>
            <a:endParaRPr kumimoji="1" lang="zh-CN" altLang="en-US" sz="2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0248" name="Text Box 24"/>
          <p:cNvSpPr txBox="1">
            <a:spLocks noChangeArrowheads="1"/>
          </p:cNvSpPr>
          <p:nvPr/>
        </p:nvSpPr>
        <p:spPr bwMode="auto">
          <a:xfrm>
            <a:off x="250826" y="4061222"/>
            <a:ext cx="331311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</a:rPr>
              <a:t>2.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用滴管逐滴滴入稀盐酸，并</a:t>
            </a:r>
            <a:r>
              <a:rPr lang="zh-CN" altLang="en-US" sz="2400" b="1" dirty="0">
                <a:solidFill>
                  <a:srgbClr val="DE0000"/>
                </a:solidFill>
                <a:latin typeface="黑体" panose="02010609060101010101" charset="-122"/>
                <a:ea typeface="黑体" panose="02010609060101010101" charset="-122"/>
              </a:rPr>
              <a:t>不断搅拌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80249" name="Picture 25" descr="pic_21867"/>
          <p:cNvPicPr>
            <a:picLocks noChangeAspect="1" noChangeArrowheads="1"/>
          </p:cNvPicPr>
          <p:nvPr/>
        </p:nvPicPr>
        <p:blipFill>
          <a:blip r:embed="rId2"/>
          <a:srcRect l="23697" t="44307" r="65378" b="23512"/>
          <a:stretch>
            <a:fillRect/>
          </a:stretch>
        </p:blipFill>
        <p:spPr bwMode="auto">
          <a:xfrm>
            <a:off x="4500564" y="1276351"/>
            <a:ext cx="973137" cy="60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51" name="Picture 27" descr="pic_21867"/>
          <p:cNvPicPr>
            <a:picLocks noChangeAspect="1" noChangeArrowheads="1"/>
          </p:cNvPicPr>
          <p:nvPr/>
        </p:nvPicPr>
        <p:blipFill>
          <a:blip r:embed="rId2"/>
          <a:srcRect l="23697" t="44307" r="65378" b="23512"/>
          <a:stretch>
            <a:fillRect/>
          </a:stretch>
        </p:blipFill>
        <p:spPr bwMode="auto">
          <a:xfrm>
            <a:off x="6769100" y="1221582"/>
            <a:ext cx="971550" cy="60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52" name="Picture 28" descr="pic_21867"/>
          <p:cNvPicPr>
            <a:picLocks noChangeAspect="1" noChangeArrowheads="1"/>
          </p:cNvPicPr>
          <p:nvPr/>
        </p:nvPicPr>
        <p:blipFill>
          <a:blip r:embed="rId2"/>
          <a:srcRect l="23697" t="44307" r="65378" b="23512"/>
          <a:stretch>
            <a:fillRect/>
          </a:stretch>
        </p:blipFill>
        <p:spPr bwMode="auto">
          <a:xfrm>
            <a:off x="2662239" y="1276351"/>
            <a:ext cx="973137" cy="60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9"/>
          <p:cNvGrpSpPr>
            <a:grpSpLocks noChangeAspect="1"/>
          </p:cNvGrpSpPr>
          <p:nvPr/>
        </p:nvGrpSpPr>
        <p:grpSpPr bwMode="auto">
          <a:xfrm>
            <a:off x="3348038" y="1097757"/>
            <a:ext cx="1352550" cy="1150144"/>
            <a:chOff x="0" y="0"/>
            <a:chExt cx="2130" cy="2416"/>
          </a:xfrm>
        </p:grpSpPr>
        <p:pic>
          <p:nvPicPr>
            <p:cNvPr id="7206" name="Picture 30" descr="pic_21867"/>
            <p:cNvPicPr>
              <a:picLocks noChangeAspect="1" noChangeArrowheads="1"/>
            </p:cNvPicPr>
            <p:nvPr/>
          </p:nvPicPr>
          <p:blipFill>
            <a:blip r:embed="rId2"/>
            <a:srcRect l="58853" t="25293" r="25957" b="13295"/>
            <a:stretch>
              <a:fillRect/>
            </a:stretch>
          </p:blipFill>
          <p:spPr bwMode="auto">
            <a:xfrm>
              <a:off x="0" y="0"/>
              <a:ext cx="2130" cy="2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31"/>
            <p:cNvGrpSpPr>
              <a:grpSpLocks noChangeAspect="1"/>
            </p:cNvGrpSpPr>
            <p:nvPr/>
          </p:nvGrpSpPr>
          <p:grpSpPr bwMode="auto">
            <a:xfrm>
              <a:off x="429" y="1761"/>
              <a:ext cx="1246" cy="506"/>
              <a:chOff x="0" y="0"/>
              <a:chExt cx="1246" cy="506"/>
            </a:xfrm>
          </p:grpSpPr>
          <p:grpSp>
            <p:nvGrpSpPr>
              <p:cNvPr id="4" name="Group 32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1246" cy="506"/>
                <a:chOff x="0" y="0"/>
                <a:chExt cx="1246" cy="506"/>
              </a:xfrm>
            </p:grpSpPr>
            <p:pic>
              <p:nvPicPr>
                <p:cNvPr id="7210" name="Picture 33" descr="pic_21867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38269" t="68390" r="52695" b="18533"/>
                <a:stretch>
                  <a:fillRect/>
                </a:stretch>
              </p:blipFill>
              <p:spPr bwMode="auto">
                <a:xfrm>
                  <a:off x="0" y="0"/>
                  <a:ext cx="1246" cy="5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11" name="Picture 34" descr="pic_21867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42865" t="74290" r="54758" b="22945"/>
                <a:stretch>
                  <a:fillRect/>
                </a:stretch>
              </p:blipFill>
              <p:spPr bwMode="auto">
                <a:xfrm>
                  <a:off x="340" y="0"/>
                  <a:ext cx="340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7209" name="Picture 35" descr="pic_21867"/>
              <p:cNvPicPr>
                <a:picLocks noChangeAspect="1" noChangeArrowheads="1"/>
              </p:cNvPicPr>
              <p:nvPr/>
            </p:nvPicPr>
            <p:blipFill>
              <a:blip r:embed="rId2"/>
              <a:srcRect l="42865" t="74290" r="54758" b="22945"/>
              <a:stretch>
                <a:fillRect/>
              </a:stretch>
            </p:blipFill>
            <p:spPr bwMode="auto">
              <a:xfrm>
                <a:off x="455" y="228"/>
                <a:ext cx="34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80260" name="Line 36"/>
          <p:cNvSpPr>
            <a:spLocks noChangeShapeType="1"/>
          </p:cNvSpPr>
          <p:nvPr/>
        </p:nvSpPr>
        <p:spPr bwMode="gray">
          <a:xfrm flipV="1">
            <a:off x="261939" y="4030266"/>
            <a:ext cx="576103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</a:ln>
          <a:effectLst>
            <a:outerShdw dist="28398" dir="9206097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2" name="标题 1"/>
          <p:cNvSpPr txBox="1"/>
          <p:nvPr/>
        </p:nvSpPr>
        <p:spPr>
          <a:xfrm>
            <a:off x="142876" y="321459"/>
            <a:ext cx="2857488" cy="482201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解释与结论</a:t>
            </a:r>
          </a:p>
        </p:txBody>
      </p:sp>
      <p:grpSp>
        <p:nvGrpSpPr>
          <p:cNvPr id="43" name="组合 148484"/>
          <p:cNvGrpSpPr/>
          <p:nvPr/>
        </p:nvGrpSpPr>
        <p:grpSpPr bwMode="auto">
          <a:xfrm>
            <a:off x="1520850" y="1017975"/>
            <a:ext cx="6551613" cy="1671727"/>
            <a:chOff x="612" y="663"/>
            <a:chExt cx="4536" cy="1688"/>
          </a:xfrm>
        </p:grpSpPr>
        <p:sp>
          <p:nvSpPr>
            <p:cNvPr id="44" name="圆角矩形 148485"/>
            <p:cNvSpPr>
              <a:spLocks noChangeArrowheads="1"/>
            </p:cNvSpPr>
            <p:nvPr/>
          </p:nvSpPr>
          <p:spPr bwMode="auto">
            <a:xfrm>
              <a:off x="612" y="663"/>
              <a:ext cx="4536" cy="154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3200">
                <a:ea typeface="宋体" panose="02010600030101010101" pitchFamily="2" charset="-122"/>
              </a:endParaRPr>
            </a:p>
          </p:txBody>
        </p:sp>
        <p:pic>
          <p:nvPicPr>
            <p:cNvPr id="45" name="图片 148486" descr="在氢氧化钠溶液中加入盐酸"/>
            <p:cNvPicPr>
              <a:picLocks noChangeAspect="1" noChangeArrowheads="1"/>
            </p:cNvPicPr>
            <p:nvPr/>
          </p:nvPicPr>
          <p:blipFill>
            <a:blip r:embed="rId3">
              <a:lum bright="-14000" contrast="46000"/>
            </a:blip>
            <a:srcRect r="25494" b="11217"/>
            <a:stretch>
              <a:fillRect/>
            </a:stretch>
          </p:blipFill>
          <p:spPr bwMode="auto">
            <a:xfrm>
              <a:off x="1020" y="759"/>
              <a:ext cx="3769" cy="1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文本框 148487"/>
            <p:cNvSpPr txBox="1">
              <a:spLocks noChangeArrowheads="1"/>
            </p:cNvSpPr>
            <p:nvPr/>
          </p:nvSpPr>
          <p:spPr bwMode="auto">
            <a:xfrm>
              <a:off x="1202" y="1978"/>
              <a:ext cx="1633" cy="3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ea typeface="宋体" panose="02010600030101010101" pitchFamily="2" charset="-122"/>
                </a:rPr>
                <a:t>5mL</a:t>
              </a:r>
              <a:r>
                <a:rPr lang="zh-CN" altLang="en-US" b="1">
                  <a:ea typeface="宋体" panose="02010600030101010101" pitchFamily="2" charset="-122"/>
                </a:rPr>
                <a:t>稀氢氧化钠</a:t>
              </a:r>
            </a:p>
          </p:txBody>
        </p:sp>
      </p:grpSp>
      <p:sp>
        <p:nvSpPr>
          <p:cNvPr id="5" name="线形标注 1 4"/>
          <p:cNvSpPr/>
          <p:nvPr/>
        </p:nvSpPr>
        <p:spPr bwMode="auto">
          <a:xfrm>
            <a:off x="3457267" y="562559"/>
            <a:ext cx="2410133" cy="388712"/>
          </a:xfrm>
          <a:prstGeom prst="borderCallout1">
            <a:avLst>
              <a:gd name="adj1" fmla="val 18750"/>
              <a:gd name="adj2" fmla="val -8333"/>
              <a:gd name="adj3" fmla="val 915463"/>
              <a:gd name="adj4" fmla="val -4211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指示反应进行的程度</a:t>
            </a:r>
          </a:p>
        </p:txBody>
      </p:sp>
      <p:sp>
        <p:nvSpPr>
          <p:cNvPr id="47" name="线形标注 1 46"/>
          <p:cNvSpPr/>
          <p:nvPr/>
        </p:nvSpPr>
        <p:spPr bwMode="auto">
          <a:xfrm>
            <a:off x="1" y="1577579"/>
            <a:ext cx="1907382" cy="388712"/>
          </a:xfrm>
          <a:prstGeom prst="borderCallout1">
            <a:avLst>
              <a:gd name="adj1" fmla="val 141970"/>
              <a:gd name="adj2" fmla="val 38272"/>
              <a:gd name="adj3" fmla="val 780627"/>
              <a:gd name="adj4" fmla="val 8221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使</a:t>
            </a: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反应充分进行</a:t>
            </a:r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685102" y="117091"/>
            <a:ext cx="43656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0" dirty="0">
                <a:solidFill>
                  <a:srgbClr val="DE0000"/>
                </a:solidFill>
                <a:ea typeface="宋体" pitchFamily="2" charset="-122"/>
              </a:rPr>
              <a:t>NaOH+</a:t>
            </a:r>
            <a:r>
              <a:rPr lang="zh-CN" altLang="zh-CN" sz="2800" b="0" dirty="0" smtClean="0">
                <a:solidFill>
                  <a:srgbClr val="DE0000"/>
                </a:solidFill>
                <a:ea typeface="宋体" pitchFamily="2" charset="-122"/>
              </a:rPr>
              <a:t>HCl== NaCl + H</a:t>
            </a:r>
            <a:r>
              <a:rPr lang="zh-CN" altLang="zh-CN" sz="2800" b="0" baseline="-25000" dirty="0">
                <a:solidFill>
                  <a:srgbClr val="DE0000"/>
                </a:solidFill>
                <a:ea typeface="宋体" pitchFamily="2" charset="-122"/>
              </a:rPr>
              <a:t>2</a:t>
            </a:r>
            <a:r>
              <a:rPr lang="zh-CN" altLang="zh-CN" sz="2800" b="0" dirty="0">
                <a:solidFill>
                  <a:srgbClr val="DE0000"/>
                </a:solidFill>
                <a:ea typeface="宋体" pitchFamily="2" charset="-12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92908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18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43" grpId="0"/>
      <p:bldP spid="180245" grpId="0"/>
      <p:bldP spid="180246" grpId="0"/>
      <p:bldP spid="180247" grpId="0"/>
      <p:bldP spid="180248" grpId="0"/>
      <p:bldP spid="5" grpId="0" animBg="1"/>
      <p:bldP spid="47" grpId="0" animBg="1"/>
      <p:bldP spid="4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A3ECA2-B88B-4E82-BEAC-D7B1F79D74E6}"/>
              </a:ext>
            </a:extLst>
          </p:cNvPr>
          <p:cNvPicPr/>
          <p:nvPr/>
        </p:nvPicPr>
        <p:blipFill rotWithShape="1">
          <a:blip r:embed="rId3"/>
          <a:srcRect l="5415" t="93680" r="403" b="667"/>
          <a:stretch/>
        </p:blipFill>
        <p:spPr bwMode="auto">
          <a:xfrm>
            <a:off x="17428" y="4819464"/>
            <a:ext cx="9144000" cy="324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250A0B8-DE15-40AA-BB5D-815A009B7050}"/>
              </a:ext>
            </a:extLst>
          </p:cNvPr>
          <p:cNvSpPr txBox="1"/>
          <p:nvPr/>
        </p:nvSpPr>
        <p:spPr>
          <a:xfrm>
            <a:off x="323529" y="820360"/>
            <a:ext cx="8124527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中和反应的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知识网络</a:t>
            </a:r>
          </a:p>
        </p:txBody>
      </p:sp>
      <p:pic>
        <p:nvPicPr>
          <p:cNvPr id="4" name="19rjhx18.jpg" descr="id:2147502386;FounderCES">
            <a:extLst>
              <a:ext uri="{FF2B5EF4-FFF2-40B4-BE49-F238E27FC236}">
                <a16:creationId xmlns:a16="http://schemas.microsoft.com/office/drawing/2014/main" xmlns="" id="{64CC8C5A-5A90-4463-8BC6-8BCC9E4E00C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11960" y="1534835"/>
            <a:ext cx="4680520" cy="291632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8D8968A-63C9-47E9-9E61-15896F137709}"/>
              </a:ext>
            </a:extLst>
          </p:cNvPr>
          <p:cNvSpPr/>
          <p:nvPr/>
        </p:nvSpPr>
        <p:spPr>
          <a:xfrm>
            <a:off x="539552" y="1356960"/>
            <a:ext cx="43517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答案不唯一</a:t>
            </a:r>
            <a:r>
              <a:rPr 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合理即可</a:t>
            </a:r>
            <a:r>
              <a:rPr 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 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3F56682-AF99-4957-9696-21FD679371E0}"/>
              </a:ext>
            </a:extLst>
          </p:cNvPr>
          <p:cNvSpPr/>
          <p:nvPr/>
        </p:nvSpPr>
        <p:spPr>
          <a:xfrm>
            <a:off x="340336" y="2226331"/>
            <a:ext cx="36631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①</a:t>
            </a:r>
            <a:r>
              <a:rPr lang="en-US" sz="1400" dirty="0"/>
              <a:t> </a:t>
            </a:r>
            <a:r>
              <a:rPr lang="en-US" sz="1400" u="sng" dirty="0">
                <a:latin typeface="微软雅黑" pitchFamily="34" charset="-122"/>
                <a:ea typeface="微软雅黑" pitchFamily="34" charset="-122"/>
              </a:rPr>
              <a:t>                                                          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xmlns="" id="{0BC9626E-4A41-4716-B8BF-9624D9539D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8623317"/>
              </p:ext>
            </p:extLst>
          </p:nvPr>
        </p:nvGraphicFramePr>
        <p:xfrm>
          <a:off x="701459" y="2956309"/>
          <a:ext cx="7775938" cy="660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Document" r:id="rId5" imgW="6086019" imgH="579585" progId="Word.Document.12">
                  <p:embed/>
                </p:oleObj>
              </mc:Choice>
              <mc:Fallback>
                <p:oleObj name="Document" r:id="rId5" imgW="6086019" imgH="579585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459" y="2956309"/>
                        <a:ext cx="7775938" cy="6602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xmlns="" id="{603E4878-4C76-4183-998A-3585A4F0AB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566279"/>
              </p:ext>
            </p:extLst>
          </p:nvPr>
        </p:nvGraphicFramePr>
        <p:xfrm>
          <a:off x="671968" y="3947277"/>
          <a:ext cx="8363376" cy="709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Document" r:id="rId7" imgW="6086019" imgH="579585" progId="Word.Document.12">
                  <p:embed/>
                </p:oleObj>
              </mc:Choice>
              <mc:Fallback>
                <p:oleObj name="Document" r:id="rId7" imgW="6086019" imgH="579585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968" y="3947277"/>
                        <a:ext cx="8363376" cy="709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xmlns="" id="{47796844-220E-4D13-9097-AC0D0A8552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5159933"/>
              </p:ext>
            </p:extLst>
          </p:nvPr>
        </p:nvGraphicFramePr>
        <p:xfrm>
          <a:off x="782160" y="2229896"/>
          <a:ext cx="8379268" cy="709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Document" r:id="rId9" imgW="6086019" imgH="579585" progId="Word.Document.12">
                  <p:embed/>
                </p:oleObj>
              </mc:Choice>
              <mc:Fallback>
                <p:oleObj name="Document" r:id="rId9" imgW="6086019" imgH="579585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160" y="2229896"/>
                        <a:ext cx="8379268" cy="7099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4601557D-FA46-4F15-A8A2-FC88DA62E54A}"/>
              </a:ext>
            </a:extLst>
          </p:cNvPr>
          <p:cNvCxnSpPr>
            <a:cxnSpLocks/>
          </p:cNvCxnSpPr>
          <p:nvPr/>
        </p:nvCxnSpPr>
        <p:spPr>
          <a:xfrm>
            <a:off x="683569" y="3349436"/>
            <a:ext cx="30609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589DAF9C-C7DD-4848-88E9-F4384954983B}"/>
              </a:ext>
            </a:extLst>
          </p:cNvPr>
          <p:cNvCxnSpPr>
            <a:cxnSpLocks/>
          </p:cNvCxnSpPr>
          <p:nvPr/>
        </p:nvCxnSpPr>
        <p:spPr>
          <a:xfrm>
            <a:off x="647416" y="3858948"/>
            <a:ext cx="30609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8C82F10-C501-4949-8D30-7719A97C216B}"/>
              </a:ext>
            </a:extLst>
          </p:cNvPr>
          <p:cNvCxnSpPr>
            <a:cxnSpLocks/>
          </p:cNvCxnSpPr>
          <p:nvPr/>
        </p:nvCxnSpPr>
        <p:spPr>
          <a:xfrm>
            <a:off x="683569" y="4321544"/>
            <a:ext cx="30609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对象 17">
            <a:extLst>
              <a:ext uri="{FF2B5EF4-FFF2-40B4-BE49-F238E27FC236}">
                <a16:creationId xmlns:a16="http://schemas.microsoft.com/office/drawing/2014/main" xmlns="" id="{A0F95241-92D3-4B47-8A38-C9E359AA10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6961"/>
              </p:ext>
            </p:extLst>
          </p:nvPr>
        </p:nvGraphicFramePr>
        <p:xfrm>
          <a:off x="683568" y="3534650"/>
          <a:ext cx="7638208" cy="648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Document" r:id="rId11" imgW="6086019" imgH="579585" progId="Word.Document.12">
                  <p:embed/>
                </p:oleObj>
              </mc:Choice>
              <mc:Fallback>
                <p:oleObj name="Document" r:id="rId11" imgW="6086019" imgH="579585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534650"/>
                        <a:ext cx="7638208" cy="6485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323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67285"/>
            <a:ext cx="6624736" cy="259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1189" y="1995488"/>
            <a:ext cx="936625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588126" y="3234928"/>
            <a:ext cx="1008063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79913" y="3844528"/>
            <a:ext cx="792162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30097" y="184143"/>
            <a:ext cx="2940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证明</a:t>
            </a:r>
            <a:r>
              <a:rPr lang="zh-CN" altLang="en-US" dirty="0" smtClean="0">
                <a:solidFill>
                  <a:srgbClr val="C00000"/>
                </a:solidFill>
              </a:rPr>
              <a:t>中和反应的实验探究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34" y="728985"/>
            <a:ext cx="12954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246" y="851221"/>
            <a:ext cx="1971753" cy="144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001" y="674981"/>
            <a:ext cx="20859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32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xmlns="" id="{02694DE5-7C74-492A-81E1-AC54838157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84182"/>
              </p:ext>
            </p:extLst>
          </p:nvPr>
        </p:nvGraphicFramePr>
        <p:xfrm>
          <a:off x="431540" y="1764332"/>
          <a:ext cx="8280920" cy="3218436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3065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73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18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252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18136">
                <a:tc rowSpan="2"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溶液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酸碱指示剂</a:t>
                      </a: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定性</a:t>
                      </a: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)</a:t>
                      </a:r>
                      <a:endParaRPr lang="zh-CN" sz="2200" kern="1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区分溶液酸碱性</a:t>
                      </a: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)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pH(</a:t>
                      </a: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定量</a:t>
                      </a: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)</a:t>
                      </a:r>
                      <a:endParaRPr lang="zh-CN" sz="2200" kern="1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检验溶液酸碱性强弱</a:t>
                      </a: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)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8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石蕊溶液</a:t>
                      </a:r>
                      <a:endParaRPr lang="zh-CN" sz="2200" kern="1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酚酞溶液</a:t>
                      </a:r>
                      <a:endParaRPr lang="zh-CN" sz="2200" kern="1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pH</a:t>
                      </a: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与酸碱性关系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酸性</a:t>
                      </a:r>
                    </a:p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溶液</a:t>
                      </a:r>
                      <a:endParaRPr lang="zh-CN" sz="2200" kern="1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u="sng" kern="100" dirty="0">
                          <a:uFill>
                            <a:solidFill>
                              <a:srgbClr val="000000"/>
                            </a:solidFill>
                          </a:u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　　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u="sng" kern="100" dirty="0">
                          <a:uFill>
                            <a:solidFill>
                              <a:srgbClr val="000000"/>
                            </a:solidFill>
                          </a:u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　　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pH</a:t>
                      </a:r>
                      <a:r>
                        <a:rPr lang="en-US" sz="2200" u="sng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  </a:t>
                      </a: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,pH</a:t>
                      </a: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越大</a:t>
                      </a: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酸性越</a:t>
                      </a:r>
                      <a:r>
                        <a:rPr lang="en-US" altLang="zh-CN" sz="2200" u="sng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  </a:t>
                      </a:r>
                      <a:r>
                        <a:rPr lang="zh-CN" altLang="en-US" sz="2200" u="none" kern="100" dirty="0">
                          <a:solidFill>
                            <a:srgbClr val="00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。</a:t>
                      </a:r>
                      <a:endParaRPr lang="zh-CN" sz="2200" u="none" kern="100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中性</a:t>
                      </a:r>
                    </a:p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溶液</a:t>
                      </a:r>
                      <a:endParaRPr lang="zh-CN" sz="2200" kern="1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u="sng" kern="100" dirty="0">
                          <a:uFill>
                            <a:solidFill>
                              <a:srgbClr val="000000"/>
                            </a:solidFill>
                          </a:u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　　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u="sng" kern="100" dirty="0">
                          <a:uFill>
                            <a:solidFill>
                              <a:srgbClr val="000000"/>
                            </a:solidFill>
                          </a:u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　　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pH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碱性</a:t>
                      </a:r>
                    </a:p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溶液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u="sng" kern="100" dirty="0">
                          <a:uFill>
                            <a:solidFill>
                              <a:srgbClr val="000000"/>
                            </a:solidFill>
                          </a:u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　　</a:t>
                      </a:r>
                      <a:endParaRPr lang="en-US" sz="2200" u="sng" kern="100" dirty="0">
                        <a:uFill>
                          <a:solidFill>
                            <a:srgbClr val="000000"/>
                          </a:solidFill>
                        </a:u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zh-CN" sz="2200" u="sng" kern="100" dirty="0">
                          <a:uFill>
                            <a:solidFill>
                              <a:srgbClr val="000000"/>
                            </a:solidFill>
                          </a:u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　　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8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pH   ,pH    ,</a:t>
                      </a:r>
                      <a:r>
                        <a:rPr lang="zh-CN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碱性越强</a:t>
                      </a:r>
                      <a:r>
                        <a:rPr lang="en-US" sz="2200" kern="1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  <a:endParaRPr lang="zh-CN" sz="2200" kern="10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A3ECA2-B88B-4E82-BEAC-D7B1F79D74E6}"/>
              </a:ext>
            </a:extLst>
          </p:cNvPr>
          <p:cNvPicPr/>
          <p:nvPr/>
        </p:nvPicPr>
        <p:blipFill rotWithShape="1">
          <a:blip r:embed="rId2"/>
          <a:srcRect l="5415" t="93680" r="403" b="667"/>
          <a:stretch/>
        </p:blipFill>
        <p:spPr bwMode="auto">
          <a:xfrm>
            <a:off x="17428" y="4819464"/>
            <a:ext cx="9144000" cy="324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3CC8712-DE6B-4666-A828-1380ED19E75F}"/>
              </a:ext>
            </a:extLst>
          </p:cNvPr>
          <p:cNvSpPr txBox="1"/>
          <p:nvPr/>
        </p:nvSpPr>
        <p:spPr>
          <a:xfrm>
            <a:off x="3793947" y="1252384"/>
            <a:ext cx="4313218" cy="6267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溶液酸碱性及其强弱的测定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E294D84A-FA83-4DD8-BC3E-1DAD96CD1414}"/>
              </a:ext>
            </a:extLst>
          </p:cNvPr>
          <p:cNvSpPr txBox="1"/>
          <p:nvPr/>
        </p:nvSpPr>
        <p:spPr>
          <a:xfrm>
            <a:off x="295504" y="1242803"/>
            <a:ext cx="3166499" cy="62670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考点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溶液的酸碱性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354A440-1369-4A33-8AEE-7D39F61A585B}"/>
              </a:ext>
            </a:extLst>
          </p:cNvPr>
          <p:cNvSpPr/>
          <p:nvPr/>
        </p:nvSpPr>
        <p:spPr>
          <a:xfrm>
            <a:off x="2036967" y="293481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变红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E1266B9-5039-400E-8014-8D9ECDB2EC72}"/>
              </a:ext>
            </a:extLst>
          </p:cNvPr>
          <p:cNvSpPr/>
          <p:nvPr/>
        </p:nvSpPr>
        <p:spPr>
          <a:xfrm>
            <a:off x="3448107" y="2807281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不变色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6B69CCC-76D8-42FD-81FB-545697A0CC9A}"/>
              </a:ext>
            </a:extLst>
          </p:cNvPr>
          <p:cNvSpPr/>
          <p:nvPr/>
        </p:nvSpPr>
        <p:spPr>
          <a:xfrm>
            <a:off x="5454908" y="2946545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&lt;7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32B723B-6379-4998-A0DF-BE66953D0356}"/>
              </a:ext>
            </a:extLst>
          </p:cNvPr>
          <p:cNvSpPr/>
          <p:nvPr/>
        </p:nvSpPr>
        <p:spPr>
          <a:xfrm>
            <a:off x="7860142" y="2854211"/>
            <a:ext cx="494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弱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8167047-04E5-4383-8325-6FB747E051DC}"/>
              </a:ext>
            </a:extLst>
          </p:cNvPr>
          <p:cNvSpPr/>
          <p:nvPr/>
        </p:nvSpPr>
        <p:spPr>
          <a:xfrm>
            <a:off x="1872278" y="3511291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不变色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B1F421C-F929-4534-A0C2-04939618123B}"/>
              </a:ext>
            </a:extLst>
          </p:cNvPr>
          <p:cNvSpPr/>
          <p:nvPr/>
        </p:nvSpPr>
        <p:spPr>
          <a:xfrm>
            <a:off x="3483100" y="3538219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不变色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B4A59B17-F58F-436D-B346-D0AA852E4039}"/>
              </a:ext>
            </a:extLst>
          </p:cNvPr>
          <p:cNvSpPr/>
          <p:nvPr/>
        </p:nvSpPr>
        <p:spPr>
          <a:xfrm>
            <a:off x="5702733" y="3470502"/>
            <a:ext cx="4956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=7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3EDA119-FADD-42AA-A374-262607919520}"/>
              </a:ext>
            </a:extLst>
          </p:cNvPr>
          <p:cNvSpPr/>
          <p:nvPr/>
        </p:nvSpPr>
        <p:spPr>
          <a:xfrm>
            <a:off x="2049359" y="4144983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变蓝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6029F5C3-60B0-453F-BFA6-9B41C341CA78}"/>
              </a:ext>
            </a:extLst>
          </p:cNvPr>
          <p:cNvSpPr/>
          <p:nvPr/>
        </p:nvSpPr>
        <p:spPr>
          <a:xfrm>
            <a:off x="3615252" y="4178842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变红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69239445-7CEB-4D55-82B7-DE38322CF363}"/>
              </a:ext>
            </a:extLst>
          </p:cNvPr>
          <p:cNvSpPr/>
          <p:nvPr/>
        </p:nvSpPr>
        <p:spPr>
          <a:xfrm>
            <a:off x="5430126" y="4243409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&gt;7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47891A3-0156-45EE-9342-051923AEB530}"/>
              </a:ext>
            </a:extLst>
          </p:cNvPr>
          <p:cNvSpPr/>
          <p:nvPr/>
        </p:nvSpPr>
        <p:spPr>
          <a:xfrm>
            <a:off x="6315149" y="415410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越大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C3BADB92-4AF7-4BF6-8149-156FAB98E741}"/>
              </a:ext>
            </a:extLst>
          </p:cNvPr>
          <p:cNvCxnSpPr>
            <a:cxnSpLocks/>
          </p:cNvCxnSpPr>
          <p:nvPr/>
        </p:nvCxnSpPr>
        <p:spPr>
          <a:xfrm>
            <a:off x="1929140" y="3349436"/>
            <a:ext cx="101907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6A0FADC6-FC1D-486F-902B-A7431416D14C}"/>
              </a:ext>
            </a:extLst>
          </p:cNvPr>
          <p:cNvCxnSpPr>
            <a:cxnSpLocks/>
          </p:cNvCxnSpPr>
          <p:nvPr/>
        </p:nvCxnSpPr>
        <p:spPr>
          <a:xfrm>
            <a:off x="1954218" y="4154105"/>
            <a:ext cx="101907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57A66A28-8D4F-479E-9789-4384E96AF00C}"/>
              </a:ext>
            </a:extLst>
          </p:cNvPr>
          <p:cNvCxnSpPr>
            <a:cxnSpLocks/>
          </p:cNvCxnSpPr>
          <p:nvPr/>
        </p:nvCxnSpPr>
        <p:spPr>
          <a:xfrm>
            <a:off x="3570350" y="4116833"/>
            <a:ext cx="101907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BC0B9956-8478-4DE7-B9E3-1DF9565FE748}"/>
              </a:ext>
            </a:extLst>
          </p:cNvPr>
          <p:cNvCxnSpPr>
            <a:cxnSpLocks/>
          </p:cNvCxnSpPr>
          <p:nvPr/>
        </p:nvCxnSpPr>
        <p:spPr>
          <a:xfrm>
            <a:off x="3552922" y="3349436"/>
            <a:ext cx="101907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AE52F3E0-FC59-4CDD-B94D-C52930605D3F}"/>
              </a:ext>
            </a:extLst>
          </p:cNvPr>
          <p:cNvCxnSpPr>
            <a:cxnSpLocks/>
          </p:cNvCxnSpPr>
          <p:nvPr/>
        </p:nvCxnSpPr>
        <p:spPr>
          <a:xfrm>
            <a:off x="3570350" y="4713226"/>
            <a:ext cx="101907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FC9E6169-EA23-4FD8-821A-7D2C948C7287}"/>
              </a:ext>
            </a:extLst>
          </p:cNvPr>
          <p:cNvCxnSpPr>
            <a:cxnSpLocks/>
          </p:cNvCxnSpPr>
          <p:nvPr/>
        </p:nvCxnSpPr>
        <p:spPr>
          <a:xfrm>
            <a:off x="1964466" y="4713226"/>
            <a:ext cx="101907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0A78380D-E318-47FC-819A-A07D1E971BB2}"/>
              </a:ext>
            </a:extLst>
          </p:cNvPr>
          <p:cNvCxnSpPr>
            <a:cxnSpLocks/>
          </p:cNvCxnSpPr>
          <p:nvPr/>
        </p:nvCxnSpPr>
        <p:spPr>
          <a:xfrm>
            <a:off x="5454908" y="4713226"/>
            <a:ext cx="33969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B8D4D707-2B21-48C0-922F-1A1701ACE55B}"/>
              </a:ext>
            </a:extLst>
          </p:cNvPr>
          <p:cNvCxnSpPr>
            <a:cxnSpLocks/>
          </p:cNvCxnSpPr>
          <p:nvPr/>
        </p:nvCxnSpPr>
        <p:spPr>
          <a:xfrm>
            <a:off x="5580112" y="4058122"/>
            <a:ext cx="101907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44ACAB67-55FB-47B2-9CD7-6DB9BC6415A4}"/>
              </a:ext>
            </a:extLst>
          </p:cNvPr>
          <p:cNvCxnSpPr>
            <a:cxnSpLocks/>
          </p:cNvCxnSpPr>
          <p:nvPr/>
        </p:nvCxnSpPr>
        <p:spPr>
          <a:xfrm>
            <a:off x="6467627" y="4793830"/>
            <a:ext cx="33969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ECC8ECF5-302A-4483-B1DD-48B5006BBA9F}"/>
              </a:ext>
            </a:extLst>
          </p:cNvPr>
          <p:cNvSpPr/>
          <p:nvPr/>
        </p:nvSpPr>
        <p:spPr>
          <a:xfrm>
            <a:off x="5726617" y="1145991"/>
            <a:ext cx="3420927" cy="99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: 圆顶角 34">
            <a:extLst>
              <a:ext uri="{FF2B5EF4-FFF2-40B4-BE49-F238E27FC236}">
                <a16:creationId xmlns:a16="http://schemas.microsoft.com/office/drawing/2014/main" xmlns="" id="{5BA6D8CC-29FB-45F2-9126-706F2508BD8D}"/>
              </a:ext>
            </a:extLst>
          </p:cNvPr>
          <p:cNvSpPr/>
          <p:nvPr/>
        </p:nvSpPr>
        <p:spPr>
          <a:xfrm>
            <a:off x="3347864" y="767175"/>
            <a:ext cx="2375210" cy="478360"/>
          </a:xfrm>
          <a:prstGeom prst="round2SameRect">
            <a:avLst/>
          </a:prstGeom>
          <a:noFill/>
          <a:ln w="2540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b="1" dirty="0">
                <a:solidFill>
                  <a:srgbClr val="0033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考点知识聚焦</a:t>
            </a:r>
          </a:p>
        </p:txBody>
      </p:sp>
      <p:sp>
        <p:nvSpPr>
          <p:cNvPr id="37" name="流程图: 决策 36">
            <a:extLst>
              <a:ext uri="{FF2B5EF4-FFF2-40B4-BE49-F238E27FC236}">
                <a16:creationId xmlns:a16="http://schemas.microsoft.com/office/drawing/2014/main" xmlns="" id="{E0B6DB40-01C1-4792-9AA2-8D88169CA839}"/>
              </a:ext>
            </a:extLst>
          </p:cNvPr>
          <p:cNvSpPr/>
          <p:nvPr/>
        </p:nvSpPr>
        <p:spPr>
          <a:xfrm>
            <a:off x="2428151" y="904819"/>
            <a:ext cx="914400" cy="22000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117D7EB0-D769-4465-ABA6-16790A495A4A}"/>
              </a:ext>
            </a:extLst>
          </p:cNvPr>
          <p:cNvSpPr/>
          <p:nvPr/>
        </p:nvSpPr>
        <p:spPr>
          <a:xfrm>
            <a:off x="0" y="1145992"/>
            <a:ext cx="3347864" cy="99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流程图: 决策 38">
            <a:extLst>
              <a:ext uri="{FF2B5EF4-FFF2-40B4-BE49-F238E27FC236}">
                <a16:creationId xmlns:a16="http://schemas.microsoft.com/office/drawing/2014/main" xmlns="" id="{BB5A405A-47FD-417E-B919-8435A3A81086}"/>
              </a:ext>
            </a:extLst>
          </p:cNvPr>
          <p:cNvSpPr/>
          <p:nvPr/>
        </p:nvSpPr>
        <p:spPr>
          <a:xfrm>
            <a:off x="6637474" y="914297"/>
            <a:ext cx="914400" cy="22000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决策 39">
            <a:extLst>
              <a:ext uri="{FF2B5EF4-FFF2-40B4-BE49-F238E27FC236}">
                <a16:creationId xmlns:a16="http://schemas.microsoft.com/office/drawing/2014/main" xmlns="" id="{93C1DD24-E678-4DA5-BB8C-BCCFB4BBE527}"/>
              </a:ext>
            </a:extLst>
          </p:cNvPr>
          <p:cNvSpPr/>
          <p:nvPr/>
        </p:nvSpPr>
        <p:spPr>
          <a:xfrm>
            <a:off x="1508438" y="904819"/>
            <a:ext cx="914400" cy="22000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流程图: 决策 40">
            <a:extLst>
              <a:ext uri="{FF2B5EF4-FFF2-40B4-BE49-F238E27FC236}">
                <a16:creationId xmlns:a16="http://schemas.microsoft.com/office/drawing/2014/main" xmlns="" id="{AF54ED2C-3EC0-4F30-805F-6496E1960D45}"/>
              </a:ext>
            </a:extLst>
          </p:cNvPr>
          <p:cNvSpPr/>
          <p:nvPr/>
        </p:nvSpPr>
        <p:spPr>
          <a:xfrm>
            <a:off x="5723074" y="915530"/>
            <a:ext cx="914400" cy="22000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65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A3ECA2-B88B-4E82-BEAC-D7B1F79D74E6}"/>
              </a:ext>
            </a:extLst>
          </p:cNvPr>
          <p:cNvPicPr/>
          <p:nvPr/>
        </p:nvPicPr>
        <p:blipFill rotWithShape="1">
          <a:blip r:embed="rId2"/>
          <a:srcRect l="5415" t="93680" r="403" b="667"/>
          <a:stretch/>
        </p:blipFill>
        <p:spPr bwMode="auto">
          <a:xfrm>
            <a:off x="17428" y="4819464"/>
            <a:ext cx="9144000" cy="324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ED5E73D9-8C08-4591-89D6-7E017578978B}"/>
              </a:ext>
            </a:extLst>
          </p:cNvPr>
          <p:cNvSpPr txBox="1"/>
          <p:nvPr/>
        </p:nvSpPr>
        <p:spPr>
          <a:xfrm>
            <a:off x="323528" y="712455"/>
            <a:ext cx="7499416" cy="62670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溶液的酸碱性、酸碱度与酸碱盐溶液的辩证对应关系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69B7332-5A18-40FE-A981-6158D95C2DF4}"/>
              </a:ext>
            </a:extLst>
          </p:cNvPr>
          <p:cNvSpPr/>
          <p:nvPr/>
        </p:nvSpPr>
        <p:spPr>
          <a:xfrm>
            <a:off x="478065" y="1646216"/>
            <a:ext cx="85411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(2)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碱溶液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是碱性溶液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但碱性溶液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是碱溶液。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E1A3D3A-E034-4C6F-A524-5AB7FA381B95}"/>
              </a:ext>
            </a:extLst>
          </p:cNvPr>
          <p:cNvSpPr/>
          <p:nvPr/>
        </p:nvSpPr>
        <p:spPr>
          <a:xfrm>
            <a:off x="472756" y="2244073"/>
            <a:ext cx="8233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(3)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盐溶液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是中性溶液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中性溶液也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 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是盐溶液。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751744A-214B-4293-99AE-3E4AFC2FB8C1}"/>
              </a:ext>
            </a:extLst>
          </p:cNvPr>
          <p:cNvSpPr/>
          <p:nvPr/>
        </p:nvSpPr>
        <p:spPr>
          <a:xfrm>
            <a:off x="403057" y="3444460"/>
            <a:ext cx="83888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(5)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当碱溶液被稀释时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溶液的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但不会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0C3CA68-B8A0-439D-92C0-A2AA34B7F7B3}"/>
              </a:ext>
            </a:extLst>
          </p:cNvPr>
          <p:cNvSpPr/>
          <p:nvPr/>
        </p:nvSpPr>
        <p:spPr>
          <a:xfrm>
            <a:off x="431305" y="2798285"/>
            <a:ext cx="82349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(4)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当酸溶液被稀释时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溶液的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但不会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5BB33C5-2B20-4D33-9C3D-B0D9F9FFA8EA}"/>
              </a:ext>
            </a:extLst>
          </p:cNvPr>
          <p:cNvSpPr/>
          <p:nvPr/>
        </p:nvSpPr>
        <p:spPr>
          <a:xfrm>
            <a:off x="401920" y="4090635"/>
            <a:ext cx="91678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(6)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并不是所有的盐溶液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。如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Na</a:t>
            </a:r>
            <a:r>
              <a:rPr lang="en-US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</a:t>
            </a:r>
            <a:r>
              <a:rPr lang="en-US" sz="2400" b="1" baseline="-25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溶液的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BFDC1A5-340A-45A6-8803-EC6C2FE87F57}"/>
              </a:ext>
            </a:extLst>
          </p:cNvPr>
          <p:cNvSpPr/>
          <p:nvPr/>
        </p:nvSpPr>
        <p:spPr>
          <a:xfrm>
            <a:off x="1911963" y="1087284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一定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369B208-FFC4-43F5-83C5-E9FC52F9825F}"/>
              </a:ext>
            </a:extLst>
          </p:cNvPr>
          <p:cNvSpPr/>
          <p:nvPr/>
        </p:nvSpPr>
        <p:spPr>
          <a:xfrm>
            <a:off x="2015646" y="1627057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一定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1C0159B-89D3-4886-ADF2-77DAFF13333F}"/>
              </a:ext>
            </a:extLst>
          </p:cNvPr>
          <p:cNvSpPr/>
          <p:nvPr/>
        </p:nvSpPr>
        <p:spPr>
          <a:xfrm>
            <a:off x="5776234" y="1112180"/>
            <a:ext cx="13436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不一定</a:t>
            </a:r>
            <a:r>
              <a:rPr lang="zh-CN" altLang="en-US" dirty="0"/>
              <a:t>　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2759354-B753-4219-9716-DE7019A00F62}"/>
              </a:ext>
            </a:extLst>
          </p:cNvPr>
          <p:cNvSpPr/>
          <p:nvPr/>
        </p:nvSpPr>
        <p:spPr>
          <a:xfrm>
            <a:off x="6328137" y="1639738"/>
            <a:ext cx="13436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不一定</a:t>
            </a:r>
            <a:r>
              <a:rPr lang="zh-CN" altLang="en-US" dirty="0"/>
              <a:t>　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744BEA-7A0C-45CF-A523-F409BE9C7FA8}"/>
              </a:ext>
            </a:extLst>
          </p:cNvPr>
          <p:cNvSpPr/>
          <p:nvPr/>
        </p:nvSpPr>
        <p:spPr>
          <a:xfrm>
            <a:off x="1866337" y="2211310"/>
            <a:ext cx="1292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不一定</a:t>
            </a:r>
            <a:r>
              <a:rPr lang="zh-CN" altLang="en-US" sz="1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　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6EB689AA-524A-4648-AB75-1B7A2E85E4BC}"/>
              </a:ext>
            </a:extLst>
          </p:cNvPr>
          <p:cNvSpPr/>
          <p:nvPr/>
        </p:nvSpPr>
        <p:spPr>
          <a:xfrm>
            <a:off x="5985326" y="2239903"/>
            <a:ext cx="1292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不一定</a:t>
            </a:r>
            <a:r>
              <a:rPr lang="zh-CN" altLang="en-US" sz="1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　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B7177BE-2C40-428A-8B3B-90D97B12BE84}"/>
              </a:ext>
            </a:extLst>
          </p:cNvPr>
          <p:cNvSpPr/>
          <p:nvPr/>
        </p:nvSpPr>
        <p:spPr>
          <a:xfrm>
            <a:off x="4926247" y="2769324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增大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7C7E740-4DFA-4EED-A93D-D25F15C3B203}"/>
              </a:ext>
            </a:extLst>
          </p:cNvPr>
          <p:cNvSpPr/>
          <p:nvPr/>
        </p:nvSpPr>
        <p:spPr>
          <a:xfrm>
            <a:off x="6984063" y="2782060"/>
            <a:ext cx="6495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≥</a:t>
            </a:r>
            <a:r>
              <a:rPr 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5C347BC4-D719-4CA5-B8ED-40A58EFEDDE8}"/>
              </a:ext>
            </a:extLst>
          </p:cNvPr>
          <p:cNvSpPr/>
          <p:nvPr/>
        </p:nvSpPr>
        <p:spPr>
          <a:xfrm>
            <a:off x="4938782" y="349815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减小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C63883F-2189-4AE8-BBC3-7D6A4D56EA53}"/>
              </a:ext>
            </a:extLst>
          </p:cNvPr>
          <p:cNvSpPr/>
          <p:nvPr/>
        </p:nvSpPr>
        <p:spPr>
          <a:xfrm>
            <a:off x="7173408" y="3403133"/>
            <a:ext cx="6495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F9F71CFF-1368-4476-8A67-C1C66B2C3B06}"/>
              </a:ext>
            </a:extLst>
          </p:cNvPr>
          <p:cNvSpPr/>
          <p:nvPr/>
        </p:nvSpPr>
        <p:spPr>
          <a:xfrm>
            <a:off x="4690958" y="4069384"/>
            <a:ext cx="4956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=7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5DA130BF-1CC1-4008-8D52-1333813C512C}"/>
              </a:ext>
            </a:extLst>
          </p:cNvPr>
          <p:cNvSpPr/>
          <p:nvPr/>
        </p:nvSpPr>
        <p:spPr>
          <a:xfrm>
            <a:off x="8313947" y="4111885"/>
            <a:ext cx="4956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&gt;7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6E45986-31A4-4A01-A7E2-DDF64D1C411E}"/>
              </a:ext>
            </a:extLst>
          </p:cNvPr>
          <p:cNvSpPr txBox="1"/>
          <p:nvPr/>
        </p:nvSpPr>
        <p:spPr>
          <a:xfrm>
            <a:off x="493033" y="1118764"/>
            <a:ext cx="7965890" cy="62670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(1)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酸溶液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是酸性溶液</a:t>
            </a:r>
            <a:r>
              <a:rPr 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但酸性溶液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是酸溶液。</a:t>
            </a:r>
          </a:p>
        </p:txBody>
      </p:sp>
    </p:spTree>
    <p:extLst>
      <p:ext uri="{BB962C8B-B14F-4D97-AF65-F5344CB8AC3E}">
        <p14:creationId xmlns:p14="http://schemas.microsoft.com/office/powerpoint/2010/main" val="259010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A3ECA2-B88B-4E82-BEAC-D7B1F79D74E6}"/>
              </a:ext>
            </a:extLst>
          </p:cNvPr>
          <p:cNvPicPr/>
          <p:nvPr/>
        </p:nvPicPr>
        <p:blipFill rotWithShape="1">
          <a:blip r:embed="rId2"/>
          <a:srcRect l="5415" t="93680" r="403" b="667"/>
          <a:stretch/>
        </p:blipFill>
        <p:spPr bwMode="auto">
          <a:xfrm>
            <a:off x="17428" y="4819464"/>
            <a:ext cx="9144000" cy="324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E3EC07C-324A-4547-9E26-89AFC25A54BC}"/>
              </a:ext>
            </a:extLst>
          </p:cNvPr>
          <p:cNvSpPr/>
          <p:nvPr/>
        </p:nvSpPr>
        <p:spPr>
          <a:xfrm>
            <a:off x="170478" y="1245471"/>
            <a:ext cx="8568952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8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在玻璃片上放一小片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试纸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zh-CN" altLang="zh-CN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蘸取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溶液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滴到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48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pH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试纸上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把试纸显示的颜色与</a:t>
            </a:r>
            <a:r>
              <a:rPr lang="en-US" altLang="zh-CN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zh-CN" altLang="zh-CN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比较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读出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48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溶液的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pH,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读数为</a:t>
            </a:r>
            <a:r>
              <a:rPr lang="zh-CN" altLang="zh-CN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2E865D2-5E42-41A0-9290-1346EB39AAAA}"/>
              </a:ext>
            </a:extLst>
          </p:cNvPr>
          <p:cNvSpPr/>
          <p:nvPr/>
        </p:nvSpPr>
        <p:spPr>
          <a:xfrm>
            <a:off x="5215489" y="1554616"/>
            <a:ext cx="18870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标准比色卡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DA4CE56-91B8-452B-A826-3393D4A68FEA}"/>
              </a:ext>
            </a:extLst>
          </p:cNvPr>
          <p:cNvSpPr/>
          <p:nvPr/>
        </p:nvSpPr>
        <p:spPr>
          <a:xfrm>
            <a:off x="3336748" y="203700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整数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3CFD426-948C-4FED-AC9B-F78022914402}"/>
              </a:ext>
            </a:extLst>
          </p:cNvPr>
          <p:cNvSpPr/>
          <p:nvPr/>
        </p:nvSpPr>
        <p:spPr>
          <a:xfrm>
            <a:off x="5234283" y="2383292"/>
            <a:ext cx="926592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8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不能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9394DCF-5A3E-466A-87AA-5F1E5E31EBF4}"/>
              </a:ext>
            </a:extLst>
          </p:cNvPr>
          <p:cNvSpPr/>
          <p:nvPr/>
        </p:nvSpPr>
        <p:spPr>
          <a:xfrm>
            <a:off x="1763688" y="3710166"/>
            <a:ext cx="11144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试纸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331D2C1-FA06-4550-8537-04C074EA6C9C}"/>
              </a:ext>
            </a:extLst>
          </p:cNvPr>
          <p:cNvSpPr/>
          <p:nvPr/>
        </p:nvSpPr>
        <p:spPr>
          <a:xfrm>
            <a:off x="23503" y="820274"/>
            <a:ext cx="3900427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6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3.pH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的测定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方法及注意事项</a:t>
            </a:r>
            <a:endParaRPr lang="zh-CN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C3160B2-A66E-4055-9C4B-2FC656DF9CB6}"/>
              </a:ext>
            </a:extLst>
          </p:cNvPr>
          <p:cNvSpPr/>
          <p:nvPr/>
        </p:nvSpPr>
        <p:spPr>
          <a:xfrm>
            <a:off x="17428" y="3720304"/>
            <a:ext cx="9768006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8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不能将</a:t>
            </a:r>
            <a:r>
              <a:rPr lang="en-US" altLang="zh-CN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直接伸入待测溶液中测其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pH,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否则会污染试剂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endParaRPr lang="zh-CN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327FDD5-80E5-48EB-826B-FC7414C5D782}"/>
              </a:ext>
            </a:extLst>
          </p:cNvPr>
          <p:cNvSpPr/>
          <p:nvPr/>
        </p:nvSpPr>
        <p:spPr>
          <a:xfrm>
            <a:off x="119838" y="2438969"/>
            <a:ext cx="8875052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8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试纸测溶液的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试纸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（选填“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”或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4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不能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”）</a:t>
            </a:r>
            <a:r>
              <a:rPr lang="zh-CN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用水润湿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，若是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试纸用水润湿，会使酸性溶液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4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en-US" altLang="zh-CN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，碱性溶液的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en-US" altLang="zh-CN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，中性溶液的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pH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则</a:t>
            </a:r>
            <a:r>
              <a:rPr lang="zh-CN" altLang="en-US" sz="2400" b="1" u="sng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FBFAE10-23B8-4185-B313-435440D4BBB2}"/>
              </a:ext>
            </a:extLst>
          </p:cNvPr>
          <p:cNvSpPr/>
          <p:nvPr/>
        </p:nvSpPr>
        <p:spPr>
          <a:xfrm>
            <a:off x="5215489" y="1142727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玻璃棒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397BBA0-0B5A-4C2E-BDBA-DA3592034E24}"/>
              </a:ext>
            </a:extLst>
          </p:cNvPr>
          <p:cNvSpPr txBox="1"/>
          <p:nvPr/>
        </p:nvSpPr>
        <p:spPr>
          <a:xfrm>
            <a:off x="1596844" y="3207663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偏大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01A9CB5-46F4-4503-9B36-0056780141B3}"/>
              </a:ext>
            </a:extLst>
          </p:cNvPr>
          <p:cNvSpPr txBox="1"/>
          <p:nvPr/>
        </p:nvSpPr>
        <p:spPr>
          <a:xfrm>
            <a:off x="4894155" y="3241639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偏小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35C3242-BC6E-4947-AE17-861E8EF73863}"/>
              </a:ext>
            </a:extLst>
          </p:cNvPr>
          <p:cNvSpPr txBox="1"/>
          <p:nvPr/>
        </p:nvSpPr>
        <p:spPr>
          <a:xfrm>
            <a:off x="8191466" y="3264195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不变</a:t>
            </a:r>
          </a:p>
        </p:txBody>
      </p:sp>
    </p:spTree>
    <p:extLst>
      <p:ext uri="{BB962C8B-B14F-4D97-AF65-F5344CB8AC3E}">
        <p14:creationId xmlns:p14="http://schemas.microsoft.com/office/powerpoint/2010/main" val="243990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238" y="411509"/>
            <a:ext cx="9144001" cy="482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618092" y="699542"/>
            <a:ext cx="6434137" cy="758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/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>
              <a:spcBef>
                <a:spcPts val="2888"/>
              </a:spcBef>
            </a:pPr>
            <a:r>
              <a:rPr lang="zh-CN" altLang="zh-CN" sz="4700" dirty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zh-CN" altLang="en-US" sz="2800" dirty="0" smtClean="0">
                <a:solidFill>
                  <a:schemeClr val="tx1"/>
                </a:solidFill>
                <a:ea typeface="宋体" pitchFamily="2" charset="-122"/>
              </a:rPr>
              <a:t>石蕊、酚酞能指示溶液的</a:t>
            </a:r>
            <a:r>
              <a:rPr lang="zh-CN" altLang="en-US" sz="2800" dirty="0" smtClean="0">
                <a:solidFill>
                  <a:srgbClr val="DE0000"/>
                </a:solidFill>
                <a:ea typeface="宋体" pitchFamily="2" charset="-122"/>
              </a:rPr>
              <a:t>酸碱性</a:t>
            </a:r>
            <a:endParaRPr lang="zh-CN" sz="2800" dirty="0">
              <a:solidFill>
                <a:srgbClr val="DE0000"/>
              </a:solidFill>
              <a:ea typeface="宋体" pitchFamily="2" charset="-122"/>
            </a:endParaRPr>
          </a:p>
        </p:txBody>
      </p:sp>
      <p:sp>
        <p:nvSpPr>
          <p:cNvPr id="12292" name="TextBox 1"/>
          <p:cNvSpPr txBox="1">
            <a:spLocks noChangeArrowheads="1"/>
          </p:cNvSpPr>
          <p:nvPr/>
        </p:nvSpPr>
        <p:spPr bwMode="auto">
          <a:xfrm>
            <a:off x="2492480" y="1351969"/>
            <a:ext cx="64643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C00000"/>
                </a:solidFill>
              </a:rPr>
              <a:t>溶液的酸碱度</a:t>
            </a:r>
            <a:r>
              <a:rPr lang="en-US" altLang="zh-CN" sz="3200" dirty="0">
                <a:solidFill>
                  <a:srgbClr val="C00000"/>
                </a:solidFill>
              </a:rPr>
              <a:t>——PH(0—14)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0" y="1804988"/>
            <a:ext cx="9207500" cy="923454"/>
            <a:chOff x="0" y="0"/>
            <a:chExt cx="5808" cy="1121"/>
          </a:xfrm>
        </p:grpSpPr>
        <p:sp>
          <p:nvSpPr>
            <p:cNvPr id="13327" name="Line 7"/>
            <p:cNvSpPr>
              <a:spLocks noChangeShapeType="1"/>
            </p:cNvSpPr>
            <p:nvPr/>
          </p:nvSpPr>
          <p:spPr bwMode="auto">
            <a:xfrm>
              <a:off x="192" y="912"/>
              <a:ext cx="5616" cy="0"/>
            </a:xfrm>
            <a:prstGeom prst="line">
              <a:avLst/>
            </a:prstGeom>
            <a:noFill/>
            <a:ln w="12700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8" name="Line 8"/>
            <p:cNvSpPr>
              <a:spLocks noChangeShapeType="1"/>
            </p:cNvSpPr>
            <p:nvPr/>
          </p:nvSpPr>
          <p:spPr bwMode="auto">
            <a:xfrm>
              <a:off x="2880" y="288"/>
              <a:ext cx="0" cy="624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9" name="Line 9"/>
            <p:cNvSpPr>
              <a:spLocks noChangeShapeType="1"/>
            </p:cNvSpPr>
            <p:nvPr/>
          </p:nvSpPr>
          <p:spPr bwMode="auto">
            <a:xfrm flipH="1">
              <a:off x="192" y="384"/>
              <a:ext cx="0" cy="528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0" name="Text Box 10"/>
            <p:cNvSpPr txBox="1">
              <a:spLocks noChangeArrowheads="1"/>
            </p:cNvSpPr>
            <p:nvPr/>
          </p:nvSpPr>
          <p:spPr bwMode="auto">
            <a:xfrm>
              <a:off x="0" y="48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O</a:t>
              </a:r>
            </a:p>
          </p:txBody>
        </p:sp>
        <p:sp>
          <p:nvSpPr>
            <p:cNvPr id="13331" name="Text Box 11"/>
            <p:cNvSpPr txBox="1">
              <a:spLocks noChangeArrowheads="1"/>
            </p:cNvSpPr>
            <p:nvPr/>
          </p:nvSpPr>
          <p:spPr bwMode="auto">
            <a:xfrm>
              <a:off x="2736" y="0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7</a:t>
              </a:r>
            </a:p>
          </p:txBody>
        </p:sp>
        <p:sp>
          <p:nvSpPr>
            <p:cNvPr id="13332" name="Line 12"/>
            <p:cNvSpPr>
              <a:spLocks noChangeShapeType="1"/>
            </p:cNvSpPr>
            <p:nvPr/>
          </p:nvSpPr>
          <p:spPr bwMode="auto">
            <a:xfrm>
              <a:off x="576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3" name="Text Box 13"/>
            <p:cNvSpPr txBox="1">
              <a:spLocks noChangeArrowheads="1"/>
            </p:cNvSpPr>
            <p:nvPr/>
          </p:nvSpPr>
          <p:spPr bwMode="auto">
            <a:xfrm>
              <a:off x="480" y="336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1</a:t>
              </a:r>
            </a:p>
          </p:txBody>
        </p:sp>
        <p:sp>
          <p:nvSpPr>
            <p:cNvPr id="13334" name="Line 14"/>
            <p:cNvSpPr>
              <a:spLocks noChangeShapeType="1"/>
            </p:cNvSpPr>
            <p:nvPr/>
          </p:nvSpPr>
          <p:spPr bwMode="auto">
            <a:xfrm>
              <a:off x="960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5" name="Text Box 15"/>
            <p:cNvSpPr txBox="1">
              <a:spLocks noChangeArrowheads="1"/>
            </p:cNvSpPr>
            <p:nvPr/>
          </p:nvSpPr>
          <p:spPr bwMode="auto">
            <a:xfrm>
              <a:off x="864" y="336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2</a:t>
              </a:r>
            </a:p>
          </p:txBody>
        </p:sp>
        <p:sp>
          <p:nvSpPr>
            <p:cNvPr id="13336" name="Line 16"/>
            <p:cNvSpPr>
              <a:spLocks noChangeShapeType="1"/>
            </p:cNvSpPr>
            <p:nvPr/>
          </p:nvSpPr>
          <p:spPr bwMode="auto">
            <a:xfrm>
              <a:off x="1344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7" name="Text Box 17"/>
            <p:cNvSpPr txBox="1">
              <a:spLocks noChangeArrowheads="1"/>
            </p:cNvSpPr>
            <p:nvPr/>
          </p:nvSpPr>
          <p:spPr bwMode="auto">
            <a:xfrm>
              <a:off x="1248" y="336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3</a:t>
              </a:r>
            </a:p>
          </p:txBody>
        </p:sp>
        <p:sp>
          <p:nvSpPr>
            <p:cNvPr id="13338" name="Line 18"/>
            <p:cNvSpPr>
              <a:spLocks noChangeShapeType="1"/>
            </p:cNvSpPr>
            <p:nvPr/>
          </p:nvSpPr>
          <p:spPr bwMode="auto">
            <a:xfrm>
              <a:off x="1728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9" name="Text Box 19"/>
            <p:cNvSpPr txBox="1">
              <a:spLocks noChangeArrowheads="1"/>
            </p:cNvSpPr>
            <p:nvPr/>
          </p:nvSpPr>
          <p:spPr bwMode="auto">
            <a:xfrm>
              <a:off x="1584" y="336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4</a:t>
              </a:r>
            </a:p>
          </p:txBody>
        </p:sp>
        <p:sp>
          <p:nvSpPr>
            <p:cNvPr id="13340" name="Line 20"/>
            <p:cNvSpPr>
              <a:spLocks noChangeShapeType="1"/>
            </p:cNvSpPr>
            <p:nvPr/>
          </p:nvSpPr>
          <p:spPr bwMode="auto">
            <a:xfrm>
              <a:off x="2112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1" name="Text Box 21"/>
            <p:cNvSpPr txBox="1">
              <a:spLocks noChangeArrowheads="1"/>
            </p:cNvSpPr>
            <p:nvPr/>
          </p:nvSpPr>
          <p:spPr bwMode="auto">
            <a:xfrm>
              <a:off x="1968" y="336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5</a:t>
              </a:r>
            </a:p>
          </p:txBody>
        </p:sp>
        <p:sp>
          <p:nvSpPr>
            <p:cNvPr id="13342" name="Line 22"/>
            <p:cNvSpPr>
              <a:spLocks noChangeShapeType="1"/>
            </p:cNvSpPr>
            <p:nvPr/>
          </p:nvSpPr>
          <p:spPr bwMode="auto">
            <a:xfrm>
              <a:off x="2496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3" name="Text Box 23"/>
            <p:cNvSpPr txBox="1">
              <a:spLocks noChangeArrowheads="1"/>
            </p:cNvSpPr>
            <p:nvPr/>
          </p:nvSpPr>
          <p:spPr bwMode="auto">
            <a:xfrm>
              <a:off x="2352" y="336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6</a:t>
              </a:r>
            </a:p>
          </p:txBody>
        </p:sp>
        <p:sp>
          <p:nvSpPr>
            <p:cNvPr id="13344" name="Line 24"/>
            <p:cNvSpPr>
              <a:spLocks noChangeShapeType="1"/>
            </p:cNvSpPr>
            <p:nvPr/>
          </p:nvSpPr>
          <p:spPr bwMode="auto">
            <a:xfrm>
              <a:off x="3264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5" name="Text Box 25"/>
            <p:cNvSpPr txBox="1">
              <a:spLocks noChangeArrowheads="1"/>
            </p:cNvSpPr>
            <p:nvPr/>
          </p:nvSpPr>
          <p:spPr bwMode="auto">
            <a:xfrm>
              <a:off x="3120" y="336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8</a:t>
              </a:r>
            </a:p>
          </p:txBody>
        </p:sp>
        <p:sp>
          <p:nvSpPr>
            <p:cNvPr id="13346" name="Line 26"/>
            <p:cNvSpPr>
              <a:spLocks noChangeShapeType="1"/>
            </p:cNvSpPr>
            <p:nvPr/>
          </p:nvSpPr>
          <p:spPr bwMode="auto">
            <a:xfrm>
              <a:off x="3648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7" name="Text Box 27"/>
            <p:cNvSpPr txBox="1">
              <a:spLocks noChangeArrowheads="1"/>
            </p:cNvSpPr>
            <p:nvPr/>
          </p:nvSpPr>
          <p:spPr bwMode="auto">
            <a:xfrm>
              <a:off x="3504" y="336"/>
              <a:ext cx="336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9</a:t>
              </a:r>
            </a:p>
          </p:txBody>
        </p:sp>
        <p:sp>
          <p:nvSpPr>
            <p:cNvPr id="13348" name="Line 28"/>
            <p:cNvSpPr>
              <a:spLocks noChangeShapeType="1"/>
            </p:cNvSpPr>
            <p:nvPr/>
          </p:nvSpPr>
          <p:spPr bwMode="auto">
            <a:xfrm>
              <a:off x="4032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9" name="Text Box 29"/>
            <p:cNvSpPr txBox="1">
              <a:spLocks noChangeArrowheads="1"/>
            </p:cNvSpPr>
            <p:nvPr/>
          </p:nvSpPr>
          <p:spPr bwMode="auto">
            <a:xfrm>
              <a:off x="3840" y="336"/>
              <a:ext cx="432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10</a:t>
              </a:r>
            </a:p>
          </p:txBody>
        </p:sp>
        <p:sp>
          <p:nvSpPr>
            <p:cNvPr id="13350" name="Line 30"/>
            <p:cNvSpPr>
              <a:spLocks noChangeShapeType="1"/>
            </p:cNvSpPr>
            <p:nvPr/>
          </p:nvSpPr>
          <p:spPr bwMode="auto">
            <a:xfrm>
              <a:off x="4416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1" name="Text Box 31"/>
            <p:cNvSpPr txBox="1">
              <a:spLocks noChangeArrowheads="1"/>
            </p:cNvSpPr>
            <p:nvPr/>
          </p:nvSpPr>
          <p:spPr bwMode="auto">
            <a:xfrm>
              <a:off x="4224" y="336"/>
              <a:ext cx="432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11</a:t>
              </a:r>
            </a:p>
          </p:txBody>
        </p:sp>
        <p:sp>
          <p:nvSpPr>
            <p:cNvPr id="13352" name="Line 32"/>
            <p:cNvSpPr>
              <a:spLocks noChangeShapeType="1"/>
            </p:cNvSpPr>
            <p:nvPr/>
          </p:nvSpPr>
          <p:spPr bwMode="auto">
            <a:xfrm>
              <a:off x="4800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3" name="Text Box 33"/>
            <p:cNvSpPr txBox="1">
              <a:spLocks noChangeArrowheads="1"/>
            </p:cNvSpPr>
            <p:nvPr/>
          </p:nvSpPr>
          <p:spPr bwMode="auto">
            <a:xfrm>
              <a:off x="4608" y="336"/>
              <a:ext cx="480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12</a:t>
              </a:r>
            </a:p>
          </p:txBody>
        </p:sp>
        <p:sp>
          <p:nvSpPr>
            <p:cNvPr id="13354" name="Line 34"/>
            <p:cNvSpPr>
              <a:spLocks noChangeShapeType="1"/>
            </p:cNvSpPr>
            <p:nvPr/>
          </p:nvSpPr>
          <p:spPr bwMode="auto">
            <a:xfrm>
              <a:off x="5184" y="672"/>
              <a:ext cx="0" cy="240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5" name="Text Box 35"/>
            <p:cNvSpPr txBox="1">
              <a:spLocks noChangeArrowheads="1"/>
            </p:cNvSpPr>
            <p:nvPr/>
          </p:nvSpPr>
          <p:spPr bwMode="auto">
            <a:xfrm>
              <a:off x="4944" y="336"/>
              <a:ext cx="432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13</a:t>
              </a:r>
            </a:p>
          </p:txBody>
        </p:sp>
        <p:sp>
          <p:nvSpPr>
            <p:cNvPr id="13356" name="Line 36"/>
            <p:cNvSpPr>
              <a:spLocks noChangeShapeType="1"/>
            </p:cNvSpPr>
            <p:nvPr/>
          </p:nvSpPr>
          <p:spPr bwMode="auto">
            <a:xfrm>
              <a:off x="5568" y="384"/>
              <a:ext cx="0" cy="528"/>
            </a:xfrm>
            <a:prstGeom prst="line">
              <a:avLst/>
            </a:prstGeom>
            <a:noFill/>
            <a:ln w="1016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7" name="Text Box 37"/>
            <p:cNvSpPr txBox="1">
              <a:spLocks noChangeArrowheads="1"/>
            </p:cNvSpPr>
            <p:nvPr/>
          </p:nvSpPr>
          <p:spPr bwMode="auto">
            <a:xfrm>
              <a:off x="5328" y="48"/>
              <a:ext cx="432" cy="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zh-CN">
                  <a:solidFill>
                    <a:schemeClr val="tx2"/>
                  </a:solidFill>
                  <a:ea typeface="宋体" pitchFamily="2" charset="-122"/>
                </a:rPr>
                <a:t>14</a:t>
              </a:r>
            </a:p>
          </p:txBody>
        </p:sp>
      </p:grpSp>
      <p:grpSp>
        <p:nvGrpSpPr>
          <p:cNvPr id="37" name="Group 38"/>
          <p:cNvGrpSpPr>
            <a:grpSpLocks/>
          </p:cNvGrpSpPr>
          <p:nvPr/>
        </p:nvGrpSpPr>
        <p:grpSpPr bwMode="auto">
          <a:xfrm>
            <a:off x="411163" y="2732485"/>
            <a:ext cx="4038600" cy="522684"/>
            <a:chOff x="0" y="0"/>
            <a:chExt cx="2544" cy="439"/>
          </a:xfrm>
        </p:grpSpPr>
        <p:sp>
          <p:nvSpPr>
            <p:cNvPr id="13325" name="Line 39"/>
            <p:cNvSpPr>
              <a:spLocks noChangeShapeType="1"/>
            </p:cNvSpPr>
            <p:nvPr/>
          </p:nvSpPr>
          <p:spPr bwMode="auto">
            <a:xfrm flipH="1">
              <a:off x="0" y="20"/>
              <a:ext cx="2544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6" name="Text Box 40"/>
            <p:cNvSpPr txBox="1">
              <a:spLocks noChangeArrowheads="1"/>
            </p:cNvSpPr>
            <p:nvPr/>
          </p:nvSpPr>
          <p:spPr bwMode="auto">
            <a:xfrm>
              <a:off x="288" y="0"/>
              <a:ext cx="2208" cy="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sz="2800">
                  <a:solidFill>
                    <a:schemeClr val="tx1"/>
                  </a:solidFill>
                  <a:ea typeface="宋体" pitchFamily="2" charset="-122"/>
                </a:rPr>
                <a:t>大</a:t>
              </a:r>
              <a:r>
                <a:rPr lang="zh-CN" altLang="zh-CN" sz="2800">
                  <a:solidFill>
                    <a:schemeClr val="tx1"/>
                  </a:solidFill>
                  <a:ea typeface="宋体" pitchFamily="2" charset="-122"/>
                </a:rPr>
                <a:t>越度浓的酸</a:t>
              </a:r>
              <a:endParaRPr lang="zh-CN" sz="2800">
                <a:solidFill>
                  <a:schemeClr val="tx1"/>
                </a:solidFill>
                <a:ea typeface="宋体" pitchFamily="2" charset="-122"/>
              </a:endParaRPr>
            </a:p>
          </p:txBody>
        </p:sp>
      </p:grpSp>
      <p:grpSp>
        <p:nvGrpSpPr>
          <p:cNvPr id="40" name="Group 41"/>
          <p:cNvGrpSpPr>
            <a:grpSpLocks/>
          </p:cNvGrpSpPr>
          <p:nvPr/>
        </p:nvGrpSpPr>
        <p:grpSpPr bwMode="auto">
          <a:xfrm>
            <a:off x="4997450" y="2668192"/>
            <a:ext cx="3962400" cy="522684"/>
            <a:chOff x="0" y="0"/>
            <a:chExt cx="2496" cy="439"/>
          </a:xfrm>
        </p:grpSpPr>
        <p:sp>
          <p:nvSpPr>
            <p:cNvPr id="13323" name="Line 42"/>
            <p:cNvSpPr>
              <a:spLocks noChangeShapeType="1"/>
            </p:cNvSpPr>
            <p:nvPr/>
          </p:nvSpPr>
          <p:spPr bwMode="auto">
            <a:xfrm>
              <a:off x="0" y="48"/>
              <a:ext cx="2496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4" name="Text Box 43"/>
            <p:cNvSpPr txBox="1">
              <a:spLocks noChangeArrowheads="1"/>
            </p:cNvSpPr>
            <p:nvPr/>
          </p:nvSpPr>
          <p:spPr bwMode="auto">
            <a:xfrm>
              <a:off x="384" y="0"/>
              <a:ext cx="2064" cy="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1C1C1C"/>
                  </a:solidFill>
                  <a:latin typeface="Times New Roman" pitchFamily="18" charset="0"/>
                  <a:ea typeface="华文中宋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sz="2800">
                  <a:solidFill>
                    <a:schemeClr val="tx1"/>
                  </a:solidFill>
                  <a:ea typeface="宋体" pitchFamily="2" charset="-122"/>
                </a:rPr>
                <a:t>碱的浓度越大</a:t>
              </a:r>
            </a:p>
          </p:txBody>
        </p:sp>
      </p:grpSp>
      <p:sp>
        <p:nvSpPr>
          <p:cNvPr id="12296" name="Text Box 40"/>
          <p:cNvSpPr txBox="1">
            <a:spLocks noChangeArrowheads="1"/>
          </p:cNvSpPr>
          <p:nvPr/>
        </p:nvSpPr>
        <p:spPr bwMode="auto">
          <a:xfrm>
            <a:off x="955676" y="3094435"/>
            <a:ext cx="21637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ea typeface="宋体" pitchFamily="2" charset="-122"/>
              </a:rPr>
              <a:t>强增性</a:t>
            </a:r>
            <a:r>
              <a:rPr lang="zh-CN" altLang="zh-CN" sz="2800" dirty="0">
                <a:solidFill>
                  <a:schemeClr val="tx1"/>
                </a:solidFill>
                <a:ea typeface="宋体" pitchFamily="2" charset="-122"/>
              </a:rPr>
              <a:t>酸</a:t>
            </a:r>
            <a:endParaRPr lang="zh-CN" sz="2800" dirty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2297" name="Text Box 43"/>
          <p:cNvSpPr txBox="1">
            <a:spLocks noChangeArrowheads="1"/>
          </p:cNvSpPr>
          <p:nvPr/>
        </p:nvSpPr>
        <p:spPr bwMode="auto">
          <a:xfrm>
            <a:off x="5783264" y="3084910"/>
            <a:ext cx="21097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1pPr>
            <a:lvl2pPr marL="742950" indent="-28575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2pPr>
            <a:lvl3pPr marL="11430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3pPr>
            <a:lvl4pPr marL="16002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4pPr>
            <a:lvl5pPr marL="2057400" indent="-228600" eaLnBrk="0" hangingPunct="0"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1C1C1C"/>
                </a:solidFill>
                <a:latin typeface="Times New Roman" pitchFamily="18" charset="0"/>
                <a:ea typeface="华文中宋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sz="2800">
                <a:solidFill>
                  <a:schemeClr val="tx1"/>
                </a:solidFill>
                <a:ea typeface="宋体" pitchFamily="2" charset="-122"/>
              </a:rPr>
              <a:t>碱</a:t>
            </a:r>
            <a:r>
              <a:rPr lang="zh-CN" altLang="en-US" sz="2800">
                <a:solidFill>
                  <a:schemeClr val="tx1"/>
                </a:solidFill>
                <a:ea typeface="宋体" pitchFamily="2" charset="-122"/>
              </a:rPr>
              <a:t>性增强</a:t>
            </a:r>
            <a:endParaRPr lang="zh-CN" sz="280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12334" name="Picture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064" y="3431382"/>
            <a:ext cx="3335337" cy="1270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22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heme/theme1.xml><?xml version="1.0" encoding="utf-8"?>
<a:theme xmlns:a="http://schemas.openxmlformats.org/drawingml/2006/main" name="微笑PPT - 小A">
  <a:themeElements>
    <a:clrScheme name="自定义 1">
      <a:dk1>
        <a:sysClr val="windowText" lastClr="000000"/>
      </a:dk1>
      <a:lt1>
        <a:sysClr val="window" lastClr="CCEDC7"/>
      </a:lt1>
      <a:dk2>
        <a:srgbClr val="073E87"/>
      </a:dk2>
      <a:lt2>
        <a:srgbClr val="C6E7FC"/>
      </a:lt2>
      <a:accent1>
        <a:srgbClr val="073E87"/>
      </a:accent1>
      <a:accent2>
        <a:srgbClr val="2D82F4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1339</Words>
  <Application>Microsoft Office PowerPoint</Application>
  <PresentationFormat>全屏显示(16:9)</PresentationFormat>
  <Paragraphs>237</Paragraphs>
  <Slides>19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Batang</vt:lpstr>
      <vt:lpstr>仿宋</vt:lpstr>
      <vt:lpstr>仿宋_GB2312</vt:lpstr>
      <vt:lpstr>黑体</vt:lpstr>
      <vt:lpstr>华文行楷</vt:lpstr>
      <vt:lpstr>华文细黑</vt:lpstr>
      <vt:lpstr>华文新魏</vt:lpstr>
      <vt:lpstr>华文中宋</vt:lpstr>
      <vt:lpstr>宋体</vt:lpstr>
      <vt:lpstr>微软雅黑</vt:lpstr>
      <vt:lpstr>Arial</vt:lpstr>
      <vt:lpstr>Courier New</vt:lpstr>
      <vt:lpstr>Tahoma</vt:lpstr>
      <vt:lpstr>Times New Roman</vt:lpstr>
      <vt:lpstr>Verdana</vt:lpstr>
      <vt:lpstr>Wingdings</vt:lpstr>
      <vt:lpstr>微笑PPT - 小A</vt:lpstr>
      <vt:lpstr>Document</vt:lpstr>
      <vt:lpstr>主题4  酸碱中和反应重点点拨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熊猫办公ppt</dc:title>
  <dc:creator>熊猫办公</dc:creator>
  <cp:lastModifiedBy>Windows User</cp:lastModifiedBy>
  <cp:revision>243</cp:revision>
  <dcterms:created xsi:type="dcterms:W3CDTF">2010-02-22T07:41:00Z</dcterms:created>
  <dcterms:modified xsi:type="dcterms:W3CDTF">2020-04-08T08:49:20Z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  <property fmtid="{D5CDD505-2E9C-101B-9397-08002B2CF9AE}" pid="3" name="KSORubyTemplateID">
    <vt:lpwstr>2</vt:lpwstr>
  </property>
</Properties>
</file>