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28"/>
  </p:notesMasterIdLst>
  <p:sldIdLst>
    <p:sldId id="475" r:id="rId2"/>
    <p:sldId id="488" r:id="rId3"/>
    <p:sldId id="476" r:id="rId4"/>
    <p:sldId id="478" r:id="rId5"/>
    <p:sldId id="487" r:id="rId6"/>
    <p:sldId id="479" r:id="rId7"/>
    <p:sldId id="484" r:id="rId8"/>
    <p:sldId id="485" r:id="rId9"/>
    <p:sldId id="486" r:id="rId10"/>
    <p:sldId id="480" r:id="rId11"/>
    <p:sldId id="481" r:id="rId12"/>
    <p:sldId id="482" r:id="rId13"/>
    <p:sldId id="483" r:id="rId14"/>
    <p:sldId id="490" r:id="rId15"/>
    <p:sldId id="489" r:id="rId16"/>
    <p:sldId id="491" r:id="rId17"/>
    <p:sldId id="496" r:id="rId18"/>
    <p:sldId id="493" r:id="rId19"/>
    <p:sldId id="503" r:id="rId20"/>
    <p:sldId id="494" r:id="rId21"/>
    <p:sldId id="495" r:id="rId22"/>
    <p:sldId id="497" r:id="rId23"/>
    <p:sldId id="499" r:id="rId24"/>
    <p:sldId id="500" r:id="rId25"/>
    <p:sldId id="501" r:id="rId26"/>
    <p:sldId id="502" r:id="rId2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1pPr>
    <a:lvl2pPr marL="422910" indent="-6032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2pPr>
    <a:lvl3pPr marL="847725" indent="-12192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3pPr>
    <a:lvl4pPr marL="1271905" indent="-18415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4pPr>
    <a:lvl5pPr marL="1695450" indent="-24447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5pPr>
    <a:lvl6pPr marL="181356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6pPr>
    <a:lvl7pPr marL="217614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7pPr>
    <a:lvl8pPr marL="253936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8pPr>
    <a:lvl9pPr marL="290195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31">
          <p15:clr>
            <a:srgbClr val="A4A3A4"/>
          </p15:clr>
        </p15:guide>
        <p15:guide id="2" orient="horz" pos="360">
          <p15:clr>
            <a:srgbClr val="A4A3A4"/>
          </p15:clr>
        </p15:guide>
        <p15:guide id="3" orient="horz" pos="2354">
          <p15:clr>
            <a:srgbClr val="A4A3A4"/>
          </p15:clr>
        </p15:guide>
        <p15:guide id="4" orient="horz" pos="2733">
          <p15:clr>
            <a:srgbClr val="A4A3A4"/>
          </p15:clr>
        </p15:guide>
        <p15:guide id="5" orient="horz" pos="3018">
          <p15:clr>
            <a:srgbClr val="A4A3A4"/>
          </p15:clr>
        </p15:guide>
        <p15:guide id="6" pos="356">
          <p15:clr>
            <a:srgbClr val="A4A3A4"/>
          </p15:clr>
        </p15:guide>
        <p15:guide id="7" pos="2813">
          <p15:clr>
            <a:srgbClr val="A4A3A4"/>
          </p15:clr>
        </p15:guide>
        <p15:guide id="8" pos="55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1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00"/>
    <a:srgbClr val="FF0000"/>
    <a:srgbClr val="045408"/>
    <a:srgbClr val="067C0C"/>
    <a:srgbClr val="FFAFAF"/>
    <a:srgbClr val="AC0000"/>
    <a:srgbClr val="133FCB"/>
    <a:srgbClr val="08A810"/>
    <a:srgbClr val="FF9900"/>
    <a:srgbClr val="0F3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1" autoAdjust="0"/>
    <p:restoredTop sz="91713" autoAdjust="0"/>
  </p:normalViewPr>
  <p:slideViewPr>
    <p:cSldViewPr>
      <p:cViewPr varScale="1">
        <p:scale>
          <a:sx n="136" d="100"/>
          <a:sy n="136" d="100"/>
        </p:scale>
        <p:origin x="510" y="114"/>
      </p:cViewPr>
      <p:guideLst>
        <p:guide orient="horz" pos="1531"/>
        <p:guide orient="horz" pos="360"/>
        <p:guide orient="horz" pos="2354"/>
        <p:guide orient="horz" pos="2733"/>
        <p:guide orient="horz" pos="3018"/>
        <p:guide pos="356"/>
        <p:guide pos="2813"/>
        <p:guide pos="550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148" y="-108"/>
      </p:cViewPr>
      <p:guideLst>
        <p:guide orient="horz" pos="3126"/>
        <p:guide pos="2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image" Target="../media/image43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image" Target="../media/image4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emf"/><Relationship Id="rId4" Type="http://schemas.openxmlformats.org/officeDocument/2006/relationships/image" Target="../media/image28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pPr>
              <a:defRPr/>
            </a:pPr>
            <a:fld id="{CA5E8DB0-55DC-4221-A99C-988BCD133BF3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794618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2291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8477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27190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6954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120265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4445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67990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2170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26040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BB1579-1895-4478-AD8D-7B6CB818CB8A}" type="slidenum">
              <a:rPr lang="en-US" altLang="zh-CN">
                <a:solidFill>
                  <a:srgbClr val="000000"/>
                </a:solidFill>
              </a:rPr>
              <a:pPr/>
              <a:t>2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8759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86260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fld id="{76A7FD28-6FAA-4C9D-B477-EC1096E6498B}" type="slidenum">
              <a:rPr lang="zh-CN" altLang="en-US" sz="1200" smtClean="0"/>
              <a:pPr/>
              <a:t>9</a:t>
            </a:fld>
            <a:endParaRPr lang="zh-CN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164823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fld id="{CEE6768D-0BC4-42F9-9511-AE2A3E448A19}" type="slidenum">
              <a:rPr lang="zh-CN" altLang="en-US" sz="1200" smtClean="0"/>
              <a:pPr/>
              <a:t>10</a:t>
            </a:fld>
            <a:endParaRPr lang="zh-CN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634283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7"/>
          <p:cNvSpPr/>
          <p:nvPr/>
        </p:nvSpPr>
        <p:spPr>
          <a:xfrm>
            <a:off x="685800" y="1795463"/>
            <a:ext cx="7772400" cy="8215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</a:cxnLst>
            <a:rect l="0" t="0" r="0" b="0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>
              <a:alpha val="100000"/>
            </a:schemeClr>
          </a:solidFill>
          <a:ln w="9525" cap="flat" cmpd="sng">
            <a:solidFill>
              <a:schemeClr val="accent2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42950"/>
            <a:ext cx="7772400" cy="1028700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571750"/>
            <a:ext cx="7010400" cy="120015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1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9D1339-6663-4096-8F13-B8F697904C6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6" y="514350"/>
            <a:ext cx="8543925" cy="3886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301626" y="4514850"/>
            <a:ext cx="2289175" cy="3571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514850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1" y="4514850"/>
            <a:ext cx="2289175" cy="3571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pPr>
              <a:defRPr/>
            </a:pPr>
            <a:fld id="{E9C76004-A919-4D2C-B10F-F9C3EA5D63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2642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 bwMode="auto">
          <a:xfrm>
            <a:off x="1" y="4800318"/>
            <a:ext cx="9144001" cy="343181"/>
          </a:xfrm>
          <a:prstGeom prst="rect">
            <a:avLst/>
          </a:prstGeom>
          <a:gradFill>
            <a:gsLst>
              <a:gs pos="80000">
                <a:srgbClr val="026DCE">
                  <a:alpha val="70000"/>
                </a:srgbClr>
              </a:gs>
              <a:gs pos="26000">
                <a:schemeClr val="tx2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 userDrawn="1"/>
        </p:nvSpPr>
        <p:spPr bwMode="auto">
          <a:xfrm>
            <a:off x="-1" y="-22859"/>
            <a:ext cx="9144001" cy="715200"/>
          </a:xfrm>
          <a:prstGeom prst="rect">
            <a:avLst/>
          </a:prstGeom>
          <a:gradFill flip="none" rotWithShape="1">
            <a:gsLst>
              <a:gs pos="21000">
                <a:schemeClr val="accent2">
                  <a:lumMod val="75000"/>
                  <a:lumOff val="25000"/>
                </a:schemeClr>
              </a:gs>
              <a:gs pos="86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灯片编号占位符 3"/>
          <p:cNvSpPr txBox="1">
            <a:spLocks/>
          </p:cNvSpPr>
          <p:nvPr userDrawn="1"/>
        </p:nvSpPr>
        <p:spPr>
          <a:xfrm>
            <a:off x="179513" y="4865467"/>
            <a:ext cx="1439863" cy="212884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200" i="0" kern="120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altLang="en-US" b="1" dirty="0">
                <a:solidFill>
                  <a:schemeClr val="bg1"/>
                </a:solidFill>
              </a:rPr>
              <a:t> </a:t>
            </a:r>
            <a:fld id="{7C5E4C7A-43C3-449A-8119-E420EB00870B}" type="slidenum">
              <a:rPr lang="zh-CN" altLang="en-US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94127" y="109411"/>
            <a:ext cx="5832475" cy="582930"/>
          </a:xfrm>
          <a:prstGeom prst="rect">
            <a:avLst/>
          </a:prstGeom>
        </p:spPr>
        <p:txBody>
          <a:bodyPr/>
          <a:lstStyle>
            <a:lvl1pPr algn="l">
              <a:defRPr sz="22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4796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15195-FFD7-468A-A073-CA50C58D3EE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0299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5"/>
          </a:xfrm>
          <a:prstGeom prst="rect">
            <a:avLst/>
          </a:prstGeom>
        </p:spPr>
        <p:txBody>
          <a:bodyPr lIns="72545" tIns="36273" rIns="72545" bIns="36273"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2900"/>
            </a:lvl1pPr>
            <a:lvl2pPr marL="424180" indent="0">
              <a:buNone/>
              <a:defRPr sz="2600"/>
            </a:lvl2pPr>
            <a:lvl3pPr marL="848360" indent="0">
              <a:buNone/>
              <a:defRPr sz="2200"/>
            </a:lvl3pPr>
            <a:lvl4pPr marL="1271905" indent="0">
              <a:buNone/>
              <a:defRPr sz="1900"/>
            </a:lvl4pPr>
            <a:lvl5pPr marL="1696085" indent="0">
              <a:buNone/>
              <a:defRPr sz="1900"/>
            </a:lvl5pPr>
            <a:lvl6pPr marL="2120265" indent="0">
              <a:buNone/>
              <a:defRPr sz="1900"/>
            </a:lvl6pPr>
            <a:lvl7pPr marL="2544445" indent="0">
              <a:buNone/>
              <a:defRPr sz="1900"/>
            </a:lvl7pPr>
            <a:lvl8pPr marL="2967990" indent="0">
              <a:buNone/>
              <a:defRPr sz="1900"/>
            </a:lvl8pPr>
            <a:lvl9pPr marL="3392170" indent="0">
              <a:buNone/>
              <a:defRPr sz="19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5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1300"/>
            </a:lvl1pPr>
            <a:lvl2pPr marL="424180" indent="0">
              <a:buNone/>
              <a:defRPr sz="1100"/>
            </a:lvl2pPr>
            <a:lvl3pPr marL="848360" indent="0">
              <a:buNone/>
              <a:defRPr sz="1000"/>
            </a:lvl3pPr>
            <a:lvl4pPr marL="1271905" indent="0">
              <a:buNone/>
              <a:defRPr sz="800"/>
            </a:lvl4pPr>
            <a:lvl5pPr marL="1696085" indent="0">
              <a:buNone/>
              <a:defRPr sz="800"/>
            </a:lvl5pPr>
            <a:lvl6pPr marL="2120265" indent="0">
              <a:buNone/>
              <a:defRPr sz="800"/>
            </a:lvl6pPr>
            <a:lvl7pPr marL="2544445" indent="0">
              <a:buNone/>
              <a:defRPr sz="800"/>
            </a:lvl7pPr>
            <a:lvl8pPr marL="2967990" indent="0">
              <a:buNone/>
              <a:defRPr sz="800"/>
            </a:lvl8pPr>
            <a:lvl9pPr marL="339217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671" y="87314"/>
            <a:ext cx="8206671" cy="486455"/>
          </a:xfrm>
          <a:prstGeom prst="rect">
            <a:avLst/>
          </a:prstGeom>
        </p:spPr>
        <p:txBody>
          <a:bodyPr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671" y="735920"/>
            <a:ext cx="8206671" cy="4029982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86922"/>
            <a:ext cx="2051050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8" y="86922"/>
            <a:ext cx="6003925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75320" y="152053"/>
            <a:ext cx="372660" cy="372659"/>
          </a:xfrm>
          <a:prstGeom prst="rect">
            <a:avLst/>
          </a:prstGeom>
          <a:solidFill>
            <a:srgbClr val="A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8928" y="351869"/>
            <a:ext cx="248440" cy="248440"/>
          </a:xfrm>
          <a:prstGeom prst="rect">
            <a:avLst/>
          </a:prstGeom>
          <a:solidFill>
            <a:srgbClr val="FFA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9" name="直接连接符 46"/>
          <p:cNvCxnSpPr>
            <a:cxnSpLocks noChangeShapeType="1"/>
          </p:cNvCxnSpPr>
          <p:nvPr userDrawn="1"/>
        </p:nvCxnSpPr>
        <p:spPr bwMode="auto">
          <a:xfrm flipH="1">
            <a:off x="641352" y="771550"/>
            <a:ext cx="8351711" cy="0"/>
          </a:xfrm>
          <a:prstGeom prst="line">
            <a:avLst/>
          </a:prstGeom>
          <a:noFill/>
          <a:ln w="15875" cmpd="sng">
            <a:solidFill>
              <a:srgbClr val="C00000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" name="组合 13"/>
          <p:cNvGrpSpPr>
            <a:grpSpLocks/>
          </p:cNvGrpSpPr>
          <p:nvPr userDrawn="1"/>
        </p:nvGrpSpPr>
        <p:grpSpPr bwMode="auto">
          <a:xfrm>
            <a:off x="7235825" y="100013"/>
            <a:ext cx="1790700" cy="520700"/>
            <a:chOff x="6688421" y="422134"/>
            <a:chExt cx="1790675" cy="521732"/>
          </a:xfrm>
        </p:grpSpPr>
        <p:pic>
          <p:nvPicPr>
            <p:cNvPr id="8" name="image1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8094" y="422134"/>
              <a:ext cx="617585" cy="224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10" name="image2.png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8421" y="703758"/>
              <a:ext cx="1790675" cy="24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5pPr>
      <a:lvl6pPr marL="42418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6pPr>
      <a:lvl7pPr marL="84836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7pPr>
      <a:lvl8pPr marL="127190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8pPr>
      <a:lvl9pPr marL="169608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9pPr>
    </p:titleStyle>
    <p:bodyStyle>
      <a:lvl1pPr marL="167640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101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29945" indent="-16129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116395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300">
          <a:solidFill>
            <a:schemeClr val="tx1"/>
          </a:solidFill>
          <a:latin typeface="+mn-lt"/>
          <a:ea typeface="+mn-ea"/>
          <a:cs typeface="+mn-cs"/>
        </a:defRPr>
      </a:lvl4pPr>
      <a:lvl5pPr marL="1501140" indent="-17018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192595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235013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277368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319786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18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836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190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608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026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444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799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217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file:///E:\2019--2020&#25945;&#23398;&#36164;&#26009;\&#20064;&#39064;Word&#29256;\&#20027;&#39064;&#19968;%20%20&#36523;&#36793;&#30340;&#21270;&#23398;&#29289;&#36136;\at092.ti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33.pn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13.bin"/><Relationship Id="rId4" Type="http://schemas.openxmlformats.org/officeDocument/2006/relationships/image" Target="file:///H:\&#20840;&#22269;&#29256;&#28779;&#32447;&#21270;&#23398;&#20570;PPT&#65288;71&#39029;&#65289;\&#21629;&#39064;&#28857;a.TI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8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3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__3.doc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1.emf"/><Relationship Id="rId5" Type="http://schemas.openxmlformats.org/officeDocument/2006/relationships/oleObject" Target="../embeddings/Microsoft_Word_97_-_2003___4.doc"/><Relationship Id="rId4" Type="http://schemas.openxmlformats.org/officeDocument/2006/relationships/image" Target="../media/image4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4.e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4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6.e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45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__1.doc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24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21.e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23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20.emf"/><Relationship Id="rId4" Type="http://schemas.openxmlformats.org/officeDocument/2006/relationships/image" Target="../media/image17.e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oleObject" Target="../embeddings/Microsoft_Word_97_-_2003___2.doc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28.emf"/><Relationship Id="rId4" Type="http://schemas.openxmlformats.org/officeDocument/2006/relationships/image" Target="../media/image25.emf"/><Relationship Id="rId9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5113" y="195486"/>
            <a:ext cx="8459788" cy="857250"/>
          </a:xfrm>
          <a:effectLst>
            <a:outerShdw dist="35921" dir="2700000" algn="ctr" rotWithShape="0">
              <a:srgbClr val="080808"/>
            </a:outerShdw>
          </a:effectLst>
        </p:spPr>
        <p:txBody>
          <a:bodyPr/>
          <a:lstStyle/>
          <a:p>
            <a:r>
              <a:rPr lang="zh-CN" altLang="en-US" sz="4000" dirty="0" smtClean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主题</a:t>
            </a:r>
            <a:r>
              <a:rPr lang="en-US" altLang="zh-CN" sz="4000" dirty="0" smtClean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3  </a:t>
            </a:r>
            <a:r>
              <a:rPr lang="zh-CN" altLang="en-US" sz="4000" dirty="0" smtClean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常见的碱</a:t>
            </a:r>
            <a:r>
              <a:rPr lang="zh-CN" altLang="en-US" sz="4000" dirty="0" smtClean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重点点拨</a:t>
            </a:r>
            <a:endParaRPr lang="zh-CN" altLang="en-US" sz="4000" dirty="0" smtClean="0">
              <a:solidFill>
                <a:srgbClr val="FF33CC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1" y="2610107"/>
            <a:ext cx="867658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en-US" altLang="zh-CN" sz="32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能说</a:t>
            </a:r>
            <a:r>
              <a:rPr lang="en-US" altLang="zh-CN" sz="3200" dirty="0" err="1" smtClean="0">
                <a:solidFill>
                  <a:schemeClr val="accent2">
                    <a:lumMod val="50000"/>
                  </a:schemeClr>
                </a:solidFill>
              </a:rPr>
              <a:t>NaOH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、</a:t>
            </a:r>
            <a:r>
              <a:rPr lang="en-US" altLang="zh-CN" sz="3200" dirty="0" err="1" smtClean="0">
                <a:solidFill>
                  <a:schemeClr val="accent2">
                    <a:lumMod val="50000"/>
                  </a:schemeClr>
                </a:solidFill>
              </a:rPr>
              <a:t>Ca</a:t>
            </a:r>
            <a:r>
              <a:rPr lang="en-US" altLang="zh-CN" sz="3200" dirty="0" smtClean="0">
                <a:solidFill>
                  <a:schemeClr val="accent2">
                    <a:lumMod val="50000"/>
                  </a:schemeClr>
                </a:solidFill>
              </a:rPr>
              <a:t>(OH)</a:t>
            </a:r>
            <a:r>
              <a:rPr lang="en-US" altLang="zh-CN" sz="3200" baseline="-25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的俗名、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</a:rPr>
              <a:t>主要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物理性质</a:t>
            </a:r>
            <a:endParaRPr lang="en-US" altLang="zh-CN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altLang="zh-CN" sz="3200" dirty="0" smtClean="0">
                <a:solidFill>
                  <a:schemeClr val="accent2">
                    <a:lumMod val="50000"/>
                  </a:schemeClr>
                </a:solidFill>
              </a:rPr>
              <a:t>2.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记住碱的化学性质，通过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</a:rPr>
              <a:t>探究能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描述</a:t>
            </a:r>
            <a:r>
              <a:rPr lang="en-US" altLang="zh-CN" sz="3200" dirty="0" smtClean="0">
                <a:solidFill>
                  <a:schemeClr val="accent2">
                    <a:lumMod val="50000"/>
                  </a:schemeClr>
                </a:solidFill>
              </a:rPr>
              <a:t>OH</a:t>
            </a:r>
            <a:r>
              <a:rPr lang="en-US" altLang="zh-CN" sz="3200" baseline="30000" dirty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的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</a:rPr>
              <a:t>检验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和碱的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</a:rPr>
              <a:t>鉴别方法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</a:rPr>
              <a:t>3.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</a:rPr>
              <a:t>写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会碱的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</a:rPr>
              <a:t>化学性质的有关方程式。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8950" y="1963776"/>
            <a:ext cx="42481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b="1" dirty="0"/>
              <a:t>学习目标：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597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8125"/>
    </mc:Choice>
    <mc:Fallback xmlns="">
      <p:transition advTm="281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2699792" y="1707654"/>
            <a:ext cx="1368152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3960949" y="2732534"/>
            <a:ext cx="1368152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2472916" y="3814647"/>
            <a:ext cx="1368152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7236296" y="3795886"/>
            <a:ext cx="1555279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7236296" y="2732534"/>
            <a:ext cx="684076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948264" y="1707654"/>
            <a:ext cx="792088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98475" y="86916"/>
            <a:ext cx="8293100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隶书" pitchFamily="49" charset="-122"/>
              </a:rPr>
              <a:t>碱：金属离子和</a:t>
            </a:r>
            <a:r>
              <a:rPr lang="en-US" altLang="zh-CN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隶书" pitchFamily="49" charset="-122"/>
              </a:rPr>
              <a:t>OH</a:t>
            </a:r>
            <a:r>
              <a:rPr lang="en-US" altLang="zh-CN" sz="40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隶书" pitchFamily="49" charset="-122"/>
              </a:rPr>
              <a:t>-</a:t>
            </a:r>
            <a:r>
              <a:rPr lang="zh-CN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隶书" pitchFamily="49" charset="-122"/>
              </a:rPr>
              <a:t>构成的化合物</a:t>
            </a:r>
            <a:endParaRPr lang="zh-CN" altLang="en-US" sz="4000" dirty="0"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223385"/>
              </p:ext>
            </p:extLst>
          </p:nvPr>
        </p:nvGraphicFramePr>
        <p:xfrm>
          <a:off x="217489" y="684610"/>
          <a:ext cx="8855075" cy="44074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22263"/>
                <a:gridCol w="6732812"/>
              </a:tblGrid>
              <a:tr h="388749">
                <a:tc>
                  <a:txBody>
                    <a:bodyPr/>
                    <a:lstStyle/>
                    <a:p>
                      <a:r>
                        <a:rPr lang="zh-CN" altLang="en-US" sz="2100" dirty="0" smtClean="0"/>
                        <a:t>碱的化学性质</a:t>
                      </a:r>
                      <a:endParaRPr lang="zh-CN" altLang="en-US" sz="2100" dirty="0"/>
                    </a:p>
                  </a:txBody>
                  <a:tcPr marL="91427" marR="91427" marT="34303" marB="34303"/>
                </a:tc>
                <a:tc>
                  <a:txBody>
                    <a:bodyPr/>
                    <a:lstStyle/>
                    <a:p>
                      <a:r>
                        <a:rPr lang="zh-CN" altLang="en-US" sz="2100" dirty="0" smtClean="0"/>
                        <a:t>现象或化学方程式</a:t>
                      </a:r>
                      <a:endParaRPr lang="zh-CN" altLang="en-US" sz="2100" dirty="0"/>
                    </a:p>
                  </a:txBody>
                  <a:tcPr marL="91427" marR="91427" marT="34303" marB="34303"/>
                </a:tc>
              </a:tr>
              <a:tr h="388749">
                <a:tc>
                  <a:txBody>
                    <a:bodyPr/>
                    <a:lstStyle/>
                    <a:p>
                      <a:r>
                        <a:rPr lang="zh-CN" altLang="en-US" sz="2100" dirty="0" smtClean="0"/>
                        <a:t>（</a:t>
                      </a:r>
                      <a:r>
                        <a:rPr lang="en-US" altLang="zh-CN" sz="2100" dirty="0" smtClean="0"/>
                        <a:t>1</a:t>
                      </a:r>
                      <a:r>
                        <a:rPr lang="zh-CN" altLang="en-US" sz="2100" dirty="0" smtClean="0"/>
                        <a:t>）指示剂</a:t>
                      </a:r>
                      <a:endParaRPr lang="zh-CN" altLang="en-US" sz="2100" dirty="0"/>
                    </a:p>
                  </a:txBody>
                  <a:tcPr marL="91427" marR="91427" marT="34303" marB="34303"/>
                </a:tc>
                <a:tc>
                  <a:txBody>
                    <a:bodyPr/>
                    <a:lstStyle/>
                    <a:p>
                      <a:r>
                        <a:rPr lang="en-US" altLang="zh-CN" sz="2400" b="1" dirty="0" err="1" smtClean="0">
                          <a:solidFill>
                            <a:srgbClr val="045408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ea typeface="宋体" pitchFamily="2" charset="-122"/>
                        </a:rPr>
                        <a:t>NaOH</a:t>
                      </a:r>
                      <a:r>
                        <a:rPr lang="en-US" altLang="zh-CN" sz="2400" b="1" baseline="0" dirty="0" smtClean="0">
                          <a:solidFill>
                            <a:srgbClr val="045408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ea typeface="宋体" pitchFamily="2" charset="-122"/>
                        </a:rPr>
                        <a:t> </a:t>
                      </a:r>
                      <a:r>
                        <a:rPr lang="zh-CN" altLang="en-US" sz="2400" b="1" baseline="0" dirty="0" smtClean="0">
                          <a:solidFill>
                            <a:srgbClr val="045408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ea typeface="宋体" pitchFamily="2" charset="-122"/>
                        </a:rPr>
                        <a:t>、</a:t>
                      </a:r>
                      <a:r>
                        <a:rPr lang="en-US" altLang="zh-CN" sz="2400" b="1" dirty="0" err="1" smtClean="0">
                          <a:solidFill>
                            <a:srgbClr val="045408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ea typeface="宋体" pitchFamily="2" charset="-122"/>
                        </a:rPr>
                        <a:t>Ca</a:t>
                      </a:r>
                      <a:r>
                        <a:rPr lang="en-US" altLang="zh-CN" sz="2400" b="1" dirty="0" smtClean="0">
                          <a:solidFill>
                            <a:srgbClr val="045408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ea typeface="宋体" pitchFamily="2" charset="-122"/>
                        </a:rPr>
                        <a:t>(OH)</a:t>
                      </a:r>
                      <a:r>
                        <a:rPr lang="en-US" altLang="zh-CN" sz="2400" b="1" baseline="-25000" dirty="0" smtClean="0">
                          <a:solidFill>
                            <a:srgbClr val="045408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ea typeface="宋体" pitchFamily="2" charset="-122"/>
                        </a:rPr>
                        <a:t>2</a:t>
                      </a:r>
                      <a:r>
                        <a:rPr lang="zh-CN" altLang="en-US" sz="2400" b="1" baseline="0" dirty="0" smtClean="0">
                          <a:solidFill>
                            <a:srgbClr val="045408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ea typeface="宋体" pitchFamily="2" charset="-122"/>
                        </a:rPr>
                        <a:t>溶液：</a:t>
                      </a:r>
                      <a:r>
                        <a:rPr lang="zh-CN" altLang="en-US" sz="24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ea typeface="宋体" pitchFamily="2" charset="-122"/>
                        </a:rPr>
                        <a:t>酚酞均变红</a:t>
                      </a:r>
                      <a:endParaRPr lang="zh-CN" altLang="en-US" sz="2100" baseline="0" dirty="0"/>
                    </a:p>
                  </a:txBody>
                  <a:tcPr marL="91427" marR="91427" marT="34303" marB="34303"/>
                </a:tc>
              </a:tr>
              <a:tr h="992017">
                <a:tc>
                  <a:txBody>
                    <a:bodyPr/>
                    <a:lstStyle/>
                    <a:p>
                      <a:r>
                        <a:rPr lang="zh-CN" altLang="en-US" sz="2100" dirty="0" smtClean="0"/>
                        <a:t>（</a:t>
                      </a:r>
                      <a:r>
                        <a:rPr lang="en-US" altLang="zh-CN" sz="2100" dirty="0" smtClean="0"/>
                        <a:t>2</a:t>
                      </a:r>
                      <a:r>
                        <a:rPr lang="zh-CN" altLang="en-US" sz="2100" dirty="0" smtClean="0"/>
                        <a:t>）非金属</a:t>
                      </a:r>
                      <a:endParaRPr lang="en-US" altLang="zh-CN" sz="2100" dirty="0" smtClean="0"/>
                    </a:p>
                    <a:p>
                      <a:r>
                        <a:rPr lang="zh-CN" altLang="en-US" sz="2100" dirty="0" smtClean="0"/>
                        <a:t>氧化物</a:t>
                      </a:r>
                      <a:endParaRPr lang="zh-CN" altLang="en-US" sz="2100" dirty="0"/>
                    </a:p>
                  </a:txBody>
                  <a:tcPr marL="91427" marR="91427" marT="34303" marB="3430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</a:endParaRPr>
                    </a:p>
                  </a:txBody>
                  <a:tcPr marL="91427" marR="91427" marT="34303" marB="34303"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zh-CN" altLang="en-US" sz="2100" dirty="0" smtClean="0"/>
                        <a:t>（</a:t>
                      </a:r>
                      <a:r>
                        <a:rPr lang="en-US" altLang="zh-CN" sz="2100" dirty="0" smtClean="0"/>
                        <a:t>3</a:t>
                      </a:r>
                      <a:r>
                        <a:rPr lang="zh-CN" altLang="en-US" sz="2100" dirty="0" smtClean="0"/>
                        <a:t>）酸</a:t>
                      </a:r>
                      <a:endParaRPr lang="zh-CN" altLang="en-US" sz="2100" dirty="0"/>
                    </a:p>
                  </a:txBody>
                  <a:tcPr marL="91427" marR="91427" marT="34303" marB="3430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1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7" marR="91427" marT="34303" marB="34303"/>
                </a:tc>
              </a:tr>
              <a:tr h="1584176">
                <a:tc>
                  <a:txBody>
                    <a:bodyPr/>
                    <a:lstStyle/>
                    <a:p>
                      <a:r>
                        <a:rPr lang="zh-CN" altLang="en-US" sz="2100" dirty="0" smtClean="0"/>
                        <a:t>（</a:t>
                      </a:r>
                      <a:r>
                        <a:rPr lang="en-US" altLang="zh-CN" sz="2100" dirty="0" smtClean="0"/>
                        <a:t>4</a:t>
                      </a:r>
                      <a:r>
                        <a:rPr lang="zh-CN" altLang="en-US" sz="2100" dirty="0" smtClean="0"/>
                        <a:t>）某些盐</a:t>
                      </a:r>
                      <a:endParaRPr lang="zh-CN" altLang="en-US" sz="2100" dirty="0"/>
                    </a:p>
                  </a:txBody>
                  <a:tcPr marL="91427" marR="91427" marT="34303" marB="34303"/>
                </a:tc>
                <a:tc>
                  <a:txBody>
                    <a:bodyPr/>
                    <a:lstStyle/>
                    <a:p>
                      <a:endParaRPr lang="zh-CN" altLang="en-US" sz="21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7" marR="91427" marT="34303" marB="34303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27784" y="1588817"/>
            <a:ext cx="5884862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2NaOH + CO</a:t>
            </a:r>
            <a:r>
              <a:rPr lang="en-US" altLang="zh-CN" sz="28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 </a:t>
            </a: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= Na</a:t>
            </a:r>
            <a:r>
              <a:rPr lang="en-US" altLang="zh-CN" sz="28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</a:t>
            </a: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CO</a:t>
            </a:r>
            <a:r>
              <a:rPr lang="en-US" altLang="zh-CN" sz="28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3 </a:t>
            </a: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+ H</a:t>
            </a:r>
            <a:r>
              <a:rPr lang="en-US" altLang="zh-CN" sz="28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</a:t>
            </a: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Ca</a:t>
            </a: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(OH)</a:t>
            </a:r>
            <a:r>
              <a:rPr lang="en-US" altLang="zh-CN" sz="28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</a:t>
            </a: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+CO</a:t>
            </a:r>
            <a:r>
              <a:rPr lang="en-US" altLang="zh-CN" sz="28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</a:t>
            </a: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=CaCO</a:t>
            </a:r>
            <a:r>
              <a:rPr lang="en-US" altLang="zh-CN" sz="28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3</a:t>
            </a: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↓</a:t>
            </a:r>
            <a:r>
              <a:rPr lang="en-US" altLang="zh-CN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+   H</a:t>
            </a:r>
            <a:r>
              <a:rPr lang="en-US" altLang="zh-CN" sz="28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</a:t>
            </a:r>
            <a:r>
              <a:rPr lang="en-US" altLang="zh-CN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O</a:t>
            </a:r>
            <a:endParaRPr lang="zh-CN" alt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94690" y="2571750"/>
            <a:ext cx="59531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err="1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HCl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 + </a:t>
            </a:r>
            <a:r>
              <a:rPr lang="en-US" altLang="zh-CN" sz="2800" b="1" dirty="0" err="1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NaOH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 ==</a:t>
            </a:r>
            <a:r>
              <a:rPr lang="en-US" altLang="zh-CN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NaCl</a:t>
            </a:r>
            <a:r>
              <a:rPr lang="en-US" altLang="zh-CN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    +   H</a:t>
            </a:r>
            <a:r>
              <a:rPr lang="en-US" altLang="zh-CN" sz="2800" b="1" baseline="-300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2</a:t>
            </a:r>
            <a:r>
              <a:rPr lang="en-US" altLang="zh-CN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O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ea typeface="宋体" pitchFamily="2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2HCl+ </a:t>
            </a:r>
            <a:r>
              <a:rPr lang="en-US" altLang="zh-CN" sz="2800" b="1" dirty="0" err="1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Ca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(OH)</a:t>
            </a:r>
            <a:r>
              <a:rPr lang="en-US" altLang="zh-CN" sz="28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2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 ==CaCl</a:t>
            </a:r>
            <a:r>
              <a:rPr lang="en-US" altLang="zh-CN" sz="28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2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+2H</a:t>
            </a:r>
            <a:r>
              <a:rPr lang="en-US" altLang="zh-CN" sz="2800" b="1" baseline="-30000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2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>O</a:t>
            </a:r>
          </a:p>
        </p:txBody>
      </p:sp>
      <p:sp>
        <p:nvSpPr>
          <p:cNvPr id="4122" name="TextBox 10"/>
          <p:cNvSpPr txBox="1">
            <a:spLocks noChangeArrowheads="1"/>
          </p:cNvSpPr>
          <p:nvPr/>
        </p:nvSpPr>
        <p:spPr bwMode="auto">
          <a:xfrm>
            <a:off x="2462896" y="3721807"/>
            <a:ext cx="68407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2NaOH + CuSO</a:t>
            </a:r>
            <a:r>
              <a:rPr lang="en-US" altLang="zh-CN" sz="2800" baseline="-250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4</a:t>
            </a:r>
            <a:r>
              <a:rPr lang="en-US" altLang="zh-CN" sz="28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 = Na</a:t>
            </a:r>
            <a:r>
              <a:rPr lang="en-US" altLang="zh-CN" sz="2800" baseline="-250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2</a:t>
            </a:r>
            <a:r>
              <a:rPr lang="en-US" altLang="zh-CN" sz="28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SO</a:t>
            </a:r>
            <a:r>
              <a:rPr lang="en-US" altLang="zh-CN" sz="2800" baseline="-250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4</a:t>
            </a:r>
            <a:r>
              <a:rPr lang="en-US" altLang="zh-CN" sz="28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 +Cu(OH)</a:t>
            </a:r>
            <a:r>
              <a:rPr lang="en-US" altLang="zh-CN" sz="2800" baseline="-250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2</a:t>
            </a:r>
            <a:r>
              <a:rPr lang="en-US" altLang="zh-CN" sz="28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↓</a:t>
            </a:r>
          </a:p>
          <a:p>
            <a:r>
              <a:rPr lang="en-US" altLang="zh-CN" sz="2800" dirty="0" err="1">
                <a:solidFill>
                  <a:srgbClr val="C00000"/>
                </a:solidFill>
                <a:latin typeface="+mj-lt"/>
                <a:ea typeface="宋体" pitchFamily="2" charset="-122"/>
              </a:rPr>
              <a:t>Ca</a:t>
            </a:r>
            <a:r>
              <a:rPr lang="en-US" altLang="zh-CN" sz="28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(OH)</a:t>
            </a:r>
            <a:r>
              <a:rPr lang="en-US" altLang="zh-CN" sz="2800" baseline="-250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2</a:t>
            </a:r>
            <a:r>
              <a:rPr lang="en-US" altLang="zh-CN" sz="28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+ CuSO</a:t>
            </a:r>
            <a:r>
              <a:rPr lang="en-US" altLang="zh-CN" sz="2800" baseline="-250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4</a:t>
            </a:r>
            <a:r>
              <a:rPr lang="en-US" altLang="zh-CN" sz="28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 = CaSO</a:t>
            </a:r>
            <a:r>
              <a:rPr lang="en-US" altLang="zh-CN" sz="2800" baseline="-250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4</a:t>
            </a:r>
            <a:r>
              <a:rPr lang="en-US" altLang="zh-CN" sz="28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 +Cu(OH)</a:t>
            </a:r>
            <a:r>
              <a:rPr lang="en-US" altLang="zh-CN" sz="2800" baseline="-250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2</a:t>
            </a:r>
            <a:r>
              <a:rPr lang="en-US" altLang="zh-CN" sz="2800" dirty="0">
                <a:solidFill>
                  <a:srgbClr val="C00000"/>
                </a:solidFill>
                <a:latin typeface="+mj-lt"/>
                <a:ea typeface="宋体" pitchFamily="2" charset="-122"/>
              </a:rPr>
              <a:t>↓          </a:t>
            </a:r>
          </a:p>
          <a:p>
            <a:r>
              <a:rPr lang="en-US" altLang="zh-CN" sz="2800" dirty="0" err="1">
                <a:solidFill>
                  <a:srgbClr val="045408"/>
                </a:solidFill>
                <a:latin typeface="+mj-lt"/>
                <a:ea typeface="宋体" pitchFamily="2" charset="-122"/>
              </a:rPr>
              <a:t>Ca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宋体" pitchFamily="2" charset="-122"/>
              </a:rPr>
              <a:t>(OH)</a:t>
            </a:r>
            <a:r>
              <a:rPr lang="en-US" altLang="zh-CN" sz="28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宋体" pitchFamily="2" charset="-122"/>
              </a:rPr>
              <a:t>2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宋体" pitchFamily="2" charset="-122"/>
              </a:rPr>
              <a:t> + Na</a:t>
            </a:r>
            <a:r>
              <a:rPr lang="en-US" altLang="zh-CN" sz="28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宋体" pitchFamily="2" charset="-122"/>
              </a:rPr>
              <a:t>2</a:t>
            </a:r>
            <a:r>
              <a:rPr lang="en-US" altLang="zh-CN" sz="2800" dirty="0">
                <a:solidFill>
                  <a:srgbClr val="045408"/>
                </a:solidFill>
                <a:latin typeface="+mj-lt"/>
                <a:ea typeface="宋体" pitchFamily="2" charset="-122"/>
              </a:rPr>
              <a:t>CO</a:t>
            </a:r>
            <a:r>
              <a:rPr lang="en-US" altLang="zh-CN" sz="2800" baseline="-25000" dirty="0">
                <a:solidFill>
                  <a:srgbClr val="045408"/>
                </a:solidFill>
                <a:latin typeface="+mj-lt"/>
                <a:ea typeface="宋体" pitchFamily="2" charset="-122"/>
              </a:rPr>
              <a:t>3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宋体" pitchFamily="2" charset="-122"/>
              </a:rPr>
              <a:t>==2NaOH + </a:t>
            </a:r>
            <a:r>
              <a:rPr lang="en-US" altLang="zh-CN" sz="2800" dirty="0">
                <a:solidFill>
                  <a:srgbClr val="045408"/>
                </a:solidFill>
                <a:latin typeface="+mj-lt"/>
                <a:ea typeface="宋体" pitchFamily="2" charset="-122"/>
              </a:rPr>
              <a:t>CaCO</a:t>
            </a:r>
            <a:r>
              <a:rPr lang="en-US" altLang="zh-CN" sz="2800" baseline="-25000" dirty="0">
                <a:solidFill>
                  <a:srgbClr val="045408"/>
                </a:solidFill>
                <a:latin typeface="+mj-lt"/>
                <a:ea typeface="宋体" pitchFamily="2" charset="-122"/>
              </a:rPr>
              <a:t>3</a:t>
            </a:r>
            <a:r>
              <a:rPr lang="en-US" altLang="zh-CN" sz="2800" dirty="0">
                <a:solidFill>
                  <a:srgbClr val="045408"/>
                </a:solidFill>
                <a:latin typeface="宋体" pitchFamily="2" charset="-122"/>
                <a:ea typeface="宋体" pitchFamily="2" charset="-122"/>
              </a:rPr>
              <a:t>↓</a:t>
            </a:r>
            <a:endParaRPr lang="zh-CN" altLang="en-US" sz="2800" dirty="0">
              <a:solidFill>
                <a:srgbClr val="045408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线形标注 2 3"/>
          <p:cNvSpPr/>
          <p:nvPr/>
        </p:nvSpPr>
        <p:spPr bwMode="auto">
          <a:xfrm>
            <a:off x="7496124" y="773175"/>
            <a:ext cx="1353990" cy="72008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8782"/>
              <a:gd name="adj6" fmla="val -3492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1" i="0" u="none" strike="noStrike" cap="none" normalizeH="0" baseline="0" dirty="0" smtClean="0">
                <a:ln>
                  <a:noFill/>
                </a:ln>
                <a:solidFill>
                  <a:srgbClr val="067C0C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密封保存</a:t>
            </a:r>
            <a:endParaRPr kumimoji="0" lang="en-US" altLang="zh-CN" sz="1800" b="1" i="0" u="none" strike="noStrike" cap="none" normalizeH="0" baseline="0" dirty="0" smtClean="0">
              <a:ln>
                <a:noFill/>
              </a:ln>
              <a:solidFill>
                <a:srgbClr val="067C0C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dirty="0" smtClean="0">
                <a:solidFill>
                  <a:srgbClr val="067C0C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否则易变质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rgbClr val="067C0C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01191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67C0C"/>
                </a:solidFill>
              </a:rPr>
              <a:t>反应</a:t>
            </a:r>
            <a:r>
              <a:rPr lang="zh-CN" altLang="en-US" dirty="0">
                <a:solidFill>
                  <a:srgbClr val="067C0C"/>
                </a:solidFill>
              </a:rPr>
              <a:t>物</a:t>
            </a:r>
            <a:r>
              <a:rPr lang="zh-CN" altLang="en-US" dirty="0" smtClean="0">
                <a:solidFill>
                  <a:srgbClr val="067C0C"/>
                </a:solidFill>
              </a:rPr>
              <a:t>均可溶，生成物有沉淀</a:t>
            </a:r>
            <a:endParaRPr lang="zh-CN" altLang="en-US" dirty="0">
              <a:solidFill>
                <a:srgbClr val="067C0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54985" y="4534727"/>
            <a:ext cx="1048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DE0000"/>
                </a:solidFill>
              </a:rPr>
              <a:t>Ca</a:t>
            </a:r>
            <a:r>
              <a:rPr lang="en-US" altLang="zh-CN" sz="2800" baseline="30000" dirty="0" smtClean="0">
                <a:solidFill>
                  <a:srgbClr val="DE0000"/>
                </a:solidFill>
              </a:rPr>
              <a:t>2+</a:t>
            </a:r>
            <a:endParaRPr lang="zh-CN" altLang="en-US" sz="2800" baseline="30000" dirty="0">
              <a:solidFill>
                <a:srgbClr val="DE0000"/>
              </a:solidFill>
            </a:endParaRPr>
          </a:p>
        </p:txBody>
      </p:sp>
      <p:sp>
        <p:nvSpPr>
          <p:cNvPr id="19" name="左大括号 18"/>
          <p:cNvSpPr/>
          <p:nvPr/>
        </p:nvSpPr>
        <p:spPr bwMode="auto">
          <a:xfrm>
            <a:off x="1979456" y="1203598"/>
            <a:ext cx="406016" cy="3114402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72976" y="2217807"/>
            <a:ext cx="1131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OH</a:t>
            </a:r>
            <a:r>
              <a:rPr lang="en-US" altLang="zh-CN" sz="40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-</a:t>
            </a:r>
            <a:endParaRPr lang="zh-CN" altLang="en-US" sz="40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856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164255"/>
    </mc:Choice>
    <mc:Fallback xmlns="">
      <p:transition advTm="1642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4" grpId="0" animBg="1"/>
      <p:bldP spid="5" grpId="0"/>
      <p:bldP spid="19" grpId="0" animBg="1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标注 3"/>
          <p:cNvSpPr/>
          <p:nvPr/>
        </p:nvSpPr>
        <p:spPr bwMode="auto">
          <a:xfrm>
            <a:off x="749300" y="1594068"/>
            <a:ext cx="6199188" cy="1951614"/>
          </a:xfrm>
          <a:prstGeom prst="rightArrowCallou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846138" y="629841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 dirty="0">
                <a:solidFill>
                  <a:srgbClr val="CC0000"/>
                </a:solidFill>
                <a:latin typeface="Arial" charset="0"/>
              </a:rPr>
              <a:t>1.</a:t>
            </a:r>
            <a:r>
              <a:rPr lang="zh-CN" altLang="en-US" sz="2800" b="1" dirty="0">
                <a:solidFill>
                  <a:srgbClr val="CC0000"/>
                </a:solidFill>
                <a:latin typeface="Arial" charset="0"/>
              </a:rPr>
              <a:t>与指示剂反应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" y="1428750"/>
            <a:ext cx="925194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 dirty="0">
                <a:solidFill>
                  <a:srgbClr val="CC0000"/>
                </a:solidFill>
                <a:latin typeface="Arial" charset="0"/>
              </a:rPr>
              <a:t> </a:t>
            </a:r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2.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碱</a:t>
            </a:r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非</a:t>
            </a:r>
            <a:r>
              <a:rPr lang="zh-CN" altLang="en-US" sz="3200" b="1" dirty="0">
                <a:solidFill>
                  <a:srgbClr val="CC0000"/>
                </a:solidFill>
                <a:latin typeface="Calibri" pitchFamily="34" charset="0"/>
              </a:rPr>
              <a:t>金属</a:t>
            </a:r>
            <a:r>
              <a:rPr lang="zh-CN" altLang="en-US" sz="3200" b="1" dirty="0" smtClean="0">
                <a:solidFill>
                  <a:srgbClr val="CC0000"/>
                </a:solidFill>
                <a:latin typeface="Arial" charset="0"/>
              </a:rPr>
              <a:t>氧化物</a:t>
            </a:r>
            <a:r>
              <a:rPr lang="zh-CN" altLang="en-US" sz="3200" dirty="0">
                <a:solidFill>
                  <a:srgbClr val="CC0000"/>
                </a:solidFill>
                <a:latin typeface="Arial" charset="0"/>
              </a:rPr>
              <a:t>（</a:t>
            </a:r>
            <a:r>
              <a:rPr lang="en-US" altLang="zh-CN" sz="3200" dirty="0">
                <a:solidFill>
                  <a:srgbClr val="CC0000"/>
                </a:solidFill>
                <a:latin typeface="Arial" charset="0"/>
              </a:rPr>
              <a:t>CO</a:t>
            </a:r>
            <a:r>
              <a:rPr lang="en-US" altLang="zh-CN" sz="3200" baseline="-25000" dirty="0">
                <a:solidFill>
                  <a:srgbClr val="CC0000"/>
                </a:solidFill>
                <a:latin typeface="Arial" charset="0"/>
              </a:rPr>
              <a:t>2</a:t>
            </a:r>
            <a:r>
              <a:rPr lang="zh-CN" altLang="en-US" sz="3200" dirty="0">
                <a:solidFill>
                  <a:srgbClr val="CC0000"/>
                </a:solidFill>
                <a:latin typeface="Arial" charset="0"/>
              </a:rPr>
              <a:t>、</a:t>
            </a:r>
            <a:r>
              <a:rPr lang="en-US" altLang="zh-CN" sz="3200" dirty="0">
                <a:solidFill>
                  <a:srgbClr val="CC0000"/>
                </a:solidFill>
                <a:latin typeface="Arial" charset="0"/>
              </a:rPr>
              <a:t>SO</a:t>
            </a:r>
            <a:r>
              <a:rPr lang="en-US" altLang="zh-CN" sz="3200" baseline="-25000" dirty="0">
                <a:solidFill>
                  <a:srgbClr val="CC0000"/>
                </a:solidFill>
                <a:latin typeface="Arial" charset="0"/>
              </a:rPr>
              <a:t>2</a:t>
            </a:r>
            <a:r>
              <a:rPr lang="zh-CN" altLang="en-US" sz="3200" dirty="0">
                <a:solidFill>
                  <a:srgbClr val="CC0000"/>
                </a:solidFill>
                <a:latin typeface="Arial" charset="0"/>
              </a:rPr>
              <a:t>、</a:t>
            </a:r>
            <a:r>
              <a:rPr lang="en-US" altLang="zh-CN" sz="3200" dirty="0">
                <a:solidFill>
                  <a:srgbClr val="CC0000"/>
                </a:solidFill>
                <a:latin typeface="Arial" charset="0"/>
              </a:rPr>
              <a:t>SO</a:t>
            </a:r>
            <a:r>
              <a:rPr lang="en-US" altLang="zh-CN" sz="3200" baseline="-25000" dirty="0">
                <a:solidFill>
                  <a:srgbClr val="CC0000"/>
                </a:solidFill>
                <a:latin typeface="Arial" charset="0"/>
              </a:rPr>
              <a:t>3</a:t>
            </a:r>
            <a:r>
              <a:rPr lang="zh-CN" altLang="en-US" sz="3200" dirty="0" smtClean="0">
                <a:solidFill>
                  <a:srgbClr val="CC0000"/>
                </a:solidFill>
                <a:latin typeface="Arial" charset="0"/>
              </a:rPr>
              <a:t>）</a:t>
            </a:r>
            <a:r>
              <a:rPr lang="en-US" altLang="zh-CN" sz="3200" b="1" dirty="0" smtClean="0">
                <a:solidFill>
                  <a:srgbClr val="CC0000"/>
                </a:solidFill>
                <a:latin typeface="Arial" charset="0"/>
              </a:rPr>
              <a:t>=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盐</a:t>
            </a:r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水</a:t>
            </a:r>
            <a:endParaRPr lang="en-US" altLang="zh-CN" sz="3200" b="1" dirty="0">
              <a:solidFill>
                <a:srgbClr val="CC0000"/>
              </a:solidFill>
              <a:latin typeface="Arial" charset="0"/>
            </a:endParaRPr>
          </a:p>
          <a:p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    </a:t>
            </a:r>
            <a:endParaRPr lang="zh-CN" altLang="en-US" sz="3200" b="1" dirty="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54744" y="3122159"/>
            <a:ext cx="54665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 dirty="0">
                <a:solidFill>
                  <a:srgbClr val="CC0000"/>
                </a:solidFill>
                <a:latin typeface="Arial" charset="0"/>
              </a:rPr>
              <a:t> </a:t>
            </a:r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3.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碱</a:t>
            </a:r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酸</a:t>
            </a:r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=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盐</a:t>
            </a:r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水（中和反应）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54744" y="3545682"/>
            <a:ext cx="37192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4.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碱</a:t>
            </a:r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盐</a:t>
            </a:r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=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新碱</a:t>
            </a:r>
            <a:r>
              <a:rPr lang="en-US" altLang="zh-CN" sz="3200" b="1" dirty="0">
                <a:solidFill>
                  <a:srgbClr val="CC0000"/>
                </a:solidFill>
                <a:latin typeface="Arial" charset="0"/>
              </a:rPr>
              <a:t>+</a:t>
            </a:r>
            <a:r>
              <a:rPr lang="zh-CN" altLang="en-US" sz="3200" b="1" dirty="0">
                <a:solidFill>
                  <a:srgbClr val="CC0000"/>
                </a:solidFill>
                <a:latin typeface="Arial" charset="0"/>
              </a:rPr>
              <a:t>新盐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65100" y="2037160"/>
            <a:ext cx="5969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CO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+2NaOH=Na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CO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+H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O</a:t>
            </a:r>
          </a:p>
          <a:p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SO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+2NaOH=Na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SO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+H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O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88926" y="4030266"/>
            <a:ext cx="86772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CuSO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+ 2NaOH  = Cu(OH)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↓ + Na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SO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</a:p>
          <a:p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FeCl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+ 3NaOH  = Fe(OH)</a:t>
            </a:r>
            <a:r>
              <a:rPr lang="en-US" altLang="zh-CN" sz="3200" b="1" baseline="-25000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sz="3200" b="1" dirty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↓ + 3NaCl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" y="1077517"/>
            <a:ext cx="8836025" cy="52322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Calibri" pitchFamily="34" charset="0"/>
              </a:rPr>
              <a:t>紫色的石蕊试液变</a:t>
            </a:r>
            <a:r>
              <a:rPr lang="en-US" altLang="zh-CN" sz="2800" b="1" dirty="0">
                <a:solidFill>
                  <a:schemeClr val="tx1"/>
                </a:solidFill>
                <a:latin typeface="Calibri" pitchFamily="34" charset="0"/>
              </a:rPr>
              <a:t>——</a:t>
            </a:r>
            <a:r>
              <a:rPr lang="zh-CN" altLang="en-US" sz="2800" b="1" dirty="0">
                <a:solidFill>
                  <a:schemeClr val="tx1"/>
                </a:solidFill>
                <a:latin typeface="Calibri" pitchFamily="34" charset="0"/>
              </a:rPr>
              <a:t>色，无色的酚酞试液变</a:t>
            </a:r>
            <a:r>
              <a:rPr lang="en-US" altLang="zh-CN" sz="2800" b="1" dirty="0">
                <a:solidFill>
                  <a:schemeClr val="tx1"/>
                </a:solidFill>
                <a:latin typeface="Calibri" pitchFamily="34" charset="0"/>
              </a:rPr>
              <a:t>——</a:t>
            </a:r>
            <a:r>
              <a:rPr lang="zh-CN" altLang="en-US" sz="2800" b="1" dirty="0">
                <a:solidFill>
                  <a:schemeClr val="tx1"/>
                </a:solidFill>
                <a:latin typeface="Calibri" pitchFamily="34" charset="0"/>
              </a:rPr>
              <a:t>色</a:t>
            </a:r>
          </a:p>
        </p:txBody>
      </p:sp>
      <p:sp>
        <p:nvSpPr>
          <p:cNvPr id="10251" name="WordArt 12"/>
          <p:cNvSpPr>
            <a:spLocks noChangeArrowheads="1" noChangeShapeType="1" noTextEdit="1"/>
          </p:cNvSpPr>
          <p:nvPr/>
        </p:nvSpPr>
        <p:spPr bwMode="auto">
          <a:xfrm>
            <a:off x="2686051" y="7144"/>
            <a:ext cx="2303463" cy="7024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/>
                <a:ea typeface="宋体"/>
              </a:rPr>
              <a:t>碱的通性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7242175" y="947737"/>
            <a:ext cx="6477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b="1">
                <a:latin typeface="Calibri" pitchFamily="34" charset="0"/>
              </a:rPr>
              <a:t>红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017838" y="826294"/>
            <a:ext cx="6477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蓝</a:t>
            </a:r>
          </a:p>
        </p:txBody>
      </p:sp>
      <p:sp>
        <p:nvSpPr>
          <p:cNvPr id="2" name="右箭头 1"/>
          <p:cNvSpPr>
            <a:spLocks noChangeArrowheads="1"/>
          </p:cNvSpPr>
          <p:nvPr/>
        </p:nvSpPr>
        <p:spPr bwMode="auto">
          <a:xfrm>
            <a:off x="1433514" y="352425"/>
            <a:ext cx="1017587" cy="178594"/>
          </a:xfrm>
          <a:prstGeom prst="rightArrow">
            <a:avLst>
              <a:gd name="adj1" fmla="val 50000"/>
              <a:gd name="adj2" fmla="val 5001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01639" y="150198"/>
            <a:ext cx="10318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dirty="0"/>
              <a:t>OH</a:t>
            </a:r>
            <a:r>
              <a:rPr lang="en-US" altLang="zh-CN" baseline="30000" dirty="0"/>
              <a:t>-</a:t>
            </a:r>
            <a:endParaRPr lang="zh-CN" altLang="en-US" baseline="30000" dirty="0"/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5405439" y="80962"/>
            <a:ext cx="36734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CC00CC"/>
                </a:solidFill>
              </a:rPr>
              <a:t>如何证明溶液中含有</a:t>
            </a:r>
            <a:r>
              <a:rPr lang="en-US" altLang="zh-CN" b="1" dirty="0">
                <a:solidFill>
                  <a:srgbClr val="CC00CC"/>
                </a:solidFill>
              </a:rPr>
              <a:t>OH</a:t>
            </a:r>
            <a:r>
              <a:rPr lang="en-US" altLang="zh-CN" b="1" baseline="30000" dirty="0">
                <a:solidFill>
                  <a:srgbClr val="CC00CC"/>
                </a:solidFill>
              </a:rPr>
              <a:t>-</a:t>
            </a:r>
            <a:r>
              <a:rPr lang="zh-CN" altLang="en-US" b="1" dirty="0">
                <a:solidFill>
                  <a:srgbClr val="CC00CC"/>
                </a:solidFill>
              </a:rPr>
              <a:t>？</a:t>
            </a:r>
            <a:r>
              <a:rPr lang="en-US" altLang="zh-CN" b="1" dirty="0">
                <a:solidFill>
                  <a:srgbClr val="CC00CC"/>
                </a:solidFill>
              </a:rPr>
              <a:t> </a:t>
            </a:r>
            <a:endParaRPr lang="zh-CN" altLang="en-US" b="1" baseline="30000" dirty="0">
              <a:solidFill>
                <a:srgbClr val="CC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48488" y="2037160"/>
            <a:ext cx="187186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能反应但</a:t>
            </a:r>
            <a:endParaRPr lang="en-US" altLang="zh-CN" sz="2800" b="1" dirty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defRPr/>
            </a:pPr>
            <a:r>
              <a:rPr lang="zh-CN" altLang="en-US" sz="28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无现象</a:t>
            </a:r>
            <a:endParaRPr lang="en-US" altLang="zh-CN" sz="2800" b="1" dirty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defRPr/>
            </a:pPr>
            <a:r>
              <a:rPr lang="zh-CN" altLang="en-US" sz="28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（不可用）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53880" y="366093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45408"/>
                </a:solidFill>
              </a:rPr>
              <a:t>（含</a:t>
            </a:r>
            <a:r>
              <a:rPr lang="en-US" altLang="zh-CN" dirty="0" smtClean="0">
                <a:solidFill>
                  <a:srgbClr val="045408"/>
                </a:solidFill>
              </a:rPr>
              <a:t>Mg</a:t>
            </a:r>
            <a:r>
              <a:rPr lang="en-US" altLang="zh-CN" baseline="30000" dirty="0" smtClean="0">
                <a:solidFill>
                  <a:srgbClr val="045408"/>
                </a:solidFill>
              </a:rPr>
              <a:t>2</a:t>
            </a:r>
            <a:r>
              <a:rPr lang="en-US" altLang="zh-CN" baseline="30000" dirty="0">
                <a:solidFill>
                  <a:srgbClr val="045408"/>
                </a:solidFill>
              </a:rPr>
              <a:t>+</a:t>
            </a:r>
            <a:r>
              <a:rPr lang="zh-CN" altLang="en-US" dirty="0">
                <a:solidFill>
                  <a:srgbClr val="045408"/>
                </a:solidFill>
              </a:rPr>
              <a:t>、</a:t>
            </a:r>
            <a:r>
              <a:rPr lang="en-US" altLang="zh-CN" dirty="0">
                <a:solidFill>
                  <a:srgbClr val="045408"/>
                </a:solidFill>
              </a:rPr>
              <a:t>Al</a:t>
            </a:r>
            <a:r>
              <a:rPr lang="en-US" altLang="zh-CN" baseline="30000" dirty="0">
                <a:solidFill>
                  <a:srgbClr val="045408"/>
                </a:solidFill>
              </a:rPr>
              <a:t>3+</a:t>
            </a:r>
            <a:r>
              <a:rPr lang="zh-CN" altLang="en-US" dirty="0" smtClean="0">
                <a:solidFill>
                  <a:srgbClr val="045408"/>
                </a:solidFill>
              </a:rPr>
              <a:t>、</a:t>
            </a:r>
            <a:r>
              <a:rPr lang="en-US" altLang="zh-CN" dirty="0">
                <a:solidFill>
                  <a:srgbClr val="045408"/>
                </a:solidFill>
              </a:rPr>
              <a:t> </a:t>
            </a:r>
            <a:r>
              <a:rPr lang="en-US" altLang="zh-CN" dirty="0" smtClean="0">
                <a:solidFill>
                  <a:srgbClr val="045408"/>
                </a:solidFill>
              </a:rPr>
              <a:t>Cu</a:t>
            </a:r>
            <a:r>
              <a:rPr lang="en-US" altLang="zh-CN" baseline="30000" dirty="0" smtClean="0">
                <a:solidFill>
                  <a:srgbClr val="045408"/>
                </a:solidFill>
              </a:rPr>
              <a:t>2</a:t>
            </a:r>
            <a:r>
              <a:rPr lang="en-US" altLang="zh-CN" baseline="30000" dirty="0">
                <a:solidFill>
                  <a:srgbClr val="045408"/>
                </a:solidFill>
              </a:rPr>
              <a:t>+</a:t>
            </a:r>
            <a:r>
              <a:rPr lang="zh-CN" altLang="en-US" dirty="0" smtClean="0">
                <a:solidFill>
                  <a:srgbClr val="045408"/>
                </a:solidFill>
              </a:rPr>
              <a:t>、</a:t>
            </a:r>
            <a:r>
              <a:rPr lang="en-US" altLang="zh-CN" dirty="0" smtClean="0">
                <a:solidFill>
                  <a:srgbClr val="045408"/>
                </a:solidFill>
              </a:rPr>
              <a:t>Fe</a:t>
            </a:r>
            <a:r>
              <a:rPr lang="en-US" altLang="zh-CN" baseline="30000" dirty="0" smtClean="0">
                <a:solidFill>
                  <a:srgbClr val="045408"/>
                </a:solidFill>
              </a:rPr>
              <a:t>3+</a:t>
            </a:r>
            <a:r>
              <a:rPr lang="zh-CN" altLang="en-US" dirty="0" smtClean="0">
                <a:solidFill>
                  <a:srgbClr val="045408"/>
                </a:solidFill>
              </a:rPr>
              <a:t>的盐）</a:t>
            </a:r>
            <a:endParaRPr lang="zh-CN" altLang="en-US" dirty="0">
              <a:solidFill>
                <a:srgbClr val="045408"/>
              </a:solidFill>
            </a:endParaRPr>
          </a:p>
        </p:txBody>
      </p:sp>
      <p:sp>
        <p:nvSpPr>
          <p:cNvPr id="7" name="线形标注 1 6"/>
          <p:cNvSpPr/>
          <p:nvPr/>
        </p:nvSpPr>
        <p:spPr bwMode="auto">
          <a:xfrm>
            <a:off x="6023008" y="2131078"/>
            <a:ext cx="2832101" cy="1291078"/>
          </a:xfrm>
          <a:prstGeom prst="borderCallout1">
            <a:avLst>
              <a:gd name="adj1" fmla="val 18750"/>
              <a:gd name="adj2" fmla="val -8333"/>
              <a:gd name="adj3" fmla="val 127015"/>
              <a:gd name="adj4" fmla="val -192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r>
              <a:rPr lang="en-US" altLang="zh-CN" sz="2000" dirty="0"/>
              <a:t>Al</a:t>
            </a:r>
            <a:r>
              <a:rPr lang="en-US" altLang="zh-CN" sz="2000" baseline="30000" dirty="0"/>
              <a:t>3+</a:t>
            </a:r>
            <a:r>
              <a:rPr lang="en-US" altLang="zh-CN" sz="2000" dirty="0"/>
              <a:t>+3OH</a:t>
            </a:r>
            <a:r>
              <a:rPr lang="en-US" altLang="zh-CN" sz="2000" baseline="30000" dirty="0"/>
              <a:t>-</a:t>
            </a:r>
            <a:r>
              <a:rPr lang="en-US" altLang="zh-CN" sz="2000" dirty="0"/>
              <a:t>= Al(OH)</a:t>
            </a:r>
            <a:r>
              <a:rPr lang="en-US" altLang="zh-CN" sz="2000" baseline="-25000" dirty="0"/>
              <a:t>3 </a:t>
            </a:r>
            <a:r>
              <a:rPr lang="en-US" altLang="zh-CN" sz="2000" dirty="0"/>
              <a:t>↓</a:t>
            </a:r>
            <a:r>
              <a:rPr lang="zh-CN" altLang="zh-CN" sz="2000" dirty="0"/>
              <a:t>；</a:t>
            </a:r>
            <a:r>
              <a:rPr lang="en-US" altLang="zh-CN" sz="2000" dirty="0"/>
              <a:t>Mg</a:t>
            </a:r>
            <a:r>
              <a:rPr lang="en-US" altLang="zh-CN" sz="2000" baseline="30000" dirty="0"/>
              <a:t>2+</a:t>
            </a:r>
            <a:r>
              <a:rPr lang="en-US" altLang="zh-CN" sz="2000" dirty="0"/>
              <a:t>+2OH</a:t>
            </a:r>
            <a:r>
              <a:rPr lang="en-US" altLang="zh-CN" sz="2000" baseline="30000" dirty="0"/>
              <a:t>-</a:t>
            </a:r>
            <a:r>
              <a:rPr lang="en-US" altLang="zh-CN" sz="2000" dirty="0"/>
              <a:t>=</a:t>
            </a:r>
            <a:r>
              <a:rPr lang="en-US" altLang="zh-CN" sz="2000" baseline="-25000" dirty="0"/>
              <a:t> </a:t>
            </a:r>
            <a:r>
              <a:rPr lang="en-US" altLang="zh-CN" sz="2000" dirty="0"/>
              <a:t>Mg(OH)</a:t>
            </a:r>
            <a:r>
              <a:rPr lang="en-US" altLang="zh-CN" sz="2000" baseline="-25000" dirty="0"/>
              <a:t>2</a:t>
            </a:r>
            <a:r>
              <a:rPr lang="en-US" altLang="zh-CN" sz="2000" dirty="0"/>
              <a:t>↓</a:t>
            </a:r>
            <a:r>
              <a:rPr lang="zh-CN" altLang="zh-CN" sz="2000" dirty="0"/>
              <a:t>；</a:t>
            </a:r>
            <a:r>
              <a:rPr lang="en-US" altLang="zh-CN" sz="2000" dirty="0"/>
              <a:t>Cu</a:t>
            </a:r>
            <a:r>
              <a:rPr lang="en-US" altLang="zh-CN" sz="2000" baseline="30000" dirty="0"/>
              <a:t>2+</a:t>
            </a:r>
            <a:r>
              <a:rPr lang="en-US" altLang="zh-CN" sz="2000" dirty="0"/>
              <a:t>+2OH</a:t>
            </a:r>
            <a:r>
              <a:rPr lang="en-US" altLang="zh-CN" sz="2000" baseline="30000" dirty="0"/>
              <a:t>-</a:t>
            </a:r>
            <a:r>
              <a:rPr lang="en-US" altLang="zh-CN" sz="2000" dirty="0"/>
              <a:t>= Cu(OH)</a:t>
            </a:r>
            <a:r>
              <a:rPr lang="en-US" altLang="zh-CN" sz="2000" baseline="-25000" dirty="0"/>
              <a:t>2</a:t>
            </a:r>
            <a:r>
              <a:rPr lang="en-US" altLang="zh-CN" sz="2000" dirty="0"/>
              <a:t>↓</a:t>
            </a:r>
            <a:r>
              <a:rPr lang="en-US" altLang="zh-CN" sz="2000" dirty="0" smtClean="0"/>
              <a:t>;</a:t>
            </a:r>
          </a:p>
          <a:p>
            <a:r>
              <a:rPr lang="en-US" altLang="zh-CN" sz="2000" dirty="0" smtClean="0"/>
              <a:t>Fe</a:t>
            </a:r>
            <a:r>
              <a:rPr lang="en-US" altLang="zh-CN" sz="2000" baseline="30000" dirty="0" smtClean="0"/>
              <a:t>3</a:t>
            </a:r>
            <a:r>
              <a:rPr lang="en-US" altLang="zh-CN" sz="2000" baseline="30000" dirty="0"/>
              <a:t>+</a:t>
            </a:r>
            <a:r>
              <a:rPr lang="en-US" altLang="zh-CN" sz="2000" dirty="0"/>
              <a:t>+3OH</a:t>
            </a:r>
            <a:r>
              <a:rPr lang="en-US" altLang="zh-CN" sz="2000" baseline="30000" dirty="0"/>
              <a:t>-</a:t>
            </a:r>
            <a:r>
              <a:rPr lang="en-US" altLang="zh-CN" sz="2000" dirty="0"/>
              <a:t>= Fe(OH)</a:t>
            </a:r>
            <a:r>
              <a:rPr lang="en-US" altLang="zh-CN" sz="2000" baseline="-25000" dirty="0"/>
              <a:t>3</a:t>
            </a:r>
            <a:r>
              <a:rPr lang="en-US" altLang="zh-CN" sz="2000" dirty="0"/>
              <a:t>↓</a:t>
            </a:r>
            <a:r>
              <a:rPr lang="en-US" altLang="zh-CN" dirty="0"/>
              <a:t>;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44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106136"/>
    </mc:Choice>
    <mc:Fallback xmlns="">
      <p:transition advTm="1061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242" grpId="0"/>
      <p:bldP spid="10243" grpId="0"/>
      <p:bldP spid="10244" grpId="0"/>
      <p:bldP spid="10245" grpId="0"/>
      <p:bldP spid="19462" grpId="0"/>
      <p:bldP spid="18440" grpId="0"/>
      <p:bldP spid="18441" grpId="0" animBg="1"/>
      <p:bldP spid="10251" grpId="0" animBg="1"/>
      <p:bldP spid="18445" grpId="0"/>
      <p:bldP spid="18446" grpId="0"/>
      <p:bldP spid="2" grpId="0" animBg="1"/>
      <p:bldP spid="3" grpId="0"/>
      <p:bldP spid="18" grpId="0"/>
      <p:bldP spid="5" grpId="0"/>
      <p:bldP spid="6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647661"/>
              </p:ext>
            </p:extLst>
          </p:nvPr>
        </p:nvGraphicFramePr>
        <p:xfrm>
          <a:off x="242888" y="195486"/>
          <a:ext cx="8891587" cy="19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6362"/>
                <a:gridCol w="3045225"/>
              </a:tblGrid>
              <a:tr h="480120">
                <a:tc>
                  <a:txBody>
                    <a:bodyPr/>
                    <a:lstStyle/>
                    <a:p>
                      <a:r>
                        <a:rPr lang="zh-CN" altLang="en-US" sz="2700" b="1" dirty="0" smtClean="0"/>
                        <a:t>所用试剂</a:t>
                      </a:r>
                      <a:endParaRPr lang="zh-CN" altLang="en-US" sz="2700" b="1" dirty="0"/>
                    </a:p>
                  </a:txBody>
                  <a:tcPr marL="91416" marR="91416" marT="34313" marB="34313"/>
                </a:tc>
                <a:tc>
                  <a:txBody>
                    <a:bodyPr/>
                    <a:lstStyle/>
                    <a:p>
                      <a:r>
                        <a:rPr lang="zh-CN" altLang="en-US" sz="2700" b="1" dirty="0" smtClean="0"/>
                        <a:t>现象</a:t>
                      </a:r>
                      <a:endParaRPr lang="zh-CN" altLang="en-US" sz="2700" b="1" dirty="0"/>
                    </a:p>
                  </a:txBody>
                  <a:tcPr marL="91416" marR="91416" marT="34313" marB="34313"/>
                </a:tc>
              </a:tr>
              <a:tr h="480120">
                <a:tc>
                  <a:txBody>
                    <a:bodyPr/>
                    <a:lstStyle/>
                    <a:p>
                      <a:r>
                        <a:rPr lang="zh-CN" altLang="en-US" sz="2700" b="1" dirty="0" smtClean="0"/>
                        <a:t>（</a:t>
                      </a:r>
                      <a:r>
                        <a:rPr lang="en-US" altLang="zh-CN" sz="2700" b="1" dirty="0" smtClean="0"/>
                        <a:t>1</a:t>
                      </a:r>
                      <a:r>
                        <a:rPr lang="zh-CN" altLang="en-US" sz="2700" b="1" dirty="0" smtClean="0"/>
                        <a:t>）加入指示剂如酚酞</a:t>
                      </a:r>
                      <a:endParaRPr lang="zh-CN" altLang="en-US" sz="2700" b="1" dirty="0"/>
                    </a:p>
                  </a:txBody>
                  <a:tcPr marL="91416" marR="91416" marT="34313" marB="34313"/>
                </a:tc>
                <a:tc>
                  <a:txBody>
                    <a:bodyPr/>
                    <a:lstStyle/>
                    <a:p>
                      <a:r>
                        <a:rPr lang="zh-CN" altLang="en-US" sz="2700" b="1" dirty="0" smtClean="0"/>
                        <a:t>溶液变红</a:t>
                      </a:r>
                      <a:endParaRPr lang="zh-CN" altLang="en-US" sz="2700" b="1" dirty="0"/>
                    </a:p>
                  </a:txBody>
                  <a:tcPr marL="91416" marR="91416" marT="34313" marB="34313"/>
                </a:tc>
              </a:tr>
              <a:tr h="480120">
                <a:tc>
                  <a:txBody>
                    <a:bodyPr/>
                    <a:lstStyle/>
                    <a:p>
                      <a:r>
                        <a:rPr lang="zh-CN" altLang="en-US" sz="2700" b="1" dirty="0" smtClean="0"/>
                        <a:t>（</a:t>
                      </a:r>
                      <a:r>
                        <a:rPr lang="en-US" altLang="zh-CN" sz="2700" b="1" dirty="0" smtClean="0"/>
                        <a:t>2</a:t>
                      </a:r>
                      <a:r>
                        <a:rPr lang="zh-CN" altLang="en-US" sz="2700" b="1" dirty="0" smtClean="0"/>
                        <a:t>）滴加盐溶液如</a:t>
                      </a:r>
                      <a:r>
                        <a:rPr lang="en-US" altLang="zh-CN" sz="2700" b="1" dirty="0" smtClean="0"/>
                        <a:t>CuSO</a:t>
                      </a:r>
                      <a:r>
                        <a:rPr lang="en-US" altLang="zh-CN" sz="2700" b="1" baseline="-25000" dirty="0" smtClean="0"/>
                        <a:t>4</a:t>
                      </a:r>
                      <a:endParaRPr lang="zh-CN" altLang="en-US" sz="2700" b="1" baseline="-25000" dirty="0"/>
                    </a:p>
                  </a:txBody>
                  <a:tcPr marL="91416" marR="91416" marT="34313" marB="34313"/>
                </a:tc>
                <a:tc>
                  <a:txBody>
                    <a:bodyPr/>
                    <a:lstStyle/>
                    <a:p>
                      <a:r>
                        <a:rPr lang="zh-CN" altLang="en-US" sz="2700" b="1" dirty="0" smtClean="0"/>
                        <a:t>产生蓝色沉淀</a:t>
                      </a:r>
                      <a:endParaRPr lang="zh-CN" altLang="en-US" sz="2700" b="1" dirty="0"/>
                    </a:p>
                  </a:txBody>
                  <a:tcPr marL="91416" marR="91416" marT="34313" marB="34313"/>
                </a:tc>
              </a:tr>
              <a:tr h="480120">
                <a:tc>
                  <a:txBody>
                    <a:bodyPr/>
                    <a:lstStyle/>
                    <a:p>
                      <a:r>
                        <a:rPr lang="en-US" altLang="zh-CN" sz="2700" b="1" dirty="0" smtClean="0"/>
                        <a:t>   (3)</a:t>
                      </a:r>
                      <a:r>
                        <a:rPr lang="zh-CN" altLang="en-US" sz="2700" b="1" dirty="0" smtClean="0"/>
                        <a:t>测溶液的</a:t>
                      </a:r>
                      <a:r>
                        <a:rPr lang="en-US" altLang="zh-CN" sz="2700" b="1" dirty="0" smtClean="0"/>
                        <a:t>PH </a:t>
                      </a:r>
                      <a:endParaRPr lang="zh-CN" altLang="en-US" sz="2700" b="1" dirty="0"/>
                    </a:p>
                  </a:txBody>
                  <a:tcPr marL="91416" marR="91416" marT="34313" marB="34313"/>
                </a:tc>
                <a:tc>
                  <a:txBody>
                    <a:bodyPr/>
                    <a:lstStyle/>
                    <a:p>
                      <a:r>
                        <a:rPr lang="en-US" altLang="zh-CN" sz="2700" b="1" dirty="0" smtClean="0"/>
                        <a:t>PH</a:t>
                      </a:r>
                      <a:r>
                        <a:rPr lang="en-US" altLang="zh-CN" sz="2700" b="1" dirty="0" smtClean="0">
                          <a:latin typeface="Batang"/>
                          <a:ea typeface="Batang"/>
                        </a:rPr>
                        <a:t>&gt;7</a:t>
                      </a:r>
                      <a:endParaRPr lang="zh-CN" altLang="en-US" sz="2700" b="1" dirty="0"/>
                    </a:p>
                  </a:txBody>
                  <a:tcPr marL="91416" marR="91416" marT="34313" marB="34313"/>
                </a:tc>
              </a:tr>
            </a:tbl>
          </a:graphicData>
        </a:graphic>
      </p:graphicFrame>
      <p:sp>
        <p:nvSpPr>
          <p:cNvPr id="6163" name="TextBox 3"/>
          <p:cNvSpPr txBox="1">
            <a:spLocks noChangeArrowheads="1"/>
          </p:cNvSpPr>
          <p:nvPr/>
        </p:nvSpPr>
        <p:spPr bwMode="auto">
          <a:xfrm>
            <a:off x="481092" y="2159024"/>
            <a:ext cx="53990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3200" b="1" dirty="0"/>
              <a:t>金属离子（</a:t>
            </a:r>
            <a:r>
              <a:rPr lang="en-US" altLang="zh-CN" sz="3200" b="1" dirty="0"/>
              <a:t>Na</a:t>
            </a:r>
            <a:r>
              <a:rPr lang="en-US" altLang="zh-CN" sz="3200" b="1" baseline="30000" dirty="0"/>
              <a:t>+</a:t>
            </a:r>
            <a:r>
              <a:rPr lang="zh-CN" altLang="en-US" sz="3200" b="1" dirty="0"/>
              <a:t>、</a:t>
            </a:r>
            <a:r>
              <a:rPr lang="en-US" altLang="zh-CN" sz="3200" b="1" dirty="0"/>
              <a:t>Ca</a:t>
            </a:r>
            <a:r>
              <a:rPr lang="en-US" altLang="zh-CN" sz="3200" b="1" baseline="30000" dirty="0"/>
              <a:t>2+</a:t>
            </a:r>
            <a:r>
              <a:rPr lang="zh-CN" altLang="en-US" sz="3200" b="1" dirty="0"/>
              <a:t>）</a:t>
            </a:r>
          </a:p>
        </p:txBody>
      </p:sp>
      <p:sp>
        <p:nvSpPr>
          <p:cNvPr id="6" name="右箭头 5"/>
          <p:cNvSpPr>
            <a:spLocks noChangeArrowheads="1"/>
          </p:cNvSpPr>
          <p:nvPr/>
        </p:nvSpPr>
        <p:spPr bwMode="auto">
          <a:xfrm>
            <a:off x="5278438" y="2451412"/>
            <a:ext cx="933450" cy="158353"/>
          </a:xfrm>
          <a:prstGeom prst="rightArrow">
            <a:avLst>
              <a:gd name="adj1" fmla="val 50000"/>
              <a:gd name="adj2" fmla="val 5014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470419" y="2159024"/>
            <a:ext cx="20653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b="1" dirty="0"/>
              <a:t>差异性</a:t>
            </a: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242888" y="4561285"/>
            <a:ext cx="85280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讨论：如何鉴别氢氧化钠溶液与石灰水？</a:t>
            </a:r>
            <a:endParaRPr lang="en-US" altLang="zh-CN" sz="3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35913" y="2708970"/>
            <a:ext cx="87757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3200" b="1" dirty="0" err="1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Ca</a:t>
            </a:r>
            <a:r>
              <a:rPr lang="en-US" altLang="zh-CN" sz="3200" b="1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(OH)</a:t>
            </a:r>
            <a:r>
              <a:rPr lang="en-US" altLang="zh-CN" sz="3200" b="1" baseline="-25000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200" b="1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+ Na</a:t>
            </a:r>
            <a:r>
              <a:rPr lang="en-US" altLang="zh-CN" sz="3200" b="1" baseline="-25000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200" b="1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CO</a:t>
            </a:r>
            <a:r>
              <a:rPr lang="en-US" altLang="zh-CN" sz="3200" b="1" baseline="-25000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sz="3200" b="1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= CaCO</a:t>
            </a:r>
            <a:r>
              <a:rPr lang="en-US" altLang="zh-CN" sz="3200" b="1" baseline="-25000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sz="3200" b="1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↓ + 2NaOH</a:t>
            </a:r>
          </a:p>
          <a:p>
            <a:r>
              <a:rPr lang="en-US" altLang="zh-CN" sz="3200" b="1" dirty="0" err="1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NaOH</a:t>
            </a:r>
            <a:r>
              <a:rPr lang="en-US" altLang="zh-CN" sz="3200" b="1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+  Na</a:t>
            </a:r>
            <a:r>
              <a:rPr lang="en-US" altLang="zh-CN" sz="3200" b="1" baseline="-25000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200" b="1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CO</a:t>
            </a:r>
            <a:r>
              <a:rPr lang="en-US" altLang="zh-CN" sz="3200" b="1" baseline="-25000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sz="3200" b="1" dirty="0">
                <a:solidFill>
                  <a:srgbClr val="00B05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=</a:t>
            </a: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3924300" y="3411141"/>
            <a:ext cx="431800" cy="266700"/>
            <a:chOff x="3923928" y="4548188"/>
            <a:chExt cx="432048" cy="355600"/>
          </a:xfrm>
        </p:grpSpPr>
        <p:cxnSp>
          <p:nvCxnSpPr>
            <p:cNvPr id="4" name="直接连接符 3"/>
            <p:cNvCxnSpPr/>
            <p:nvPr/>
          </p:nvCxnSpPr>
          <p:spPr bwMode="auto">
            <a:xfrm>
              <a:off x="3923928" y="4548188"/>
              <a:ext cx="432048" cy="35560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 bwMode="auto">
            <a:xfrm flipH="1">
              <a:off x="3923928" y="4598988"/>
              <a:ext cx="432048" cy="25400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481092" y="3686686"/>
            <a:ext cx="5884862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2NaOH + CO</a:t>
            </a:r>
            <a:r>
              <a:rPr lang="en-US" altLang="zh-CN" sz="32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 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= Na</a:t>
            </a:r>
            <a:r>
              <a:rPr lang="en-US" altLang="zh-CN" sz="32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CO</a:t>
            </a:r>
            <a:r>
              <a:rPr lang="en-US" altLang="zh-CN" sz="32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3 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+ H</a:t>
            </a:r>
            <a:r>
              <a:rPr lang="en-US" altLang="zh-CN" sz="32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Ca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(OH)</a:t>
            </a:r>
            <a:r>
              <a:rPr lang="en-US" altLang="zh-CN" sz="32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+CO</a:t>
            </a:r>
            <a:r>
              <a:rPr lang="en-US" altLang="zh-CN" sz="32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=CaCO</a:t>
            </a:r>
            <a:r>
              <a:rPr lang="en-US" altLang="zh-CN" sz="32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3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↓+H</a:t>
            </a:r>
            <a:r>
              <a:rPr lang="en-US" altLang="zh-CN" sz="32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2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O</a:t>
            </a:r>
            <a:endParaRPr lang="zh-CN" alt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2" name="右箭头 1"/>
          <p:cNvSpPr/>
          <p:nvPr/>
        </p:nvSpPr>
        <p:spPr bwMode="auto">
          <a:xfrm>
            <a:off x="6129344" y="4169783"/>
            <a:ext cx="682149" cy="1905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64695" y="3786188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都能反应</a:t>
            </a:r>
            <a:endParaRPr lang="en-US" altLang="zh-CN" sz="2400" dirty="0" smtClean="0"/>
          </a:p>
          <a:p>
            <a:r>
              <a:rPr lang="zh-CN" altLang="en-US" sz="2400" dirty="0" smtClean="0"/>
              <a:t>但现象不同</a:t>
            </a:r>
            <a:endParaRPr lang="zh-CN" alt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400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81341"/>
    </mc:Choice>
    <mc:Fallback xmlns="">
      <p:transition advTm="813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3" grpId="0"/>
      <p:bldP spid="6" grpId="0" animBg="1"/>
      <p:bldP spid="7" grpId="0"/>
      <p:bldP spid="8" grpId="0"/>
      <p:bldP spid="9" grpId="0"/>
      <p:bldP spid="12" grpId="0"/>
      <p:bldP spid="2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377170"/>
              </p:ext>
            </p:extLst>
          </p:nvPr>
        </p:nvGraphicFramePr>
        <p:xfrm>
          <a:off x="107950" y="789385"/>
          <a:ext cx="9036050" cy="31168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48262"/>
                <a:gridCol w="4787788"/>
              </a:tblGrid>
              <a:tr h="434415"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操作步骤</a:t>
                      </a:r>
                      <a:endParaRPr lang="zh-CN" altLang="en-US" sz="2400" b="1" dirty="0"/>
                    </a:p>
                  </a:txBody>
                  <a:tcPr marL="91435" marR="91435" marT="34296" marB="34296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现象与结论</a:t>
                      </a:r>
                      <a:endParaRPr lang="zh-CN" altLang="en-US" sz="2400" b="1" dirty="0"/>
                    </a:p>
                  </a:txBody>
                  <a:tcPr marL="91435" marR="91435" marT="34296" marB="34296"/>
                </a:tc>
              </a:tr>
              <a:tr h="1154630">
                <a:tc>
                  <a:txBody>
                    <a:bodyPr/>
                    <a:lstStyle/>
                    <a:p>
                      <a:pPr>
                        <a:lnSpc>
                          <a:spcPts val="3840"/>
                        </a:lnSpc>
                      </a:pP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分别取少量溶液于试管中，再往试管中分别滴加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</a:t>
                      </a: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溶液。</a:t>
                      </a:r>
                      <a:endParaRPr lang="zh-CN" altLang="en-US" sz="2400" dirty="0"/>
                    </a:p>
                  </a:txBody>
                  <a:tcPr marL="91435" marR="91435" marT="34296" marB="34296"/>
                </a:tc>
                <a:tc>
                  <a:txBody>
                    <a:bodyPr/>
                    <a:lstStyle/>
                    <a:p>
                      <a:pPr>
                        <a:lnSpc>
                          <a:spcPts val="3840"/>
                        </a:lnSpc>
                      </a:pP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无明显现象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的</a:t>
                      </a: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是 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</a:t>
                      </a:r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</a:p>
                    <a:p>
                      <a:pPr>
                        <a:lnSpc>
                          <a:spcPts val="3840"/>
                        </a:lnSpc>
                      </a:pPr>
                      <a:endParaRPr lang="en-US" altLang="zh-CN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ts val="3840"/>
                        </a:lnSpc>
                      </a:pP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</a:t>
                      </a: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的是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zh-CN" altLang="en-US" sz="240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zh-CN" altLang="en-US" sz="2400" dirty="0"/>
                    </a:p>
                  </a:txBody>
                  <a:tcPr marL="91435" marR="91435" marT="34296" marB="34296"/>
                </a:tc>
              </a:tr>
              <a:tr h="1166062">
                <a:tc>
                  <a:txBody>
                    <a:bodyPr/>
                    <a:lstStyle/>
                    <a:p>
                      <a:pPr>
                        <a:lnSpc>
                          <a:spcPts val="3840"/>
                        </a:lnSpc>
                      </a:pP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分别取少量溶液于试管中，再往试管中分别</a:t>
                      </a:r>
                      <a:r>
                        <a:rPr lang="zh-CN" altLang="zh-CN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通入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endParaRPr lang="zh-CN" altLang="en-US" sz="2400" dirty="0"/>
                    </a:p>
                  </a:txBody>
                  <a:tcPr marL="91435" marR="91435" marT="34296" marB="34296"/>
                </a:tc>
                <a:tc>
                  <a:txBody>
                    <a:bodyPr/>
                    <a:lstStyle/>
                    <a:p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无明显现象的是 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</a:p>
                    <a:p>
                      <a:endParaRPr lang="en-US" altLang="zh-CN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产生 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zh-CN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的是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r>
                        <a:rPr lang="en-US" altLang="zh-CN" sz="24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zh-CN" altLang="en-US" sz="2400" dirty="0"/>
                    </a:p>
                  </a:txBody>
                  <a:tcPr marL="91435" marR="91435" marT="34296" marB="34296"/>
                </a:tc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54300" y="1663482"/>
            <a:ext cx="19446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2800" b="1" dirty="0">
                <a:solidFill>
                  <a:srgbClr val="CC00CC"/>
                </a:solidFill>
                <a:latin typeface="Arial" charset="0"/>
              </a:rPr>
              <a:t>Na</a:t>
            </a:r>
            <a:r>
              <a:rPr lang="en-US" altLang="zh-CN" sz="2800" b="1" baseline="-25000" dirty="0">
                <a:solidFill>
                  <a:srgbClr val="CC00CC"/>
                </a:solidFill>
                <a:latin typeface="Arial" charset="0"/>
              </a:rPr>
              <a:t>2</a:t>
            </a:r>
            <a:r>
              <a:rPr lang="en-US" altLang="zh-CN" sz="2800" b="1" dirty="0">
                <a:solidFill>
                  <a:srgbClr val="CC00CC"/>
                </a:solidFill>
                <a:latin typeface="Arial" charset="0"/>
              </a:rPr>
              <a:t>CO</a:t>
            </a:r>
            <a:r>
              <a:rPr lang="en-US" altLang="zh-CN" sz="2800" b="1" baseline="-25000" dirty="0">
                <a:solidFill>
                  <a:srgbClr val="CC00CC"/>
                </a:solidFill>
                <a:latin typeface="Arial" charset="0"/>
              </a:rPr>
              <a:t>3</a:t>
            </a:r>
            <a:endParaRPr lang="zh-CN" altLang="en-US" sz="2800" baseline="-25000" dirty="0">
              <a:solidFill>
                <a:srgbClr val="CC00CC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55887" y="3147814"/>
            <a:ext cx="12680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b="1" dirty="0">
                <a:solidFill>
                  <a:srgbClr val="CC00CC"/>
                </a:solidFill>
                <a:latin typeface="Arial" charset="0"/>
              </a:rPr>
              <a:t>CO</a:t>
            </a:r>
            <a:r>
              <a:rPr lang="en-US" altLang="zh-CN" b="1" baseline="-25000" dirty="0">
                <a:solidFill>
                  <a:srgbClr val="CC00CC"/>
                </a:solidFill>
                <a:latin typeface="Arial" charset="0"/>
              </a:rPr>
              <a:t>2</a:t>
            </a:r>
            <a:endParaRPr lang="zh-CN" altLang="en-US" baseline="-25000" dirty="0">
              <a:solidFill>
                <a:srgbClr val="CC00CC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32240" y="1140798"/>
            <a:ext cx="25923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3200" b="1" dirty="0" err="1">
                <a:solidFill>
                  <a:srgbClr val="CC00CC"/>
                </a:solidFill>
                <a:latin typeface="Arial" charset="0"/>
              </a:rPr>
              <a:t>NaOH</a:t>
            </a:r>
            <a:r>
              <a:rPr lang="zh-CN" altLang="en-US" sz="3200" b="1" dirty="0">
                <a:solidFill>
                  <a:srgbClr val="CC00CC"/>
                </a:solidFill>
                <a:latin typeface="Arial" charset="0"/>
              </a:rPr>
              <a:t>溶液</a:t>
            </a:r>
            <a:endParaRPr lang="zh-CN" altLang="en-US" sz="3200" baseline="-25000" dirty="0">
              <a:solidFill>
                <a:srgbClr val="CC00CC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310073" y="2133571"/>
            <a:ext cx="13879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2800" b="1" dirty="0">
                <a:solidFill>
                  <a:srgbClr val="CC00CC"/>
                </a:solidFill>
                <a:latin typeface="Arial" charset="0"/>
              </a:rPr>
              <a:t>变浑浊</a:t>
            </a:r>
            <a:endParaRPr lang="zh-CN" altLang="en-US" sz="2800" baseline="-25000" dirty="0">
              <a:solidFill>
                <a:srgbClr val="CC00CC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296592" y="2117948"/>
            <a:ext cx="19446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3200" b="1" dirty="0">
                <a:solidFill>
                  <a:srgbClr val="CC00CC"/>
                </a:solidFill>
                <a:latin typeface="Arial" charset="0"/>
              </a:rPr>
              <a:t>石灰水</a:t>
            </a:r>
            <a:endParaRPr lang="zh-CN" altLang="en-US" sz="3200" baseline="-25000" dirty="0">
              <a:solidFill>
                <a:srgbClr val="CC00CC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551612" y="2656791"/>
            <a:ext cx="25923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en-US" altLang="zh-CN" sz="3200" b="1" dirty="0" err="1">
                <a:solidFill>
                  <a:srgbClr val="CC00CC"/>
                </a:solidFill>
                <a:latin typeface="Arial" charset="0"/>
              </a:rPr>
              <a:t>NaOH</a:t>
            </a:r>
            <a:r>
              <a:rPr lang="zh-CN" altLang="en-US" sz="3200" b="1" dirty="0">
                <a:solidFill>
                  <a:srgbClr val="CC00CC"/>
                </a:solidFill>
                <a:latin typeface="Arial" charset="0"/>
              </a:rPr>
              <a:t>溶液</a:t>
            </a:r>
            <a:endParaRPr lang="zh-CN" altLang="en-US" sz="3200" baseline="-25000" dirty="0">
              <a:solidFill>
                <a:srgbClr val="CC00CC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004048" y="3318414"/>
            <a:ext cx="14747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3200" b="1" dirty="0">
                <a:solidFill>
                  <a:srgbClr val="CC00CC"/>
                </a:solidFill>
                <a:latin typeface="Arial" charset="0"/>
              </a:rPr>
              <a:t>变浑浊</a:t>
            </a:r>
            <a:endParaRPr lang="zh-CN" altLang="en-US" sz="3200" baseline="-25000" dirty="0">
              <a:solidFill>
                <a:srgbClr val="CC00CC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785113" y="3253115"/>
            <a:ext cx="1476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3200" b="1" dirty="0">
                <a:solidFill>
                  <a:srgbClr val="CC00CC"/>
                </a:solidFill>
                <a:latin typeface="Arial" charset="0"/>
              </a:rPr>
              <a:t>石灰水</a:t>
            </a:r>
            <a:endParaRPr lang="zh-CN" altLang="en-US" sz="3200" baseline="-25000" dirty="0">
              <a:solidFill>
                <a:srgbClr val="CC00C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204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8374"/>
    </mc:Choice>
    <mc:Fallback xmlns="">
      <p:transition advTm="283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915566"/>
            <a:ext cx="9036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【</a:t>
            </a:r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1】</a:t>
            </a:r>
            <a:r>
              <a:rPr lang="en-US" altLang="zh-CN" sz="2800" dirty="0" smtClean="0"/>
              <a:t>(2018</a:t>
            </a:r>
            <a:r>
              <a:rPr lang="en-US" altLang="zh-CN" sz="2800" dirty="0"/>
              <a:t>·</a:t>
            </a:r>
            <a:r>
              <a:rPr lang="zh-CN" altLang="zh-CN" sz="2800" dirty="0"/>
              <a:t>南宁</a:t>
            </a:r>
            <a:r>
              <a:rPr lang="en-US" altLang="zh-CN" sz="2800" dirty="0"/>
              <a:t>)</a:t>
            </a:r>
            <a:r>
              <a:rPr lang="zh-CN" altLang="zh-CN" sz="2800" dirty="0"/>
              <a:t>有关氢氧化钠的说法，错误的是</a:t>
            </a:r>
            <a:r>
              <a:rPr lang="en-US" altLang="zh-CN" sz="2800" dirty="0"/>
              <a:t>(     )</a:t>
            </a:r>
            <a:endParaRPr lang="zh-CN" altLang="zh-CN" sz="2800" dirty="0"/>
          </a:p>
          <a:p>
            <a:r>
              <a:rPr lang="en-US" altLang="zh-CN" sz="2800" dirty="0"/>
              <a:t>A</a:t>
            </a:r>
            <a:r>
              <a:rPr lang="zh-CN" altLang="zh-CN" sz="2800" dirty="0"/>
              <a:t>．氢氧化钠俗称烧碱</a:t>
            </a:r>
          </a:p>
          <a:p>
            <a:r>
              <a:rPr lang="en-US" altLang="zh-CN" sz="2800" dirty="0"/>
              <a:t>B</a:t>
            </a:r>
            <a:r>
              <a:rPr lang="zh-CN" altLang="zh-CN" sz="2800" dirty="0"/>
              <a:t>．氢氧化钠有强烈的腐蚀性</a:t>
            </a:r>
          </a:p>
          <a:p>
            <a:r>
              <a:rPr lang="en-US" altLang="zh-CN" sz="2800" dirty="0"/>
              <a:t>C</a:t>
            </a:r>
            <a:r>
              <a:rPr lang="zh-CN" altLang="zh-CN" sz="2800" dirty="0"/>
              <a:t>．氢氧化钠固体可用于干燥二氧化碳气体</a:t>
            </a:r>
          </a:p>
          <a:p>
            <a:r>
              <a:rPr lang="en-US" altLang="zh-CN" sz="2800" dirty="0"/>
              <a:t>D</a:t>
            </a:r>
            <a:r>
              <a:rPr lang="zh-CN" altLang="zh-CN" sz="2800" dirty="0"/>
              <a:t>．氢氧化钠可用于制肥皂、洗涤剂、造纸、纺织工业等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60432" y="9155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11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2A3ECA2-B88B-4E82-BEAC-D7B1F79D74E6}"/>
              </a:ext>
            </a:extLst>
          </p:cNvPr>
          <p:cNvPicPr/>
          <p:nvPr/>
        </p:nvPicPr>
        <p:blipFill rotWithShape="1">
          <a:blip r:embed="rId2"/>
          <a:srcRect l="5415" t="93680" r="403" b="667"/>
          <a:stretch/>
        </p:blipFill>
        <p:spPr bwMode="auto">
          <a:xfrm>
            <a:off x="17428" y="4819464"/>
            <a:ext cx="9144000" cy="3240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D37F378-1434-4D2D-B0A9-A822F06A9C06}"/>
              </a:ext>
            </a:extLst>
          </p:cNvPr>
          <p:cNvSpPr txBox="1"/>
          <p:nvPr/>
        </p:nvSpPr>
        <p:spPr>
          <a:xfrm>
            <a:off x="7380312" y="2571750"/>
            <a:ext cx="520700" cy="6093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D1F2247-72F9-4198-BF05-B4D7CC4B6620}"/>
              </a:ext>
            </a:extLst>
          </p:cNvPr>
          <p:cNvSpPr txBox="1"/>
          <p:nvPr/>
        </p:nvSpPr>
        <p:spPr>
          <a:xfrm>
            <a:off x="17428" y="1290131"/>
            <a:ext cx="8568952" cy="3857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lvl="0" fontAlgn="base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例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2019·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潍坊）镧（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La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）是一种活动性比锌更强  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622300" lvl="0" fontAlgn="base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的元素，它的氧化物的化学式是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La</a:t>
            </a:r>
            <a:r>
              <a:rPr lang="en-US" altLang="zh-CN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</a:t>
            </a:r>
            <a:r>
              <a:rPr lang="en-US" altLang="zh-CN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La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OH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是不溶 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622300" lvl="0" fontAlgn="base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于水的碱，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LaCl</a:t>
            </a:r>
            <a:r>
              <a:rPr lang="en-US" altLang="zh-CN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La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</a:t>
            </a:r>
            <a:r>
              <a:rPr lang="en-US" altLang="zh-CN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都可溶于水。由此推断下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622300" lvl="0" fontAlgn="base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列几组物质组合，不能直接反应制取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LaCl</a:t>
            </a:r>
            <a:r>
              <a:rPr lang="en-US" altLang="zh-CN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的是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　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）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622300" lvl="0" fontAlgn="base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A.La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和稀盐酸					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622300" lvl="0" fontAlgn="base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B.La</a:t>
            </a:r>
            <a:r>
              <a:rPr lang="en-US" altLang="zh-CN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</a:t>
            </a:r>
            <a:r>
              <a:rPr lang="en-US" altLang="zh-CN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和稀盐酸	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622300" lvl="0" fontAlgn="base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C.La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OH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和稀盐酸				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622300" lvl="0" fontAlgn="base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D.La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OH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和氯化钾溶液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74DD9EA-2395-4B21-8BB9-A8E006D31C39}"/>
              </a:ext>
            </a:extLst>
          </p:cNvPr>
          <p:cNvSpPr/>
          <p:nvPr/>
        </p:nvSpPr>
        <p:spPr>
          <a:xfrm>
            <a:off x="5726617" y="1145991"/>
            <a:ext cx="3420927" cy="99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决策 9">
            <a:extLst>
              <a:ext uri="{FF2B5EF4-FFF2-40B4-BE49-F238E27FC236}">
                <a16:creationId xmlns="" xmlns:a16="http://schemas.microsoft.com/office/drawing/2014/main" id="{4819B9CB-79CA-4309-9A2E-D5E3D8ECEE1F}"/>
              </a:ext>
            </a:extLst>
          </p:cNvPr>
          <p:cNvSpPr/>
          <p:nvPr/>
        </p:nvSpPr>
        <p:spPr>
          <a:xfrm>
            <a:off x="2428151" y="904819"/>
            <a:ext cx="914400" cy="220003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F4A5F0F1-6271-4B63-A919-FF179D62A1A4}"/>
              </a:ext>
            </a:extLst>
          </p:cNvPr>
          <p:cNvSpPr/>
          <p:nvPr/>
        </p:nvSpPr>
        <p:spPr>
          <a:xfrm>
            <a:off x="0" y="1145992"/>
            <a:ext cx="3347864" cy="99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流程图: 决策 11">
            <a:extLst>
              <a:ext uri="{FF2B5EF4-FFF2-40B4-BE49-F238E27FC236}">
                <a16:creationId xmlns="" xmlns:a16="http://schemas.microsoft.com/office/drawing/2014/main" id="{F5B76A85-DB64-43A1-83D5-042E07F926F5}"/>
              </a:ext>
            </a:extLst>
          </p:cNvPr>
          <p:cNvSpPr/>
          <p:nvPr/>
        </p:nvSpPr>
        <p:spPr>
          <a:xfrm>
            <a:off x="6637474" y="914297"/>
            <a:ext cx="914400" cy="220003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流程图: 决策 12">
            <a:extLst>
              <a:ext uri="{FF2B5EF4-FFF2-40B4-BE49-F238E27FC236}">
                <a16:creationId xmlns="" xmlns:a16="http://schemas.microsoft.com/office/drawing/2014/main" id="{5E1AB6A0-C2B4-42E9-BDDA-5A77123CC01E}"/>
              </a:ext>
            </a:extLst>
          </p:cNvPr>
          <p:cNvSpPr/>
          <p:nvPr/>
        </p:nvSpPr>
        <p:spPr>
          <a:xfrm>
            <a:off x="1508438" y="904819"/>
            <a:ext cx="914400" cy="220003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决策 13">
            <a:extLst>
              <a:ext uri="{FF2B5EF4-FFF2-40B4-BE49-F238E27FC236}">
                <a16:creationId xmlns="" xmlns:a16="http://schemas.microsoft.com/office/drawing/2014/main" id="{6ED2C65E-F952-43A5-8DD4-F97E38A39744}"/>
              </a:ext>
            </a:extLst>
          </p:cNvPr>
          <p:cNvSpPr/>
          <p:nvPr/>
        </p:nvSpPr>
        <p:spPr>
          <a:xfrm>
            <a:off x="5723074" y="915530"/>
            <a:ext cx="914400" cy="220003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29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987574"/>
            <a:ext cx="74168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</a:rPr>
              <a:t>【</a:t>
            </a:r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3】</a:t>
            </a:r>
            <a:r>
              <a:rPr lang="zh-CN" altLang="zh-CN" sz="2800" dirty="0" smtClean="0"/>
              <a:t>下列</a:t>
            </a:r>
            <a:r>
              <a:rPr lang="zh-CN" altLang="zh-CN" sz="2800" dirty="0"/>
              <a:t>说法正确的是　</a:t>
            </a:r>
            <a:r>
              <a:rPr lang="en-US" altLang="zh-CN" sz="2800" dirty="0"/>
              <a:t>(     )</a:t>
            </a:r>
            <a:endParaRPr lang="zh-CN" altLang="zh-CN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A</a:t>
            </a:r>
            <a:r>
              <a:rPr lang="zh-CN" altLang="zh-CN" sz="2800" dirty="0"/>
              <a:t>．石蕊溶液使石灰水变蓝</a:t>
            </a:r>
            <a:r>
              <a:rPr lang="en-US" altLang="zh-CN" sz="2800" dirty="0"/>
              <a:t>  </a:t>
            </a:r>
            <a:endParaRPr lang="zh-CN" altLang="zh-CN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B</a:t>
            </a:r>
            <a:r>
              <a:rPr lang="zh-CN" altLang="zh-CN" sz="2800" dirty="0"/>
              <a:t>．碱都能使指示剂变色</a:t>
            </a:r>
          </a:p>
          <a:p>
            <a:pPr>
              <a:lnSpc>
                <a:spcPct val="150000"/>
              </a:lnSpc>
            </a:pPr>
            <a:r>
              <a:rPr lang="en-US" altLang="zh-CN" sz="2800" dirty="0"/>
              <a:t>C</a:t>
            </a:r>
            <a:r>
              <a:rPr lang="zh-CN" altLang="zh-CN" sz="2800" dirty="0"/>
              <a:t>．酸碱使指示剂变色属于酸碱的物理性质</a:t>
            </a:r>
            <a:r>
              <a:rPr lang="en-US" altLang="zh-CN" sz="2800" dirty="0"/>
              <a:t>  </a:t>
            </a:r>
            <a:endParaRPr lang="zh-CN" altLang="zh-CN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D</a:t>
            </a:r>
            <a:r>
              <a:rPr lang="zh-CN" altLang="zh-CN" sz="2800" dirty="0"/>
              <a:t>．盐酸和硫酸具有相似的化学性质</a:t>
            </a:r>
          </a:p>
        </p:txBody>
      </p:sp>
      <p:sp>
        <p:nvSpPr>
          <p:cNvPr id="4" name="TextBox 2"/>
          <p:cNvSpPr txBox="1"/>
          <p:nvPr/>
        </p:nvSpPr>
        <p:spPr>
          <a:xfrm>
            <a:off x="5292080" y="1059582"/>
            <a:ext cx="6480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</a:rPr>
              <a:t>D</a:t>
            </a:r>
            <a:endParaRPr lang="zh-CN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13875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20042" y="551681"/>
            <a:ext cx="85799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400" dirty="0" smtClean="0">
                <a:solidFill>
                  <a:srgbClr val="DE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【</a:t>
            </a:r>
            <a:r>
              <a:rPr lang="zh-CN" altLang="en-US" sz="2400" dirty="0" smtClean="0">
                <a:solidFill>
                  <a:srgbClr val="DE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例</a:t>
            </a:r>
            <a:r>
              <a:rPr lang="en-US" altLang="zh-CN" sz="2400" dirty="0" smtClean="0">
                <a:solidFill>
                  <a:srgbClr val="DE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en-US" altLang="zh-CN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】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仿宋_GB2312" charset="-122"/>
                <a:cs typeface="Times New Roman" pitchFamily="18" charset="0"/>
              </a:rPr>
              <a:t>(2019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urier New"/>
                <a:ea typeface="仿宋_GB2312" charset="-122"/>
                <a:cs typeface="Times New Roman" pitchFamily="18" charset="0"/>
              </a:rPr>
              <a:t>·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仿宋_GB2312" charset="-122"/>
                <a:cs typeface="Times New Roman" pitchFamily="18" charset="0"/>
              </a:rPr>
              <a:t>滨州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仿宋_GB2312" charset="-122"/>
                <a:cs typeface="Times New Roman" pitchFamily="18" charset="0"/>
              </a:rPr>
              <a:t>)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某同学用如图总结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NaOH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的四类化学性质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即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NaOH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能够与四类物质发生化学反应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3" name="图片 10" descr="E:\2019--2020教学资料\习题Word版\主题一  身边的化学物质\at092.t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347960"/>
            <a:ext cx="3564430" cy="156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0026" y="2830605"/>
            <a:ext cx="886653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(1)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为验证性质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宋体" pitchFamily="2" charset="-122"/>
                <a:cs typeface="Times New Roman" pitchFamily="18" charset="0"/>
              </a:rPr>
              <a:t>①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，该同学将无色酚酞溶液滴入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NaOH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溶液中，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溶液颜色由无色变成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_______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(2)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性质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宋体" pitchFamily="2" charset="-122"/>
                <a:cs typeface="Times New Roman" pitchFamily="18" charset="0"/>
              </a:rPr>
              <a:t>②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的反应为中和反应，试写出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NaOH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与盐酸反应的化学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方程式：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______________________________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(3)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为了验证性质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宋体" pitchFamily="2" charset="-122"/>
                <a:cs typeface="Times New Roman" pitchFamily="18" charset="0"/>
              </a:rPr>
              <a:t>③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，该同学可选择的物质是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_______(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填序号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．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Na</a:t>
            </a:r>
            <a:r>
              <a:rPr kumimoji="0" lang="en-US" altLang="zh-CN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</a:t>
            </a:r>
            <a:r>
              <a:rPr kumimoji="0" lang="en-US" altLang="zh-CN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　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．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</a:t>
            </a:r>
            <a:r>
              <a:rPr kumimoji="0" lang="en-US" altLang="zh-CN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en-US" altLang="zh-CN" sz="2400" b="0" dirty="0"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400" b="0" dirty="0" smtClean="0">
                <a:ea typeface="宋体" pitchFamily="2" charset="-122"/>
                <a:cs typeface="Times New Roman" pitchFamily="18" charset="0"/>
              </a:rPr>
              <a:t>   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．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FeCl</a:t>
            </a:r>
            <a:r>
              <a:rPr kumimoji="0" lang="en-US" altLang="zh-CN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D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．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Ba(NO</a:t>
            </a:r>
            <a:r>
              <a:rPr kumimoji="0" lang="en-US" altLang="zh-CN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kumimoji="0" lang="en-US" altLang="zh-CN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321982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solidFill>
                  <a:srgbClr val="C00000"/>
                </a:solidFill>
              </a:rPr>
              <a:t>红色</a:t>
            </a:r>
            <a:endParaRPr lang="zh-CN" altLang="zh-CN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97905" y="4351352"/>
            <a:ext cx="387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C</a:t>
            </a:r>
            <a:endParaRPr lang="zh-CN" altLang="zh-CN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3984767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rgbClr val="C00000"/>
                </a:solidFill>
              </a:rPr>
              <a:t>NaOH</a:t>
            </a:r>
            <a:r>
              <a:rPr lang="zh-CN" altLang="zh-CN" dirty="0">
                <a:solidFill>
                  <a:srgbClr val="C00000"/>
                </a:solidFill>
              </a:rPr>
              <a:t>＋</a:t>
            </a:r>
            <a:r>
              <a:rPr lang="en-US" altLang="zh-CN" dirty="0" err="1">
                <a:solidFill>
                  <a:srgbClr val="C00000"/>
                </a:solidFill>
              </a:rPr>
              <a:t>HCl</a:t>
            </a:r>
            <a:r>
              <a:rPr lang="en-US" altLang="zh-CN" dirty="0" smtClean="0">
                <a:solidFill>
                  <a:srgbClr val="C00000"/>
                </a:solidFill>
              </a:rPr>
              <a:t>==</a:t>
            </a:r>
            <a:r>
              <a:rPr lang="en-US" altLang="zh-CN" dirty="0" err="1" smtClean="0">
                <a:solidFill>
                  <a:srgbClr val="C00000"/>
                </a:solidFill>
              </a:rPr>
              <a:t>NaCl</a:t>
            </a:r>
            <a:r>
              <a:rPr lang="zh-CN" altLang="zh-CN" dirty="0">
                <a:solidFill>
                  <a:srgbClr val="C00000"/>
                </a:solidFill>
              </a:rPr>
              <a:t>＋</a:t>
            </a:r>
            <a:r>
              <a:rPr lang="en-US" altLang="zh-CN" dirty="0" smtClean="0">
                <a:solidFill>
                  <a:srgbClr val="C00000"/>
                </a:solidFill>
              </a:rPr>
              <a:t>H</a:t>
            </a:r>
            <a:r>
              <a:rPr lang="en-US" altLang="zh-CN" baseline="-25000" dirty="0" smtClean="0">
                <a:solidFill>
                  <a:srgbClr val="C00000"/>
                </a:solidFill>
              </a:rPr>
              <a:t>2</a:t>
            </a:r>
            <a:r>
              <a:rPr lang="en-US" altLang="zh-CN" dirty="0" smtClean="0">
                <a:solidFill>
                  <a:srgbClr val="C00000"/>
                </a:solidFill>
              </a:rPr>
              <a:t>O</a:t>
            </a:r>
            <a:endParaRPr lang="zh-CN" altLang="zh-CN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2915816" y="40060"/>
            <a:ext cx="2327542" cy="647700"/>
            <a:chOff x="2926" y="537"/>
            <a:chExt cx="2177" cy="544"/>
          </a:xfrm>
        </p:grpSpPr>
        <p:sp>
          <p:nvSpPr>
            <p:cNvPr id="2" name="横卷形 1"/>
            <p:cNvSpPr/>
            <p:nvPr/>
          </p:nvSpPr>
          <p:spPr>
            <a:xfrm>
              <a:off x="2926" y="537"/>
              <a:ext cx="2177" cy="544"/>
            </a:xfrm>
            <a:prstGeom prst="horizontalScroll">
              <a:avLst/>
            </a:prstGeom>
            <a:solidFill>
              <a:srgbClr val="FF0000"/>
            </a:solidFill>
            <a:ln w="12700" cmpd="sng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>
              <a:off x="3274" y="572"/>
              <a:ext cx="1612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schemeClr val="bg1"/>
                  </a:solidFill>
                </a:rPr>
                <a:t>实验突破</a:t>
              </a:r>
            </a:p>
          </p:txBody>
        </p:sp>
      </p:grpSp>
      <p:pic>
        <p:nvPicPr>
          <p:cNvPr id="23559" name="Picture 7" descr="H:\全国版火线化学做PPT（71页）\命题点a.TIF"/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85" y="1260873"/>
            <a:ext cx="6954523" cy="3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581580" y="1228264"/>
            <a:ext cx="4218829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实验　氢氧化钠、</a:t>
            </a:r>
            <a:r>
              <a:rPr lang="en-US" altLang="zh-CN" dirty="0">
                <a:solidFill>
                  <a:schemeClr val="tx1"/>
                </a:solidFill>
              </a:rPr>
              <a:t>(</a:t>
            </a:r>
            <a:r>
              <a:rPr lang="zh-CN" altLang="en-US" dirty="0">
                <a:solidFill>
                  <a:schemeClr val="tx1"/>
                </a:solidFill>
              </a:rPr>
              <a:t>氢</a:t>
            </a:r>
            <a:r>
              <a:rPr lang="en-US" altLang="zh-CN" dirty="0">
                <a:solidFill>
                  <a:schemeClr val="tx1"/>
                </a:solidFill>
              </a:rPr>
              <a:t>)</a:t>
            </a:r>
            <a:r>
              <a:rPr lang="zh-CN" altLang="en-US" dirty="0">
                <a:solidFill>
                  <a:schemeClr val="tx1"/>
                </a:solidFill>
              </a:rPr>
              <a:t>氧化钙变质的探究</a:t>
            </a:r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111185" y="1879997"/>
          <a:ext cx="8922853" cy="1556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文档" r:id="rId5" imgW="11593117" imgH="2074860" progId="Word.Document.8">
                  <p:embed/>
                </p:oleObj>
              </mc:Choice>
              <mc:Fallback>
                <p:oleObj name="文档" r:id="rId5" imgW="11593117" imgH="20748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85" y="1879997"/>
                        <a:ext cx="8922853" cy="15561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1246243" y="2824163"/>
          <a:ext cx="4297094" cy="450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文档" r:id="rId7" imgW="5588049" imgH="601868" progId="Word.Document.8">
                  <p:embed/>
                </p:oleObj>
              </mc:Choice>
              <mc:Fallback>
                <p:oleObj name="文档" r:id="rId7" imgW="5588049" imgH="60186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6243" y="2824163"/>
                        <a:ext cx="4297094" cy="450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927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标题 1"/>
          <p:cNvSpPr>
            <a:spLocks noGrp="1"/>
          </p:cNvSpPr>
          <p:nvPr>
            <p:ph type="title"/>
          </p:nvPr>
        </p:nvSpPr>
        <p:spPr>
          <a:xfrm>
            <a:off x="700797" y="169069"/>
            <a:ext cx="8229600" cy="857250"/>
          </a:xfrm>
        </p:spPr>
        <p:txBody>
          <a:bodyPr/>
          <a:lstStyle/>
          <a:p>
            <a:r>
              <a:rPr lang="zh-CN" altLang="en-US" sz="2800" b="1" dirty="0" smtClean="0"/>
              <a:t>证明</a:t>
            </a:r>
            <a:r>
              <a:rPr lang="en-US" altLang="zh-CN" sz="2800" b="1" dirty="0" smtClean="0"/>
              <a:t>CO</a:t>
            </a:r>
            <a:r>
              <a:rPr lang="en-US" altLang="zh-CN" sz="2800" b="1" baseline="-25000" dirty="0" smtClean="0"/>
              <a:t>2</a:t>
            </a:r>
            <a:r>
              <a:rPr lang="zh-CN" altLang="en-US" sz="2800" b="1" dirty="0" smtClean="0"/>
              <a:t>与</a:t>
            </a:r>
            <a:r>
              <a:rPr lang="en-US" altLang="zh-CN" sz="2800" b="1" dirty="0" err="1" smtClean="0"/>
              <a:t>NaOH</a:t>
            </a:r>
            <a:r>
              <a:rPr lang="zh-CN" altLang="en-US" sz="2800" b="1" dirty="0" smtClean="0"/>
              <a:t>溶液反应的实验设计</a:t>
            </a:r>
          </a:p>
        </p:txBody>
      </p:sp>
      <p:pic>
        <p:nvPicPr>
          <p:cNvPr id="14340" name="Picture 5" descr="E:\手机相册2\六一\无标题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1" y="2914651"/>
            <a:ext cx="2563813" cy="151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7" descr="http://p4.so.qhimg.com/bdr/_240_/t015d74db6a912d9aa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85851"/>
            <a:ext cx="2717800" cy="151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Box 2"/>
          <p:cNvSpPr txBox="1">
            <a:spLocks noChangeArrowheads="1"/>
          </p:cNvSpPr>
          <p:nvPr/>
        </p:nvSpPr>
        <p:spPr bwMode="auto">
          <a:xfrm>
            <a:off x="381000" y="1314450"/>
            <a:ext cx="213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CC00CC"/>
                </a:solidFill>
              </a:rPr>
              <a:t>借助装置</a:t>
            </a:r>
          </a:p>
        </p:txBody>
      </p:sp>
      <p:sp>
        <p:nvSpPr>
          <p:cNvPr id="14343" name="矩形 4"/>
          <p:cNvSpPr>
            <a:spLocks noChangeArrowheads="1"/>
          </p:cNvSpPr>
          <p:nvPr/>
        </p:nvSpPr>
        <p:spPr bwMode="auto">
          <a:xfrm>
            <a:off x="685800" y="3314700"/>
            <a:ext cx="2641600" cy="685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4" name="TextBox 5"/>
          <p:cNvSpPr txBox="1">
            <a:spLocks noChangeArrowheads="1"/>
          </p:cNvSpPr>
          <p:nvPr/>
        </p:nvSpPr>
        <p:spPr bwMode="auto">
          <a:xfrm>
            <a:off x="685800" y="3371850"/>
            <a:ext cx="2667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zh-CN" altLang="en-US"/>
              <a:t>  对比试验</a:t>
            </a:r>
          </a:p>
        </p:txBody>
      </p:sp>
      <p:pic>
        <p:nvPicPr>
          <p:cNvPr id="14346" name="Picture 8" descr="E:\无标题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169194"/>
            <a:ext cx="1981200" cy="1631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514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9" y="483518"/>
            <a:ext cx="6271059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5" y="2689143"/>
            <a:ext cx="3519101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>
            <a:off x="2771800" y="1779662"/>
            <a:ext cx="0" cy="11521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3528" y="19548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知识梳理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4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54982" y="929879"/>
          <a:ext cx="9010823" cy="3951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文档" r:id="rId3" imgW="11781365" imgH="5347337" progId="Word.Document.8">
                  <p:embed/>
                </p:oleObj>
              </mc:Choice>
              <mc:Fallback>
                <p:oleObj name="文档" r:id="rId3" imgW="11781365" imgH="53473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82" y="929879"/>
                        <a:ext cx="9010823" cy="39516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3575006" y="1906192"/>
          <a:ext cx="1749627" cy="450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文档" r:id="rId5" imgW="2279490" imgH="601868" progId="Word.Document.8">
                  <p:embed/>
                </p:oleObj>
              </mc:Choice>
              <mc:Fallback>
                <p:oleObj name="文档" r:id="rId5" imgW="2279490" imgH="60186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5006" y="1906192"/>
                        <a:ext cx="1749627" cy="450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5568994" y="1945020"/>
            <a:ext cx="666575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气泡</a:t>
            </a:r>
            <a:r>
              <a:rPr lang="zh-CN" altLang="en-US" dirty="0"/>
              <a:t> 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4388730" y="2430795"/>
            <a:ext cx="833287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澄清石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2410625" y="2895600"/>
            <a:ext cx="2218281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灰水、氢氧化钡溶液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5568994" y="2701067"/>
            <a:ext cx="1128239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白色沉淀 </a:t>
            </a: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4350853" y="3402345"/>
            <a:ext cx="833287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氯化钙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2465606" y="3856435"/>
            <a:ext cx="1987449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溶液、氯化钡溶液</a:t>
            </a: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5568994" y="3619039"/>
            <a:ext cx="1128239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白色沉淀 </a:t>
            </a:r>
          </a:p>
        </p:txBody>
      </p:sp>
    </p:spTree>
    <p:extLst>
      <p:ext uri="{BB962C8B-B14F-4D97-AF65-F5344CB8AC3E}">
        <p14:creationId xmlns:p14="http://schemas.microsoft.com/office/powerpoint/2010/main" val="2845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17" grpId="0"/>
      <p:bldP spid="38918" grpId="0"/>
      <p:bldP spid="38919" grpId="0"/>
      <p:bldP spid="38920" grpId="0"/>
      <p:bldP spid="38921" grpId="0"/>
      <p:bldP spid="389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111185" y="1015604"/>
          <a:ext cx="8922853" cy="3112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文档" r:id="rId3" imgW="11593117" imgH="4149720" progId="Word.Document.8">
                  <p:embed/>
                </p:oleObj>
              </mc:Choice>
              <mc:Fallback>
                <p:oleObj name="文档" r:id="rId3" imgW="11593117" imgH="41497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85" y="1015604"/>
                        <a:ext cx="8922853" cy="31122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189477" y="1500917"/>
            <a:ext cx="3509028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澄清石灰水或氢氧化钡溶液 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882901" y="2539142"/>
            <a:ext cx="2282402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氯化钙或氯化钡溶液 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913911" y="3067780"/>
            <a:ext cx="1128239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酚酞试液 </a:t>
            </a:r>
          </a:p>
        </p:txBody>
      </p:sp>
    </p:spTree>
    <p:extLst>
      <p:ext uri="{BB962C8B-B14F-4D97-AF65-F5344CB8AC3E}">
        <p14:creationId xmlns:p14="http://schemas.microsoft.com/office/powerpoint/2010/main" val="368517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2" grpId="0"/>
      <p:bldP spid="3789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671280"/>
              </p:ext>
            </p:extLst>
          </p:nvPr>
        </p:nvGraphicFramePr>
        <p:xfrm>
          <a:off x="107504" y="843558"/>
          <a:ext cx="8831263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" name="Document" r:id="rId3" imgW="11783177" imgH="3458360" progId="Word.Document.8">
                  <p:embed/>
                </p:oleObj>
              </mc:Choice>
              <mc:Fallback>
                <p:oleObj name="Document" r:id="rId3" imgW="11783177" imgH="3458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843558"/>
                        <a:ext cx="8831263" cy="250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323259" y="2800420"/>
            <a:ext cx="1359072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只有碳酸钠 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570708"/>
              </p:ext>
            </p:extLst>
          </p:nvPr>
        </p:nvGraphicFramePr>
        <p:xfrm>
          <a:off x="220662" y="3147814"/>
          <a:ext cx="8923338" cy="155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8" name="文档" r:id="rId5" imgW="11593117" imgH="2074860" progId="Word.Document.8">
                  <p:embed/>
                </p:oleObj>
              </mc:Choice>
              <mc:Fallback>
                <p:oleObj name="文档" r:id="rId5" imgW="11593117" imgH="207486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662" y="3147814"/>
                        <a:ext cx="8923338" cy="1557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820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54982" y="725091"/>
          <a:ext cx="9010823" cy="379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文档" r:id="rId3" imgW="11736762" imgH="5065121" progId="Word.Document.8">
                  <p:embed/>
                </p:oleObj>
              </mc:Choice>
              <mc:Fallback>
                <p:oleObj name="文档" r:id="rId3" imgW="11736762" imgH="506512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82" y="725091"/>
                        <a:ext cx="9010823" cy="379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954523" y="2311733"/>
            <a:ext cx="435742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一</a:t>
            </a:r>
            <a:r>
              <a:rPr lang="zh-CN" altLang="en-US" dirty="0"/>
              <a:t> 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4183465" y="3564270"/>
            <a:ext cx="1128239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溶液变红</a:t>
            </a:r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511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111185" y="852487"/>
          <a:ext cx="8922853" cy="41493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4" name="文档" r:id="rId3" imgW="11593117" imgH="5533080" progId="Word.Document.8">
                  <p:embed/>
                </p:oleObj>
              </mc:Choice>
              <mc:Fallback>
                <p:oleObj name="文档" r:id="rId3" imgW="11593117" imgH="55330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85" y="852487"/>
                        <a:ext cx="8922853" cy="41493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526599" y="1743076"/>
          <a:ext cx="4204236" cy="450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文档" r:id="rId5" imgW="5457901" imgH="601868" progId="Word.Document.8">
                  <p:embed/>
                </p:oleObj>
              </mc:Choice>
              <mc:Fallback>
                <p:oleObj name="文档" r:id="rId5" imgW="5457901" imgH="60186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599" y="1743076"/>
                        <a:ext cx="4204236" cy="450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982993" y="2905855"/>
            <a:ext cx="666575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密封</a:t>
            </a:r>
            <a:r>
              <a:rPr lang="zh-CN" altLang="en-US" dirty="0"/>
              <a:t> 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23528" y="4428664"/>
            <a:ext cx="666575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浑浊</a:t>
            </a:r>
            <a:r>
              <a:rPr lang="zh-CN" altLang="en-US" dirty="0"/>
              <a:t> 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191333" y="4428664"/>
            <a:ext cx="1820737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微溶于水的物质 </a:t>
            </a:r>
          </a:p>
        </p:txBody>
      </p:sp>
    </p:spTree>
    <p:extLst>
      <p:ext uri="{BB962C8B-B14F-4D97-AF65-F5344CB8AC3E}">
        <p14:creationId xmlns:p14="http://schemas.microsoft.com/office/powerpoint/2010/main" val="148978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5" grpId="0"/>
      <p:bldP spid="307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111185" y="1308497"/>
          <a:ext cx="8926518" cy="31944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文档" r:id="rId3" imgW="11605209" imgH="4267070" progId="Word.Document.8">
                  <p:embed/>
                </p:oleObj>
              </mc:Choice>
              <mc:Fallback>
                <p:oleObj name="文档" r:id="rId3" imgW="11605209" imgH="426707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85" y="1308497"/>
                        <a:ext cx="8926518" cy="31944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576791" y="2311733"/>
            <a:ext cx="602454" cy="3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714" tIns="34857" rIns="69714" bIns="34857" anchor="ctr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</a:rPr>
              <a:t>HCl</a:t>
            </a:r>
            <a:r>
              <a:rPr lang="en-US" altLang="zh-CN" dirty="0"/>
              <a:t> </a:t>
            </a:r>
          </a:p>
        </p:txBody>
      </p:sp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138064" y="3261123"/>
          <a:ext cx="8922853" cy="445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name="文档" r:id="rId5" imgW="11593117" imgH="593949" progId="Word.Document.8">
                  <p:embed/>
                </p:oleObj>
              </mc:Choice>
              <mc:Fallback>
                <p:oleObj name="文档" r:id="rId5" imgW="11593117" imgH="593949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064" y="3261123"/>
                        <a:ext cx="8922853" cy="4452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822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664449"/>
            <a:ext cx="9144000" cy="200902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405220"/>
            <a:ext cx="9144000" cy="25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604334"/>
            <a:ext cx="9144000" cy="25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1CA7E16-3C9F-4D83-AD8F-85D625EB0D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8834" y="1664421"/>
            <a:ext cx="2541609" cy="193988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63889" y="2350412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14C8D"/>
                </a:solidFill>
                <a:effectLst/>
                <a:uLnTx/>
                <a:uFillTx/>
                <a:latin typeface="Arial" pitchFamily="34" charset="0"/>
                <a:ea typeface="微软雅黑"/>
                <a:cs typeface="Arial" pitchFamily="34" charset="0"/>
              </a:rPr>
              <a:t>再见！</a:t>
            </a:r>
          </a:p>
        </p:txBody>
      </p:sp>
    </p:spTree>
    <p:extLst>
      <p:ext uri="{BB962C8B-B14F-4D97-AF65-F5344CB8AC3E}">
        <p14:creationId xmlns:p14="http://schemas.microsoft.com/office/powerpoint/2010/main" val="89978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442130" y="133090"/>
            <a:ext cx="3905968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anose="02010509060101010101" pitchFamily="49" charset="-122"/>
              </a:rPr>
              <a:t>一、常见的碱</a:t>
            </a:r>
            <a:endParaRPr lang="zh-CN" altLang="en-US" sz="4000" b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144066" y="747885"/>
            <a:ext cx="6156125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anose="02010509060101010101" pitchFamily="49" charset="-122"/>
              </a:rPr>
              <a:t>1. </a:t>
            </a:r>
            <a:r>
              <a:rPr lang="zh-CN" altLang="en-US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anose="02010509060101010101" pitchFamily="49" charset="-122"/>
              </a:rPr>
              <a:t>氢氧化钠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NaOH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pic>
        <p:nvPicPr>
          <p:cNvPr id="72755" name="Picture 51" descr="P10306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15"/>
          <a:stretch>
            <a:fillRect/>
          </a:stretch>
        </p:blipFill>
        <p:spPr bwMode="auto">
          <a:xfrm>
            <a:off x="6407946" y="0"/>
            <a:ext cx="1441847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82726" y="1210867"/>
            <a:ext cx="46087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</a:rPr>
              <a:t>俗称</a:t>
            </a:r>
            <a:r>
              <a:rPr lang="zh-CN" altLang="en-US" sz="2800" b="1" dirty="0" smtClean="0">
                <a:solidFill>
                  <a:srgbClr val="000000"/>
                </a:solidFill>
              </a:rPr>
              <a:t>：</a:t>
            </a:r>
            <a:r>
              <a:rPr lang="zh-CN" altLang="en-US" sz="2800" dirty="0">
                <a:solidFill>
                  <a:srgbClr val="FF0000"/>
                </a:solidFill>
              </a:rPr>
              <a:t>火碱、烧碱、苛性钠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2" y="2008559"/>
            <a:ext cx="1430273" cy="1917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0" y="4112161"/>
            <a:ext cx="3923878" cy="1075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18800" anchor="ctr" anchorCtr="1">
            <a:spAutoFit/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ts val="336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如果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不慎将碱液沾到皮肤上，应如何处理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?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893994" y="4388352"/>
            <a:ext cx="50279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大量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水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冲洗，并涂上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硼酸溶液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！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470196" y="1710136"/>
            <a:ext cx="39433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anose="02010509060101010101" pitchFamily="49" charset="-122"/>
              </a:rPr>
              <a:t>氢氧化钠物理性质：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353706" y="2427734"/>
            <a:ext cx="7675567" cy="954107"/>
          </a:xfrm>
          <a:prstGeom prst="rect">
            <a:avLst/>
          </a:prstGeom>
          <a:noFill/>
          <a:ln w="7620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①</a:t>
            </a:r>
            <a:r>
              <a:rPr lang="zh-CN" altLang="en-US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氢</a:t>
            </a:r>
            <a:r>
              <a:rPr lang="zh-CN" altLang="en-US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氧化钠暴露在空气中容易吸收水分，表面潮湿并逐渐溶解。这种现象叫做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潮解</a:t>
            </a:r>
            <a:r>
              <a:rPr lang="zh-CN" altLang="en-US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  <a:r>
              <a:rPr lang="en-US" altLang="zh-CN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zh-CN" altLang="en-US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物理变化</a:t>
            </a:r>
            <a:r>
              <a:rPr lang="en-US" altLang="zh-CN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zh-CN" altLang="en-US" sz="2800" b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216913" y="3634793"/>
            <a:ext cx="7812360" cy="523220"/>
          </a:xfrm>
          <a:prstGeom prst="rect">
            <a:avLst/>
          </a:prstGeom>
          <a:noFill/>
          <a:ln w="7620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②</a:t>
            </a:r>
            <a:r>
              <a:rPr lang="zh-CN" altLang="en-US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氢</a:t>
            </a:r>
            <a:r>
              <a:rPr lang="zh-CN" altLang="en-US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氧化钠极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易溶于水</a:t>
            </a:r>
            <a:r>
              <a:rPr lang="zh-CN" altLang="en-US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，溶解时会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放出大量的热</a:t>
            </a:r>
            <a:r>
              <a:rPr lang="zh-CN" altLang="en-US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</p:txBody>
      </p:sp>
      <p:sp>
        <p:nvSpPr>
          <p:cNvPr id="2" name="云形标注 1"/>
          <p:cNvSpPr/>
          <p:nvPr/>
        </p:nvSpPr>
        <p:spPr bwMode="auto">
          <a:xfrm>
            <a:off x="6588224" y="405497"/>
            <a:ext cx="2555776" cy="1639788"/>
          </a:xfrm>
          <a:prstGeom prst="cloudCallout">
            <a:avLst>
              <a:gd name="adj1" fmla="val -70992"/>
              <a:gd name="adj2" fmla="val 65874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用做干燥剂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8803147"/>
      </p:ext>
    </p:extLst>
  </p:cSld>
  <p:clrMapOvr>
    <a:masterClrMapping/>
  </p:clrMapOvr>
  <p:transition spd="med" advTm="63913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  <p:bldP spid="9" grpId="0"/>
      <p:bldP spid="12" grpId="0" animBg="1"/>
      <p:bldP spid="14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827584" y="92428"/>
            <a:ext cx="4504729" cy="5847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0033CC"/>
                </a:solidFill>
              </a:rPr>
              <a:t> </a:t>
            </a:r>
            <a:r>
              <a:rPr lang="en-US" altLang="zh-CN" sz="3200" b="1" dirty="0" smtClean="0">
                <a:solidFill>
                  <a:srgbClr val="0033CC"/>
                </a:solidFill>
              </a:rPr>
              <a:t>2.</a:t>
            </a:r>
            <a:r>
              <a:rPr lang="zh-CN" altLang="en-US" sz="3200" b="1" dirty="0" smtClean="0">
                <a:solidFill>
                  <a:srgbClr val="0033CC"/>
                </a:solidFill>
              </a:rPr>
              <a:t>氢</a:t>
            </a:r>
            <a:r>
              <a:rPr lang="zh-CN" altLang="en-US" sz="3200" b="1" dirty="0">
                <a:solidFill>
                  <a:srgbClr val="0033CC"/>
                </a:solidFill>
              </a:rPr>
              <a:t>氧化钙 </a:t>
            </a:r>
            <a:r>
              <a:rPr lang="en-US" altLang="zh-CN" sz="3200" b="1" dirty="0">
                <a:solidFill>
                  <a:srgbClr val="0033CC"/>
                </a:solidFill>
              </a:rPr>
              <a:t>[</a:t>
            </a:r>
            <a:r>
              <a:rPr lang="en-US" altLang="zh-CN" sz="3200" b="1" baseline="-25000" dirty="0">
                <a:solidFill>
                  <a:srgbClr val="0033CC"/>
                </a:solidFill>
              </a:rPr>
              <a:t> </a:t>
            </a:r>
            <a:r>
              <a:rPr lang="en-US" altLang="zh-CN" sz="3200" b="1" dirty="0" err="1">
                <a:solidFill>
                  <a:srgbClr val="0033CC"/>
                </a:solidFill>
              </a:rPr>
              <a:t>Ca</a:t>
            </a:r>
            <a:r>
              <a:rPr lang="en-US" altLang="zh-CN" sz="3200" b="1" dirty="0">
                <a:solidFill>
                  <a:srgbClr val="0033CC"/>
                </a:solidFill>
              </a:rPr>
              <a:t>(OH)</a:t>
            </a:r>
            <a:r>
              <a:rPr lang="en-US" altLang="zh-CN" sz="3200" b="1" baseline="-25000" dirty="0">
                <a:solidFill>
                  <a:srgbClr val="0033CC"/>
                </a:solidFill>
              </a:rPr>
              <a:t>2 </a:t>
            </a:r>
            <a:r>
              <a:rPr lang="en-US" altLang="zh-CN" sz="3200" b="1" dirty="0">
                <a:solidFill>
                  <a:srgbClr val="0033CC"/>
                </a:solidFill>
              </a:rPr>
              <a:t>]</a:t>
            </a:r>
          </a:p>
        </p:txBody>
      </p:sp>
      <p:pic>
        <p:nvPicPr>
          <p:cNvPr id="38917" name="Picture 5" descr="木炭还原氧化铜"/>
          <p:cNvPicPr>
            <a:picLocks noChangeAspect="1" noChangeArrowheads="1"/>
          </p:cNvPicPr>
          <p:nvPr/>
        </p:nvPicPr>
        <p:blipFill>
          <a:blip r:embed="rId4">
            <a:lum bright="-30000" contras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43" t="18239" b="20114"/>
          <a:stretch>
            <a:fillRect/>
          </a:stretch>
        </p:blipFill>
        <p:spPr bwMode="auto">
          <a:xfrm>
            <a:off x="6696076" y="86916"/>
            <a:ext cx="1223963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化学反应现象-白色沉淀"/>
          <p:cNvPicPr>
            <a:picLocks noChangeAspect="1" noChangeArrowheads="1"/>
          </p:cNvPicPr>
          <p:nvPr/>
        </p:nvPicPr>
        <p:blipFill>
          <a:blip r:embed="rId5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9" r="17639" b="6346"/>
          <a:stretch>
            <a:fillRect/>
          </a:stretch>
        </p:blipFill>
        <p:spPr bwMode="auto">
          <a:xfrm>
            <a:off x="5729287" y="108349"/>
            <a:ext cx="804863" cy="178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1" name="Picture 9" descr="jb_sfs"/>
          <p:cNvPicPr>
            <a:picLocks noChangeAspect="1" noChangeArrowheads="1"/>
          </p:cNvPicPr>
          <p:nvPr/>
        </p:nvPicPr>
        <p:blipFill>
          <a:blip r:embed="rId6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1168006"/>
            <a:ext cx="2511029" cy="169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3" name="Picture 11" descr="NewsMedia_229047"/>
          <p:cNvPicPr>
            <a:picLocks noChangeAspect="1" noChangeArrowheads="1"/>
          </p:cNvPicPr>
          <p:nvPr/>
        </p:nvPicPr>
        <p:blipFill>
          <a:blip r:embed="rId7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870" y="2812597"/>
            <a:ext cx="2857500" cy="212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1143001" y="2085976"/>
            <a:ext cx="1700807" cy="954107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anose="02010609060101010101" pitchFamily="49" charset="-122"/>
              </a:rPr>
              <a:t>生石灰 </a:t>
            </a:r>
            <a:r>
              <a:rPr lang="en-US" altLang="zh-CN" sz="2800" b="1" dirty="0" err="1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anose="02010609060101010101" pitchFamily="49" charset="-122"/>
              </a:rPr>
              <a:t>CaO</a:t>
            </a:r>
            <a:endParaRPr lang="en-US" altLang="zh-CN" sz="2800" b="1" dirty="0"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anose="02010609060101010101" pitchFamily="49" charset="-122"/>
            </a:endParaRPr>
          </a:p>
        </p:txBody>
      </p:sp>
      <p:grpSp>
        <p:nvGrpSpPr>
          <p:cNvPr id="38930" name="Group 18"/>
          <p:cNvGrpSpPr>
            <a:grpSpLocks/>
          </p:cNvGrpSpPr>
          <p:nvPr/>
        </p:nvGrpSpPr>
        <p:grpSpPr bwMode="auto">
          <a:xfrm>
            <a:off x="3746994" y="2085863"/>
            <a:ext cx="4173045" cy="1070387"/>
            <a:chOff x="2245" y="1389"/>
            <a:chExt cx="2677" cy="801"/>
          </a:xfrm>
        </p:grpSpPr>
        <p:sp>
          <p:nvSpPr>
            <p:cNvPr id="38926" name="Text Box 14"/>
            <p:cNvSpPr txBox="1">
              <a:spLocks noChangeArrowheads="1"/>
            </p:cNvSpPr>
            <p:nvPr/>
          </p:nvSpPr>
          <p:spPr bwMode="auto">
            <a:xfrm>
              <a:off x="2245" y="1389"/>
              <a:ext cx="2677" cy="8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2800" b="1" dirty="0" err="1">
                  <a:solidFill>
                    <a:srgbClr val="0033CC"/>
                  </a:solidFill>
                </a:rPr>
                <a:t>CaO</a:t>
              </a:r>
              <a:r>
                <a:rPr lang="en-US" altLang="zh-CN" sz="2800" b="1" dirty="0">
                  <a:solidFill>
                    <a:srgbClr val="0033CC"/>
                  </a:solidFill>
                </a:rPr>
                <a:t> + H</a:t>
              </a:r>
              <a:r>
                <a:rPr lang="en-US" altLang="zh-CN" sz="1400" b="1" dirty="0">
                  <a:solidFill>
                    <a:srgbClr val="0033CC"/>
                  </a:solidFill>
                </a:rPr>
                <a:t>2</a:t>
              </a:r>
              <a:r>
                <a:rPr lang="en-US" altLang="zh-CN" sz="2800" b="1" dirty="0">
                  <a:solidFill>
                    <a:srgbClr val="0033CC"/>
                  </a:solidFill>
                </a:rPr>
                <a:t>O        </a:t>
              </a:r>
              <a:r>
                <a:rPr lang="en-US" altLang="zh-CN" sz="2800" b="1" dirty="0" err="1">
                  <a:solidFill>
                    <a:srgbClr val="0033CC"/>
                  </a:solidFill>
                </a:rPr>
                <a:t>Ca</a:t>
              </a:r>
              <a:r>
                <a:rPr lang="en-US" altLang="zh-CN" sz="2800" b="1" dirty="0">
                  <a:solidFill>
                    <a:srgbClr val="0033CC"/>
                  </a:solidFill>
                </a:rPr>
                <a:t>(OH)</a:t>
              </a:r>
              <a:r>
                <a:rPr lang="en-US" altLang="zh-CN" sz="1400" b="1" dirty="0">
                  <a:solidFill>
                    <a:srgbClr val="0033CC"/>
                  </a:solidFill>
                </a:rPr>
                <a:t>2</a:t>
              </a:r>
            </a:p>
          </p:txBody>
        </p:sp>
        <p:grpSp>
          <p:nvGrpSpPr>
            <p:cNvPr id="38929" name="Group 17"/>
            <p:cNvGrpSpPr>
              <a:grpSpLocks/>
            </p:cNvGrpSpPr>
            <p:nvPr/>
          </p:nvGrpSpPr>
          <p:grpSpPr bwMode="auto">
            <a:xfrm>
              <a:off x="3458" y="1591"/>
              <a:ext cx="423" cy="108"/>
              <a:chOff x="3458" y="1591"/>
              <a:chExt cx="423" cy="108"/>
            </a:xfrm>
          </p:grpSpPr>
          <p:sp>
            <p:nvSpPr>
              <p:cNvPr id="38927" name="Line 15"/>
              <p:cNvSpPr>
                <a:spLocks noChangeShapeType="1"/>
              </p:cNvSpPr>
              <p:nvPr/>
            </p:nvSpPr>
            <p:spPr bwMode="auto">
              <a:xfrm>
                <a:off x="3473" y="1699"/>
                <a:ext cx="40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32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38928" name="Line 16"/>
              <p:cNvSpPr>
                <a:spLocks noChangeShapeType="1"/>
              </p:cNvSpPr>
              <p:nvPr/>
            </p:nvSpPr>
            <p:spPr bwMode="auto">
              <a:xfrm>
                <a:off x="3458" y="1591"/>
                <a:ext cx="40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3200" b="1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38932" name="Text Box 20"/>
          <p:cNvSpPr txBox="1">
            <a:spLocks noChangeArrowheads="1"/>
          </p:cNvSpPr>
          <p:nvPr/>
        </p:nvSpPr>
        <p:spPr bwMode="auto">
          <a:xfrm>
            <a:off x="6335911" y="3396780"/>
            <a:ext cx="1944291" cy="954107"/>
          </a:xfrm>
          <a:prstGeom prst="rect">
            <a:avLst/>
          </a:prstGeom>
          <a:solidFill>
            <a:srgbClr val="0000FF">
              <a:alpha val="32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anose="02010609060101010101" pitchFamily="49" charset="-122"/>
              </a:rPr>
              <a:t>产生大量的热</a:t>
            </a:r>
          </a:p>
        </p:txBody>
      </p:sp>
      <p:sp>
        <p:nvSpPr>
          <p:cNvPr id="38934" name="AutoShape 22"/>
          <p:cNvSpPr>
            <a:spLocks noChangeArrowheads="1"/>
          </p:cNvSpPr>
          <p:nvPr/>
        </p:nvSpPr>
        <p:spPr bwMode="auto">
          <a:xfrm>
            <a:off x="1121231" y="3396780"/>
            <a:ext cx="2322910" cy="1133475"/>
          </a:xfrm>
          <a:prstGeom prst="homePlate">
            <a:avLst>
              <a:gd name="adj" fmla="val 54100"/>
            </a:avLst>
          </a:prstGeom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baseline="-25000" dirty="0">
                <a:solidFill>
                  <a:srgbClr val="0033CC"/>
                </a:solidFill>
              </a:rPr>
              <a:t> 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氢氧化钙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俗称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熟石灰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或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消石灰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52545" y="0"/>
            <a:ext cx="553998" cy="51014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</a:rPr>
              <a:t>溶解度随温度的升高而减小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449" y="1067866"/>
            <a:ext cx="615553" cy="22420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微溶于水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876158"/>
            <a:ext cx="141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</a:rPr>
              <a:t>制备：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225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2828"/>
    </mc:Choice>
    <mc:Fallback xmlns="">
      <p:transition advTm="528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32" grpId="0" animBg="1"/>
      <p:bldP spid="38934" grpId="0" animBg="1"/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111185" y="883444"/>
          <a:ext cx="9032815" cy="3794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文档" r:id="rId3" imgW="11736762" imgH="5058642" progId="Word.Document.8">
                  <p:embed/>
                </p:oleObj>
              </mc:Choice>
              <mc:Fallback>
                <p:oleObj name="文档" r:id="rId3" imgW="11736762" imgH="505864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85" y="883444"/>
                        <a:ext cx="9032815" cy="37945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402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上箭头标注 3"/>
          <p:cNvSpPr/>
          <p:nvPr/>
        </p:nvSpPr>
        <p:spPr bwMode="auto">
          <a:xfrm>
            <a:off x="4572001" y="1348673"/>
            <a:ext cx="465466" cy="1590675"/>
          </a:xfrm>
          <a:prstGeom prst="upArrowCallou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" name="下箭头标注 1"/>
          <p:cNvSpPr/>
          <p:nvPr/>
        </p:nvSpPr>
        <p:spPr bwMode="auto">
          <a:xfrm>
            <a:off x="5364089" y="1663303"/>
            <a:ext cx="684212" cy="1835944"/>
          </a:xfrm>
          <a:prstGeom prst="downArrowCallou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8194" name="图片 10264" descr="pic_218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64"/>
          <a:stretch>
            <a:fillRect/>
          </a:stretch>
        </p:blipFill>
        <p:spPr bwMode="auto">
          <a:xfrm>
            <a:off x="179388" y="61912"/>
            <a:ext cx="2703512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8" name="文本框 10267"/>
          <p:cNvSpPr txBox="1"/>
          <p:nvPr/>
        </p:nvSpPr>
        <p:spPr>
          <a:xfrm>
            <a:off x="3400425" y="1906191"/>
            <a:ext cx="2899767" cy="36933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NaOH →</a:t>
            </a:r>
            <a:r>
              <a:rPr lang="zh-CN" altLang="en-US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　</a:t>
            </a:r>
            <a:r>
              <a:rPr lang="en-US" altLang="zh-CN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Na</a:t>
            </a:r>
            <a:r>
              <a:rPr lang="en-US" altLang="zh-CN" baseline="3000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+  </a:t>
            </a:r>
            <a:r>
              <a:rPr lang="en-US" altLang="zh-CN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+   OH</a:t>
            </a:r>
            <a:r>
              <a:rPr lang="en-US" altLang="zh-CN" baseline="3000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-</a:t>
            </a:r>
          </a:p>
        </p:txBody>
      </p:sp>
      <p:sp>
        <p:nvSpPr>
          <p:cNvPr id="10269" name="文本框 10268"/>
          <p:cNvSpPr txBox="1"/>
          <p:nvPr/>
        </p:nvSpPr>
        <p:spPr>
          <a:xfrm>
            <a:off x="3403600" y="2489597"/>
            <a:ext cx="27940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Ca(OH)</a:t>
            </a:r>
            <a:r>
              <a:rPr lang="en-US" altLang="zh-CN" baseline="-2500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2</a:t>
            </a:r>
            <a:r>
              <a:rPr lang="en-US" altLang="zh-CN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→ Ca</a:t>
            </a:r>
            <a:r>
              <a:rPr lang="en-US" altLang="zh-CN" baseline="3000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2+ </a:t>
            </a:r>
            <a:r>
              <a:rPr lang="en-US" altLang="zh-CN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+  2OH</a:t>
            </a:r>
            <a:r>
              <a:rPr lang="en-US" altLang="zh-CN" baseline="3000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rPr>
              <a:t>-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1" y="2387203"/>
            <a:ext cx="2703513" cy="222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815845" y="3499247"/>
            <a:ext cx="1844387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b="1" dirty="0"/>
              <a:t>  </a:t>
            </a:r>
            <a:r>
              <a:rPr lang="zh-CN" altLang="en-US" sz="3200" b="1" dirty="0"/>
              <a:t>相似性</a:t>
            </a:r>
            <a:endParaRPr lang="en-US" altLang="zh-CN" sz="3200" b="1" dirty="0"/>
          </a:p>
          <a:p>
            <a:r>
              <a:rPr lang="zh-CN" altLang="en-US" sz="3200" b="1" dirty="0"/>
              <a:t>（通性）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37355" y="702342"/>
            <a:ext cx="18002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b="1" dirty="0">
                <a:latin typeface="华文行楷" pitchFamily="2" charset="-122"/>
                <a:ea typeface="华文行楷" pitchFamily="2" charset="-122"/>
              </a:rPr>
              <a:t>差异性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5961483"/>
      </p:ext>
    </p:extLst>
  </p:cSld>
  <p:clrMapOvr>
    <a:masterClrMapping/>
  </p:clrMapOvr>
  <p:transition spd="med" advTm="3609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10268" grpId="0"/>
      <p:bldP spid="10269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0200991"/>
              </p:ext>
            </p:extLst>
          </p:nvPr>
        </p:nvGraphicFramePr>
        <p:xfrm>
          <a:off x="107519" y="897731"/>
          <a:ext cx="8898417" cy="3068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ocument" r:id="rId3" imgW="11592742" imgH="4099064" progId="Word.Document.8">
                  <p:embed/>
                </p:oleObj>
              </mc:Choice>
              <mc:Fallback>
                <p:oleObj name="Document" r:id="rId3" imgW="11592742" imgH="409906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19" y="897731"/>
                        <a:ext cx="8898417" cy="30682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179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11185" y="702469"/>
          <a:ext cx="8922853" cy="373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4" name="文档" r:id="rId3" imgW="11593117" imgH="4984488" progId="Word.Document.8">
                  <p:embed/>
                </p:oleObj>
              </mc:Choice>
              <mc:Fallback>
                <p:oleObj name="文档" r:id="rId3" imgW="11593117" imgH="498448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85" y="702469"/>
                        <a:ext cx="8922853" cy="3738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1027539" y="1038225"/>
          <a:ext cx="5028956" cy="540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文档" r:id="rId5" imgW="6547826" imgH="722457" progId="Word.Document.8">
                  <p:embed/>
                </p:oleObj>
              </mc:Choice>
              <mc:Fallback>
                <p:oleObj name="文档" r:id="rId5" imgW="6547826" imgH="72245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539" y="1038225"/>
                        <a:ext cx="5028956" cy="540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1080077" y="1545432"/>
          <a:ext cx="5028956" cy="540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文档" r:id="rId7" imgW="6551528" imgH="721737" progId="Word.Document.8">
                  <p:embed/>
                </p:oleObj>
              </mc:Choice>
              <mc:Fallback>
                <p:oleObj name="文档" r:id="rId7" imgW="6551528" imgH="7217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77" y="1545432"/>
                        <a:ext cx="5028956" cy="540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1080077" y="2085975"/>
          <a:ext cx="5028956" cy="540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文档" r:id="rId9" imgW="6551528" imgH="721737" progId="Word.Document.8">
                  <p:embed/>
                </p:oleObj>
              </mc:Choice>
              <mc:Fallback>
                <p:oleObj name="文档" r:id="rId9" imgW="6551528" imgH="7217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77" y="2085975"/>
                        <a:ext cx="5028956" cy="540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1080077" y="2518173"/>
          <a:ext cx="5028956" cy="540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name="文档" r:id="rId11" imgW="6551528" imgH="721737" progId="Word.Document.8">
                  <p:embed/>
                </p:oleObj>
              </mc:Choice>
              <mc:Fallback>
                <p:oleObj name="文档" r:id="rId11" imgW="6551528" imgH="7217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77" y="2518173"/>
                        <a:ext cx="5028956" cy="540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1083743" y="2950369"/>
          <a:ext cx="5925762" cy="541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name="文档" r:id="rId13" imgW="7710655" imgH="722457" progId="Word.Document.8">
                  <p:embed/>
                </p:oleObj>
              </mc:Choice>
              <mc:Fallback>
                <p:oleObj name="文档" r:id="rId13" imgW="7710655" imgH="72245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3743" y="2950369"/>
                        <a:ext cx="5925762" cy="5417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6" name="Object 8"/>
          <p:cNvGraphicFramePr>
            <a:graphicFrameLocks noChangeAspect="1"/>
          </p:cNvGraphicFramePr>
          <p:nvPr/>
        </p:nvGraphicFramePr>
        <p:xfrm>
          <a:off x="1025096" y="3381375"/>
          <a:ext cx="5925762" cy="541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文档" r:id="rId15" imgW="7710655" imgH="721737" progId="Word.Document.8">
                  <p:embed/>
                </p:oleObj>
              </mc:Choice>
              <mc:Fallback>
                <p:oleObj name="文档" r:id="rId15" imgW="7710655" imgH="7217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5096" y="3381375"/>
                        <a:ext cx="5925762" cy="5417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7" name="Object 9"/>
          <p:cNvGraphicFramePr>
            <a:graphicFrameLocks noChangeAspect="1"/>
          </p:cNvGraphicFramePr>
          <p:nvPr/>
        </p:nvGraphicFramePr>
        <p:xfrm>
          <a:off x="1080077" y="3865960"/>
          <a:ext cx="5925762" cy="541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文档" r:id="rId17" imgW="7710655" imgH="721737" progId="Word.Document.8">
                  <p:embed/>
                </p:oleObj>
              </mc:Choice>
              <mc:Fallback>
                <p:oleObj name="文档" r:id="rId17" imgW="7710655" imgH="7217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077" y="3865960"/>
                        <a:ext cx="5925762" cy="5417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248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940304"/>
              </p:ext>
            </p:extLst>
          </p:nvPr>
        </p:nvGraphicFramePr>
        <p:xfrm>
          <a:off x="111185" y="411957"/>
          <a:ext cx="8898417" cy="4747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Document" r:id="rId3" imgW="11592742" imgH="6351605" progId="Word.Document.8">
                  <p:embed/>
                </p:oleObj>
              </mc:Choice>
              <mc:Fallback>
                <p:oleObj name="Document" r:id="rId3" imgW="11592742" imgH="635160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85" y="411957"/>
                        <a:ext cx="8898417" cy="47470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1025096" y="3651647"/>
          <a:ext cx="5925762" cy="541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文档" r:id="rId5" imgW="7710655" imgH="721737" progId="Word.Document.8">
                  <p:embed/>
                </p:oleObj>
              </mc:Choice>
              <mc:Fallback>
                <p:oleObj name="文档" r:id="rId5" imgW="7710655" imgH="7217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5096" y="3651647"/>
                        <a:ext cx="5925762" cy="5417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1009212" y="4142185"/>
          <a:ext cx="5926984" cy="540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文档" r:id="rId7" imgW="7702199" imgH="722457" progId="Word.Document.8">
                  <p:embed/>
                </p:oleObj>
              </mc:Choice>
              <mc:Fallback>
                <p:oleObj name="文档" r:id="rId7" imgW="7702199" imgH="72245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9212" y="4142185"/>
                        <a:ext cx="5926984" cy="540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970115" y="4602957"/>
          <a:ext cx="5926984" cy="540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文档" r:id="rId9" imgW="7702199" imgH="721737" progId="Word.Document.8">
                  <p:embed/>
                </p:oleObj>
              </mc:Choice>
              <mc:Fallback>
                <p:oleObj name="文档" r:id="rId9" imgW="7702199" imgH="7217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0115" y="4602957"/>
                        <a:ext cx="5926984" cy="540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41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|4.2|16.8|4.4|7.4|9.6|5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4|7.2|11.1|6.1|2.6|6.5|5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6.8|7.4|5.6|3.6|5.5|2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1.8|16.8|3.9|15.6|15.9|13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7.4|0.5|0.9|0.8|0.9|1|0.8|3|39.7|3.3|10.3|1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2|4.9|2.1|5.2|6.9|2.1|9.9|10.3|1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6|13.3|1.3"/>
</p:tagLst>
</file>

<file path=ppt/theme/theme1.xml><?xml version="1.0" encoding="utf-8"?>
<a:theme xmlns:a="http://schemas.openxmlformats.org/drawingml/2006/main" name="微笑PPT - 小A">
  <a:themeElements>
    <a:clrScheme name="自定义 1">
      <a:dk1>
        <a:sysClr val="windowText" lastClr="000000"/>
      </a:dk1>
      <a:lt1>
        <a:sysClr val="window" lastClr="CCEDC7"/>
      </a:lt1>
      <a:dk2>
        <a:srgbClr val="073E87"/>
      </a:dk2>
      <a:lt2>
        <a:srgbClr val="C6E7FC"/>
      </a:lt2>
      <a:accent1>
        <a:srgbClr val="073E87"/>
      </a:accent1>
      <a:accent2>
        <a:srgbClr val="2D82F4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935</Words>
  <Application>Microsoft Office PowerPoint</Application>
  <PresentationFormat>全屏显示(16:9)</PresentationFormat>
  <Paragraphs>167</Paragraphs>
  <Slides>26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6" baseType="lpstr">
      <vt:lpstr>Arial Unicode MS</vt:lpstr>
      <vt:lpstr>Batang</vt:lpstr>
      <vt:lpstr>仿宋_GB2312</vt:lpstr>
      <vt:lpstr>黑体</vt:lpstr>
      <vt:lpstr>华文行楷</vt:lpstr>
      <vt:lpstr>华文细黑</vt:lpstr>
      <vt:lpstr>华文中宋</vt:lpstr>
      <vt:lpstr>隶书</vt:lpstr>
      <vt:lpstr>宋体</vt:lpstr>
      <vt:lpstr>微软雅黑</vt:lpstr>
      <vt:lpstr>Arial</vt:lpstr>
      <vt:lpstr>Calibri</vt:lpstr>
      <vt:lpstr>Courier New</vt:lpstr>
      <vt:lpstr>Franklin Gothic Medium</vt:lpstr>
      <vt:lpstr>Times New Roman</vt:lpstr>
      <vt:lpstr>Verdana</vt:lpstr>
      <vt:lpstr>Wingdings</vt:lpstr>
      <vt:lpstr>微笑PPT - 小A</vt:lpstr>
      <vt:lpstr>文档</vt:lpstr>
      <vt:lpstr>Document</vt:lpstr>
      <vt:lpstr>主题3  常见的碱重点点拨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证明CO2与NaOH溶液反应的实验设计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熊猫办公ppt</dc:title>
  <dc:creator>熊猫办公</dc:creator>
  <cp:lastModifiedBy>Windows User</cp:lastModifiedBy>
  <cp:revision>226</cp:revision>
  <dcterms:created xsi:type="dcterms:W3CDTF">2010-02-22T07:41:00Z</dcterms:created>
  <dcterms:modified xsi:type="dcterms:W3CDTF">2020-04-08T08:30:13Z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  <property fmtid="{D5CDD505-2E9C-101B-9397-08002B2CF9AE}" pid="3" name="KSORubyTemplateID">
    <vt:lpwstr>2</vt:lpwstr>
  </property>
</Properties>
</file>