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20"/>
  </p:notesMasterIdLst>
  <p:sldIdLst>
    <p:sldId id="475" r:id="rId2"/>
    <p:sldId id="494" r:id="rId3"/>
    <p:sldId id="476" r:id="rId4"/>
    <p:sldId id="477" r:id="rId5"/>
    <p:sldId id="483" r:id="rId6"/>
    <p:sldId id="484" r:id="rId7"/>
    <p:sldId id="485" r:id="rId8"/>
    <p:sldId id="495" r:id="rId9"/>
    <p:sldId id="486" r:id="rId10"/>
    <p:sldId id="478" r:id="rId11"/>
    <p:sldId id="479" r:id="rId12"/>
    <p:sldId id="480" r:id="rId13"/>
    <p:sldId id="481" r:id="rId14"/>
    <p:sldId id="482" r:id="rId15"/>
    <p:sldId id="488" r:id="rId16"/>
    <p:sldId id="490" r:id="rId17"/>
    <p:sldId id="489" r:id="rId18"/>
    <p:sldId id="493" r:id="rId1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1pPr>
    <a:lvl2pPr marL="422910" indent="-6032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2pPr>
    <a:lvl3pPr marL="847725" indent="-12192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3pPr>
    <a:lvl4pPr marL="1271905" indent="-18415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4pPr>
    <a:lvl5pPr marL="1695450" indent="-24447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5pPr>
    <a:lvl6pPr marL="181356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6pPr>
    <a:lvl7pPr marL="217614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7pPr>
    <a:lvl8pPr marL="253936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8pPr>
    <a:lvl9pPr marL="290195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31">
          <p15:clr>
            <a:srgbClr val="A4A3A4"/>
          </p15:clr>
        </p15:guide>
        <p15:guide id="2" orient="horz" pos="360">
          <p15:clr>
            <a:srgbClr val="A4A3A4"/>
          </p15:clr>
        </p15:guide>
        <p15:guide id="3" orient="horz" pos="2354">
          <p15:clr>
            <a:srgbClr val="A4A3A4"/>
          </p15:clr>
        </p15:guide>
        <p15:guide id="4" orient="horz" pos="2733">
          <p15:clr>
            <a:srgbClr val="A4A3A4"/>
          </p15:clr>
        </p15:guide>
        <p15:guide id="5" orient="horz" pos="3018">
          <p15:clr>
            <a:srgbClr val="A4A3A4"/>
          </p15:clr>
        </p15:guide>
        <p15:guide id="6" pos="356">
          <p15:clr>
            <a:srgbClr val="A4A3A4"/>
          </p15:clr>
        </p15:guide>
        <p15:guide id="7" pos="2813">
          <p15:clr>
            <a:srgbClr val="A4A3A4"/>
          </p15:clr>
        </p15:guide>
        <p15:guide id="8" pos="55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1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AFAF"/>
    <a:srgbClr val="AC0000"/>
    <a:srgbClr val="DE0000"/>
    <a:srgbClr val="133FCB"/>
    <a:srgbClr val="08A810"/>
    <a:srgbClr val="067C0C"/>
    <a:srgbClr val="FF9900"/>
    <a:srgbClr val="045408"/>
    <a:srgbClr val="0F3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1" autoAdjust="0"/>
    <p:restoredTop sz="94651" autoAdjust="0"/>
  </p:normalViewPr>
  <p:slideViewPr>
    <p:cSldViewPr>
      <p:cViewPr varScale="1">
        <p:scale>
          <a:sx n="142" d="100"/>
          <a:sy n="142" d="100"/>
        </p:scale>
        <p:origin x="330" y="120"/>
      </p:cViewPr>
      <p:guideLst>
        <p:guide orient="horz" pos="1531"/>
        <p:guide orient="horz" pos="360"/>
        <p:guide orient="horz" pos="2354"/>
        <p:guide orient="horz" pos="2733"/>
        <p:guide orient="horz" pos="3018"/>
        <p:guide pos="356"/>
        <p:guide pos="2813"/>
        <p:guide pos="550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420"/>
    </p:cViewPr>
  </p:sorterViewPr>
  <p:notesViewPr>
    <p:cSldViewPr>
      <p:cViewPr varScale="1">
        <p:scale>
          <a:sx n="63" d="100"/>
          <a:sy n="63" d="100"/>
        </p:scale>
        <p:origin x="-2148" y="-108"/>
      </p:cViewPr>
      <p:guideLst>
        <p:guide orient="horz" pos="3126"/>
        <p:guide pos="2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emf"/><Relationship Id="rId4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pPr>
              <a:defRPr/>
            </a:pPr>
            <a:fld id="{CA5E8DB0-55DC-4221-A99C-988BCD133BF3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794618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2291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8477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27190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6954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120265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4445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67990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2170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fld id="{548D795E-13B5-47C0-AB02-C141BAA5DE25}" type="slidenum">
              <a:rPr lang="zh-CN" altLang="en-US" sz="1200" smtClean="0"/>
              <a:pPr/>
              <a:t>9</a:t>
            </a:fld>
            <a:endParaRPr lang="zh-CN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264808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7"/>
          <p:cNvSpPr/>
          <p:nvPr/>
        </p:nvSpPr>
        <p:spPr>
          <a:xfrm>
            <a:off x="685800" y="1795463"/>
            <a:ext cx="7772400" cy="8215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</a:cxnLst>
            <a:rect l="0" t="0" r="0" b="0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>
              <a:alpha val="100000"/>
            </a:schemeClr>
          </a:solidFill>
          <a:ln w="9525" cap="flat" cmpd="sng">
            <a:solidFill>
              <a:schemeClr val="accent2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42950"/>
            <a:ext cx="7772400" cy="1028700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571750"/>
            <a:ext cx="7010400" cy="120015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1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9D1339-6663-4096-8F13-B8F697904C6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3463E-C904-42C5-A51D-7D7F647B879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4305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9" y="228600"/>
            <a:ext cx="8008937" cy="4286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4683919"/>
            <a:ext cx="19812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19812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7F7CF-F71E-4C86-9E1C-1751BD6967A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558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5"/>
          </a:xfrm>
          <a:prstGeom prst="rect">
            <a:avLst/>
          </a:prstGeom>
        </p:spPr>
        <p:txBody>
          <a:bodyPr lIns="72545" tIns="36273" rIns="72545" bIns="36273"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2900"/>
            </a:lvl1pPr>
            <a:lvl2pPr marL="424180" indent="0">
              <a:buNone/>
              <a:defRPr sz="2600"/>
            </a:lvl2pPr>
            <a:lvl3pPr marL="848360" indent="0">
              <a:buNone/>
              <a:defRPr sz="2200"/>
            </a:lvl3pPr>
            <a:lvl4pPr marL="1271905" indent="0">
              <a:buNone/>
              <a:defRPr sz="1900"/>
            </a:lvl4pPr>
            <a:lvl5pPr marL="1696085" indent="0">
              <a:buNone/>
              <a:defRPr sz="1900"/>
            </a:lvl5pPr>
            <a:lvl6pPr marL="2120265" indent="0">
              <a:buNone/>
              <a:defRPr sz="1900"/>
            </a:lvl6pPr>
            <a:lvl7pPr marL="2544445" indent="0">
              <a:buNone/>
              <a:defRPr sz="1900"/>
            </a:lvl7pPr>
            <a:lvl8pPr marL="2967990" indent="0">
              <a:buNone/>
              <a:defRPr sz="1900"/>
            </a:lvl8pPr>
            <a:lvl9pPr marL="3392170" indent="0">
              <a:buNone/>
              <a:defRPr sz="19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5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1300"/>
            </a:lvl1pPr>
            <a:lvl2pPr marL="424180" indent="0">
              <a:buNone/>
              <a:defRPr sz="1100"/>
            </a:lvl2pPr>
            <a:lvl3pPr marL="848360" indent="0">
              <a:buNone/>
              <a:defRPr sz="1000"/>
            </a:lvl3pPr>
            <a:lvl4pPr marL="1271905" indent="0">
              <a:buNone/>
              <a:defRPr sz="800"/>
            </a:lvl4pPr>
            <a:lvl5pPr marL="1696085" indent="0">
              <a:buNone/>
              <a:defRPr sz="800"/>
            </a:lvl5pPr>
            <a:lvl6pPr marL="2120265" indent="0">
              <a:buNone/>
              <a:defRPr sz="800"/>
            </a:lvl6pPr>
            <a:lvl7pPr marL="2544445" indent="0">
              <a:buNone/>
              <a:defRPr sz="800"/>
            </a:lvl7pPr>
            <a:lvl8pPr marL="2967990" indent="0">
              <a:buNone/>
              <a:defRPr sz="800"/>
            </a:lvl8pPr>
            <a:lvl9pPr marL="339217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671" y="87314"/>
            <a:ext cx="8206671" cy="486455"/>
          </a:xfrm>
          <a:prstGeom prst="rect">
            <a:avLst/>
          </a:prstGeom>
        </p:spPr>
        <p:txBody>
          <a:bodyPr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671" y="735920"/>
            <a:ext cx="8206671" cy="4029982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86922"/>
            <a:ext cx="2051050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8" y="86922"/>
            <a:ext cx="6003925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75320" y="152053"/>
            <a:ext cx="372660" cy="372659"/>
          </a:xfrm>
          <a:prstGeom prst="rect">
            <a:avLst/>
          </a:prstGeom>
          <a:solidFill>
            <a:srgbClr val="A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8928" y="351869"/>
            <a:ext cx="248440" cy="248440"/>
          </a:xfrm>
          <a:prstGeom prst="rect">
            <a:avLst/>
          </a:prstGeom>
          <a:solidFill>
            <a:srgbClr val="FFA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9" name="直接连接符 46"/>
          <p:cNvCxnSpPr>
            <a:cxnSpLocks noChangeShapeType="1"/>
          </p:cNvCxnSpPr>
          <p:nvPr userDrawn="1"/>
        </p:nvCxnSpPr>
        <p:spPr bwMode="auto">
          <a:xfrm flipH="1">
            <a:off x="641352" y="771550"/>
            <a:ext cx="8351711" cy="0"/>
          </a:xfrm>
          <a:prstGeom prst="line">
            <a:avLst/>
          </a:prstGeom>
          <a:noFill/>
          <a:ln w="15875" cmpd="sng">
            <a:solidFill>
              <a:srgbClr val="C00000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" name="组合 13"/>
          <p:cNvGrpSpPr>
            <a:grpSpLocks/>
          </p:cNvGrpSpPr>
          <p:nvPr userDrawn="1"/>
        </p:nvGrpSpPr>
        <p:grpSpPr bwMode="auto">
          <a:xfrm>
            <a:off x="7235825" y="100013"/>
            <a:ext cx="1790700" cy="520700"/>
            <a:chOff x="6688421" y="422134"/>
            <a:chExt cx="1790675" cy="521732"/>
          </a:xfrm>
        </p:grpSpPr>
        <p:pic>
          <p:nvPicPr>
            <p:cNvPr id="8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8094" y="422134"/>
              <a:ext cx="617585" cy="224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10" name="image2.png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8421" y="703758"/>
              <a:ext cx="1790675" cy="24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5pPr>
      <a:lvl6pPr marL="42418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6pPr>
      <a:lvl7pPr marL="84836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7pPr>
      <a:lvl8pPr marL="127190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8pPr>
      <a:lvl9pPr marL="169608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9pPr>
    </p:titleStyle>
    <p:bodyStyle>
      <a:lvl1pPr marL="167640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101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29945" indent="-16129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116395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300">
          <a:solidFill>
            <a:schemeClr val="tx1"/>
          </a:solidFill>
          <a:latin typeface="+mn-lt"/>
          <a:ea typeface="+mn-ea"/>
          <a:cs typeface="+mn-cs"/>
        </a:defRPr>
      </a:lvl4pPr>
      <a:lvl5pPr marL="1501140" indent="-17018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192595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235013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277368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319786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18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836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190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608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026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444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799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217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file:///E:\2019--2020&#25945;&#23398;&#36164;&#26009;\&#20064;&#39064;Word&#29256;\&#20027;&#39064;&#19968;%20%20&#36523;&#36793;&#30340;&#21270;&#23398;&#29289;&#36136;\at089.ti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file:///E:\2019--2020&#25945;&#23398;&#36164;&#26009;\&#20064;&#39064;Word&#29256;\&#20027;&#39064;&#19968;%20%20&#36523;&#36793;&#30340;&#21270;&#23398;&#29289;&#36136;\at093.tif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30827;&#37240;&#30416;&#37240;&#30340;&#29289;&#29702;&#24615;&#36136;.DAT" TargetMode="Externa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17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4.e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16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13.emf"/><Relationship Id="rId4" Type="http://schemas.openxmlformats.org/officeDocument/2006/relationships/image" Target="../media/image10.e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2.e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e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1.emf"/><Relationship Id="rId4" Type="http://schemas.openxmlformats.org/officeDocument/2006/relationships/image" Target="../media/image18.e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28.emf"/><Relationship Id="rId4" Type="http://schemas.openxmlformats.org/officeDocument/2006/relationships/image" Target="../media/image25.emf"/><Relationship Id="rId9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5113" y="195486"/>
            <a:ext cx="8459788" cy="857250"/>
          </a:xfrm>
          <a:effectLst>
            <a:outerShdw dist="35921" dir="2700000" algn="ctr" rotWithShape="0">
              <a:srgbClr val="080808"/>
            </a:outerShdw>
          </a:effectLst>
        </p:spPr>
        <p:txBody>
          <a:bodyPr/>
          <a:lstStyle/>
          <a:p>
            <a:r>
              <a:rPr lang="zh-CN" altLang="en-US" sz="4000" dirty="0" smtClean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主题</a:t>
            </a:r>
            <a:r>
              <a:rPr lang="en-US" altLang="zh-CN" sz="4000" dirty="0" smtClean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4000" dirty="0" smtClean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   常见的酸</a:t>
            </a:r>
            <a:r>
              <a:rPr lang="zh-CN" altLang="en-US" sz="4000" dirty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重点点拨</a:t>
            </a:r>
            <a:endParaRPr lang="zh-CN" altLang="en-US" sz="4000" dirty="0" smtClean="0">
              <a:solidFill>
                <a:srgbClr val="FF33CC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4663" y="2610107"/>
            <a:ext cx="8099425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</a:rPr>
              <a:t>1.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</a:rPr>
              <a:t>知道酸在水溶液中的微观存在形式，能说出酸的通性及其存在的原因。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</a:rPr>
              <a:t>2.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</a:rPr>
              <a:t>通过探究能描述</a:t>
            </a: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</a:rPr>
              <a:t>H</a:t>
            </a:r>
            <a:r>
              <a:rPr lang="en-US" altLang="zh-CN" sz="3200" baseline="30000" dirty="0">
                <a:solidFill>
                  <a:schemeClr val="accent2">
                    <a:lumMod val="50000"/>
                  </a:schemeClr>
                </a:solidFill>
              </a:rPr>
              <a:t>+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</a:rPr>
              <a:t>的检验和酸的鉴别方法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</a:rPr>
              <a:t>3.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</a:rPr>
              <a:t>写会酸的化学性质的有关方程式。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8950" y="1963776"/>
            <a:ext cx="42481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b="1" dirty="0"/>
              <a:t>学习目标：</a:t>
            </a:r>
          </a:p>
        </p:txBody>
      </p:sp>
    </p:spTree>
    <p:extLst>
      <p:ext uri="{BB962C8B-B14F-4D97-AF65-F5344CB8AC3E}">
        <p14:creationId xmlns:p14="http://schemas.microsoft.com/office/powerpoint/2010/main" val="82597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1235"/>
    </mc:Choice>
    <mc:Fallback xmlns="">
      <p:transition advTm="12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auto">
          <a:xfrm>
            <a:off x="5580112" y="1331119"/>
            <a:ext cx="576064" cy="61793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981651" y="2024063"/>
            <a:ext cx="680043" cy="61793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4017055" y="2602292"/>
            <a:ext cx="770969" cy="617934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4221162" y="3295497"/>
            <a:ext cx="626269" cy="61793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6156176" y="2597944"/>
            <a:ext cx="719287" cy="61793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6408911" y="1984358"/>
            <a:ext cx="658142" cy="617934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38647" y="3295497"/>
            <a:ext cx="1097649" cy="59055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703524" y="1359694"/>
            <a:ext cx="627063" cy="61793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545207" y="10633"/>
            <a:ext cx="86044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酸：在水溶液中解离除</a:t>
            </a:r>
            <a:r>
              <a:rPr lang="en-US" altLang="zh-CN" sz="3200" b="1" dirty="0" smtClean="0"/>
              <a:t>H</a:t>
            </a:r>
            <a:r>
              <a:rPr lang="en-US" altLang="zh-CN" sz="3200" b="1" baseline="30000" dirty="0" smtClean="0"/>
              <a:t>+</a:t>
            </a:r>
            <a:r>
              <a:rPr lang="zh-CN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和</a:t>
            </a:r>
            <a:r>
              <a:rPr lang="zh-CN" altLang="en-US" sz="3200" b="1" dirty="0" smtClean="0"/>
              <a:t>酸根离子</a:t>
            </a:r>
            <a:r>
              <a:rPr lang="zh-CN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的化合物。</a:t>
            </a:r>
          </a:p>
        </p:txBody>
      </p:sp>
      <p:sp>
        <p:nvSpPr>
          <p:cNvPr id="4123" name="TextBox 5"/>
          <p:cNvSpPr txBox="1">
            <a:spLocks noChangeArrowheads="1"/>
          </p:cNvSpPr>
          <p:nvPr/>
        </p:nvSpPr>
        <p:spPr bwMode="auto">
          <a:xfrm>
            <a:off x="179388" y="4627960"/>
            <a:ext cx="89646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 b="1" i="1"/>
              <a:t>思考：</a:t>
            </a:r>
            <a:r>
              <a:rPr lang="zh-CN" altLang="en-US" sz="2800" b="1">
                <a:solidFill>
                  <a:schemeClr val="tx1"/>
                </a:solidFill>
              </a:rPr>
              <a:t>以上反应的实质是物质与</a:t>
            </a:r>
            <a:r>
              <a:rPr lang="en-US" altLang="zh-CN" sz="2800" b="1"/>
              <a:t>H</a:t>
            </a:r>
            <a:r>
              <a:rPr lang="en-US" altLang="zh-CN" sz="2800" b="1" baseline="30000"/>
              <a:t>+</a:t>
            </a:r>
            <a:r>
              <a:rPr lang="zh-CN" altLang="en-US" sz="2800" b="1">
                <a:solidFill>
                  <a:schemeClr val="tx1"/>
                </a:solidFill>
              </a:rPr>
              <a:t>还是与</a:t>
            </a:r>
            <a:r>
              <a:rPr lang="zh-CN" altLang="en-US" sz="2800" b="1"/>
              <a:t>酸根离子反应</a:t>
            </a:r>
            <a:r>
              <a:rPr lang="zh-CN" altLang="en-US" sz="2800" b="1">
                <a:solidFill>
                  <a:schemeClr val="tx1"/>
                </a:solidFill>
              </a:rPr>
              <a:t>？</a:t>
            </a:r>
          </a:p>
        </p:txBody>
      </p:sp>
      <p:sp>
        <p:nvSpPr>
          <p:cNvPr id="4" name="右大括号 3"/>
          <p:cNvSpPr/>
          <p:nvPr/>
        </p:nvSpPr>
        <p:spPr bwMode="auto">
          <a:xfrm>
            <a:off x="7183439" y="1266230"/>
            <a:ext cx="720725" cy="2133600"/>
          </a:xfrm>
          <a:prstGeom prst="rightBr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028384" y="1671310"/>
            <a:ext cx="11156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4800" dirty="0"/>
              <a:t>H</a:t>
            </a:r>
            <a:r>
              <a:rPr lang="en-US" altLang="zh-CN" sz="4800" baseline="30000" dirty="0"/>
              <a:t>+</a:t>
            </a:r>
            <a:endParaRPr lang="zh-CN" altLang="en-US" sz="4800" baseline="300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95513" y="3649266"/>
            <a:ext cx="8001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/>
              <a:t>Cl</a:t>
            </a:r>
            <a:r>
              <a:rPr lang="en-US" altLang="zh-CN" baseline="30000"/>
              <a:t>-</a:t>
            </a:r>
            <a:endParaRPr lang="zh-CN" altLang="en-US" baseline="3000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051051" y="4119563"/>
            <a:ext cx="1089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/>
              <a:t>SO</a:t>
            </a:r>
            <a:r>
              <a:rPr lang="en-US" altLang="zh-CN" sz="2800" b="1" baseline="-25000"/>
              <a:t>4</a:t>
            </a:r>
            <a:r>
              <a:rPr lang="en-US" altLang="zh-CN" sz="2800" b="1" baseline="30000"/>
              <a:t>2-</a:t>
            </a:r>
            <a:endParaRPr lang="zh-CN" altLang="en-US" sz="2800" b="1" baseline="3000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039512"/>
              </p:ext>
            </p:extLst>
          </p:nvPr>
        </p:nvGraphicFramePr>
        <p:xfrm>
          <a:off x="55564" y="626269"/>
          <a:ext cx="8980487" cy="388977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959752"/>
                <a:gridCol w="6020735"/>
              </a:tblGrid>
              <a:tr h="356331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酸的化学性质</a:t>
                      </a:r>
                      <a:endParaRPr lang="zh-CN" altLang="en-US" sz="1800" dirty="0"/>
                    </a:p>
                  </a:txBody>
                  <a:tcPr marL="91428" marR="91428" marT="34271" marB="34271"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现象或化学方程式</a:t>
                      </a:r>
                      <a:endParaRPr lang="zh-CN" altLang="en-US" sz="1800" dirty="0"/>
                    </a:p>
                  </a:txBody>
                  <a:tcPr marL="91428" marR="91428" marT="34271" marB="34271"/>
                </a:tc>
              </a:tr>
              <a:tr h="356331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（</a:t>
                      </a:r>
                      <a:r>
                        <a:rPr lang="en-US" altLang="zh-CN" sz="1800" dirty="0" smtClean="0"/>
                        <a:t>1</a:t>
                      </a:r>
                      <a:r>
                        <a:rPr lang="zh-CN" altLang="en-US" sz="1800" dirty="0" smtClean="0"/>
                        <a:t>）与指示剂反应</a:t>
                      </a:r>
                      <a:endParaRPr lang="zh-CN" altLang="en-US" sz="1800" dirty="0"/>
                    </a:p>
                  </a:txBody>
                  <a:tcPr marL="91428" marR="91428" marT="34271" marB="34271"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盐酸：</a:t>
                      </a:r>
                      <a:r>
                        <a:rPr lang="zh-CN" altLang="en-US" sz="1800" dirty="0" smtClean="0">
                          <a:solidFill>
                            <a:srgbClr val="FF0000"/>
                          </a:solidFill>
                        </a:rPr>
                        <a:t>石蕊变红</a:t>
                      </a:r>
                      <a:r>
                        <a:rPr lang="zh-CN" altLang="en-US" sz="1800" dirty="0" smtClean="0"/>
                        <a:t>；硫酸：</a:t>
                      </a:r>
                      <a:r>
                        <a:rPr lang="zh-CN" altLang="en-US" sz="1800" dirty="0" smtClean="0">
                          <a:solidFill>
                            <a:srgbClr val="FF0000"/>
                          </a:solidFill>
                        </a:rPr>
                        <a:t>石蕊变红</a:t>
                      </a:r>
                      <a:endParaRPr lang="zh-CN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1428" marR="91428" marT="34271" marB="34271"/>
                </a:tc>
              </a:tr>
              <a:tr h="641429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（</a:t>
                      </a:r>
                      <a:r>
                        <a:rPr lang="en-US" altLang="zh-CN" sz="1800" dirty="0" smtClean="0"/>
                        <a:t>2</a:t>
                      </a:r>
                      <a:r>
                        <a:rPr lang="zh-CN" altLang="en-US" sz="1800" dirty="0" smtClean="0"/>
                        <a:t>）与活泼金属反应产生氢气</a:t>
                      </a:r>
                      <a:endParaRPr lang="zh-CN" altLang="en-US" sz="1800" dirty="0"/>
                    </a:p>
                  </a:txBody>
                  <a:tcPr marL="91428" marR="91428" marT="34271" marB="3427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Fe + 2HCl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==   FeCl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+ 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仿宋_GB2312" pitchFamily="49" charset="-122"/>
                        </a:rPr>
                        <a:t>↑</a:t>
                      </a:r>
                      <a:endParaRPr lang="en-US" altLang="zh-CN" sz="18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Fe+   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SO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4 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==FeSO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+ 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仿宋_GB2312" pitchFamily="49" charset="-122"/>
                        </a:rPr>
                        <a:t>↑</a:t>
                      </a:r>
                      <a:endParaRPr lang="en-US" altLang="zh-CN" sz="1800" b="1" dirty="0" smtClean="0"/>
                    </a:p>
                  </a:txBody>
                  <a:tcPr marL="91428" marR="91428" marT="34271" marB="34271"/>
                </a:tc>
              </a:tr>
              <a:tr h="641429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（</a:t>
                      </a:r>
                      <a:r>
                        <a:rPr lang="en-US" altLang="zh-CN" sz="1800" dirty="0" smtClean="0"/>
                        <a:t>3</a:t>
                      </a:r>
                      <a:r>
                        <a:rPr lang="zh-CN" altLang="en-US" sz="1800" dirty="0" smtClean="0"/>
                        <a:t>）与金属氧化物反应产生水</a:t>
                      </a:r>
                      <a:endParaRPr lang="zh-CN" altLang="en-US" sz="1800" dirty="0"/>
                    </a:p>
                  </a:txBody>
                  <a:tcPr marL="91428" marR="91428" marT="34271" marB="34271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Fe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3 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+ 6HCl    ==2FeCl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      +  3H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Fe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+ 3H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SO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== Fe2(SO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en-US" altLang="zh-CN" sz="1800" b="1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+ 3H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O</a:t>
                      </a:r>
                      <a:endParaRPr lang="en-US" altLang="zh-CN" sz="1800" b="1" dirty="0" smtClean="0"/>
                    </a:p>
                  </a:txBody>
                  <a:tcPr marL="91428" marR="91428" marT="34271" marB="34271"/>
                </a:tc>
              </a:tr>
              <a:tr h="6414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 smtClean="0"/>
                        <a:t>（</a:t>
                      </a:r>
                      <a:r>
                        <a:rPr lang="en-US" altLang="zh-CN" sz="1800" dirty="0" smtClean="0"/>
                        <a:t>4</a:t>
                      </a:r>
                      <a:r>
                        <a:rPr lang="zh-CN" altLang="en-US" sz="1800" dirty="0" smtClean="0"/>
                        <a:t>）与碱反应生成盐和水</a:t>
                      </a:r>
                    </a:p>
                  </a:txBody>
                  <a:tcPr marL="91428" marR="91428" marT="34271" marB="3427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err="1" smtClean="0">
                          <a:solidFill>
                            <a:srgbClr val="000000"/>
                          </a:solidFill>
                        </a:rPr>
                        <a:t>NaOH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+    </a:t>
                      </a:r>
                      <a:r>
                        <a:rPr lang="en-US" altLang="zh-CN" sz="1800" b="1" dirty="0" err="1" smtClean="0">
                          <a:solidFill>
                            <a:srgbClr val="000000"/>
                          </a:solidFill>
                        </a:rPr>
                        <a:t>HCl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   == </a:t>
                      </a:r>
                      <a:r>
                        <a:rPr lang="en-US" altLang="zh-CN" sz="1800" b="1" dirty="0" err="1" smtClean="0">
                          <a:solidFill>
                            <a:srgbClr val="000000"/>
                          </a:solidFill>
                        </a:rPr>
                        <a:t>NaCl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+     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O</a:t>
                      </a:r>
                      <a:endParaRPr lang="en-US" altLang="zh-CN" sz="18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2NaOH+ 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SO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== Na</a:t>
                      </a:r>
                      <a:r>
                        <a:rPr lang="en-US" altLang="zh-CN" sz="1800" b="1" baseline="-25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SO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4 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+ 2H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O</a:t>
                      </a:r>
                      <a:endParaRPr lang="en-US" altLang="zh-CN" sz="1800" b="1" dirty="0" smtClean="0"/>
                    </a:p>
                  </a:txBody>
                  <a:tcPr marL="91428" marR="91428" marT="34271" marB="34271"/>
                </a:tc>
              </a:tr>
              <a:tr h="1252822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（</a:t>
                      </a:r>
                      <a:r>
                        <a:rPr lang="en-US" altLang="zh-CN" sz="1800" dirty="0" smtClean="0"/>
                        <a:t>5</a:t>
                      </a:r>
                      <a:r>
                        <a:rPr lang="zh-CN" altLang="en-US" sz="1800" dirty="0" smtClean="0"/>
                        <a:t>）与盐反应</a:t>
                      </a:r>
                      <a:endParaRPr lang="zh-CN" altLang="en-US" sz="1800" dirty="0"/>
                    </a:p>
                  </a:txBody>
                  <a:tcPr marL="91428" marR="91428" marT="34271" marB="3427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Na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CO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+ 2HCl   == 2NaCl + 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O+CO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仿宋_GB2312" pitchFamily="49" charset="-122"/>
                        </a:rPr>
                        <a:t>↑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Na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CO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+ H</a:t>
                      </a:r>
                      <a:r>
                        <a:rPr lang="en-US" altLang="zh-CN" sz="1800" b="1" baseline="-25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SO</a:t>
                      </a:r>
                      <a:r>
                        <a:rPr lang="en-US" altLang="zh-CN" sz="1800" b="1" baseline="-25000" dirty="0" smtClean="0">
                          <a:solidFill>
                            <a:srgbClr val="000000"/>
                          </a:solidFill>
                        </a:rPr>
                        <a:t>4  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==Na</a:t>
                      </a:r>
                      <a:r>
                        <a:rPr lang="en-US" altLang="zh-CN" sz="1800" b="1" baseline="-25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SO</a:t>
                      </a:r>
                      <a:r>
                        <a:rPr lang="en-US" altLang="zh-CN" sz="1800" b="1" baseline="-25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+ 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O+CO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仿宋_GB2312" pitchFamily="49" charset="-122"/>
                        </a:rPr>
                        <a:t>↑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err="1" smtClean="0">
                          <a:solidFill>
                            <a:srgbClr val="000000"/>
                          </a:solidFill>
                        </a:rPr>
                        <a:t>HCl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+ AgNO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== </a:t>
                      </a:r>
                      <a:r>
                        <a:rPr lang="en-US" altLang="zh-CN" sz="1800" b="1" dirty="0" err="1" smtClean="0">
                          <a:solidFill>
                            <a:srgbClr val="000000"/>
                          </a:solidFill>
                        </a:rPr>
                        <a:t>AgCl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仿宋_GB2312" pitchFamily="49" charset="-122"/>
                        </a:rPr>
                        <a:t>↓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+ HNO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endParaRPr lang="en-US" altLang="zh-CN" sz="1800" b="1" dirty="0" smtClean="0">
                        <a:solidFill>
                          <a:srgbClr val="000000"/>
                        </a:solidFill>
                        <a:latin typeface="仿宋_GB2312" pitchFamily="49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SO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ea typeface="仿宋_GB2312" pitchFamily="49" charset="-122"/>
                        </a:rPr>
                        <a:t> + 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Ba(NO</a:t>
                      </a:r>
                      <a:r>
                        <a:rPr lang="en-US" altLang="zh-CN" sz="1800" b="1" baseline="-25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 ==BaSO</a:t>
                      </a:r>
                      <a:r>
                        <a:rPr lang="en-US" altLang="zh-CN" sz="1800" b="1" baseline="-30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仿宋_GB2312" pitchFamily="49" charset="-122"/>
                        </a:rPr>
                        <a:t>↓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</a:rPr>
                        <a:t>+ 2HNO</a:t>
                      </a:r>
                      <a:r>
                        <a:rPr lang="en-US" altLang="zh-CN" sz="1800" b="1" baseline="-25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US" altLang="zh-CN" sz="1800" b="1" baseline="-25000" dirty="0" smtClean="0"/>
                    </a:p>
                  </a:txBody>
                  <a:tcPr marL="91428" marR="91428" marT="34271" marB="3427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350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5" grpId="0" animBg="1"/>
      <p:bldP spid="16" grpId="0" animBg="1"/>
      <p:bldP spid="14" grpId="0" animBg="1"/>
      <p:bldP spid="4098" grpId="0"/>
      <p:bldP spid="4123" grpId="0"/>
      <p:bldP spid="4" grpId="0" animBg="1"/>
      <p:bldP spid="5" grpId="0"/>
      <p:bldP spid="8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1589" y="3263504"/>
            <a:ext cx="5051425" cy="510778"/>
            <a:chOff x="1588" y="4351337"/>
            <a:chExt cx="5052218" cy="681038"/>
          </a:xfrm>
        </p:grpSpPr>
        <p:sp>
          <p:nvSpPr>
            <p:cNvPr id="8" name="矩形 7"/>
            <p:cNvSpPr/>
            <p:nvPr/>
          </p:nvSpPr>
          <p:spPr bwMode="auto">
            <a:xfrm>
              <a:off x="1588" y="4508499"/>
              <a:ext cx="3913801" cy="523876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10" name="圆角右箭头 9"/>
            <p:cNvSpPr/>
            <p:nvPr/>
          </p:nvSpPr>
          <p:spPr bwMode="auto">
            <a:xfrm>
              <a:off x="3902687" y="4351337"/>
              <a:ext cx="1151119" cy="419101"/>
            </a:xfrm>
            <a:prstGeom prst="bentArrow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1059657"/>
            <a:ext cx="9144000" cy="4407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altLang="zh-CN" sz="3200" b="1">
              <a:solidFill>
                <a:schemeClr val="tx2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200" b="1">
              <a:solidFill>
                <a:schemeClr val="tx2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200" b="1">
              <a:solidFill>
                <a:schemeClr val="tx2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200" b="1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200" b="1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b="1">
              <a:latin typeface="Calibri" pitchFamily="34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3839" y="681038"/>
            <a:ext cx="89122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 dirty="0">
                <a:solidFill>
                  <a:srgbClr val="CC0000"/>
                </a:solidFill>
                <a:latin typeface="Arial" charset="0"/>
              </a:rPr>
              <a:t>1.</a:t>
            </a:r>
            <a:r>
              <a:rPr lang="zh-CN" altLang="en-US" sz="2800" b="1" dirty="0">
                <a:solidFill>
                  <a:srgbClr val="CC0000"/>
                </a:solidFill>
                <a:latin typeface="Arial" charset="0"/>
              </a:rPr>
              <a:t>能使指示剂变色</a:t>
            </a:r>
          </a:p>
          <a:p>
            <a:endParaRPr lang="zh-CN" altLang="en-US" sz="3200" b="1" dirty="0">
              <a:solidFill>
                <a:srgbClr val="89A806"/>
              </a:solidFill>
              <a:latin typeface="Arial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42888" y="1435894"/>
            <a:ext cx="474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</a:pP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2.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酸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活泼金属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=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盐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氢气</a:t>
            </a:r>
            <a:endParaRPr lang="zh-CN" altLang="en-US" sz="32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68301" y="2287191"/>
            <a:ext cx="41767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</a:pP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3.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酸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金属氧化物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=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盐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水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92088" y="2987279"/>
            <a:ext cx="4779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4.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酸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碱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=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盐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水（中和反应）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36550" y="3774281"/>
            <a:ext cx="71564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5. 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酸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碳酸盐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=</a:t>
            </a:r>
            <a:r>
              <a:rPr lang="zh-CN" altLang="en-US" sz="2800" b="1">
                <a:solidFill>
                  <a:srgbClr val="CC0000"/>
                </a:solidFill>
                <a:latin typeface="Arial" charset="0"/>
              </a:rPr>
              <a:t>新盐</a:t>
            </a:r>
            <a:r>
              <a:rPr lang="en-US" altLang="zh-CN" sz="2800" b="1">
                <a:solidFill>
                  <a:srgbClr val="CC0000"/>
                </a:solidFill>
                <a:latin typeface="Arial" charset="0"/>
              </a:rPr>
              <a:t>+</a:t>
            </a:r>
            <a:r>
              <a:rPr lang="en-US" altLang="zh-CN" sz="2800" b="1">
                <a:solidFill>
                  <a:srgbClr val="C00000"/>
                </a:solidFill>
                <a:latin typeface="Arial" charset="0"/>
              </a:rPr>
              <a:t>H</a:t>
            </a:r>
            <a:r>
              <a:rPr lang="en-US" altLang="zh-CN" sz="2800" b="1" baseline="-25000">
                <a:solidFill>
                  <a:srgbClr val="C00000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rgbClr val="C00000"/>
                </a:solidFill>
                <a:latin typeface="Arial" charset="0"/>
              </a:rPr>
              <a:t>O + CO</a:t>
            </a:r>
            <a:r>
              <a:rPr lang="en-US" altLang="zh-CN" sz="2800" b="1" baseline="-25000">
                <a:solidFill>
                  <a:srgbClr val="C00000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rgbClr val="C00000"/>
                </a:solidFill>
                <a:latin typeface="Arial" charset="0"/>
              </a:rPr>
              <a:t>↑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41326" y="1004888"/>
            <a:ext cx="87026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Arial" charset="0"/>
              </a:rPr>
              <a:t>酸能使石蕊变红</a:t>
            </a:r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,    </a:t>
            </a:r>
            <a:r>
              <a:rPr lang="en-US" altLang="zh-CN" sz="2800" b="1" u="sng" dirty="0">
                <a:solidFill>
                  <a:schemeClr val="tx1"/>
                </a:solidFill>
                <a:latin typeface="Arial" charset="0"/>
              </a:rPr>
              <a:t>          </a:t>
            </a:r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zh-CN" altLang="en-US" sz="2800" b="1" dirty="0">
                <a:solidFill>
                  <a:schemeClr val="tx1"/>
                </a:solidFill>
                <a:latin typeface="Arial" charset="0"/>
              </a:rPr>
              <a:t>能使酚酞变色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14339" y="1808560"/>
            <a:ext cx="8531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Zn+H</a:t>
            </a:r>
            <a:r>
              <a:rPr lang="en-US" altLang="zh-CN" sz="2800" b="1" baseline="-25000" dirty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SO</a:t>
            </a:r>
            <a:r>
              <a:rPr lang="en-US" altLang="zh-CN" sz="2800" b="1" baseline="-25000" dirty="0">
                <a:solidFill>
                  <a:schemeClr val="tx1"/>
                </a:solidFill>
                <a:latin typeface="Arial" charset="0"/>
              </a:rPr>
              <a:t>4</a:t>
            </a:r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=ZnSO</a:t>
            </a:r>
            <a:r>
              <a:rPr lang="en-US" altLang="zh-CN" sz="2800" b="1" baseline="-25000" dirty="0">
                <a:solidFill>
                  <a:schemeClr val="tx1"/>
                </a:solidFill>
                <a:latin typeface="Arial" charset="0"/>
              </a:rPr>
              <a:t>4</a:t>
            </a:r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+H</a:t>
            </a:r>
            <a:r>
              <a:rPr lang="en-US" altLang="zh-CN" sz="2800" b="1" baseline="-25000" dirty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↑</a:t>
            </a:r>
            <a:r>
              <a:rPr lang="zh-CN" altLang="en-US" sz="2800" b="1" dirty="0">
                <a:solidFill>
                  <a:schemeClr val="tx1"/>
                </a:solidFill>
                <a:latin typeface="Arial" charset="0"/>
              </a:rPr>
              <a:t>；</a:t>
            </a:r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Fe+H</a:t>
            </a:r>
            <a:r>
              <a:rPr lang="en-US" altLang="zh-CN" sz="2800" b="1" baseline="-25000" dirty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SO</a:t>
            </a:r>
            <a:r>
              <a:rPr lang="en-US" altLang="zh-CN" sz="2800" b="1" baseline="-25000" dirty="0">
                <a:solidFill>
                  <a:schemeClr val="tx1"/>
                </a:solidFill>
                <a:latin typeface="Arial" charset="0"/>
              </a:rPr>
              <a:t>4</a:t>
            </a:r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=FeSO</a:t>
            </a:r>
            <a:r>
              <a:rPr lang="en-US" altLang="zh-CN" sz="2800" b="1" baseline="-25000" dirty="0">
                <a:solidFill>
                  <a:schemeClr val="tx1"/>
                </a:solidFill>
                <a:latin typeface="Arial" charset="0"/>
              </a:rPr>
              <a:t>4</a:t>
            </a:r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+H</a:t>
            </a:r>
            <a:r>
              <a:rPr lang="en-US" altLang="zh-CN" sz="2800" b="1" baseline="-25000" dirty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2800" b="1" dirty="0">
                <a:solidFill>
                  <a:schemeClr val="tx1"/>
                </a:solidFill>
                <a:latin typeface="Arial" charset="0"/>
              </a:rPr>
              <a:t>↑</a:t>
            </a:r>
            <a:endParaRPr lang="en-US" altLang="zh-CN" sz="2800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1588" y="2595563"/>
            <a:ext cx="91424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>
                <a:solidFill>
                  <a:srgbClr val="00B050"/>
                </a:solidFill>
                <a:latin typeface="Arial" charset="0"/>
              </a:rPr>
              <a:t>CuO+H</a:t>
            </a:r>
            <a:r>
              <a:rPr lang="en-US" altLang="zh-CN" sz="2800" b="1" baseline="-25000">
                <a:solidFill>
                  <a:srgbClr val="00B050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rgbClr val="00B050"/>
                </a:solidFill>
                <a:latin typeface="Arial" charset="0"/>
              </a:rPr>
              <a:t>SO</a:t>
            </a:r>
            <a:r>
              <a:rPr lang="en-US" altLang="zh-CN" sz="2800" b="1" baseline="-25000">
                <a:solidFill>
                  <a:srgbClr val="00B050"/>
                </a:solidFill>
                <a:latin typeface="Arial" charset="0"/>
              </a:rPr>
              <a:t>4</a:t>
            </a:r>
            <a:r>
              <a:rPr lang="en-US" altLang="zh-CN" sz="2800" b="1">
                <a:solidFill>
                  <a:srgbClr val="00B050"/>
                </a:solidFill>
                <a:latin typeface="Arial" charset="0"/>
              </a:rPr>
              <a:t>=CuSO</a:t>
            </a:r>
            <a:r>
              <a:rPr lang="en-US" altLang="zh-CN" sz="2800" b="1" baseline="-25000">
                <a:solidFill>
                  <a:srgbClr val="00B050"/>
                </a:solidFill>
                <a:latin typeface="Arial" charset="0"/>
              </a:rPr>
              <a:t>4</a:t>
            </a:r>
            <a:r>
              <a:rPr lang="en-US" altLang="zh-CN" sz="2800" b="1">
                <a:solidFill>
                  <a:srgbClr val="00B050"/>
                </a:solidFill>
                <a:latin typeface="Arial" charset="0"/>
              </a:rPr>
              <a:t>+H</a:t>
            </a:r>
            <a:r>
              <a:rPr lang="en-US" altLang="zh-CN" sz="2800" b="1" baseline="-25000">
                <a:solidFill>
                  <a:srgbClr val="00B050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rgbClr val="00B050"/>
                </a:solidFill>
                <a:latin typeface="Arial" charset="0"/>
              </a:rPr>
              <a:t>O</a:t>
            </a:r>
            <a:r>
              <a:rPr lang="zh-CN" altLang="en-US" sz="2800" b="1">
                <a:solidFill>
                  <a:schemeClr val="tx1"/>
                </a:solidFill>
                <a:latin typeface="Arial" charset="0"/>
              </a:rPr>
              <a:t>；</a:t>
            </a:r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Fe</a:t>
            </a:r>
            <a:r>
              <a:rPr lang="en-US" altLang="zh-CN" sz="2800" b="1" baseline="-2500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O</a:t>
            </a:r>
            <a:r>
              <a:rPr lang="en-US" altLang="zh-CN" sz="2800" b="1" baseline="-25000">
                <a:solidFill>
                  <a:schemeClr val="tx1"/>
                </a:solidFill>
                <a:latin typeface="Arial" charset="0"/>
              </a:rPr>
              <a:t>3</a:t>
            </a:r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+6HCl=2FeCl</a:t>
            </a:r>
            <a:r>
              <a:rPr lang="en-US" altLang="zh-CN" sz="2800" b="1" baseline="-25000">
                <a:solidFill>
                  <a:schemeClr val="tx1"/>
                </a:solidFill>
                <a:latin typeface="Arial" charset="0"/>
              </a:rPr>
              <a:t>3</a:t>
            </a:r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+3H</a:t>
            </a:r>
            <a:r>
              <a:rPr lang="en-US" altLang="zh-CN" sz="2800" b="1" baseline="-2500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O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589" y="3420666"/>
            <a:ext cx="92979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NaOH+HCl=NaCl+H</a:t>
            </a:r>
            <a:r>
              <a:rPr lang="en-US" altLang="zh-CN" sz="2800" b="1" baseline="-2500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O</a:t>
            </a:r>
            <a:r>
              <a:rPr lang="zh-CN" altLang="en-US" sz="2800" b="1">
                <a:solidFill>
                  <a:schemeClr val="tx1"/>
                </a:solidFill>
                <a:latin typeface="Arial" charset="0"/>
              </a:rPr>
              <a:t>；</a:t>
            </a:r>
            <a:r>
              <a:rPr lang="en-US" altLang="zh-CN" sz="2800" b="1">
                <a:solidFill>
                  <a:srgbClr val="00B050"/>
                </a:solidFill>
                <a:latin typeface="Arial" charset="0"/>
              </a:rPr>
              <a:t>Cu(OH)</a:t>
            </a:r>
            <a:r>
              <a:rPr lang="en-US" altLang="zh-CN" sz="2800" b="1" baseline="-25000">
                <a:solidFill>
                  <a:srgbClr val="00B050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rgbClr val="00B050"/>
                </a:solidFill>
                <a:latin typeface="Arial" charset="0"/>
              </a:rPr>
              <a:t>+H</a:t>
            </a:r>
            <a:r>
              <a:rPr lang="en-US" altLang="zh-CN" sz="2800" b="1" baseline="-25000">
                <a:solidFill>
                  <a:srgbClr val="00B050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rgbClr val="00B050"/>
                </a:solidFill>
                <a:latin typeface="Arial" charset="0"/>
              </a:rPr>
              <a:t>SO</a:t>
            </a:r>
            <a:r>
              <a:rPr lang="en-US" altLang="zh-CN" sz="2800" b="1" baseline="-25000">
                <a:solidFill>
                  <a:srgbClr val="00B050"/>
                </a:solidFill>
                <a:latin typeface="Arial" charset="0"/>
              </a:rPr>
              <a:t>4</a:t>
            </a:r>
            <a:r>
              <a:rPr lang="en-US" altLang="zh-CN" sz="2800" b="1">
                <a:solidFill>
                  <a:srgbClr val="00B050"/>
                </a:solidFill>
                <a:latin typeface="Arial" charset="0"/>
              </a:rPr>
              <a:t>=CuSO</a:t>
            </a:r>
            <a:r>
              <a:rPr lang="en-US" altLang="zh-CN" sz="2800" b="1" baseline="-25000">
                <a:solidFill>
                  <a:srgbClr val="00B050"/>
                </a:solidFill>
                <a:latin typeface="Arial" charset="0"/>
              </a:rPr>
              <a:t>4</a:t>
            </a:r>
            <a:r>
              <a:rPr lang="en-US" altLang="zh-CN" sz="2800" b="1">
                <a:solidFill>
                  <a:srgbClr val="00B050"/>
                </a:solidFill>
                <a:latin typeface="Arial" charset="0"/>
              </a:rPr>
              <a:t>+2H</a:t>
            </a:r>
            <a:r>
              <a:rPr lang="en-US" altLang="zh-CN" sz="2800" b="1" baseline="-25000">
                <a:solidFill>
                  <a:srgbClr val="00B050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rgbClr val="00B050"/>
                </a:solidFill>
                <a:latin typeface="Arial" charset="0"/>
              </a:rPr>
              <a:t>O</a:t>
            </a:r>
            <a:endParaRPr lang="en-US" altLang="zh-CN" sz="2800" b="1">
              <a:solidFill>
                <a:srgbClr val="00B050"/>
              </a:solidFill>
              <a:latin typeface="Arial" charset="0"/>
              <a:cs typeface="Arial" charset="0"/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11188" y="4138613"/>
            <a:ext cx="58480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CaCO</a:t>
            </a:r>
            <a:r>
              <a:rPr lang="en-US" altLang="zh-CN" sz="2800" b="1" baseline="-25000">
                <a:solidFill>
                  <a:schemeClr val="tx1"/>
                </a:solidFill>
                <a:latin typeface="Arial" charset="0"/>
              </a:rPr>
              <a:t>3</a:t>
            </a:r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+2HCl=CaCl</a:t>
            </a:r>
            <a:r>
              <a:rPr lang="en-US" altLang="zh-CN" sz="2800" b="1" baseline="-2500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 + H</a:t>
            </a:r>
            <a:r>
              <a:rPr lang="en-US" altLang="zh-CN" sz="2800" b="1" baseline="-2500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O + CO</a:t>
            </a:r>
            <a:r>
              <a:rPr lang="en-US" altLang="zh-CN" sz="2800" b="1" baseline="-2500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2800" b="1">
                <a:solidFill>
                  <a:schemeClr val="tx1"/>
                </a:solidFill>
                <a:latin typeface="Arial" charset="0"/>
              </a:rPr>
              <a:t>↑</a:t>
            </a:r>
          </a:p>
        </p:txBody>
      </p:sp>
      <p:sp>
        <p:nvSpPr>
          <p:cNvPr id="7182" name="WordArt 15"/>
          <p:cNvSpPr>
            <a:spLocks noChangeArrowheads="1" noChangeShapeType="1" noTextEdit="1"/>
          </p:cNvSpPr>
          <p:nvPr/>
        </p:nvSpPr>
        <p:spPr bwMode="auto">
          <a:xfrm>
            <a:off x="3902076" y="195263"/>
            <a:ext cx="23034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/>
                <a:ea typeface="宋体"/>
              </a:rPr>
              <a:t>酸的通性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621088" y="852487"/>
            <a:ext cx="7921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1"/>
                </a:solidFill>
                <a:latin typeface="Calibri" pitchFamily="34" charset="0"/>
              </a:rPr>
              <a:t>不  </a:t>
            </a:r>
          </a:p>
        </p:txBody>
      </p:sp>
      <p:sp>
        <p:nvSpPr>
          <p:cNvPr id="7184" name="右箭头 1"/>
          <p:cNvSpPr>
            <a:spLocks noChangeArrowheads="1"/>
          </p:cNvSpPr>
          <p:nvPr/>
        </p:nvSpPr>
        <p:spPr bwMode="auto">
          <a:xfrm>
            <a:off x="2671763" y="370285"/>
            <a:ext cx="863600" cy="161925"/>
          </a:xfrm>
          <a:prstGeom prst="rightArrow">
            <a:avLst>
              <a:gd name="adj1" fmla="val 50000"/>
              <a:gd name="adj2" fmla="val 4996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7185" name="TextBox 2"/>
          <p:cNvSpPr txBox="1">
            <a:spLocks noChangeArrowheads="1"/>
          </p:cNvSpPr>
          <p:nvPr/>
        </p:nvSpPr>
        <p:spPr bwMode="auto">
          <a:xfrm>
            <a:off x="1068388" y="196454"/>
            <a:ext cx="11160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b="1"/>
              <a:t>H</a:t>
            </a:r>
            <a:r>
              <a:rPr lang="en-US" altLang="zh-CN" b="1" baseline="30000"/>
              <a:t>+</a:t>
            </a:r>
            <a:endParaRPr lang="zh-CN" altLang="en-US" b="1" baseline="30000"/>
          </a:p>
        </p:txBody>
      </p:sp>
      <p:sp>
        <p:nvSpPr>
          <p:cNvPr id="4" name="矩形 3"/>
          <p:cNvSpPr/>
          <p:nvPr/>
        </p:nvSpPr>
        <p:spPr>
          <a:xfrm>
            <a:off x="178206" y="4530499"/>
            <a:ext cx="810029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ea typeface="宋体" pitchFamily="2" charset="-122"/>
              </a:rPr>
              <a:t>讨论：</a:t>
            </a:r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ea typeface="宋体" pitchFamily="2" charset="-122"/>
              </a:rPr>
              <a:t>1. </a:t>
            </a:r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ea typeface="宋体" pitchFamily="2" charset="-122"/>
              </a:rPr>
              <a:t>如何设计实验证明溶液中含有</a:t>
            </a:r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ea typeface="宋体" pitchFamily="2" charset="-122"/>
              </a:rPr>
              <a:t>H</a:t>
            </a:r>
            <a:r>
              <a:rPr lang="en-US" altLang="zh-CN" sz="3200" b="1" baseline="30000" dirty="0">
                <a:solidFill>
                  <a:schemeClr val="accent6">
                    <a:lumMod val="75000"/>
                  </a:schemeClr>
                </a:solidFill>
                <a:ea typeface="宋体" pitchFamily="2" charset="-122"/>
              </a:rPr>
              <a:t>+</a:t>
            </a:r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ea typeface="宋体" pitchFamily="2" charset="-122"/>
              </a:rPr>
              <a:t>？</a:t>
            </a:r>
            <a:endParaRPr lang="zh-CN" altLang="en-US" sz="3200" b="1" cap="all" dirty="0">
              <a:ln/>
              <a:solidFill>
                <a:schemeClr val="accent6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ea typeface="宋体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31114" y="3969544"/>
            <a:ext cx="15128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2800" b="1">
                <a:solidFill>
                  <a:srgbClr val="FF0066"/>
                </a:solidFill>
              </a:rPr>
              <a:t>能反应</a:t>
            </a:r>
            <a:endParaRPr lang="en-US" altLang="zh-CN" sz="2800" b="1">
              <a:solidFill>
                <a:srgbClr val="FF0066"/>
              </a:solidFill>
            </a:endParaRPr>
          </a:p>
          <a:p>
            <a:r>
              <a:rPr lang="zh-CN" altLang="en-US" sz="2800" b="1">
                <a:solidFill>
                  <a:srgbClr val="FF0066"/>
                </a:solidFill>
              </a:rPr>
              <a:t>有现象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349876" y="2988469"/>
            <a:ext cx="26066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2800" b="1">
                <a:solidFill>
                  <a:srgbClr val="FF0066"/>
                </a:solidFill>
              </a:rPr>
              <a:t>能反应无现象</a:t>
            </a:r>
          </a:p>
        </p:txBody>
      </p:sp>
    </p:spTree>
    <p:extLst>
      <p:ext uri="{BB962C8B-B14F-4D97-AF65-F5344CB8AC3E}">
        <p14:creationId xmlns:p14="http://schemas.microsoft.com/office/powerpoint/2010/main" val="243049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  <p:bldP spid="14342" grpId="0"/>
      <p:bldP spid="14343" grpId="0"/>
      <p:bldP spid="14344" grpId="0"/>
      <p:bldP spid="14346" grpId="0"/>
      <p:bldP spid="14347" grpId="0"/>
      <p:bldP spid="14348" grpId="0"/>
      <p:bldP spid="14349" grpId="0"/>
      <p:bldP spid="14352" grpId="0"/>
      <p:bldP spid="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95536" y="519522"/>
          <a:ext cx="8136904" cy="373528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6464"/>
                <a:gridCol w="3960440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/>
                        <a:t>所用试剂</a:t>
                      </a:r>
                      <a:endParaRPr lang="zh-CN" altLang="en-US" sz="13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 smtClean="0"/>
                        <a:t>现象</a:t>
                      </a:r>
                      <a:endParaRPr lang="zh-CN" altLang="en-US" sz="1300" dirty="0"/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zh-CN" altLang="en-US" sz="2100" b="1" dirty="0" smtClean="0"/>
                        <a:t>（</a:t>
                      </a:r>
                      <a:r>
                        <a:rPr lang="en-US" altLang="zh-CN" sz="2100" b="1" dirty="0" smtClean="0"/>
                        <a:t>1</a:t>
                      </a:r>
                      <a:r>
                        <a:rPr lang="zh-CN" altLang="en-US" sz="2100" b="1" dirty="0" smtClean="0"/>
                        <a:t>）滴加</a:t>
                      </a:r>
                      <a:r>
                        <a:rPr lang="zh-CN" altLang="en-US" sz="2100" b="1" dirty="0" smtClean="0">
                          <a:solidFill>
                            <a:srgbClr val="C00000"/>
                          </a:solidFill>
                        </a:rPr>
                        <a:t>指示剂</a:t>
                      </a:r>
                      <a:r>
                        <a:rPr lang="zh-CN" altLang="en-US" sz="2100" b="1" dirty="0" smtClean="0"/>
                        <a:t>石蕊</a:t>
                      </a:r>
                      <a:endParaRPr lang="zh-CN" altLang="en-US" sz="21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2100" b="1" dirty="0" smtClean="0"/>
                        <a:t>溶液变为红色</a:t>
                      </a:r>
                      <a:endParaRPr lang="zh-CN" altLang="en-US" sz="2100" b="1" dirty="0"/>
                    </a:p>
                  </a:txBody>
                  <a:tcPr marT="34290" marB="34290"/>
                </a:tc>
              </a:tr>
              <a:tr h="467376">
                <a:tc>
                  <a:txBody>
                    <a:bodyPr/>
                    <a:lstStyle/>
                    <a:p>
                      <a:r>
                        <a:rPr lang="zh-CN" altLang="en-US" sz="2100" b="1" dirty="0" smtClean="0"/>
                        <a:t>（</a:t>
                      </a:r>
                      <a:r>
                        <a:rPr lang="en-US" altLang="zh-CN" sz="2100" b="1" dirty="0" smtClean="0"/>
                        <a:t>2</a:t>
                      </a:r>
                      <a:r>
                        <a:rPr lang="zh-CN" altLang="en-US" sz="2100" b="1" dirty="0" smtClean="0"/>
                        <a:t>）加入</a:t>
                      </a:r>
                      <a:r>
                        <a:rPr lang="zh-CN" altLang="en-US" sz="2100" b="1" dirty="0" smtClean="0">
                          <a:solidFill>
                            <a:srgbClr val="C00000"/>
                          </a:solidFill>
                        </a:rPr>
                        <a:t>活泼金属</a:t>
                      </a:r>
                      <a:r>
                        <a:rPr lang="zh-CN" altLang="en-US" sz="2100" b="1" dirty="0" smtClean="0"/>
                        <a:t>如</a:t>
                      </a:r>
                      <a:r>
                        <a:rPr lang="en-US" altLang="zh-CN" sz="2100" b="1" dirty="0" smtClean="0"/>
                        <a:t>Zn</a:t>
                      </a:r>
                      <a:endParaRPr lang="zh-CN" altLang="en-US" sz="21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2100" b="1" dirty="0" smtClean="0"/>
                        <a:t>有</a:t>
                      </a:r>
                      <a:r>
                        <a:rPr lang="zh-CN" altLang="en-US" sz="2100" b="1" dirty="0" smtClean="0">
                          <a:solidFill>
                            <a:srgbClr val="00B050"/>
                          </a:solidFill>
                        </a:rPr>
                        <a:t>气泡</a:t>
                      </a:r>
                      <a:r>
                        <a:rPr lang="zh-CN" altLang="en-US" sz="2100" b="1" dirty="0" smtClean="0"/>
                        <a:t>产生</a:t>
                      </a:r>
                      <a:endParaRPr lang="zh-CN" altLang="en-US" sz="2100" b="1" dirty="0"/>
                    </a:p>
                  </a:txBody>
                  <a:tcPr marT="34290" marB="34290"/>
                </a:tc>
              </a:tr>
              <a:tr h="708660">
                <a:tc>
                  <a:txBody>
                    <a:bodyPr/>
                    <a:lstStyle/>
                    <a:p>
                      <a:r>
                        <a:rPr lang="zh-CN" altLang="en-US" sz="2100" b="1" dirty="0" smtClean="0"/>
                        <a:t>（</a:t>
                      </a:r>
                      <a:r>
                        <a:rPr lang="en-US" altLang="zh-CN" sz="2100" b="1" dirty="0" smtClean="0"/>
                        <a:t>3</a:t>
                      </a:r>
                      <a:r>
                        <a:rPr lang="zh-CN" altLang="en-US" sz="2100" b="1" dirty="0" smtClean="0"/>
                        <a:t>）加入</a:t>
                      </a:r>
                      <a:r>
                        <a:rPr lang="zh-CN" altLang="en-US" sz="2100" b="1" dirty="0" smtClean="0">
                          <a:solidFill>
                            <a:srgbClr val="C00000"/>
                          </a:solidFill>
                        </a:rPr>
                        <a:t>金属氧化物</a:t>
                      </a:r>
                      <a:r>
                        <a:rPr lang="zh-CN" altLang="en-US" sz="2100" b="1" dirty="0" smtClean="0"/>
                        <a:t>如</a:t>
                      </a:r>
                      <a:r>
                        <a:rPr lang="en-US" altLang="zh-CN" sz="2100" b="1" dirty="0" err="1" smtClean="0"/>
                        <a:t>CuO</a:t>
                      </a:r>
                      <a:endParaRPr lang="zh-CN" altLang="en-US" sz="21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2100" b="1" dirty="0" smtClean="0">
                          <a:solidFill>
                            <a:srgbClr val="00B050"/>
                          </a:solidFill>
                        </a:rPr>
                        <a:t>固体溶解</a:t>
                      </a:r>
                      <a:r>
                        <a:rPr lang="zh-CN" altLang="en-US" sz="2100" b="1" dirty="0" smtClean="0"/>
                        <a:t>，溶液变为</a:t>
                      </a:r>
                      <a:r>
                        <a:rPr lang="zh-CN" altLang="en-US" sz="2100" b="1" dirty="0" smtClean="0">
                          <a:solidFill>
                            <a:srgbClr val="00B050"/>
                          </a:solidFill>
                        </a:rPr>
                        <a:t>蓝色</a:t>
                      </a:r>
                      <a:endParaRPr lang="zh-CN" altLang="en-US" sz="2100" b="1" dirty="0">
                        <a:solidFill>
                          <a:srgbClr val="00B050"/>
                        </a:solidFill>
                      </a:endParaRPr>
                    </a:p>
                  </a:txBody>
                  <a:tcPr marT="34290" marB="34290"/>
                </a:tc>
              </a:tr>
              <a:tr h="749502">
                <a:tc>
                  <a:txBody>
                    <a:bodyPr/>
                    <a:lstStyle/>
                    <a:p>
                      <a:r>
                        <a:rPr lang="zh-CN" altLang="en-US" sz="2100" b="1" dirty="0" smtClean="0"/>
                        <a:t>（</a:t>
                      </a:r>
                      <a:r>
                        <a:rPr lang="en-US" altLang="zh-CN" sz="2100" b="1" dirty="0" smtClean="0"/>
                        <a:t>4</a:t>
                      </a:r>
                      <a:r>
                        <a:rPr lang="zh-CN" altLang="en-US" sz="2100" b="1" dirty="0" smtClean="0"/>
                        <a:t>）加入</a:t>
                      </a:r>
                      <a:r>
                        <a:rPr lang="zh-CN" altLang="en-US" sz="2100" b="1" dirty="0" smtClean="0">
                          <a:solidFill>
                            <a:srgbClr val="C00000"/>
                          </a:solidFill>
                        </a:rPr>
                        <a:t>难溶性的碱</a:t>
                      </a:r>
                      <a:r>
                        <a:rPr lang="zh-CN" altLang="en-US" sz="2100" b="1" dirty="0" smtClean="0"/>
                        <a:t>如</a:t>
                      </a:r>
                      <a:r>
                        <a:rPr lang="en-US" altLang="zh-CN" sz="2100" b="1" dirty="0" smtClean="0"/>
                        <a:t>Cu(OH)</a:t>
                      </a:r>
                      <a:r>
                        <a:rPr lang="en-US" altLang="zh-CN" sz="2100" b="1" baseline="-25000" dirty="0" smtClean="0"/>
                        <a:t>2</a:t>
                      </a:r>
                      <a:endParaRPr lang="zh-CN" altLang="en-US" sz="2100" b="1" baseline="-25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100" b="1" dirty="0" smtClean="0">
                          <a:solidFill>
                            <a:srgbClr val="00B050"/>
                          </a:solidFill>
                        </a:rPr>
                        <a:t>固体溶解</a:t>
                      </a:r>
                      <a:r>
                        <a:rPr lang="zh-CN" altLang="en-US" sz="2100" b="1" dirty="0" smtClean="0"/>
                        <a:t>，溶液变为</a:t>
                      </a:r>
                      <a:r>
                        <a:rPr lang="zh-CN" altLang="en-US" sz="2100" b="1" dirty="0" smtClean="0">
                          <a:solidFill>
                            <a:srgbClr val="00B050"/>
                          </a:solidFill>
                        </a:rPr>
                        <a:t>蓝色</a:t>
                      </a:r>
                    </a:p>
                  </a:txBody>
                  <a:tcPr marT="34290" marB="34290"/>
                </a:tc>
              </a:tr>
              <a:tr h="708660">
                <a:tc>
                  <a:txBody>
                    <a:bodyPr/>
                    <a:lstStyle/>
                    <a:p>
                      <a:r>
                        <a:rPr lang="zh-CN" altLang="en-US" sz="2100" b="1" dirty="0" smtClean="0"/>
                        <a:t>（</a:t>
                      </a:r>
                      <a:r>
                        <a:rPr lang="en-US" altLang="zh-CN" sz="2100" b="1" dirty="0" smtClean="0"/>
                        <a:t>5</a:t>
                      </a:r>
                      <a:r>
                        <a:rPr lang="zh-CN" altLang="en-US" sz="2100" b="1" dirty="0" smtClean="0"/>
                        <a:t>）加入</a:t>
                      </a:r>
                      <a:r>
                        <a:rPr lang="zh-CN" altLang="en-US" sz="2100" b="1" dirty="0" smtClean="0">
                          <a:solidFill>
                            <a:srgbClr val="C00000"/>
                          </a:solidFill>
                        </a:rPr>
                        <a:t>碳酸盐</a:t>
                      </a:r>
                      <a:r>
                        <a:rPr lang="zh-CN" altLang="en-US" sz="2100" b="1" dirty="0" smtClean="0"/>
                        <a:t>如</a:t>
                      </a:r>
                      <a:r>
                        <a:rPr lang="en-US" altLang="zh-CN" sz="2100" b="1" dirty="0" smtClean="0"/>
                        <a:t>Na</a:t>
                      </a:r>
                      <a:r>
                        <a:rPr lang="en-US" altLang="zh-CN" sz="2100" b="1" baseline="-25000" dirty="0" smtClean="0"/>
                        <a:t>2</a:t>
                      </a:r>
                      <a:r>
                        <a:rPr lang="en-US" altLang="zh-CN" sz="2100" b="1" dirty="0" smtClean="0"/>
                        <a:t>CO</a:t>
                      </a:r>
                      <a:r>
                        <a:rPr lang="en-US" altLang="zh-CN" sz="2100" b="1" baseline="-25000" dirty="0" smtClean="0"/>
                        <a:t>3</a:t>
                      </a:r>
                      <a:endParaRPr lang="zh-CN" altLang="en-US" sz="2100" b="1" baseline="-25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100" b="1" dirty="0" smtClean="0"/>
                        <a:t>有</a:t>
                      </a:r>
                      <a:r>
                        <a:rPr lang="zh-CN" altLang="en-US" sz="2100" b="1" dirty="0" smtClean="0">
                          <a:solidFill>
                            <a:srgbClr val="00B050"/>
                          </a:solidFill>
                        </a:rPr>
                        <a:t>气泡</a:t>
                      </a:r>
                      <a:r>
                        <a:rPr lang="zh-CN" altLang="en-US" sz="2100" b="1" dirty="0" smtClean="0"/>
                        <a:t>产生</a:t>
                      </a:r>
                    </a:p>
                  </a:txBody>
                  <a:tcPr marT="34290" marB="34290"/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（</a:t>
                      </a:r>
                      <a:r>
                        <a:rPr lang="en-US" altLang="zh-CN" sz="2400" b="1" dirty="0" smtClean="0"/>
                        <a:t>6</a:t>
                      </a:r>
                      <a:r>
                        <a:rPr lang="zh-CN" altLang="en-US" sz="2400" b="1" dirty="0" smtClean="0"/>
                        <a:t>）测溶液的</a:t>
                      </a:r>
                      <a:r>
                        <a:rPr lang="en-US" altLang="zh-CN" sz="2400" b="1" dirty="0" smtClean="0">
                          <a:solidFill>
                            <a:srgbClr val="C00000"/>
                          </a:solidFill>
                        </a:rPr>
                        <a:t>PH</a:t>
                      </a:r>
                      <a:endParaRPr lang="zh-CN" alt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zh-CN" sz="1300" dirty="0">
                        <a:solidFill>
                          <a:srgbClr val="00B050"/>
                        </a:solidFill>
                      </a:endParaRPr>
                    </a:p>
                  </a:txBody>
                  <a:tcPr marT="34290" marB="34290">
                    <a:blipFill rotWithShape="1">
                      <a:blip r:embed="rId2"/>
                      <a:stretch>
                        <a:fillRect l="-89410" t="-887368" r="-151" b="-34737"/>
                      </a:stretch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05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5024" y="1635646"/>
            <a:ext cx="8388350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食醋</a:t>
            </a:r>
            <a:endParaRPr lang="en-US" altLang="zh-CN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defRPr/>
            </a:pPr>
            <a:r>
              <a:rPr lang="zh-CN" altLang="en-US" b="1" dirty="0">
                <a:solidFill>
                  <a:srgbClr val="002060"/>
                </a:solidFill>
              </a:rPr>
              <a:t>物质类别：</a:t>
            </a:r>
            <a:r>
              <a:rPr lang="zh-CN" altLang="en-US" b="1" dirty="0">
                <a:solidFill>
                  <a:srgbClr val="CC00CC"/>
                </a:solidFill>
              </a:rPr>
              <a:t>混合物</a:t>
            </a:r>
            <a:endParaRPr lang="en-US" altLang="zh-CN" b="1" dirty="0">
              <a:solidFill>
                <a:srgbClr val="CC00CC"/>
              </a:solidFill>
            </a:endParaRPr>
          </a:p>
          <a:p>
            <a:pPr>
              <a:defRPr/>
            </a:pPr>
            <a:r>
              <a:rPr lang="zh-CN" altLang="en-US" b="1" dirty="0">
                <a:solidFill>
                  <a:srgbClr val="002060"/>
                </a:solidFill>
              </a:rPr>
              <a:t>主要成分：</a:t>
            </a:r>
            <a:r>
              <a:rPr lang="zh-CN" altLang="en-US" b="1" dirty="0">
                <a:solidFill>
                  <a:srgbClr val="CC00CC"/>
                </a:solidFill>
              </a:rPr>
              <a:t>醋酸（</a:t>
            </a:r>
            <a:r>
              <a:rPr lang="en-US" altLang="zh-CN" b="1" dirty="0">
                <a:solidFill>
                  <a:srgbClr val="CC00CC"/>
                </a:solidFill>
              </a:rPr>
              <a:t>CH</a:t>
            </a:r>
            <a:r>
              <a:rPr lang="en-US" altLang="zh-CN" b="1" baseline="-25000" dirty="0">
                <a:solidFill>
                  <a:srgbClr val="CC00CC"/>
                </a:solidFill>
              </a:rPr>
              <a:t>3</a:t>
            </a:r>
            <a:r>
              <a:rPr lang="en-US" altLang="zh-CN" b="1" dirty="0">
                <a:solidFill>
                  <a:srgbClr val="CC00CC"/>
                </a:solidFill>
              </a:rPr>
              <a:t>COOH</a:t>
            </a:r>
            <a:r>
              <a:rPr lang="zh-CN" altLang="en-US" b="1" dirty="0">
                <a:solidFill>
                  <a:srgbClr val="CC00CC"/>
                </a:solidFill>
              </a:rPr>
              <a:t>）属于酸</a:t>
            </a:r>
            <a:endParaRPr lang="en-US" altLang="zh-CN" b="1" dirty="0">
              <a:solidFill>
                <a:srgbClr val="CC00CC"/>
              </a:solidFill>
            </a:endParaRPr>
          </a:p>
          <a:p>
            <a:pPr>
              <a:defRPr/>
            </a:pPr>
            <a:r>
              <a:rPr lang="zh-CN" altLang="en-US" b="1" dirty="0">
                <a:solidFill>
                  <a:srgbClr val="002060"/>
                </a:solidFill>
              </a:rPr>
              <a:t>主要物理性质：</a:t>
            </a:r>
            <a:r>
              <a:rPr lang="zh-CN" altLang="en-US" b="1" dirty="0">
                <a:solidFill>
                  <a:srgbClr val="CC00CC"/>
                </a:solidFill>
              </a:rPr>
              <a:t>挥发性</a:t>
            </a:r>
            <a:endParaRPr lang="en-US" altLang="zh-CN" b="1" dirty="0">
              <a:solidFill>
                <a:srgbClr val="CC00CC"/>
              </a:solidFill>
            </a:endParaRPr>
          </a:p>
          <a:p>
            <a:pPr>
              <a:defRPr/>
            </a:pPr>
            <a:r>
              <a:rPr lang="zh-CN" altLang="en-US" b="1" dirty="0">
                <a:solidFill>
                  <a:srgbClr val="002060"/>
                </a:solidFill>
              </a:rPr>
              <a:t>主要化学性质：</a:t>
            </a:r>
            <a:r>
              <a:rPr lang="zh-CN" altLang="en-US" b="1" dirty="0">
                <a:solidFill>
                  <a:srgbClr val="CC00CC"/>
                </a:solidFill>
              </a:rPr>
              <a:t>酸的通性</a:t>
            </a:r>
            <a:endParaRPr lang="en-US" altLang="zh-CN" b="1" dirty="0">
              <a:solidFill>
                <a:srgbClr val="CC00C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536" y="87474"/>
            <a:ext cx="3647152" cy="92333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dirty="0">
                <a:solidFill>
                  <a:srgbClr val="CC00CC"/>
                </a:solidFill>
              </a:rPr>
              <a:t>化学与生活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34716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460349" y="906877"/>
            <a:ext cx="6925294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b="1" dirty="0">
                <a:solidFill>
                  <a:schemeClr val="tx1"/>
                </a:solidFill>
                <a:latin typeface="Arial" charset="0"/>
              </a:rPr>
              <a:t>  </a:t>
            </a:r>
            <a:r>
              <a:rPr lang="en-US" altLang="zh-CN" sz="3200" b="1" dirty="0">
                <a:solidFill>
                  <a:schemeClr val="tx1"/>
                </a:solidFill>
                <a:latin typeface="Arial" charset="0"/>
              </a:rPr>
              <a:t>AgNO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" charset="0"/>
              </a:rPr>
              <a:t>3    </a:t>
            </a:r>
            <a:r>
              <a:rPr lang="en-US" altLang="zh-CN" sz="3200" b="1" dirty="0">
                <a:solidFill>
                  <a:schemeClr val="tx1"/>
                </a:solidFill>
                <a:latin typeface="Arial" charset="0"/>
              </a:rPr>
              <a:t>+  </a:t>
            </a:r>
            <a:r>
              <a:rPr lang="en-US" altLang="zh-CN" sz="3200" b="1" dirty="0" err="1">
                <a:solidFill>
                  <a:schemeClr val="tx1"/>
                </a:solidFill>
                <a:latin typeface="Arial" charset="0"/>
              </a:rPr>
              <a:t>HCl</a:t>
            </a:r>
            <a:r>
              <a:rPr lang="en-US" altLang="zh-CN" sz="3200" b="1" dirty="0">
                <a:solidFill>
                  <a:schemeClr val="tx1"/>
                </a:solidFill>
                <a:latin typeface="Arial" charset="0"/>
              </a:rPr>
              <a:t>  =</a:t>
            </a:r>
            <a:r>
              <a:rPr lang="en-US" altLang="zh-CN" sz="3200" b="1" dirty="0" err="1">
                <a:solidFill>
                  <a:schemeClr val="tx1"/>
                </a:solidFill>
                <a:latin typeface="Arial" charset="0"/>
              </a:rPr>
              <a:t>AgCl</a:t>
            </a:r>
            <a:r>
              <a:rPr lang="en-US" altLang="zh-CN" sz="3200" b="1" dirty="0">
                <a:solidFill>
                  <a:schemeClr val="tx1"/>
                </a:solidFill>
                <a:latin typeface="Arial" charset="0"/>
              </a:rPr>
              <a:t> ↓  +  HNO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" charset="0"/>
              </a:rPr>
              <a:t>3</a:t>
            </a:r>
          </a:p>
          <a:p>
            <a:r>
              <a:rPr lang="en-US" altLang="zh-CN" sz="3200" b="1" dirty="0">
                <a:solidFill>
                  <a:schemeClr val="tx1"/>
                </a:solidFill>
                <a:latin typeface="Arial" charset="0"/>
              </a:rPr>
              <a:t> Ba(NO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" charset="0"/>
              </a:rPr>
              <a:t>3</a:t>
            </a:r>
            <a:r>
              <a:rPr lang="en-US" altLang="zh-CN" sz="3200" b="1" dirty="0">
                <a:solidFill>
                  <a:schemeClr val="tx1"/>
                </a:solidFill>
                <a:latin typeface="Arial" charset="0"/>
              </a:rPr>
              <a:t>)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3200" b="1" dirty="0">
                <a:solidFill>
                  <a:schemeClr val="tx1"/>
                </a:solidFill>
                <a:latin typeface="Arial" charset="0"/>
              </a:rPr>
              <a:t>+H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zh-CN" sz="3200" b="1" dirty="0">
                <a:solidFill>
                  <a:schemeClr val="tx1"/>
                </a:solidFill>
                <a:latin typeface="Arial" charset="0"/>
              </a:rPr>
              <a:t>SO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" charset="0"/>
              </a:rPr>
              <a:t>4</a:t>
            </a:r>
            <a:r>
              <a:rPr lang="en-US" altLang="zh-CN" sz="3200" b="1" dirty="0">
                <a:solidFill>
                  <a:schemeClr val="tx1"/>
                </a:solidFill>
                <a:latin typeface="Arial" charset="0"/>
              </a:rPr>
              <a:t>=BaSO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" charset="0"/>
              </a:rPr>
              <a:t>4</a:t>
            </a:r>
            <a:r>
              <a:rPr lang="en-US" altLang="zh-CN" sz="3200" b="1" dirty="0">
                <a:solidFill>
                  <a:schemeClr val="tx1"/>
                </a:solidFill>
                <a:latin typeface="Arial" charset="0"/>
              </a:rPr>
              <a:t> ↓+ </a:t>
            </a:r>
            <a:r>
              <a:rPr lang="en-US" altLang="zh-CN" sz="3200" b="1" dirty="0" smtClean="0">
                <a:solidFill>
                  <a:schemeClr val="tx1"/>
                </a:solidFill>
                <a:latin typeface="Arial" charset="0"/>
              </a:rPr>
              <a:t>2HNO</a:t>
            </a:r>
            <a:r>
              <a:rPr lang="en-US" altLang="zh-CN" sz="3200" b="1" baseline="-25000" dirty="0" smtClean="0">
                <a:solidFill>
                  <a:schemeClr val="tx1"/>
                </a:solidFill>
                <a:latin typeface="Arial" charset="0"/>
              </a:rPr>
              <a:t>3</a:t>
            </a:r>
            <a:endParaRPr lang="en-US" altLang="zh-CN" sz="3200" b="1" baseline="-250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1430" y="311338"/>
            <a:ext cx="514762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ea typeface="宋体" pitchFamily="2" charset="-122"/>
              </a:rPr>
              <a:t>酸根离子</a:t>
            </a:r>
            <a:r>
              <a:rPr lang="en-US" altLang="zh-CN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ea typeface="宋体" pitchFamily="2" charset="-122"/>
              </a:rPr>
              <a:t>(</a:t>
            </a:r>
            <a:r>
              <a:rPr lang="en-US" altLang="zh-CN" sz="40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ea typeface="宋体" pitchFamily="2" charset="-122"/>
              </a:rPr>
              <a:t>Cl</a:t>
            </a:r>
            <a:r>
              <a:rPr lang="en-US" altLang="zh-CN" sz="4000" b="1" spc="50" baseline="300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ea typeface="宋体" pitchFamily="2" charset="-122"/>
              </a:rPr>
              <a:t>-</a:t>
            </a:r>
            <a:r>
              <a:rPr lang="zh-CN" altLang="en-US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ea typeface="宋体" pitchFamily="2" charset="-122"/>
              </a:rPr>
              <a:t>、</a:t>
            </a:r>
            <a:r>
              <a:rPr lang="en-US" altLang="zh-CN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ea typeface="宋体" pitchFamily="2" charset="-122"/>
              </a:rPr>
              <a:t>SO4</a:t>
            </a:r>
            <a:r>
              <a:rPr lang="en-US" altLang="zh-CN" sz="4000" b="1" spc="50" baseline="300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ea typeface="宋体" pitchFamily="2" charset="-122"/>
              </a:rPr>
              <a:t>2-</a:t>
            </a:r>
            <a:r>
              <a:rPr lang="en-US" altLang="zh-CN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ea typeface="宋体" pitchFamily="2" charset="-122"/>
              </a:rPr>
              <a:t>)</a:t>
            </a:r>
            <a:endParaRPr lang="zh-CN" altLang="en-US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ea typeface="宋体" pitchFamily="2" charset="-122"/>
            </a:endParaRPr>
          </a:p>
        </p:txBody>
      </p:sp>
      <p:sp>
        <p:nvSpPr>
          <p:cNvPr id="5" name="右箭头 4"/>
          <p:cNvSpPr>
            <a:spLocks noChangeArrowheads="1"/>
          </p:cNvSpPr>
          <p:nvPr/>
        </p:nvSpPr>
        <p:spPr bwMode="auto">
          <a:xfrm>
            <a:off x="5367338" y="576263"/>
            <a:ext cx="933450" cy="159544"/>
          </a:xfrm>
          <a:prstGeom prst="rightArrow">
            <a:avLst>
              <a:gd name="adj1" fmla="val 50000"/>
              <a:gd name="adj2" fmla="val 4977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330156" y="253097"/>
            <a:ext cx="20653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b="1" dirty="0"/>
              <a:t>差异性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23851" y="2039216"/>
            <a:ext cx="79216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C00000"/>
                </a:solidFill>
              </a:rPr>
              <a:t>讨论：如何鉴别稀盐酸和稀硫酸？</a:t>
            </a:r>
            <a:endParaRPr lang="en-US" altLang="zh-CN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705153"/>
              </p:ext>
            </p:extLst>
          </p:nvPr>
        </p:nvGraphicFramePr>
        <p:xfrm>
          <a:off x="30163" y="2606279"/>
          <a:ext cx="9036050" cy="15496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5893"/>
                <a:gridCol w="3990157"/>
              </a:tblGrid>
              <a:tr h="338253"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操作步骤</a:t>
                      </a:r>
                      <a:endParaRPr lang="zh-CN" altLang="en-US" sz="2400" b="1" dirty="0"/>
                    </a:p>
                  </a:txBody>
                  <a:tcPr marL="91435" marR="91435" marT="34219" marB="34219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现象与结论</a:t>
                      </a:r>
                      <a:endParaRPr lang="zh-CN" altLang="en-US" sz="2400" b="1" dirty="0"/>
                    </a:p>
                  </a:txBody>
                  <a:tcPr marL="91435" marR="91435" marT="34219" marB="34219"/>
                </a:tc>
              </a:tr>
              <a:tr h="1115449">
                <a:tc>
                  <a:txBody>
                    <a:bodyPr/>
                    <a:lstStyle/>
                    <a:p>
                      <a:pPr>
                        <a:lnSpc>
                          <a:spcPts val="3840"/>
                        </a:lnSpc>
                      </a:pP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分别取少量溶液于试管中，再往试管中分别滴加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</a:t>
                      </a: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溶液。</a:t>
                      </a:r>
                      <a:endParaRPr lang="zh-CN" altLang="en-US" sz="2400" dirty="0"/>
                    </a:p>
                  </a:txBody>
                  <a:tcPr marL="91435" marR="91435" marT="34219" marB="34219"/>
                </a:tc>
                <a:tc>
                  <a:txBody>
                    <a:bodyPr/>
                    <a:lstStyle/>
                    <a:p>
                      <a:pPr>
                        <a:lnSpc>
                          <a:spcPts val="3840"/>
                        </a:lnSpc>
                      </a:pP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无明显现象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的</a:t>
                      </a: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是 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</a:t>
                      </a:r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</a:p>
                    <a:p>
                      <a:pPr>
                        <a:lnSpc>
                          <a:spcPts val="3840"/>
                        </a:lnSpc>
                      </a:pP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产生 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</a:t>
                      </a: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的是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zh-CN" altLang="en-US" sz="240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zh-CN" altLang="en-US" sz="2400" dirty="0"/>
                    </a:p>
                  </a:txBody>
                  <a:tcPr marL="91435" marR="91435" marT="34219" marB="34219"/>
                </a:tc>
              </a:tr>
            </a:tbl>
          </a:graphicData>
        </a:graphic>
      </p:graphicFrame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05842" y="3544885"/>
            <a:ext cx="22320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3200" b="1" dirty="0" smtClean="0">
                <a:solidFill>
                  <a:schemeClr val="tx1"/>
                </a:solidFill>
                <a:latin typeface="Arial" charset="0"/>
              </a:rPr>
              <a:t>Ba(NO</a:t>
            </a:r>
            <a:r>
              <a:rPr lang="en-US" altLang="zh-CN" sz="3200" b="1" baseline="-25000" dirty="0" smtClean="0">
                <a:solidFill>
                  <a:schemeClr val="tx1"/>
                </a:solidFill>
                <a:latin typeface="Arial" charset="0"/>
              </a:rPr>
              <a:t>3</a:t>
            </a:r>
            <a:r>
              <a:rPr lang="en-US" altLang="zh-CN" sz="3200" b="1" dirty="0" smtClean="0">
                <a:solidFill>
                  <a:schemeClr val="tx1"/>
                </a:solidFill>
                <a:latin typeface="Arial" charset="0"/>
              </a:rPr>
              <a:t>)</a:t>
            </a:r>
            <a:r>
              <a:rPr lang="en-US" altLang="zh-CN" sz="3200" b="1" baseline="-25000" dirty="0" smtClean="0">
                <a:solidFill>
                  <a:schemeClr val="tx1"/>
                </a:solidFill>
                <a:latin typeface="Arial" charset="0"/>
              </a:rPr>
              <a:t>2</a:t>
            </a:r>
            <a:endParaRPr lang="zh-CN" altLang="en-US" sz="32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183685" y="2960110"/>
            <a:ext cx="1728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3200" b="1" dirty="0">
                <a:solidFill>
                  <a:srgbClr val="C00000"/>
                </a:solidFill>
              </a:rPr>
              <a:t>稀盐酸</a:t>
            </a:r>
            <a:endParaRPr lang="zh-CN" altLang="en-US" sz="3200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826561" y="3515045"/>
            <a:ext cx="14246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2800" b="1" dirty="0">
                <a:solidFill>
                  <a:srgbClr val="C00000"/>
                </a:solidFill>
              </a:rPr>
              <a:t>稀硫酸</a:t>
            </a:r>
            <a:endParaRPr lang="zh-CN" altLang="en-US" sz="2800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709938" y="3538456"/>
            <a:ext cx="167570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2800" b="1" dirty="0">
                <a:solidFill>
                  <a:srgbClr val="C00000"/>
                </a:solidFill>
              </a:rPr>
              <a:t>白色沉淀</a:t>
            </a:r>
            <a:endParaRPr lang="zh-CN" altLang="en-US" sz="28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73142" y="4299942"/>
            <a:ext cx="72009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dirty="0">
                <a:solidFill>
                  <a:srgbClr val="002060"/>
                </a:solidFill>
              </a:rPr>
              <a:t>为避免生成微溶物</a:t>
            </a:r>
            <a:r>
              <a:rPr lang="en-US" altLang="zh-CN" dirty="0">
                <a:solidFill>
                  <a:srgbClr val="002060"/>
                </a:solidFill>
              </a:rPr>
              <a:t>Ag</a:t>
            </a:r>
            <a:r>
              <a:rPr lang="en-US" altLang="zh-CN" baseline="-25000" dirty="0">
                <a:solidFill>
                  <a:srgbClr val="002060"/>
                </a:solidFill>
              </a:rPr>
              <a:t>2</a:t>
            </a:r>
            <a:r>
              <a:rPr lang="en-US" altLang="zh-CN" dirty="0">
                <a:solidFill>
                  <a:srgbClr val="002060"/>
                </a:solidFill>
              </a:rPr>
              <a:t>SO</a:t>
            </a:r>
            <a:r>
              <a:rPr lang="en-US" altLang="zh-CN" baseline="-25000" dirty="0">
                <a:solidFill>
                  <a:srgbClr val="002060"/>
                </a:solidFill>
              </a:rPr>
              <a:t>4</a:t>
            </a:r>
            <a:r>
              <a:rPr lang="zh-CN" altLang="en-US" dirty="0">
                <a:solidFill>
                  <a:srgbClr val="002060"/>
                </a:solidFill>
              </a:rPr>
              <a:t>的干扰</a:t>
            </a:r>
            <a:endParaRPr lang="zh-CN" altLang="en-US" baseline="-25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69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5" grpId="0" animBg="1" autoUpdateAnimBg="0"/>
      <p:bldP spid="6" grpId="0" autoUpdateAnimBg="0"/>
      <p:bldP spid="7" grpId="0" autoUpdateAnimBg="0"/>
      <p:bldP spid="11" grpId="0"/>
      <p:bldP spid="12" grpId="0"/>
      <p:bldP spid="14" grpId="0"/>
      <p:bldP spid="15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51520" y="915566"/>
            <a:ext cx="8894101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8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【</a:t>
            </a:r>
            <a:r>
              <a:rPr lang="zh-CN" altLang="en-US" sz="28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例</a:t>
            </a:r>
            <a:r>
              <a:rPr lang="en-US" altLang="zh-CN" sz="28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en-US" altLang="zh-CN" sz="2800" b="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】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仿宋_GB2312"/>
                <a:cs typeface="Times New Roman" pitchFamily="18" charset="0"/>
              </a:rPr>
              <a:t>(2019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/>
                <a:ea typeface="仿宋_GB2312"/>
                <a:cs typeface="Times New Roman" pitchFamily="18" charset="0"/>
              </a:rPr>
              <a:t>·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仿宋_GB2312"/>
                <a:cs typeface="Times New Roman" pitchFamily="18" charset="0"/>
              </a:rPr>
              <a:t>泰安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仿宋_GB2312"/>
                <a:cs typeface="Times New Roman" pitchFamily="18" charset="0"/>
              </a:rPr>
              <a:t>)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下图是物质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X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溶于水中发生解离的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微观示意图，其中能说明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X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是一种酸的是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     )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  <a:p>
            <a:pPr marL="0" marR="0" lvl="0" indent="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025" name="图片 7" descr="E:\2019--2020教学资料\习题Word版\主题一  身边的化学物质\at089.t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46672"/>
            <a:ext cx="526786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59925" y="152641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41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31590"/>
            <a:ext cx="6912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【</a:t>
            </a:r>
            <a:r>
              <a:rPr lang="zh-CN" altLang="en-US" sz="2400" dirty="0" smtClean="0"/>
              <a:t>例</a:t>
            </a:r>
            <a:r>
              <a:rPr lang="en-US" altLang="zh-CN" sz="2400" dirty="0" smtClean="0"/>
              <a:t>2】</a:t>
            </a:r>
            <a:r>
              <a:rPr lang="zh-CN" altLang="zh-CN" sz="2400" dirty="0" smtClean="0"/>
              <a:t>（</a:t>
            </a:r>
            <a:r>
              <a:rPr lang="en-US" altLang="zh-CN" sz="2400" dirty="0"/>
              <a:t>2019</a:t>
            </a:r>
            <a:r>
              <a:rPr lang="zh-CN" altLang="zh-CN" sz="2400" dirty="0"/>
              <a:t>•德州）两瓶标签损毁的溶液分别是稀盐酸、稀硫酸，下列试剂中能够用来区分两种溶液的是（　　）</a:t>
            </a:r>
          </a:p>
          <a:p>
            <a:r>
              <a:rPr lang="en-US" altLang="zh-CN" sz="2400" dirty="0"/>
              <a:t>A</a:t>
            </a:r>
            <a:r>
              <a:rPr lang="zh-CN" altLang="zh-CN" sz="2400" dirty="0"/>
              <a:t>．锌粒</a:t>
            </a:r>
            <a:r>
              <a:rPr lang="en-US" altLang="zh-CN" sz="2400" dirty="0"/>
              <a:t>	</a:t>
            </a:r>
            <a:r>
              <a:rPr lang="en-US" altLang="zh-CN" sz="2400" dirty="0" smtClean="0"/>
              <a:t>                   B</a:t>
            </a:r>
            <a:r>
              <a:rPr lang="zh-CN" altLang="zh-CN" sz="2400" dirty="0"/>
              <a:t>．氯化钡溶液</a:t>
            </a:r>
            <a:r>
              <a:rPr lang="en-US" altLang="zh-CN" sz="2400" dirty="0"/>
              <a:t>	</a:t>
            </a:r>
            <a:endParaRPr lang="zh-CN" altLang="zh-CN" sz="2400" dirty="0"/>
          </a:p>
          <a:p>
            <a:r>
              <a:rPr lang="en-US" altLang="zh-CN" sz="2400" dirty="0"/>
              <a:t>C</a:t>
            </a:r>
            <a:r>
              <a:rPr lang="zh-CN" altLang="zh-CN" sz="2400" dirty="0"/>
              <a:t>．紫色石蕊溶液</a:t>
            </a:r>
            <a:r>
              <a:rPr lang="en-US" altLang="zh-CN" sz="2400" dirty="0"/>
              <a:t>	</a:t>
            </a:r>
            <a:r>
              <a:rPr lang="en-US" altLang="zh-CN" sz="2400" dirty="0" smtClean="0"/>
              <a:t>        D</a:t>
            </a:r>
            <a:r>
              <a:rPr lang="zh-CN" altLang="zh-CN" sz="2400" dirty="0"/>
              <a:t>．氢氧化钠</a:t>
            </a:r>
            <a:r>
              <a:rPr lang="zh-CN" altLang="zh-CN" sz="2400" dirty="0" smtClean="0"/>
              <a:t>溶液</a:t>
            </a:r>
            <a:endParaRPr lang="zh-CN" altLang="zh-CN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461186" y="1923678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dirty="0">
                <a:solidFill>
                  <a:srgbClr val="FF0000"/>
                </a:solidFill>
              </a:rPr>
              <a:t>B</a:t>
            </a:r>
            <a:endParaRPr lang="zh-CN" altLang="en-US" sz="28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31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7544" y="123478"/>
            <a:ext cx="80829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【</a:t>
            </a:r>
            <a:r>
              <a:rPr lang="zh-CN" altLang="en-US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例</a:t>
            </a:r>
            <a:r>
              <a:rPr lang="en-US" altLang="zh-CN" sz="2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】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仿宋_GB2312" charset="-122"/>
                <a:cs typeface="Times New Roman" pitchFamily="18" charset="0"/>
              </a:rPr>
              <a:t>(2019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/>
                <a:ea typeface="仿宋_GB2312" charset="-122"/>
                <a:cs typeface="Times New Roman" pitchFamily="18" charset="0"/>
              </a:rPr>
              <a:t>·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仿宋_GB2312" charset="-122"/>
                <a:cs typeface="Times New Roman" pitchFamily="18" charset="0"/>
              </a:rPr>
              <a:t>自贡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仿宋_GB2312" charset="-122"/>
                <a:cs typeface="Times New Roman" pitchFamily="18" charset="0"/>
              </a:rPr>
              <a:t>)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按如图进行的实验，回答下列问题。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  <a:p>
            <a:pPr marL="0" marR="0" lvl="0" indent="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6145" name="图片 11" descr="E:\2019--2020教学资料\习题Word版\主题一  身边的化学物质\at093.t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00103"/>
            <a:ext cx="5256584" cy="131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1133" y="2355726"/>
            <a:ext cx="883286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(1)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能产生气泡的是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________(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填序号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(2)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能证明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中发生了反应的现象是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_______________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(3)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有一只烧杯中的物质不与稀盐酸反应，其原因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是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_________________________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52951" y="2355726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BD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76156" y="273765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solidFill>
                  <a:srgbClr val="FF0000"/>
                </a:solidFill>
              </a:rPr>
              <a:t>溶液</a:t>
            </a:r>
            <a:r>
              <a:rPr lang="zh-CN" altLang="zh-CN" dirty="0">
                <a:solidFill>
                  <a:srgbClr val="FF0000"/>
                </a:solidFill>
              </a:rPr>
              <a:t>由红色变为</a:t>
            </a:r>
            <a:r>
              <a:rPr lang="zh-CN" altLang="zh-CN" dirty="0" smtClean="0">
                <a:solidFill>
                  <a:srgbClr val="FF0000"/>
                </a:solidFill>
              </a:rPr>
              <a:t>无色</a:t>
            </a:r>
            <a:endParaRPr lang="zh-CN" altLang="zh-CN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3687003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solidFill>
                  <a:srgbClr val="FF0000"/>
                </a:solidFill>
              </a:rPr>
              <a:t>铜</a:t>
            </a:r>
            <a:r>
              <a:rPr lang="zh-CN" altLang="zh-CN" dirty="0">
                <a:solidFill>
                  <a:srgbClr val="FF0000"/>
                </a:solidFill>
              </a:rPr>
              <a:t>的金属活动性比氢弱</a:t>
            </a:r>
          </a:p>
        </p:txBody>
      </p:sp>
    </p:spTree>
    <p:extLst>
      <p:ext uri="{BB962C8B-B14F-4D97-AF65-F5344CB8AC3E}">
        <p14:creationId xmlns:p14="http://schemas.microsoft.com/office/powerpoint/2010/main" val="377507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88efb61f15e6684b314e15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1676400" y="1085850"/>
            <a:ext cx="5791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9600">
                <a:ea typeface="隶书" pitchFamily="49" charset="-122"/>
              </a:rPr>
              <a:t>谢谢大家</a:t>
            </a:r>
          </a:p>
        </p:txBody>
      </p:sp>
      <p:pic>
        <p:nvPicPr>
          <p:cNvPr id="13316" name="Picture 5" descr="N_1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0"/>
            <a:ext cx="251460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159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0" y="922068"/>
            <a:ext cx="619125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5766"/>
            <a:ext cx="3384376" cy="1791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>
            <a:off x="3384376" y="2139702"/>
            <a:ext cx="0" cy="17281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1560" y="19548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知识梳理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49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1"/>
          <p:cNvSpPr txBox="1">
            <a:spLocks noChangeArrowheads="1"/>
          </p:cNvSpPr>
          <p:nvPr/>
        </p:nvSpPr>
        <p:spPr bwMode="auto">
          <a:xfrm>
            <a:off x="140993" y="584775"/>
            <a:ext cx="8763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分别盛放浓盐酸和浓硫酸的两个试剂瓶，敞口放置一段时间后（不考虑水分的蒸发），两瓶酸的质量、质量分数各有何变化？</a:t>
            </a:r>
          </a:p>
        </p:txBody>
      </p:sp>
      <p:graphicFrame>
        <p:nvGraphicFramePr>
          <p:cNvPr id="16422" name="表格 16421"/>
          <p:cNvGraphicFramePr/>
          <p:nvPr/>
        </p:nvGraphicFramePr>
        <p:xfrm>
          <a:off x="450851" y="1871663"/>
          <a:ext cx="8686799" cy="1743076"/>
        </p:xfrm>
        <a:graphic>
          <a:graphicData uri="http://schemas.openxmlformats.org/drawingml/2006/table">
            <a:tbl>
              <a:tblPr/>
              <a:tblGrid>
                <a:gridCol w="1142999"/>
                <a:gridCol w="2590735"/>
                <a:gridCol w="1219200"/>
                <a:gridCol w="1143000"/>
                <a:gridCol w="1151002"/>
                <a:gridCol w="1439863"/>
              </a:tblGrid>
              <a:tr h="67221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zh-CN" sz="1800" dirty="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800" dirty="0" smtClean="0">
                          <a:solidFill>
                            <a:srgbClr val="0000CC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打开瓶</a:t>
                      </a:r>
                      <a:endParaRPr lang="en-US" altLang="zh-CN" sz="1800" dirty="0" smtClean="0">
                        <a:solidFill>
                          <a:srgbClr val="0000CC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sz="1800" dirty="0" smtClean="0">
                          <a:solidFill>
                            <a:srgbClr val="0000CC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口现象</a:t>
                      </a:r>
                      <a:endParaRPr lang="zh-CN" altLang="en-US" sz="1800" dirty="0">
                        <a:solidFill>
                          <a:srgbClr val="0000CC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1800" dirty="0" smtClean="0">
                          <a:solidFill>
                            <a:srgbClr val="0000CC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性质</a:t>
                      </a:r>
                      <a:endParaRPr lang="zh-CN" altLang="en-US" sz="1800" dirty="0">
                        <a:solidFill>
                          <a:srgbClr val="0000CC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 smtClean="0">
                          <a:solidFill>
                            <a:srgbClr val="0000CC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溶质</a:t>
                      </a:r>
                      <a:endParaRPr lang="en-US" altLang="zh-CN" sz="1800" dirty="0" smtClean="0">
                        <a:solidFill>
                          <a:srgbClr val="0000CC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 smtClean="0">
                          <a:solidFill>
                            <a:srgbClr val="0000CC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质量</a:t>
                      </a:r>
                    </a:p>
                  </a:txBody>
                  <a:tcPr marL="91442" marR="91442" marT="34297" marB="342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800" dirty="0" smtClean="0">
                          <a:solidFill>
                            <a:srgbClr val="0000CC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溶剂</a:t>
                      </a:r>
                      <a:endParaRPr lang="en-US" altLang="zh-CN" sz="1800" dirty="0" smtClean="0">
                        <a:solidFill>
                          <a:srgbClr val="0000CC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sz="1800" dirty="0" smtClean="0">
                          <a:solidFill>
                            <a:srgbClr val="0000CC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质量</a:t>
                      </a:r>
                      <a:endParaRPr lang="zh-CN" altLang="en-US" sz="1800" dirty="0">
                        <a:solidFill>
                          <a:srgbClr val="0000CC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800" dirty="0">
                          <a:solidFill>
                            <a:srgbClr val="0000CC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溶质质量分数</a:t>
                      </a:r>
                    </a:p>
                  </a:txBody>
                  <a:tcPr marL="91442" marR="91442" marT="34297" marB="34297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506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800" dirty="0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浓盐酸</a:t>
                      </a:r>
                    </a:p>
                  </a:txBody>
                  <a:tcPr marL="91442" marR="91442" marT="34297" marB="34297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zh-CN" sz="1800" dirty="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zh-CN" sz="1800" dirty="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zh-CN" sz="1800" dirty="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zh-CN" sz="1800" dirty="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zh-CN" sz="1800" dirty="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735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1800" dirty="0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浓硫酸</a:t>
                      </a:r>
                    </a:p>
                  </a:txBody>
                  <a:tcPr marL="91442" marR="91442" marT="34297" marB="34297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zh-CN" sz="1800" dirty="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zh-CN" sz="1800" dirty="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zh-CN" sz="1800" dirty="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zh-CN" sz="1800" dirty="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buChar char="§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buChar char="Ø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buChar char="¡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buChar char="Ø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buChar char="¡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zh-CN" sz="1800" dirty="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42" marR="91442" marT="34297" marB="34297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5530850" y="2641997"/>
            <a:ext cx="906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00"/>
                </a:solidFill>
                <a:latin typeface="Garamond" pitchFamily="18" charset="0"/>
                <a:ea typeface="黑体" pitchFamily="49" charset="-122"/>
              </a:rPr>
              <a:t>减少</a:t>
            </a:r>
          </a:p>
        </p:txBody>
      </p:sp>
      <p:sp>
        <p:nvSpPr>
          <p:cNvPr id="8" name="Rectangle 65"/>
          <p:cNvSpPr>
            <a:spLocks noChangeArrowheads="1"/>
          </p:cNvSpPr>
          <p:nvPr/>
        </p:nvSpPr>
        <p:spPr bwMode="auto">
          <a:xfrm>
            <a:off x="7912101" y="2593181"/>
            <a:ext cx="906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00"/>
                </a:solidFill>
                <a:latin typeface="Garamond" pitchFamily="18" charset="0"/>
                <a:ea typeface="黑体" pitchFamily="49" charset="-122"/>
              </a:rPr>
              <a:t>减小</a:t>
            </a:r>
          </a:p>
        </p:txBody>
      </p:sp>
      <p:sp>
        <p:nvSpPr>
          <p:cNvPr id="9" name="Rectangle 66"/>
          <p:cNvSpPr>
            <a:spLocks noChangeArrowheads="1"/>
          </p:cNvSpPr>
          <p:nvPr/>
        </p:nvSpPr>
        <p:spPr bwMode="auto">
          <a:xfrm>
            <a:off x="6683376" y="3146822"/>
            <a:ext cx="906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00"/>
                </a:solidFill>
                <a:latin typeface="Garamond" pitchFamily="18" charset="0"/>
                <a:ea typeface="黑体" pitchFamily="49" charset="-122"/>
              </a:rPr>
              <a:t>增加</a:t>
            </a:r>
          </a:p>
        </p:txBody>
      </p:sp>
      <p:sp>
        <p:nvSpPr>
          <p:cNvPr id="10" name="Rectangle 67"/>
          <p:cNvSpPr>
            <a:spLocks noChangeArrowheads="1"/>
          </p:cNvSpPr>
          <p:nvPr/>
        </p:nvSpPr>
        <p:spPr bwMode="auto">
          <a:xfrm>
            <a:off x="7912101" y="3162300"/>
            <a:ext cx="906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00"/>
                </a:solidFill>
                <a:latin typeface="Garamond" pitchFamily="18" charset="0"/>
                <a:ea typeface="黑体" pitchFamily="49" charset="-122"/>
              </a:rPr>
              <a:t>减小</a:t>
            </a:r>
          </a:p>
        </p:txBody>
      </p:sp>
      <p:sp>
        <p:nvSpPr>
          <p:cNvPr id="11" name="Text Box 68"/>
          <p:cNvSpPr txBox="1">
            <a:spLocks noChangeArrowheads="1"/>
          </p:cNvSpPr>
          <p:nvPr/>
        </p:nvSpPr>
        <p:spPr bwMode="auto">
          <a:xfrm>
            <a:off x="5472114" y="3173017"/>
            <a:ext cx="10255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Calibri" pitchFamily="34" charset="0"/>
                <a:ea typeface="黑体" pitchFamily="49" charset="-122"/>
              </a:rPr>
              <a:t>不变</a:t>
            </a:r>
          </a:p>
        </p:txBody>
      </p:sp>
      <p:sp>
        <p:nvSpPr>
          <p:cNvPr id="12" name="Text Box 69"/>
          <p:cNvSpPr txBox="1">
            <a:spLocks noChangeArrowheads="1"/>
          </p:cNvSpPr>
          <p:nvPr/>
        </p:nvSpPr>
        <p:spPr bwMode="auto">
          <a:xfrm>
            <a:off x="6565901" y="2624138"/>
            <a:ext cx="11525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Calibri" pitchFamily="34" charset="0"/>
                <a:ea typeface="黑体" pitchFamily="49" charset="-122"/>
              </a:rPr>
              <a:t>不变</a:t>
            </a:r>
          </a:p>
        </p:txBody>
      </p:sp>
      <p:sp>
        <p:nvSpPr>
          <p:cNvPr id="4139" name="Rectangle 38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676015" y="0"/>
            <a:ext cx="5182829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考点</a:t>
            </a:r>
            <a:r>
              <a:rPr lang="zh-CN" altLang="en-US" sz="32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一</a:t>
            </a:r>
            <a:r>
              <a:rPr lang="zh-CN" altLang="en-US" sz="32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3200" b="1" dirty="0" smtClean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浓</a:t>
            </a:r>
            <a:r>
              <a:rPr lang="zh-CN" altLang="en-US" sz="32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盐酸、浓硫酸</a:t>
            </a:r>
            <a:r>
              <a:rPr lang="zh-CN" altLang="en-US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特性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651001" y="2593181"/>
            <a:ext cx="23463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3200" b="1">
                <a:solidFill>
                  <a:srgbClr val="002060"/>
                </a:solidFill>
              </a:rPr>
              <a:t>瓶口有白</a:t>
            </a:r>
            <a:r>
              <a:rPr lang="zh-CN" altLang="en-US" sz="3200" b="1">
                <a:solidFill>
                  <a:srgbClr val="C00000"/>
                </a:solidFill>
              </a:rPr>
              <a:t>雾</a:t>
            </a: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4205289" y="2625329"/>
            <a:ext cx="12666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00"/>
                </a:solidFill>
                <a:latin typeface="Garamond" pitchFamily="18" charset="0"/>
                <a:ea typeface="黑体" pitchFamily="49" charset="-122"/>
              </a:rPr>
              <a:t>挥发性</a:t>
            </a:r>
          </a:p>
        </p:txBody>
      </p:sp>
      <p:sp>
        <p:nvSpPr>
          <p:cNvPr id="15" name="Rectangle 64"/>
          <p:cNvSpPr>
            <a:spLocks noChangeArrowheads="1"/>
          </p:cNvSpPr>
          <p:nvPr/>
        </p:nvSpPr>
        <p:spPr bwMode="auto">
          <a:xfrm>
            <a:off x="2016126" y="3170635"/>
            <a:ext cx="12666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00"/>
                </a:solidFill>
                <a:latin typeface="Garamond" pitchFamily="18" charset="0"/>
                <a:ea typeface="黑体" pitchFamily="49" charset="-122"/>
              </a:rPr>
              <a:t>无现象</a:t>
            </a:r>
          </a:p>
        </p:txBody>
      </p:sp>
      <p:sp>
        <p:nvSpPr>
          <p:cNvPr id="16" name="Rectangle 64"/>
          <p:cNvSpPr>
            <a:spLocks noChangeArrowheads="1"/>
          </p:cNvSpPr>
          <p:nvPr/>
        </p:nvSpPr>
        <p:spPr bwMode="auto">
          <a:xfrm>
            <a:off x="4217989" y="3144442"/>
            <a:ext cx="12666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00"/>
                </a:solidFill>
                <a:latin typeface="Garamond" pitchFamily="18" charset="0"/>
                <a:ea typeface="黑体" pitchFamily="49" charset="-122"/>
              </a:rPr>
              <a:t>吸水性</a:t>
            </a:r>
          </a:p>
        </p:txBody>
      </p:sp>
      <p:sp>
        <p:nvSpPr>
          <p:cNvPr id="4144" name="TextBox 3"/>
          <p:cNvSpPr txBox="1">
            <a:spLocks noChangeArrowheads="1"/>
          </p:cNvSpPr>
          <p:nvPr/>
        </p:nvSpPr>
        <p:spPr bwMode="auto">
          <a:xfrm>
            <a:off x="179388" y="3827860"/>
            <a:ext cx="167481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2800" b="1">
                <a:solidFill>
                  <a:srgbClr val="C00000"/>
                </a:solidFill>
              </a:rPr>
              <a:t>浓硫酸</a:t>
            </a:r>
            <a:endParaRPr lang="en-US" altLang="zh-CN" sz="2800" b="1">
              <a:solidFill>
                <a:srgbClr val="C00000"/>
              </a:solidFill>
            </a:endParaRPr>
          </a:p>
          <a:p>
            <a:r>
              <a:rPr lang="zh-CN" altLang="en-US" sz="2800" b="1">
                <a:solidFill>
                  <a:srgbClr val="C00000"/>
                </a:solidFill>
              </a:rPr>
              <a:t>的性质：</a:t>
            </a:r>
            <a:endParaRPr lang="zh-CN" altLang="en-US" sz="2800" b="1">
              <a:solidFill>
                <a:srgbClr val="002060"/>
              </a:solidFill>
            </a:endParaRPr>
          </a:p>
        </p:txBody>
      </p:sp>
      <p:sp>
        <p:nvSpPr>
          <p:cNvPr id="5" name="右大括号 4"/>
          <p:cNvSpPr/>
          <p:nvPr/>
        </p:nvSpPr>
        <p:spPr>
          <a:xfrm>
            <a:off x="3851920" y="4420403"/>
            <a:ext cx="457200" cy="514350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64063" y="4200525"/>
            <a:ext cx="37973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2800" b="1" dirty="0">
                <a:solidFill>
                  <a:srgbClr val="FF0066"/>
                </a:solidFill>
              </a:rPr>
              <a:t>浓硫酸倒入水中并用玻璃棒不断搅拌</a:t>
            </a:r>
          </a:p>
        </p:txBody>
      </p:sp>
      <p:cxnSp>
        <p:nvCxnSpPr>
          <p:cNvPr id="18" name="直接箭头连接符 17"/>
          <p:cNvCxnSpPr/>
          <p:nvPr/>
        </p:nvCxnSpPr>
        <p:spPr>
          <a:xfrm flipV="1">
            <a:off x="4918076" y="3981450"/>
            <a:ext cx="61277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416577" y="3758505"/>
            <a:ext cx="35353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2800" b="1" dirty="0">
                <a:solidFill>
                  <a:srgbClr val="002060"/>
                </a:solidFill>
              </a:rPr>
              <a:t>强腐蚀性（脱水性）</a:t>
            </a:r>
            <a:endParaRPr lang="en-US" altLang="zh-CN" sz="2800" b="1" dirty="0">
              <a:solidFill>
                <a:srgbClr val="002060"/>
              </a:solidFill>
            </a:endParaRPr>
          </a:p>
          <a:p>
            <a:r>
              <a:rPr lang="zh-CN" altLang="en-US" sz="2800" b="1" dirty="0">
                <a:solidFill>
                  <a:srgbClr val="002060"/>
                </a:solidFill>
              </a:rPr>
              <a:t>稀释放热</a:t>
            </a:r>
            <a:endParaRPr lang="en-US" altLang="zh-CN" sz="2800" b="1" dirty="0">
              <a:solidFill>
                <a:srgbClr val="002060"/>
              </a:solidFill>
            </a:endParaRPr>
          </a:p>
          <a:p>
            <a:r>
              <a:rPr lang="zh-CN" altLang="en-US" sz="2800" b="1" dirty="0">
                <a:solidFill>
                  <a:srgbClr val="002060"/>
                </a:solidFill>
              </a:rPr>
              <a:t>密度比水大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538788" y="3709987"/>
            <a:ext cx="36052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3200" b="1">
                <a:solidFill>
                  <a:schemeClr val="tx2"/>
                </a:solidFill>
              </a:rPr>
              <a:t>大量水</a:t>
            </a:r>
            <a:r>
              <a:rPr lang="zh-CN" altLang="en-US" sz="3200">
                <a:solidFill>
                  <a:schemeClr val="tx2"/>
                </a:solidFill>
              </a:rPr>
              <a:t>、</a:t>
            </a:r>
            <a:r>
              <a:rPr lang="en-US" altLang="zh-CN" sz="3200">
                <a:solidFill>
                  <a:schemeClr val="tx2"/>
                </a:solidFill>
              </a:rPr>
              <a:t>NaHCO</a:t>
            </a:r>
            <a:r>
              <a:rPr lang="en-US" altLang="zh-CN" sz="3200" baseline="-25000">
                <a:solidFill>
                  <a:schemeClr val="tx2"/>
                </a:solidFill>
              </a:rPr>
              <a:t>3</a:t>
            </a:r>
            <a:endParaRPr lang="zh-CN" altLang="en-US" sz="3200" baseline="-25000">
              <a:solidFill>
                <a:schemeClr val="tx2"/>
              </a:solidFill>
            </a:endParaRPr>
          </a:p>
        </p:txBody>
      </p:sp>
      <p:sp>
        <p:nvSpPr>
          <p:cNvPr id="2" name="矩形标注 1"/>
          <p:cNvSpPr/>
          <p:nvPr/>
        </p:nvSpPr>
        <p:spPr bwMode="auto">
          <a:xfrm>
            <a:off x="7132638" y="71438"/>
            <a:ext cx="1993900" cy="1359694"/>
          </a:xfrm>
          <a:prstGeom prst="wedgeRectCallout">
            <a:avLst>
              <a:gd name="adj1" fmla="val 12226"/>
              <a:gd name="adj2" fmla="val 101475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r>
              <a:rPr lang="zh-CN" altLang="en-US" dirty="0">
                <a:solidFill>
                  <a:srgbClr val="FF0000"/>
                </a:solidFill>
              </a:rPr>
              <a:t>密封保存</a:t>
            </a:r>
            <a:endParaRPr lang="en-US" altLang="zh-CN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zh-CN" altLang="en-US" dirty="0">
                <a:solidFill>
                  <a:srgbClr val="FF0000"/>
                </a:solidFill>
              </a:rPr>
              <a:t>未变质</a:t>
            </a:r>
          </a:p>
        </p:txBody>
      </p:sp>
    </p:spTree>
    <p:extLst>
      <p:ext uri="{BB962C8B-B14F-4D97-AF65-F5344CB8AC3E}">
        <p14:creationId xmlns:p14="http://schemas.microsoft.com/office/powerpoint/2010/main" val="2281855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3" grpId="0"/>
      <p:bldP spid="14" grpId="0"/>
      <p:bldP spid="15" grpId="0"/>
      <p:bldP spid="16" grpId="0"/>
      <p:bldP spid="5" grpId="0" animBg="1"/>
      <p:bldP spid="6" grpId="0"/>
      <p:bldP spid="23" grpId="0"/>
      <p:bldP spid="21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标注 4"/>
          <p:cNvSpPr/>
          <p:nvPr/>
        </p:nvSpPr>
        <p:spPr bwMode="auto">
          <a:xfrm>
            <a:off x="6757987" y="2489508"/>
            <a:ext cx="942975" cy="1007269"/>
          </a:xfrm>
          <a:prstGeom prst="wedgeRectCallout">
            <a:avLst>
              <a:gd name="adj1" fmla="val 12937"/>
              <a:gd name="adj2" fmla="val 114803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4026991" y="2339072"/>
            <a:ext cx="41454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b="1" dirty="0" err="1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HCl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    →  H</a:t>
            </a:r>
            <a:r>
              <a:rPr lang="en-US" altLang="zh-CN" sz="2800" b="1" baseline="30000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+    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+    </a:t>
            </a:r>
            <a:r>
              <a:rPr lang="en-US" altLang="zh-CN" sz="2800" b="1" dirty="0" err="1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Cl</a:t>
            </a:r>
            <a:r>
              <a:rPr lang="en-US" altLang="zh-CN" sz="2800" b="1" baseline="30000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-</a:t>
            </a:r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4026991" y="2862292"/>
            <a:ext cx="44833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H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2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SO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4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→2H</a:t>
            </a:r>
            <a:r>
              <a:rPr lang="en-US" altLang="zh-CN" sz="2800" b="1" baseline="30000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+    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+   SO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4</a:t>
            </a:r>
            <a:r>
              <a:rPr lang="en-US" altLang="zh-CN" sz="2800" b="1" baseline="30000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2-</a:t>
            </a:r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5549527" y="2462182"/>
            <a:ext cx="719138" cy="923330"/>
          </a:xfrm>
          <a:prstGeom prst="rect">
            <a:avLst/>
          </a:prstGeom>
          <a:noFill/>
          <a:ln w="28575">
            <a:solidFill>
              <a:srgbClr val="99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160778" name="Picture 10" descr="pic_2186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26"/>
          <a:stretch>
            <a:fillRect/>
          </a:stretch>
        </p:blipFill>
        <p:spPr bwMode="auto">
          <a:xfrm>
            <a:off x="174625" y="322660"/>
            <a:ext cx="3024188" cy="2140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80" name="Rectangle 12"/>
          <p:cNvSpPr>
            <a:spLocks noChangeArrowheads="1"/>
          </p:cNvSpPr>
          <p:nvPr/>
        </p:nvSpPr>
        <p:spPr bwMode="auto">
          <a:xfrm>
            <a:off x="3851276" y="1815703"/>
            <a:ext cx="24929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为什么酸具有通性的？</a:t>
            </a:r>
          </a:p>
        </p:txBody>
      </p:sp>
      <p:sp>
        <p:nvSpPr>
          <p:cNvPr id="5129" name="AutoShape 13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7956550" y="4839891"/>
            <a:ext cx="1042988" cy="303609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" name="云形标注 2"/>
          <p:cNvSpPr/>
          <p:nvPr/>
        </p:nvSpPr>
        <p:spPr>
          <a:xfrm>
            <a:off x="4644008" y="195262"/>
            <a:ext cx="2585467" cy="1310879"/>
          </a:xfrm>
          <a:prstGeom prst="cloudCallout">
            <a:avLst>
              <a:gd name="adj1" fmla="val 5999"/>
              <a:gd name="adj2" fmla="val 14187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酸有相似的化学性质</a:t>
            </a:r>
            <a:endParaRPr lang="zh-CN" altLang="en-US" dirty="0">
              <a:solidFill>
                <a:srgbClr val="CC00CC"/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2574131"/>
            <a:ext cx="2986088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59564" y="4083844"/>
            <a:ext cx="18192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b="1">
                <a:solidFill>
                  <a:srgbClr val="CC00CC"/>
                </a:solidFill>
                <a:latin typeface="华文行楷" pitchFamily="2" charset="-122"/>
                <a:ea typeface="华文行楷" pitchFamily="2" charset="-122"/>
              </a:rPr>
              <a:t>差异性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82093" y="91827"/>
            <a:ext cx="4433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</a:rPr>
              <a:t>考点二    酸共性的原因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507854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0771" grpId="0"/>
      <p:bldP spid="160772" grpId="0"/>
      <p:bldP spid="160776" grpId="0" animBg="1"/>
      <p:bldP spid="160780" grpId="0"/>
      <p:bldP spid="3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3575006" y="546497"/>
            <a:ext cx="2659873" cy="647700"/>
            <a:chOff x="2926" y="537"/>
            <a:chExt cx="2177" cy="544"/>
          </a:xfrm>
        </p:grpSpPr>
        <p:sp>
          <p:nvSpPr>
            <p:cNvPr id="2" name="横卷形 1"/>
            <p:cNvSpPr/>
            <p:nvPr/>
          </p:nvSpPr>
          <p:spPr>
            <a:xfrm>
              <a:off x="2926" y="537"/>
              <a:ext cx="2177" cy="544"/>
            </a:xfrm>
            <a:prstGeom prst="horizontalScroll">
              <a:avLst/>
            </a:prstGeom>
            <a:solidFill>
              <a:srgbClr val="FF0000"/>
            </a:solidFill>
            <a:ln w="12700" cmpd="sng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20497" name="Rectangle 17"/>
            <p:cNvSpPr>
              <a:spLocks noChangeArrowheads="1"/>
            </p:cNvSpPr>
            <p:nvPr/>
          </p:nvSpPr>
          <p:spPr bwMode="auto">
            <a:xfrm>
              <a:off x="3289" y="572"/>
              <a:ext cx="1411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000" dirty="0">
                  <a:solidFill>
                    <a:schemeClr val="bg1"/>
                  </a:solidFill>
                </a:rPr>
                <a:t>考点解读</a:t>
              </a:r>
            </a:p>
          </p:txBody>
        </p:sp>
      </p:grpSp>
      <p:graphicFrame>
        <p:nvGraphicFramePr>
          <p:cNvPr id="20498" name="Object 18"/>
          <p:cNvGraphicFramePr>
            <a:graphicFrameLocks noChangeAspect="1"/>
          </p:cNvGraphicFramePr>
          <p:nvPr/>
        </p:nvGraphicFramePr>
        <p:xfrm>
          <a:off x="1" y="1248966"/>
          <a:ext cx="8898417" cy="3482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文档" r:id="rId3" imgW="11593117" imgH="4655476" progId="Word.Document.8">
                  <p:embed/>
                </p:oleObj>
              </mc:Choice>
              <mc:Fallback>
                <p:oleObj name="文档" r:id="rId3" imgW="11593117" imgH="465547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1248966"/>
                        <a:ext cx="8898417" cy="34825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4378" y="64949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C00000"/>
                </a:solidFill>
              </a:rPr>
              <a:t>考点三   酸的化学性质</a:t>
            </a:r>
            <a:endParaRPr lang="zh-CN" alt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687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111185" y="702469"/>
          <a:ext cx="8922853" cy="373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文档" r:id="rId3" imgW="11593117" imgH="4984488" progId="Word.Document.8">
                  <p:embed/>
                </p:oleObj>
              </mc:Choice>
              <mc:Fallback>
                <p:oleObj name="文档" r:id="rId3" imgW="11593117" imgH="498448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85" y="702469"/>
                        <a:ext cx="8922853" cy="3738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1136280" y="1095376"/>
          <a:ext cx="3963540" cy="450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6" name="文档" r:id="rId5" imgW="5153513" imgH="601868" progId="Word.Document.8">
                  <p:embed/>
                </p:oleObj>
              </mc:Choice>
              <mc:Fallback>
                <p:oleObj name="文档" r:id="rId5" imgW="5153513" imgH="60186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280" y="1095376"/>
                        <a:ext cx="3963540" cy="450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1025096" y="1600201"/>
          <a:ext cx="3963540" cy="450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文档" r:id="rId7" imgW="5167988" imgH="601148" progId="Word.Document.8">
                  <p:embed/>
                </p:oleObj>
              </mc:Choice>
              <mc:Fallback>
                <p:oleObj name="文档" r:id="rId7" imgW="5167988" imgH="60114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5096" y="1600201"/>
                        <a:ext cx="3963540" cy="450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1025096" y="2031207"/>
          <a:ext cx="3963540" cy="450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文档" r:id="rId9" imgW="5157800" imgH="601148" progId="Word.Document.8">
                  <p:embed/>
                </p:oleObj>
              </mc:Choice>
              <mc:Fallback>
                <p:oleObj name="文档" r:id="rId9" imgW="5157800" imgH="60114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5096" y="2031207"/>
                        <a:ext cx="3963540" cy="450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1080077" y="2499122"/>
          <a:ext cx="4879895" cy="451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文档" r:id="rId11" imgW="6349916" imgH="601868" progId="Word.Document.8">
                  <p:embed/>
                </p:oleObj>
              </mc:Choice>
              <mc:Fallback>
                <p:oleObj name="文档" r:id="rId11" imgW="6349916" imgH="60186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77" y="2499122"/>
                        <a:ext cx="4879895" cy="4512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7" name="Object 13"/>
          <p:cNvGraphicFramePr>
            <a:graphicFrameLocks noChangeAspect="1"/>
          </p:cNvGraphicFramePr>
          <p:nvPr/>
        </p:nvGraphicFramePr>
        <p:xfrm>
          <a:off x="1080077" y="2930128"/>
          <a:ext cx="4879895" cy="451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文档" r:id="rId13" imgW="6367557" imgH="601148" progId="Word.Document.8">
                  <p:embed/>
                </p:oleObj>
              </mc:Choice>
              <mc:Fallback>
                <p:oleObj name="文档" r:id="rId13" imgW="6367557" imgH="60114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77" y="2930128"/>
                        <a:ext cx="4879895" cy="4512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8" name="Object 14"/>
          <p:cNvGraphicFramePr>
            <a:graphicFrameLocks noChangeAspect="1"/>
          </p:cNvGraphicFramePr>
          <p:nvPr/>
        </p:nvGraphicFramePr>
        <p:xfrm>
          <a:off x="1025097" y="3381376"/>
          <a:ext cx="4879895" cy="451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1" name="文档" r:id="rId15" imgW="6353714" imgH="601148" progId="Word.Document.8">
                  <p:embed/>
                </p:oleObj>
              </mc:Choice>
              <mc:Fallback>
                <p:oleObj name="文档" r:id="rId15" imgW="6353714" imgH="60114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5097" y="3381376"/>
                        <a:ext cx="4879895" cy="4512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9" name="Object 15"/>
          <p:cNvGraphicFramePr>
            <a:graphicFrameLocks noChangeAspect="1"/>
          </p:cNvGraphicFramePr>
          <p:nvPr/>
        </p:nvGraphicFramePr>
        <p:xfrm>
          <a:off x="1025097" y="3868341"/>
          <a:ext cx="4879895" cy="451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2" name="文档" r:id="rId17" imgW="6353714" imgH="601148" progId="Word.Document.8">
                  <p:embed/>
                </p:oleObj>
              </mc:Choice>
              <mc:Fallback>
                <p:oleObj name="文档" r:id="rId17" imgW="6353714" imgH="60114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5097" y="3868341"/>
                        <a:ext cx="4879895" cy="4512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5060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111185" y="1422797"/>
          <a:ext cx="8922853" cy="2299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文档" r:id="rId3" imgW="11593117" imgH="3066214" progId="Word.Document.8">
                  <p:embed/>
                </p:oleObj>
              </mc:Choice>
              <mc:Fallback>
                <p:oleObj name="文档" r:id="rId3" imgW="11593117" imgH="306621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85" y="1422797"/>
                        <a:ext cx="8922853" cy="22990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1080077" y="1312069"/>
          <a:ext cx="4157808" cy="450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文档" r:id="rId5" imgW="5407089" imgH="601868" progId="Word.Document.8">
                  <p:embed/>
                </p:oleObj>
              </mc:Choice>
              <mc:Fallback>
                <p:oleObj name="文档" r:id="rId5" imgW="5407089" imgH="60186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77" y="1312069"/>
                        <a:ext cx="4157808" cy="450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1027539" y="1740694"/>
          <a:ext cx="5028956" cy="884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文档" r:id="rId7" imgW="6548909" imgH="1180698" progId="Word.Document.8">
                  <p:embed/>
                </p:oleObj>
              </mc:Choice>
              <mc:Fallback>
                <p:oleObj name="文档" r:id="rId7" imgW="6548909" imgH="118069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539" y="1740694"/>
                        <a:ext cx="5028956" cy="8846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1080077" y="2247900"/>
          <a:ext cx="5028956" cy="884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文档" r:id="rId9" imgW="6537972" imgH="1180698" progId="Word.Document.8">
                  <p:embed/>
                </p:oleObj>
              </mc:Choice>
              <mc:Fallback>
                <p:oleObj name="文档" r:id="rId9" imgW="6537972" imgH="118069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77" y="2247900"/>
                        <a:ext cx="5028956" cy="8846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1080077" y="2658666"/>
          <a:ext cx="5028956" cy="884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文档" r:id="rId11" imgW="6548909" imgH="1180698" progId="Word.Document.8">
                  <p:embed/>
                </p:oleObj>
              </mc:Choice>
              <mc:Fallback>
                <p:oleObj name="文档" r:id="rId11" imgW="6548909" imgH="118069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77" y="2658666"/>
                        <a:ext cx="5028956" cy="8846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1149720" y="3165872"/>
          <a:ext cx="5028956" cy="884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文档" r:id="rId13" imgW="6537972" imgH="1180698" progId="Word.Document.8">
                  <p:embed/>
                </p:oleObj>
              </mc:Choice>
              <mc:Fallback>
                <p:oleObj name="文档" r:id="rId13" imgW="6537972" imgH="118069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720" y="3165872"/>
                        <a:ext cx="5028956" cy="8846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14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25" y="1987550"/>
            <a:ext cx="663575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799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111185" y="573881"/>
          <a:ext cx="8898417" cy="4430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文档" r:id="rId3" imgW="11593117" imgH="5924726" progId="Word.Document.8">
                  <p:embed/>
                </p:oleObj>
              </mc:Choice>
              <mc:Fallback>
                <p:oleObj name="文档" r:id="rId3" imgW="11593117" imgH="592472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85" y="573881"/>
                        <a:ext cx="8898417" cy="44303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080077" y="3489723"/>
          <a:ext cx="4843241" cy="450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文档" r:id="rId5" imgW="6286236" imgH="601868" progId="Word.Document.8">
                  <p:embed/>
                </p:oleObj>
              </mc:Choice>
              <mc:Fallback>
                <p:oleObj name="文档" r:id="rId5" imgW="6286236" imgH="60186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77" y="3489723"/>
                        <a:ext cx="4843241" cy="450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1080077" y="3975498"/>
          <a:ext cx="4843241" cy="450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文档" r:id="rId7" imgW="6286236" imgH="601148" progId="Word.Document.8">
                  <p:embed/>
                </p:oleObj>
              </mc:Choice>
              <mc:Fallback>
                <p:oleObj name="文档" r:id="rId7" imgW="6286236" imgH="60114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77" y="3975498"/>
                        <a:ext cx="4843241" cy="450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1083743" y="4404122"/>
          <a:ext cx="4823692" cy="441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文档" r:id="rId9" imgW="6286236" imgH="601148" progId="Word.Document.8">
                  <p:embed/>
                </p:oleObj>
              </mc:Choice>
              <mc:Fallback>
                <p:oleObj name="文档" r:id="rId9" imgW="6286236" imgH="60114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3743" y="4404122"/>
                        <a:ext cx="4823692" cy="4417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852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微笑PPT - 小A">
  <a:themeElements>
    <a:clrScheme name="自定义 1">
      <a:dk1>
        <a:sysClr val="windowText" lastClr="000000"/>
      </a:dk1>
      <a:lt1>
        <a:sysClr val="window" lastClr="CCEDC7"/>
      </a:lt1>
      <a:dk2>
        <a:srgbClr val="073E87"/>
      </a:dk2>
      <a:lt2>
        <a:srgbClr val="C6E7FC"/>
      </a:lt2>
      <a:accent1>
        <a:srgbClr val="073E87"/>
      </a:accent1>
      <a:accent2>
        <a:srgbClr val="2D82F4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812</Words>
  <Application>Microsoft Office PowerPoint</Application>
  <PresentationFormat>全屏显示(16:9)</PresentationFormat>
  <Paragraphs>141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5" baseType="lpstr">
      <vt:lpstr>仿宋_GB2312</vt:lpstr>
      <vt:lpstr>黑体</vt:lpstr>
      <vt:lpstr>华文行楷</vt:lpstr>
      <vt:lpstr>华文细黑</vt:lpstr>
      <vt:lpstr>楷体_GB2312</vt:lpstr>
      <vt:lpstr>隶书</vt:lpstr>
      <vt:lpstr>宋体</vt:lpstr>
      <vt:lpstr>微软雅黑</vt:lpstr>
      <vt:lpstr>Arial</vt:lpstr>
      <vt:lpstr>Calibri</vt:lpstr>
      <vt:lpstr>Courier New</vt:lpstr>
      <vt:lpstr>Garamond</vt:lpstr>
      <vt:lpstr>Times New Roman</vt:lpstr>
      <vt:lpstr>Verdana</vt:lpstr>
      <vt:lpstr>Wingdings</vt:lpstr>
      <vt:lpstr>微笑PPT - 小A</vt:lpstr>
      <vt:lpstr>文档</vt:lpstr>
      <vt:lpstr>主题2   常见的酸重点点拨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熊猫办公ppt</dc:title>
  <dc:creator>熊猫办公</dc:creator>
  <cp:lastModifiedBy>Windows User</cp:lastModifiedBy>
  <cp:revision>208</cp:revision>
  <dcterms:created xsi:type="dcterms:W3CDTF">2010-02-22T07:41:00Z</dcterms:created>
  <dcterms:modified xsi:type="dcterms:W3CDTF">2020-04-08T08:12:50Z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  <property fmtid="{D5CDD505-2E9C-101B-9397-08002B2CF9AE}" pid="3" name="KSORubyTemplateID">
    <vt:lpwstr>2</vt:lpwstr>
  </property>
</Properties>
</file>