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5"/>
  </p:notesMasterIdLst>
  <p:handoutMasterIdLst>
    <p:handoutMasterId r:id="rId26"/>
  </p:handoutMasterIdLst>
  <p:sldIdLst>
    <p:sldId id="371" r:id="rId3"/>
    <p:sldId id="429" r:id="rId4"/>
    <p:sldId id="444" r:id="rId5"/>
    <p:sldId id="488" r:id="rId6"/>
    <p:sldId id="428" r:id="rId7"/>
    <p:sldId id="445" r:id="rId8"/>
    <p:sldId id="443" r:id="rId9"/>
    <p:sldId id="455" r:id="rId10"/>
    <p:sldId id="456" r:id="rId11"/>
    <p:sldId id="397" r:id="rId12"/>
    <p:sldId id="461" r:id="rId13"/>
    <p:sldId id="478" r:id="rId14"/>
    <p:sldId id="479" r:id="rId15"/>
    <p:sldId id="489" r:id="rId16"/>
    <p:sldId id="490" r:id="rId17"/>
    <p:sldId id="480" r:id="rId18"/>
    <p:sldId id="477" r:id="rId19"/>
    <p:sldId id="491" r:id="rId20"/>
    <p:sldId id="484" r:id="rId21"/>
    <p:sldId id="486" r:id="rId22"/>
    <p:sldId id="476" r:id="rId23"/>
    <p:sldId id="395" r:id="rId24"/>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354" autoAdjust="0"/>
    <p:restoredTop sz="94578" autoAdjust="0"/>
  </p:normalViewPr>
  <p:slideViewPr>
    <p:cSldViewPr>
      <p:cViewPr varScale="1">
        <p:scale>
          <a:sx n="56" d="100"/>
          <a:sy n="56" d="100"/>
        </p:scale>
        <p:origin x="-102" y="-672"/>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22</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第二单元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6</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1" r:id="rId6"/>
    <p:sldLayoutId id="2147483695"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024430" y="4000505"/>
            <a:ext cx="4224233" cy="1477328"/>
          </a:xfrm>
          <a:prstGeom prst="rect">
            <a:avLst/>
          </a:prstGeom>
        </p:spPr>
        <p:txBody>
          <a:bodyPr wrap="square">
            <a:spAutoFit/>
          </a:bodyPr>
          <a:lstStyle/>
          <a:p>
            <a:r>
              <a:rPr lang="en-US" sz="3600" dirty="0" smtClean="0"/>
              <a:t>6.</a:t>
            </a:r>
            <a:r>
              <a:rPr lang="zh-CN" altLang="en-US" sz="3600" dirty="0" smtClean="0"/>
              <a:t>阿西莫夫短文两篇</a:t>
            </a:r>
            <a:endParaRPr lang="en-US" altLang="zh-CN" sz="3600" dirty="0" smtClean="0"/>
          </a:p>
          <a:p>
            <a:pPr algn="ctr">
              <a:lnSpc>
                <a:spcPct val="150000"/>
              </a:lnSpc>
            </a:pPr>
            <a:r>
              <a:rPr lang="zh-CN" altLang="en-US" sz="3600" dirty="0" smtClean="0"/>
              <a:t>恐龙无处</a:t>
            </a:r>
            <a:r>
              <a:rPr lang="zh-CN" altLang="en-US" sz="3600" smtClean="0"/>
              <a:t>不有</a:t>
            </a:r>
            <a:endParaRPr lang="zh-CN" altLang="en-US" sz="3600" dirty="0" smtClean="0"/>
          </a:p>
        </p:txBody>
      </p:sp>
      <p:sp>
        <p:nvSpPr>
          <p:cNvPr id="24" name="动作按钮: 声音 23">
            <a:hlinkClick r:id="" action="ppaction://noaction" highlightClick="1">
              <a:snd r:embed="rId2" name="applause.wav" builtIn="1"/>
            </a:hlinkClick>
          </p:cNvPr>
          <p:cNvSpPr/>
          <p:nvPr/>
        </p:nvSpPr>
        <p:spPr>
          <a:xfrm>
            <a:off x="3738546"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8" name="第2单元.eps" descr="id:2147495452;FounderCES"/>
          <p:cNvPicPr/>
          <p:nvPr/>
        </p:nvPicPr>
        <p:blipFill>
          <a:blip r:embed="rId3"/>
          <a:stretch>
            <a:fillRect/>
          </a:stretch>
        </p:blipFill>
        <p:spPr>
          <a:xfrm>
            <a:off x="881026" y="1714488"/>
            <a:ext cx="10358510" cy="1842702"/>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一、活动</a:t>
            </a:r>
            <a:r>
              <a:rPr lang="en-US" dirty="0" smtClean="0"/>
              <a:t>:</a:t>
            </a:r>
            <a:r>
              <a:rPr lang="zh-CN" altLang="en-US" dirty="0" smtClean="0"/>
              <a:t>默读课文</a:t>
            </a:r>
            <a:r>
              <a:rPr lang="en-US" dirty="0" smtClean="0"/>
              <a:t>,</a:t>
            </a:r>
            <a:r>
              <a:rPr lang="zh-CN" altLang="en-US" dirty="0" smtClean="0"/>
              <a:t>整体把握文章内容</a:t>
            </a:r>
            <a:r>
              <a:rPr lang="en-US" dirty="0" smtClean="0"/>
              <a:t>,</a:t>
            </a:r>
            <a:r>
              <a:rPr lang="zh-CN" altLang="en-US" dirty="0" smtClean="0"/>
              <a:t>按要求筛选信息</a:t>
            </a:r>
            <a:r>
              <a:rPr lang="en-US" dirty="0" smtClean="0"/>
              <a:t>,</a:t>
            </a:r>
            <a:r>
              <a:rPr lang="zh-CN" altLang="en-US" dirty="0" smtClean="0"/>
              <a:t>积累科学知识。</a:t>
            </a:r>
          </a:p>
          <a:p>
            <a:r>
              <a:rPr lang="en-US" dirty="0" smtClean="0"/>
              <a:t>1.</a:t>
            </a:r>
            <a:r>
              <a:rPr lang="zh-CN" altLang="en-US" dirty="0" smtClean="0"/>
              <a:t>本文要说明的内容是什么</a:t>
            </a:r>
            <a:r>
              <a:rPr lang="en-US" dirty="0" smtClean="0"/>
              <a:t>?</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8" name="文本占位符 7"/>
          <p:cNvSpPr txBox="1">
            <a:spLocks/>
          </p:cNvSpPr>
          <p:nvPr/>
        </p:nvSpPr>
        <p:spPr>
          <a:xfrm>
            <a:off x="1595406" y="3571876"/>
            <a:ext cx="9215502" cy="857256"/>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依据在南极发现恐龙化石的事实</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证明了</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板块构造</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理论的正确性。</a:t>
            </a:r>
            <a:endParaRPr lang="zh-CN" altLang="en-US" sz="2800" dirty="0">
              <a:solidFill>
                <a:srgbClr val="FF0000"/>
              </a:solidFill>
              <a:latin typeface="华文细黑" pitchFamily="2" charset="-122"/>
              <a:ea typeface="华文细黑" pitchFamily="2" charset="-122"/>
            </a:endParaRPr>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nextCondLst>
                <p:cond evt="onClick" delay="0">
                  <p:tgtEl>
                    <p:spTgt spid="5"/>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为什么说</a:t>
            </a:r>
            <a:r>
              <a:rPr lang="en-US" dirty="0" smtClean="0"/>
              <a:t>“</a:t>
            </a:r>
            <a:r>
              <a:rPr lang="zh-CN" altLang="en-US" dirty="0" smtClean="0"/>
              <a:t>恐龙无处不有</a:t>
            </a:r>
            <a:r>
              <a:rPr lang="en-US" dirty="0" smtClean="0"/>
              <a:t>”?</a:t>
            </a:r>
            <a:endParaRPr lang="zh-CN" altLang="en-US" dirty="0"/>
          </a:p>
        </p:txBody>
      </p:sp>
      <p:sp>
        <p:nvSpPr>
          <p:cNvPr id="3" name="文本占位符 2"/>
          <p:cNvSpPr>
            <a:spLocks noGrp="1"/>
          </p:cNvSpPr>
          <p:nvPr>
            <p:ph type="body" sz="quarter" idx="11"/>
          </p:nvPr>
        </p:nvSpPr>
        <p:spPr>
          <a:xfrm>
            <a:off x="881026" y="1714488"/>
            <a:ext cx="10358510" cy="857256"/>
          </a:xfrm>
        </p:spPr>
        <p:txBody>
          <a:bodyPr/>
          <a:lstStyle/>
          <a:p>
            <a:r>
              <a:rPr lang="en-US" dirty="0" smtClean="0"/>
              <a:t>1986</a:t>
            </a:r>
            <a:r>
              <a:rPr lang="zh-CN" altLang="en-US" dirty="0" smtClean="0"/>
              <a:t>年</a:t>
            </a:r>
            <a:r>
              <a:rPr lang="en-US" dirty="0" smtClean="0"/>
              <a:t>1</a:t>
            </a:r>
            <a:r>
              <a:rPr lang="zh-CN" altLang="en-US" dirty="0" smtClean="0"/>
              <a:t>月</a:t>
            </a:r>
            <a:r>
              <a:rPr lang="en-US" dirty="0" smtClean="0"/>
              <a:t>,</a:t>
            </a:r>
            <a:r>
              <a:rPr lang="zh-CN" altLang="en-US" dirty="0" smtClean="0"/>
              <a:t>阿根廷南极研究所的专家在南极发现一些化石骨骼</a:t>
            </a:r>
            <a:r>
              <a:rPr lang="en-US" dirty="0" smtClean="0"/>
              <a:t>,</a:t>
            </a:r>
            <a:r>
              <a:rPr lang="zh-CN" altLang="en-US" dirty="0" smtClean="0"/>
              <a:t>而这些骨骼属于鸟臀目恐龙。在地球的其他大陆上也发现了恐龙化石。这些古老的爬行动物在南极的出现</a:t>
            </a:r>
            <a:r>
              <a:rPr lang="en-US" dirty="0" smtClean="0"/>
              <a:t>,</a:t>
            </a:r>
            <a:r>
              <a:rPr lang="zh-CN" altLang="en-US" dirty="0" smtClean="0"/>
              <a:t>说明恐龙确实遍布于世界各地。</a:t>
            </a:r>
          </a:p>
          <a:p>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3.</a:t>
            </a:r>
            <a:r>
              <a:rPr lang="zh-CN" altLang="en-US" dirty="0" smtClean="0"/>
              <a:t>在南极发现恐龙化石说明了什么问题</a:t>
            </a:r>
            <a:r>
              <a:rPr lang="en-US" dirty="0" smtClean="0"/>
              <a:t>?</a:t>
            </a:r>
            <a:endParaRPr lang="zh-CN" altLang="en-US" dirty="0"/>
          </a:p>
        </p:txBody>
      </p:sp>
      <p:sp>
        <p:nvSpPr>
          <p:cNvPr id="3" name="文本占位符 2"/>
          <p:cNvSpPr>
            <a:spLocks noGrp="1"/>
          </p:cNvSpPr>
          <p:nvPr>
            <p:ph type="body" sz="quarter" idx="11"/>
          </p:nvPr>
        </p:nvSpPr>
        <p:spPr>
          <a:xfrm>
            <a:off x="809588" y="1714488"/>
            <a:ext cx="10358510" cy="857256"/>
          </a:xfrm>
        </p:spPr>
        <p:txBody>
          <a:bodyPr/>
          <a:lstStyle/>
          <a:p>
            <a:r>
              <a:rPr lang="zh-CN" altLang="en-US" dirty="0" smtClean="0"/>
              <a:t>说明是大陆在漂移而不是恐龙自己在迁移。</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4.</a:t>
            </a:r>
            <a:r>
              <a:rPr lang="zh-CN" altLang="en-US" dirty="0" smtClean="0"/>
              <a:t>什么是</a:t>
            </a:r>
            <a:r>
              <a:rPr lang="en-US" dirty="0" smtClean="0"/>
              <a:t>“</a:t>
            </a:r>
            <a:r>
              <a:rPr lang="zh-CN" altLang="en-US" dirty="0" smtClean="0"/>
              <a:t>板块构造</a:t>
            </a:r>
            <a:r>
              <a:rPr lang="en-US" dirty="0" smtClean="0"/>
              <a:t>”</a:t>
            </a:r>
            <a:r>
              <a:rPr lang="zh-CN" altLang="en-US" dirty="0" smtClean="0"/>
              <a:t>理论</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1"/>
          </p:nvPr>
        </p:nvSpPr>
        <p:spPr>
          <a:xfrm>
            <a:off x="881026" y="1071546"/>
            <a:ext cx="10358510" cy="3857652"/>
          </a:xfrm>
        </p:spPr>
        <p:txBody>
          <a:bodyPr/>
          <a:lstStyle/>
          <a:p>
            <a:pPr>
              <a:lnSpc>
                <a:spcPct val="130000"/>
              </a:lnSpc>
            </a:pPr>
            <a:r>
              <a:rPr lang="zh-CN" altLang="en-US" dirty="0" smtClean="0"/>
              <a:t>几十年前</a:t>
            </a:r>
            <a:r>
              <a:rPr lang="en-US" dirty="0" smtClean="0"/>
              <a:t>,</a:t>
            </a:r>
            <a:r>
              <a:rPr lang="zh-CN" altLang="en-US" dirty="0" smtClean="0"/>
              <a:t>人们发现地壳是由一些紧密拼合在一起但又在缓慢运动的大板块构成的。一些板块被拉开</a:t>
            </a:r>
            <a:r>
              <a:rPr lang="en-US" dirty="0" smtClean="0"/>
              <a:t>,</a:t>
            </a:r>
            <a:r>
              <a:rPr lang="zh-CN" altLang="en-US" dirty="0" smtClean="0"/>
              <a:t>而另一些则挤压在一起</a:t>
            </a:r>
            <a:r>
              <a:rPr lang="en-US" dirty="0" smtClean="0"/>
              <a:t>,</a:t>
            </a:r>
            <a:r>
              <a:rPr lang="zh-CN" altLang="en-US" dirty="0" smtClean="0"/>
              <a:t>一个板块也许会缓慢地向另一板块下面俯冲。</a:t>
            </a:r>
          </a:p>
          <a:p>
            <a:pPr>
              <a:lnSpc>
                <a:spcPct val="130000"/>
              </a:lnSpc>
            </a:pPr>
            <a:r>
              <a:rPr lang="zh-CN" altLang="en-US" dirty="0" smtClean="0"/>
              <a:t>二、问题</a:t>
            </a:r>
            <a:r>
              <a:rPr lang="en-US" dirty="0" smtClean="0"/>
              <a:t>:</a:t>
            </a:r>
            <a:r>
              <a:rPr lang="zh-CN" altLang="en-US" dirty="0" smtClean="0"/>
              <a:t>本文采用多种说明方法进行说明</a:t>
            </a:r>
            <a:r>
              <a:rPr lang="en-US" dirty="0" smtClean="0"/>
              <a:t>,</a:t>
            </a:r>
            <a:r>
              <a:rPr lang="zh-CN" altLang="en-US" dirty="0" smtClean="0"/>
              <a:t>引人入胜。请结合文章内容具体分析。</a:t>
            </a:r>
          </a:p>
          <a:p>
            <a:pPr>
              <a:lnSpc>
                <a:spcPct val="130000"/>
              </a:lnSpc>
            </a:pPr>
            <a:r>
              <a:rPr lang="zh-CN" altLang="en-US" dirty="0" smtClean="0"/>
              <a:t>示例</a:t>
            </a:r>
            <a:r>
              <a:rPr lang="en-US" dirty="0" smtClean="0"/>
              <a:t>:(1)</a:t>
            </a:r>
            <a:r>
              <a:rPr lang="zh-CN" altLang="en-US" dirty="0" smtClean="0"/>
              <a:t>举例子。</a:t>
            </a:r>
          </a:p>
          <a:p>
            <a:pPr>
              <a:lnSpc>
                <a:spcPct val="130000"/>
              </a:lnSpc>
            </a:pPr>
            <a:r>
              <a:rPr lang="zh-CN" altLang="en-US" dirty="0" smtClean="0"/>
              <a:t>为了说明不仅南极大陆有恐龙化石这一说法</a:t>
            </a:r>
            <a:r>
              <a:rPr lang="en-US" dirty="0" smtClean="0"/>
              <a:t>,</a:t>
            </a:r>
            <a:r>
              <a:rPr lang="zh-CN" altLang="en-US" dirty="0" smtClean="0"/>
              <a:t>列举</a:t>
            </a:r>
            <a:r>
              <a:rPr lang="en-US" dirty="0" smtClean="0"/>
              <a:t>“</a:t>
            </a:r>
            <a:r>
              <a:rPr lang="zh-CN" altLang="en-US" dirty="0" smtClean="0"/>
              <a:t>在地球的其他大陆上也都发现有恐龙化石</a:t>
            </a:r>
            <a:r>
              <a:rPr lang="en-US" dirty="0" smtClean="0"/>
              <a:t>”,</a:t>
            </a:r>
            <a:r>
              <a:rPr lang="zh-CN" altLang="en-US" dirty="0" smtClean="0"/>
              <a:t>说明恐龙确实遍布于世界各地。说明具体翔实</a:t>
            </a:r>
            <a:r>
              <a:rPr lang="en-US" dirty="0" smtClean="0"/>
              <a:t>,</a:t>
            </a:r>
            <a:r>
              <a:rPr lang="zh-CN" altLang="en-US" dirty="0" smtClean="0"/>
              <a:t>真切易懂。</a:t>
            </a:r>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500"/>
                                        <p:tgtEl>
                                          <p:spTgt spid="8">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blinds(horizontal)">
                                      <p:cBhvr>
                                        <p:cTn id="13" dur="500"/>
                                        <p:tgtEl>
                                          <p:spTgt spid="8">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blinds(horizontal)">
                                      <p:cBhvr>
                                        <p:cTn id="16" dur="500"/>
                                        <p:tgtEl>
                                          <p:spTgt spid="8">
                                            <p:txEl>
                                              <p:pRg st="3" end="3"/>
                                            </p:txEl>
                                          </p:spTgt>
                                        </p:tgtEl>
                                      </p:cBhvr>
                                    </p:animEffect>
                                  </p:childTnLst>
                                </p:cTn>
                              </p:par>
                            </p:childTnLst>
                          </p:cTn>
                        </p:par>
                      </p:childTnLst>
                    </p:cTn>
                  </p:par>
                </p:childTnLst>
              </p:cTn>
              <p:nextCondLst>
                <p:cond evt="onClick" delay="0">
                  <p:tgtEl>
                    <p:spTgt spid="9"/>
                  </p:tgtEl>
                </p:cond>
              </p:nextCondLst>
            </p:seq>
          </p:childTnLst>
        </p:cTn>
      </p:par>
    </p:tnLst>
    <p:bldLst>
      <p:bldP spid="8"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1"/>
          </p:nvPr>
        </p:nvSpPr>
        <p:spPr>
          <a:xfrm>
            <a:off x="881026" y="1071546"/>
            <a:ext cx="10358510" cy="3857652"/>
          </a:xfrm>
        </p:spPr>
        <p:txBody>
          <a:bodyPr/>
          <a:lstStyle/>
          <a:p>
            <a:pPr>
              <a:lnSpc>
                <a:spcPct val="130000"/>
              </a:lnSpc>
            </a:pPr>
            <a:r>
              <a:rPr lang="en-US" dirty="0" smtClean="0"/>
              <a:t>(2)</a:t>
            </a:r>
            <a:r>
              <a:rPr lang="zh-CN" altLang="en-US" dirty="0" smtClean="0"/>
              <a:t>作比较。</a:t>
            </a:r>
          </a:p>
          <a:p>
            <a:pPr>
              <a:lnSpc>
                <a:spcPct val="130000"/>
              </a:lnSpc>
            </a:pPr>
            <a:r>
              <a:rPr lang="zh-CN" altLang="en-US" dirty="0" smtClean="0"/>
              <a:t>将南极恐龙的命运与其他大陆的恐龙进行比较。</a:t>
            </a:r>
            <a:r>
              <a:rPr lang="en-US" dirty="0" smtClean="0"/>
              <a:t>“</a:t>
            </a:r>
            <a:r>
              <a:rPr lang="zh-CN" altLang="en-US" dirty="0" smtClean="0"/>
              <a:t>这些生物的命运比其他同类要悲惨得多</a:t>
            </a:r>
            <a:r>
              <a:rPr lang="en-US" dirty="0" smtClean="0"/>
              <a:t>,</a:t>
            </a:r>
            <a:r>
              <a:rPr lang="zh-CN" altLang="en-US" dirty="0" smtClean="0"/>
              <a:t>因为板块把它们向南携带到了极地。</a:t>
            </a:r>
            <a:r>
              <a:rPr lang="en-US" dirty="0" smtClean="0"/>
              <a:t>”</a:t>
            </a:r>
            <a:r>
              <a:rPr lang="zh-CN" altLang="en-US" dirty="0" smtClean="0"/>
              <a:t>说明鲜明具体</a:t>
            </a:r>
            <a:r>
              <a:rPr lang="en-US" dirty="0" smtClean="0"/>
              <a:t>,</a:t>
            </a:r>
            <a:r>
              <a:rPr lang="zh-CN" altLang="en-US" dirty="0" smtClean="0"/>
              <a:t>使读者一目了然。</a:t>
            </a:r>
          </a:p>
          <a:p>
            <a:pPr>
              <a:lnSpc>
                <a:spcPct val="130000"/>
              </a:lnSpc>
            </a:pPr>
            <a:r>
              <a:rPr lang="en-US" dirty="0" smtClean="0"/>
              <a:t>(3)</a:t>
            </a:r>
            <a:r>
              <a:rPr lang="zh-CN" altLang="en-US" dirty="0" smtClean="0"/>
              <a:t>打比方。</a:t>
            </a:r>
          </a:p>
          <a:p>
            <a:pPr>
              <a:lnSpc>
                <a:spcPct val="130000"/>
              </a:lnSpc>
            </a:pPr>
            <a:r>
              <a:rPr lang="en-US" dirty="0" smtClean="0"/>
              <a:t>“</a:t>
            </a:r>
            <a:r>
              <a:rPr lang="zh-CN" altLang="en-US" dirty="0" smtClean="0"/>
              <a:t>位于南极中心部位的南极洲是全球的大冰箱</a:t>
            </a:r>
            <a:r>
              <a:rPr lang="en-US" dirty="0" smtClean="0"/>
              <a:t>”</a:t>
            </a:r>
            <a:r>
              <a:rPr lang="zh-CN" altLang="en-US" dirty="0" smtClean="0"/>
              <a:t>一句</a:t>
            </a:r>
            <a:r>
              <a:rPr lang="en-US" dirty="0" smtClean="0"/>
              <a:t>,</a:t>
            </a:r>
            <a:r>
              <a:rPr lang="zh-CN" altLang="en-US" dirty="0" smtClean="0"/>
              <a:t>形象地说明了南极洲寒冷的程度以及南极洲在地球中的重要地位</a:t>
            </a:r>
            <a:r>
              <a:rPr lang="en-US" dirty="0" smtClean="0"/>
              <a:t>,</a:t>
            </a:r>
            <a:r>
              <a:rPr lang="zh-CN" altLang="en-US" dirty="0" smtClean="0"/>
              <a:t>语言生动形象</a:t>
            </a:r>
            <a:r>
              <a:rPr lang="en-US" dirty="0" smtClean="0"/>
              <a:t>,</a:t>
            </a:r>
            <a:r>
              <a:rPr lang="zh-CN" altLang="en-US" dirty="0" smtClean="0"/>
              <a:t>明白如话。</a:t>
            </a:r>
          </a:p>
          <a:p>
            <a:pPr>
              <a:lnSpc>
                <a:spcPct val="130000"/>
              </a:lnSpc>
            </a:pP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500"/>
                                        <p:tgtEl>
                                          <p:spTgt spid="8">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xEl>
                                              <p:pRg st="2" end="2"/>
                                            </p:txEl>
                                          </p:spTgt>
                                        </p:tgtEl>
                                        <p:attrNameLst>
                                          <p:attrName>style.visibility</p:attrName>
                                        </p:attrNameLst>
                                      </p:cBhvr>
                                      <p:to>
                                        <p:strVal val="visible"/>
                                      </p:to>
                                    </p:set>
                                    <p:animEffect transition="in" filter="blinds(horizontal)">
                                      <p:cBhvr>
                                        <p:cTn id="13" dur="500"/>
                                        <p:tgtEl>
                                          <p:spTgt spid="8">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8">
                                            <p:txEl>
                                              <p:pRg st="3" end="3"/>
                                            </p:txEl>
                                          </p:spTgt>
                                        </p:tgtEl>
                                        <p:attrNameLst>
                                          <p:attrName>style.visibility</p:attrName>
                                        </p:attrNameLst>
                                      </p:cBhvr>
                                      <p:to>
                                        <p:strVal val="visible"/>
                                      </p:to>
                                    </p:set>
                                    <p:animEffect transition="in" filter="blinds(horizontal)">
                                      <p:cBhvr>
                                        <p:cTn id="16" dur="500"/>
                                        <p:tgtEl>
                                          <p:spTgt spid="8">
                                            <p:txEl>
                                              <p:pRg st="3" end="3"/>
                                            </p:txEl>
                                          </p:spTgt>
                                        </p:tgtEl>
                                      </p:cBhvr>
                                    </p:animEffect>
                                  </p:childTnLst>
                                </p:cTn>
                              </p:par>
                            </p:childTnLst>
                          </p:cTn>
                        </p:par>
                      </p:childTnLst>
                    </p:cTn>
                  </p:par>
                </p:childTnLst>
              </p:cTn>
              <p:nextCondLst>
                <p:cond evt="onClick" delay="0">
                  <p:tgtEl>
                    <p:spTgt spid="9"/>
                  </p:tgtEl>
                </p:cond>
              </p:nextCondLst>
            </p:seq>
          </p:childTnLst>
        </p:cTn>
      </p:par>
    </p:tnLst>
    <p:bldLst>
      <p:bldP spid="8"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三、问题</a:t>
            </a:r>
            <a:r>
              <a:rPr lang="en-US" dirty="0" smtClean="0"/>
              <a:t>:</a:t>
            </a:r>
            <a:r>
              <a:rPr lang="zh-CN" altLang="en-US" dirty="0" smtClean="0"/>
              <a:t>这篇文章让我们明白了</a:t>
            </a:r>
            <a:r>
              <a:rPr lang="en-US" dirty="0" smtClean="0"/>
              <a:t>“</a:t>
            </a:r>
            <a:r>
              <a:rPr lang="zh-CN" altLang="en-US" dirty="0" smtClean="0"/>
              <a:t>不同科学领域之间是紧密相连的。在一个科学领域的发现肯定会对其他领域产生影响</a:t>
            </a:r>
            <a:r>
              <a:rPr lang="en-US" dirty="0" smtClean="0"/>
              <a:t>”</a:t>
            </a:r>
            <a:r>
              <a:rPr lang="zh-CN" altLang="en-US" dirty="0" smtClean="0"/>
              <a:t>。就此</a:t>
            </a:r>
            <a:r>
              <a:rPr lang="en-US" dirty="0" smtClean="0"/>
              <a:t>,</a:t>
            </a:r>
            <a:r>
              <a:rPr lang="zh-CN" altLang="en-US" dirty="0" smtClean="0"/>
              <a:t>你能举出哪些例子</a:t>
            </a:r>
            <a:r>
              <a:rPr lang="en-US" dirty="0" smtClean="0"/>
              <a:t>?</a:t>
            </a:r>
            <a:endParaRPr lang="zh-CN" altLang="en-US" dirty="0" smtClean="0"/>
          </a:p>
          <a:p>
            <a:endParaRPr lang="zh-CN" altLang="en-US" dirty="0"/>
          </a:p>
        </p:txBody>
      </p:sp>
      <p:sp>
        <p:nvSpPr>
          <p:cNvPr id="3" name="文本占位符 2"/>
          <p:cNvSpPr>
            <a:spLocks noGrp="1"/>
          </p:cNvSpPr>
          <p:nvPr>
            <p:ph type="body" sz="quarter" idx="11"/>
          </p:nvPr>
        </p:nvSpPr>
        <p:spPr>
          <a:xfrm>
            <a:off x="809588" y="3000372"/>
            <a:ext cx="10572824" cy="857256"/>
          </a:xfrm>
        </p:spPr>
        <p:txBody>
          <a:bodyPr/>
          <a:lstStyle/>
          <a:p>
            <a:r>
              <a:rPr lang="zh-CN" altLang="en-US" dirty="0" smtClean="0"/>
              <a:t>示例</a:t>
            </a:r>
            <a:r>
              <a:rPr lang="en-US" dirty="0" smtClean="0"/>
              <a:t>:</a:t>
            </a:r>
            <a:r>
              <a:rPr lang="zh-CN" altLang="en-US" dirty="0" smtClean="0"/>
              <a:t>美国麻省理工学院机械工程系谢皮罗教授注意到澡盆中水的漩涡总呈逆时针方向旋转</a:t>
            </a:r>
            <a:r>
              <a:rPr lang="en-US" dirty="0" smtClean="0"/>
              <a:t>,</a:t>
            </a:r>
            <a:r>
              <a:rPr lang="zh-CN" altLang="en-US" dirty="0" smtClean="0"/>
              <a:t>他大胆地推断这一定与地球自转有关</a:t>
            </a:r>
            <a:r>
              <a:rPr lang="en-US" dirty="0" smtClean="0"/>
              <a:t>,</a:t>
            </a:r>
            <a:r>
              <a:rPr lang="zh-CN" altLang="en-US" dirty="0" smtClean="0"/>
              <a:t>并且推断北半球呈逆时针方向旋转</a:t>
            </a:r>
            <a:r>
              <a:rPr lang="en-US" dirty="0" smtClean="0"/>
              <a:t>,</a:t>
            </a:r>
            <a:r>
              <a:rPr lang="zh-CN" altLang="en-US" dirty="0" smtClean="0"/>
              <a:t>赤道不会有漩涡</a:t>
            </a:r>
            <a:r>
              <a:rPr lang="en-US" dirty="0" smtClean="0"/>
              <a:t>,</a:t>
            </a:r>
            <a:r>
              <a:rPr lang="zh-CN" altLang="en-US" dirty="0" smtClean="0"/>
              <a:t>南半球呈顺时针方向。他就此发表的论文震惊科学领域。</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en-US" dirty="0" smtClean="0"/>
              <a:t>1.</a:t>
            </a:r>
            <a:r>
              <a:rPr lang="zh-CN" altLang="en-US" dirty="0" smtClean="0"/>
              <a:t>作者由恐龙化石的发现联想到什么问题</a:t>
            </a:r>
            <a:r>
              <a:rPr lang="en-US" dirty="0" smtClean="0"/>
              <a:t>?</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文本占位符 7"/>
          <p:cNvSpPr>
            <a:spLocks noGrp="1"/>
          </p:cNvSpPr>
          <p:nvPr>
            <p:ph type="body" sz="quarter" idx="11"/>
          </p:nvPr>
        </p:nvSpPr>
        <p:spPr>
          <a:xfrm>
            <a:off x="881026" y="1071546"/>
            <a:ext cx="10358510" cy="3857652"/>
          </a:xfrm>
        </p:spPr>
        <p:txBody>
          <a:bodyPr/>
          <a:lstStyle/>
          <a:p>
            <a:r>
              <a:rPr lang="zh-CN" altLang="en-US" dirty="0" smtClean="0"/>
              <a:t>一、恐龙如何能在南极地区生存呢</a:t>
            </a:r>
            <a:r>
              <a:rPr lang="en-US" dirty="0" smtClean="0"/>
              <a:t>?</a:t>
            </a:r>
            <a:endParaRPr lang="zh-CN" altLang="en-US" dirty="0" smtClean="0"/>
          </a:p>
          <a:p>
            <a:r>
              <a:rPr lang="zh-CN" altLang="en-US" dirty="0" smtClean="0"/>
              <a:t>二、恐龙是如何越过大洋到另一个大陆上去的呢</a:t>
            </a:r>
            <a:r>
              <a:rPr lang="en-US" dirty="0" smtClean="0"/>
              <a:t>?</a:t>
            </a:r>
            <a:endParaRPr lang="zh-CN" altLang="en-US" dirty="0" smtClean="0"/>
          </a:p>
          <a:p>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xEl>
                                              <p:pRg st="1" end="1"/>
                                            </p:txEl>
                                          </p:spTgt>
                                        </p:tgtEl>
                                        <p:attrNameLst>
                                          <p:attrName>style.visibility</p:attrName>
                                        </p:attrNameLst>
                                      </p:cBhvr>
                                      <p:to>
                                        <p:strVal val="visible"/>
                                      </p:to>
                                    </p:set>
                                    <p:animEffect transition="in" filter="blinds(horizontal)">
                                      <p:cBhvr>
                                        <p:cTn id="10" dur="500"/>
                                        <p:tgtEl>
                                          <p:spTgt spid="8">
                                            <p:txEl>
                                              <p:pRg st="1" end="1"/>
                                            </p:txEl>
                                          </p:spTgt>
                                        </p:tgtEl>
                                      </p:cBhvr>
                                    </p:animEffect>
                                  </p:childTnLst>
                                </p:cTn>
                              </p:par>
                            </p:childTnLst>
                          </p:cTn>
                        </p:par>
                      </p:childTnLst>
                    </p:cTn>
                  </p:par>
                </p:childTnLst>
              </p:cTn>
              <p:nextCondLst>
                <p:cond evt="onClick" delay="0">
                  <p:tgtEl>
                    <p:spTgt spid="9"/>
                  </p:tgtEl>
                </p:cond>
              </p:nextCondLst>
            </p:seq>
          </p:childTnLst>
        </p:cTn>
      </p:par>
    </p:tnLst>
    <p:bldLst>
      <p:bldP spid="8"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928670"/>
            <a:ext cx="10358510" cy="5214974"/>
          </a:xfrm>
        </p:spPr>
        <p:txBody>
          <a:bodyPr/>
          <a:lstStyle/>
          <a:p>
            <a:r>
              <a:rPr lang="en-US" dirty="0" smtClean="0"/>
              <a:t>2.</a:t>
            </a:r>
            <a:r>
              <a:rPr lang="zh-CN" altLang="en-US" dirty="0" smtClean="0"/>
              <a:t>通过本文的学习</a:t>
            </a:r>
            <a:r>
              <a:rPr lang="en-US" dirty="0" smtClean="0"/>
              <a:t>,</a:t>
            </a:r>
            <a:r>
              <a:rPr lang="zh-CN" altLang="en-US" dirty="0" smtClean="0"/>
              <a:t>我们了解到了一些科学知识</a:t>
            </a:r>
            <a:r>
              <a:rPr lang="en-US" dirty="0" smtClean="0"/>
              <a:t>,</a:t>
            </a:r>
            <a:r>
              <a:rPr lang="zh-CN" altLang="en-US" dirty="0" smtClean="0"/>
              <a:t>知道了恐龙灭绝的原因是</a:t>
            </a:r>
            <a:r>
              <a:rPr lang="en-US" dirty="0" smtClean="0"/>
              <a:t>“</a:t>
            </a:r>
            <a:r>
              <a:rPr lang="zh-CN" altLang="en-US" dirty="0" smtClean="0"/>
              <a:t>撞击说</a:t>
            </a:r>
            <a:r>
              <a:rPr lang="en-US" dirty="0" smtClean="0"/>
              <a:t>”</a:t>
            </a:r>
            <a:r>
              <a:rPr lang="zh-CN" altLang="en-US" dirty="0" smtClean="0"/>
              <a:t>而不是</a:t>
            </a:r>
            <a:r>
              <a:rPr lang="en-US" dirty="0" smtClean="0"/>
              <a:t>“</a:t>
            </a:r>
            <a:r>
              <a:rPr lang="zh-CN" altLang="en-US" dirty="0" smtClean="0"/>
              <a:t>火山说</a:t>
            </a:r>
            <a:r>
              <a:rPr lang="en-US" dirty="0" smtClean="0"/>
              <a:t>”</a:t>
            </a:r>
            <a:r>
              <a:rPr lang="zh-CN" altLang="en-US" dirty="0" smtClean="0"/>
              <a:t>。对这一结论</a:t>
            </a:r>
            <a:r>
              <a:rPr lang="en-US" dirty="0" smtClean="0"/>
              <a:t>,</a:t>
            </a:r>
            <a:r>
              <a:rPr lang="zh-CN" altLang="en-US" dirty="0" smtClean="0"/>
              <a:t>很多人支持</a:t>
            </a:r>
            <a:r>
              <a:rPr lang="en-US" dirty="0" smtClean="0"/>
              <a:t>,</a:t>
            </a:r>
            <a:r>
              <a:rPr lang="zh-CN" altLang="en-US" dirty="0" smtClean="0"/>
              <a:t>但也有一些人反对</a:t>
            </a:r>
            <a:r>
              <a:rPr lang="en-US" dirty="0" smtClean="0"/>
              <a:t>,</a:t>
            </a:r>
            <a:r>
              <a:rPr lang="zh-CN" altLang="en-US" dirty="0" smtClean="0"/>
              <a:t>你持什么看法呢</a:t>
            </a:r>
            <a:r>
              <a:rPr lang="en-US" dirty="0" smtClean="0"/>
              <a:t>?</a:t>
            </a:r>
            <a:endParaRPr lang="zh-CN" altLang="en-US" dirty="0" smtClean="0"/>
          </a:p>
          <a:p>
            <a:endParaRPr lang="zh-CN" altLang="en-US" dirty="0"/>
          </a:p>
        </p:txBody>
      </p:sp>
      <p:sp>
        <p:nvSpPr>
          <p:cNvPr id="3" name="文本占位符 2"/>
          <p:cNvSpPr>
            <a:spLocks noGrp="1"/>
          </p:cNvSpPr>
          <p:nvPr>
            <p:ph type="body" sz="quarter" idx="11"/>
          </p:nvPr>
        </p:nvSpPr>
        <p:spPr>
          <a:xfrm>
            <a:off x="666712" y="2928934"/>
            <a:ext cx="10644262" cy="857256"/>
          </a:xfrm>
        </p:spPr>
        <p:txBody>
          <a:bodyPr/>
          <a:lstStyle/>
          <a:p>
            <a:r>
              <a:rPr lang="zh-CN" altLang="en-US" dirty="0" smtClean="0"/>
              <a:t>言之有理即可。</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endParaRPr lang="en-US" dirty="0" smtClean="0"/>
          </a:p>
          <a:p>
            <a:r>
              <a:rPr lang="en-US" dirty="0" smtClean="0"/>
              <a:t>1.</a:t>
            </a:r>
            <a:r>
              <a:rPr lang="zh-CN" altLang="en-US" dirty="0" smtClean="0"/>
              <a:t>能解释</a:t>
            </a:r>
            <a:r>
              <a:rPr lang="en-US" dirty="0" smtClean="0"/>
              <a:t>“</a:t>
            </a:r>
            <a:r>
              <a:rPr lang="zh-CN" altLang="en-US" dirty="0" smtClean="0"/>
              <a:t>板块构造</a:t>
            </a:r>
            <a:r>
              <a:rPr lang="en-US" dirty="0" smtClean="0"/>
              <a:t>”“</a:t>
            </a:r>
            <a:r>
              <a:rPr lang="zh-CN" altLang="en-US" dirty="0" smtClean="0"/>
              <a:t>大灭绝</a:t>
            </a:r>
            <a:r>
              <a:rPr lang="en-US" dirty="0" smtClean="0"/>
              <a:t>”</a:t>
            </a:r>
            <a:r>
              <a:rPr lang="zh-CN" altLang="en-US" dirty="0" smtClean="0"/>
              <a:t>等科学概念。</a:t>
            </a:r>
          </a:p>
          <a:p>
            <a:r>
              <a:rPr lang="en-US" dirty="0" smtClean="0"/>
              <a:t>2.</a:t>
            </a:r>
            <a:r>
              <a:rPr lang="zh-CN" altLang="en-US" dirty="0" smtClean="0"/>
              <a:t>整理归纳文章的行文顺序及说明方法、语言特色。</a:t>
            </a:r>
          </a:p>
          <a:p>
            <a:pPr>
              <a:lnSpc>
                <a:spcPct val="130000"/>
              </a:lnSpc>
            </a:pPr>
            <a:endParaRPr lang="zh-CN" altLang="en-US" dirty="0" smtClean="0"/>
          </a:p>
          <a:p>
            <a:pPr>
              <a:lnSpc>
                <a:spcPct val="130000"/>
              </a:lnSpc>
            </a:pPr>
            <a:endParaRPr lang="zh-CN" altLang="en-US" dirty="0" smtClean="0"/>
          </a:p>
          <a:p>
            <a:pPr>
              <a:lnSpc>
                <a:spcPct val="130000"/>
              </a:lnSpc>
            </a:pPr>
            <a:r>
              <a:rPr lang="zh-CN" altLang="en-US" dirty="0" smtClean="0"/>
              <a:t>　　</a:t>
            </a:r>
            <a:endParaRPr lang="zh-CN" altLang="en-US" dirty="0"/>
          </a:p>
        </p:txBody>
      </p:sp>
      <p:sp>
        <p:nvSpPr>
          <p:cNvPr id="4" name="文本占位符 3"/>
          <p:cNvSpPr>
            <a:spLocks noGrp="1"/>
          </p:cNvSpPr>
          <p:nvPr>
            <p:ph type="body" sz="quarter" idx="11"/>
          </p:nvPr>
        </p:nvSpPr>
        <p:spPr>
          <a:xfrm>
            <a:off x="881026" y="3714752"/>
            <a:ext cx="10644262" cy="857256"/>
          </a:xfrm>
        </p:spPr>
        <p:txBody>
          <a:bodyPr/>
          <a:lstStyle/>
          <a:p>
            <a:r>
              <a:rPr lang="en-US" dirty="0" smtClean="0"/>
              <a:t>◉</a:t>
            </a:r>
            <a:r>
              <a:rPr lang="zh-CN" altLang="en-US" dirty="0" smtClean="0"/>
              <a:t>重点</a:t>
            </a:r>
            <a:r>
              <a:rPr lang="en-US" dirty="0" smtClean="0"/>
              <a:t>:</a:t>
            </a:r>
          </a:p>
          <a:p>
            <a:r>
              <a:rPr lang="en-US" dirty="0" smtClean="0"/>
              <a:t>1.</a:t>
            </a:r>
            <a:r>
              <a:rPr lang="zh-CN" altLang="en-US" dirty="0" smtClean="0"/>
              <a:t>了解文章揭示的恐龙灭绝的原因。</a:t>
            </a:r>
          </a:p>
          <a:p>
            <a:r>
              <a:rPr lang="en-US" dirty="0" smtClean="0"/>
              <a:t>2.</a:t>
            </a:r>
            <a:r>
              <a:rPr lang="zh-CN" altLang="en-US" dirty="0" smtClean="0"/>
              <a:t>理解短文的行文顺序及说明方法、语言特色。</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928670"/>
            <a:ext cx="10358510" cy="5214974"/>
          </a:xfrm>
        </p:spPr>
        <p:txBody>
          <a:bodyPr/>
          <a:lstStyle/>
          <a:p>
            <a:r>
              <a:rPr lang="en-US" dirty="0" smtClean="0"/>
              <a:t>3.</a:t>
            </a:r>
            <a:r>
              <a:rPr lang="zh-CN" altLang="en-US" dirty="0" smtClean="0"/>
              <a:t>以本文为例</a:t>
            </a:r>
            <a:r>
              <a:rPr lang="en-US" dirty="0" smtClean="0"/>
              <a:t>,</a:t>
            </a:r>
            <a:r>
              <a:rPr lang="zh-CN" altLang="en-US" dirty="0" smtClean="0"/>
              <a:t>说说科学家们在科学研究中发挥了哪些创造性的思维。</a:t>
            </a:r>
            <a:endParaRPr lang="zh-CN" altLang="en-US" dirty="0"/>
          </a:p>
        </p:txBody>
      </p:sp>
      <p:sp>
        <p:nvSpPr>
          <p:cNvPr id="3" name="文本占位符 2"/>
          <p:cNvSpPr>
            <a:spLocks noGrp="1"/>
          </p:cNvSpPr>
          <p:nvPr>
            <p:ph type="body" sz="quarter" idx="11"/>
          </p:nvPr>
        </p:nvSpPr>
        <p:spPr>
          <a:xfrm>
            <a:off x="595274" y="2000240"/>
            <a:ext cx="11001452" cy="857256"/>
          </a:xfrm>
        </p:spPr>
        <p:txBody>
          <a:bodyPr/>
          <a:lstStyle/>
          <a:p>
            <a:r>
              <a:rPr lang="zh-CN" altLang="en-US" dirty="0" smtClean="0"/>
              <a:t>示例</a:t>
            </a:r>
            <a:r>
              <a:rPr lang="en-US" dirty="0" smtClean="0"/>
              <a:t>:(1)</a:t>
            </a:r>
            <a:r>
              <a:rPr lang="zh-CN" altLang="en-US" dirty="0" smtClean="0"/>
              <a:t>联想、想象。由南极恐龙化石联想到恐龙的迁移</a:t>
            </a:r>
            <a:r>
              <a:rPr lang="en-US" dirty="0" smtClean="0"/>
              <a:t>,</a:t>
            </a:r>
            <a:r>
              <a:rPr lang="zh-CN" altLang="en-US" dirty="0" smtClean="0"/>
              <a:t>由生物界的恐龙迁移想象到地质界的板块漂移</a:t>
            </a:r>
            <a:r>
              <a:rPr lang="en-US" dirty="0" smtClean="0"/>
              <a:t>,</a:t>
            </a:r>
            <a:r>
              <a:rPr lang="zh-CN" altLang="en-US" dirty="0" smtClean="0"/>
              <a:t>使问题的研究一步步地深入。</a:t>
            </a:r>
          </a:p>
          <a:p>
            <a:r>
              <a:rPr lang="en-US" dirty="0" smtClean="0"/>
              <a:t>(2)</a:t>
            </a:r>
            <a:r>
              <a:rPr lang="zh-CN" altLang="en-US" dirty="0" smtClean="0"/>
              <a:t>科学假设、推理。发现问题后</a:t>
            </a:r>
            <a:r>
              <a:rPr lang="en-US" dirty="0" smtClean="0"/>
              <a:t>,</a:t>
            </a:r>
            <a:r>
              <a:rPr lang="zh-CN" altLang="en-US" dirty="0" smtClean="0"/>
              <a:t>根据已有的理论进行大胆设想</a:t>
            </a:r>
            <a:r>
              <a:rPr lang="en-US" dirty="0" smtClean="0"/>
              <a:t>(</a:t>
            </a:r>
            <a:r>
              <a:rPr lang="zh-CN" altLang="en-US" dirty="0" smtClean="0"/>
              <a:t>这一问题的答案</a:t>
            </a:r>
            <a:r>
              <a:rPr lang="en-US" dirty="0" smtClean="0"/>
              <a:t>:</a:t>
            </a:r>
            <a:r>
              <a:rPr lang="zh-CN" altLang="en-US" dirty="0" smtClean="0"/>
              <a:t>是大陆在漂移而不是恐龙自己的迁移</a:t>
            </a:r>
            <a:r>
              <a:rPr lang="en-US" dirty="0" smtClean="0"/>
              <a:t>),</a:t>
            </a:r>
            <a:r>
              <a:rPr lang="zh-CN" altLang="en-US" dirty="0" smtClean="0"/>
              <a:t>然后进行科学的推理</a:t>
            </a:r>
            <a:r>
              <a:rPr lang="en-US" dirty="0" smtClean="0"/>
              <a:t>(“</a:t>
            </a:r>
            <a:r>
              <a:rPr lang="zh-CN" altLang="en-US" dirty="0" smtClean="0"/>
              <a:t>板块会将所有的大陆汇聚在一起</a:t>
            </a:r>
            <a:r>
              <a:rPr lang="en-US" dirty="0" smtClean="0"/>
              <a:t>,</a:t>
            </a:r>
            <a:r>
              <a:rPr lang="zh-CN" altLang="en-US" dirty="0" smtClean="0"/>
              <a:t>地球此时仅由一个主要陆地构成</a:t>
            </a:r>
            <a:r>
              <a:rPr lang="en-US" dirty="0" smtClean="0"/>
              <a:t>,</a:t>
            </a:r>
            <a:r>
              <a:rPr lang="zh-CN" altLang="en-US" dirty="0" smtClean="0"/>
              <a:t>称为</a:t>
            </a:r>
            <a:r>
              <a:rPr lang="en-US" dirty="0" smtClean="0"/>
              <a:t>‘</a:t>
            </a:r>
            <a:r>
              <a:rPr lang="zh-CN" altLang="en-US" dirty="0" smtClean="0"/>
              <a:t>泛大陆</a:t>
            </a:r>
            <a:r>
              <a:rPr lang="en-US" dirty="0" smtClean="0"/>
              <a:t>’</a:t>
            </a:r>
            <a:r>
              <a:rPr lang="zh-CN" altLang="en-US" dirty="0" smtClean="0"/>
              <a:t>。当板块继续运动时</a:t>
            </a:r>
            <a:r>
              <a:rPr lang="en-US" dirty="0" smtClean="0"/>
              <a:t>,</a:t>
            </a:r>
            <a:r>
              <a:rPr lang="zh-CN" altLang="en-US" dirty="0" smtClean="0"/>
              <a:t>大陆又重新被分开</a:t>
            </a:r>
            <a:r>
              <a:rPr lang="en-US" dirty="0" smtClean="0"/>
              <a:t>”),</a:t>
            </a:r>
            <a:r>
              <a:rPr lang="zh-CN" altLang="en-US" dirty="0" smtClean="0"/>
              <a:t>进而证实所提出的假设。</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阿西莫夫从小就很聪明</a:t>
            </a:r>
            <a:r>
              <a:rPr lang="en-US" dirty="0" smtClean="0"/>
              <a:t>,</a:t>
            </a:r>
            <a:r>
              <a:rPr lang="zh-CN" altLang="en-US" dirty="0" smtClean="0"/>
              <a:t>属于</a:t>
            </a:r>
            <a:r>
              <a:rPr lang="en-US" dirty="0" smtClean="0"/>
              <a:t>“</a:t>
            </a:r>
            <a:r>
              <a:rPr lang="zh-CN" altLang="en-US" dirty="0" smtClean="0"/>
              <a:t>天赋极高</a:t>
            </a:r>
            <a:r>
              <a:rPr lang="en-US" dirty="0" smtClean="0"/>
              <a:t>”</a:t>
            </a:r>
            <a:r>
              <a:rPr lang="zh-CN" altLang="en-US" dirty="0" smtClean="0"/>
              <a:t>之人。有一次</a:t>
            </a:r>
            <a:r>
              <a:rPr lang="en-US" dirty="0" smtClean="0"/>
              <a:t>,</a:t>
            </a:r>
            <a:r>
              <a:rPr lang="zh-CN" altLang="en-US" dirty="0" smtClean="0"/>
              <a:t>他遇到一位汽车修理工</a:t>
            </a:r>
            <a:r>
              <a:rPr lang="en-US" dirty="0" smtClean="0"/>
              <a:t>,</a:t>
            </a:r>
            <a:r>
              <a:rPr lang="zh-CN" altLang="en-US" dirty="0" smtClean="0"/>
              <a:t>是他的老熟人。汽车修理工对阿西莫夫说</a:t>
            </a:r>
            <a:r>
              <a:rPr lang="en-US" dirty="0" smtClean="0"/>
              <a:t>:“</a:t>
            </a:r>
            <a:r>
              <a:rPr lang="zh-CN" altLang="en-US" dirty="0" smtClean="0"/>
              <a:t>嗨</a:t>
            </a:r>
            <a:r>
              <a:rPr lang="en-US" dirty="0" smtClean="0"/>
              <a:t>,</a:t>
            </a:r>
            <a:r>
              <a:rPr lang="zh-CN" altLang="en-US" dirty="0" smtClean="0"/>
              <a:t>博士</a:t>
            </a:r>
            <a:r>
              <a:rPr lang="en-US" dirty="0" smtClean="0"/>
              <a:t>,</a:t>
            </a:r>
            <a:r>
              <a:rPr lang="zh-CN" altLang="en-US" dirty="0" smtClean="0"/>
              <a:t>我来考考你的智力</a:t>
            </a:r>
            <a:r>
              <a:rPr lang="en-US" dirty="0" smtClean="0"/>
              <a:t>,</a:t>
            </a:r>
            <a:r>
              <a:rPr lang="zh-CN" altLang="en-US" dirty="0" smtClean="0"/>
              <a:t>出一道思考题</a:t>
            </a:r>
            <a:r>
              <a:rPr lang="en-US" dirty="0" smtClean="0"/>
              <a:t>,</a:t>
            </a:r>
            <a:r>
              <a:rPr lang="zh-CN" altLang="en-US" dirty="0" smtClean="0"/>
              <a:t>看你能不能回答正确。</a:t>
            </a:r>
            <a:r>
              <a:rPr lang="en-US" dirty="0" smtClean="0"/>
              <a:t>”</a:t>
            </a:r>
            <a:r>
              <a:rPr lang="zh-CN" altLang="en-US" dirty="0" smtClean="0"/>
              <a:t>阿西莫夫</a:t>
            </a:r>
          </a:p>
          <a:p>
            <a:r>
              <a:rPr lang="zh-CN" altLang="en-US" dirty="0" smtClean="0"/>
              <a:t>点头同意。修理工便开始出题</a:t>
            </a:r>
            <a:r>
              <a:rPr lang="en-US" dirty="0" smtClean="0"/>
              <a:t>:“</a:t>
            </a:r>
            <a:r>
              <a:rPr lang="zh-CN" altLang="en-US" dirty="0" smtClean="0"/>
              <a:t>有一位聋哑人</a:t>
            </a:r>
            <a:r>
              <a:rPr lang="en-US" dirty="0" smtClean="0"/>
              <a:t>,</a:t>
            </a:r>
            <a:r>
              <a:rPr lang="zh-CN" altLang="en-US" dirty="0" smtClean="0"/>
              <a:t>想买几根钉子</a:t>
            </a:r>
            <a:r>
              <a:rPr lang="en-US" dirty="0" smtClean="0"/>
              <a:t>,</a:t>
            </a:r>
            <a:r>
              <a:rPr lang="zh-CN" altLang="en-US" dirty="0" smtClean="0"/>
              <a:t>就来到五金商店</a:t>
            </a:r>
            <a:r>
              <a:rPr lang="en-US" dirty="0" smtClean="0"/>
              <a:t>,</a:t>
            </a:r>
            <a:r>
              <a:rPr lang="zh-CN" altLang="en-US" dirty="0" smtClean="0"/>
              <a:t>对售货员做了这样一个手势</a:t>
            </a:r>
            <a:r>
              <a:rPr lang="en-US" dirty="0" smtClean="0"/>
              <a:t>:</a:t>
            </a:r>
            <a:r>
              <a:rPr lang="zh-CN" altLang="en-US" dirty="0" smtClean="0"/>
              <a:t>左手食指立在柜台上</a:t>
            </a:r>
            <a:r>
              <a:rPr lang="en-US" dirty="0" smtClean="0"/>
              <a:t>,</a:t>
            </a:r>
            <a:r>
              <a:rPr lang="zh-CN" altLang="en-US" dirty="0" smtClean="0"/>
              <a:t>右手握拳做出敲击的样子。售货员见状</a:t>
            </a:r>
            <a:r>
              <a:rPr lang="en-US" dirty="0" smtClean="0"/>
              <a:t>,</a:t>
            </a:r>
            <a:r>
              <a:rPr lang="zh-CN" altLang="en-US" dirty="0" smtClean="0"/>
              <a:t>先给他拿来一把锤子。聋哑人摇摇头</a:t>
            </a:r>
            <a:r>
              <a:rPr lang="en-US" dirty="0" smtClean="0"/>
              <a:t>,</a:t>
            </a:r>
            <a:r>
              <a:rPr lang="zh-CN" altLang="en-US" dirty="0" smtClean="0"/>
              <a:t>于是售货员就明白了</a:t>
            </a:r>
            <a:r>
              <a:rPr lang="en-US" dirty="0" smtClean="0"/>
              <a:t>,</a:t>
            </a:r>
            <a:r>
              <a:rPr lang="zh-CN" altLang="en-US" dirty="0" smtClean="0"/>
              <a:t>他想买的是钉子。</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zh-CN" altLang="en-US" dirty="0" smtClean="0"/>
              <a:t>聋哑人买好钉子</a:t>
            </a:r>
            <a:r>
              <a:rPr lang="en-US" dirty="0" smtClean="0"/>
              <a:t>,</a:t>
            </a:r>
            <a:r>
              <a:rPr lang="zh-CN" altLang="en-US" dirty="0" smtClean="0"/>
              <a:t>刚走出商店</a:t>
            </a:r>
            <a:r>
              <a:rPr lang="en-US" dirty="0" smtClean="0"/>
              <a:t>,</a:t>
            </a:r>
            <a:r>
              <a:rPr lang="zh-CN" altLang="en-US" dirty="0" smtClean="0"/>
              <a:t>接着进来一位盲人。这位盲人想买一把剪刀</a:t>
            </a:r>
            <a:r>
              <a:rPr lang="en-US" dirty="0" smtClean="0"/>
              <a:t>,</a:t>
            </a:r>
            <a:r>
              <a:rPr lang="zh-CN" altLang="en-US" dirty="0" smtClean="0"/>
              <a:t>请问</a:t>
            </a:r>
            <a:r>
              <a:rPr lang="en-US" dirty="0" smtClean="0"/>
              <a:t>:“</a:t>
            </a:r>
            <a:r>
              <a:rPr lang="zh-CN" altLang="en-US" dirty="0" smtClean="0"/>
              <a:t>盲人会怎样做</a:t>
            </a:r>
            <a:r>
              <a:rPr lang="en-US" dirty="0" smtClean="0"/>
              <a:t>?”</a:t>
            </a:r>
            <a:r>
              <a:rPr lang="zh-CN" altLang="en-US" dirty="0" smtClean="0"/>
              <a:t>阿西莫夫顺口答道</a:t>
            </a:r>
            <a:r>
              <a:rPr lang="en-US" dirty="0" smtClean="0"/>
              <a:t>:“</a:t>
            </a:r>
            <a:r>
              <a:rPr lang="zh-CN" altLang="en-US" dirty="0" smtClean="0"/>
              <a:t>盲人肯定会这样</a:t>
            </a:r>
            <a:r>
              <a:rPr lang="en-US" dirty="0" smtClean="0"/>
              <a:t>——”</a:t>
            </a:r>
            <a:r>
              <a:rPr lang="zh-CN" altLang="en-US" dirty="0" smtClean="0"/>
              <a:t>他伸出食指和中指</a:t>
            </a:r>
            <a:r>
              <a:rPr lang="en-US" dirty="0" smtClean="0"/>
              <a:t>,</a:t>
            </a:r>
            <a:r>
              <a:rPr lang="zh-CN" altLang="en-US" dirty="0" smtClean="0"/>
              <a:t>做出剪刀的形状。</a:t>
            </a:r>
          </a:p>
          <a:p>
            <a:r>
              <a:rPr lang="zh-CN" altLang="en-US" dirty="0" smtClean="0"/>
              <a:t>听了阿西莫夫的回答</a:t>
            </a:r>
            <a:r>
              <a:rPr lang="en-US" dirty="0" smtClean="0"/>
              <a:t>,</a:t>
            </a:r>
            <a:r>
              <a:rPr lang="zh-CN" altLang="en-US" dirty="0" smtClean="0"/>
              <a:t>汽车修理工开心地笑了起来</a:t>
            </a:r>
            <a:r>
              <a:rPr lang="en-US" dirty="0" smtClean="0"/>
              <a:t>:“</a:t>
            </a:r>
            <a:r>
              <a:rPr lang="zh-CN" altLang="en-US" dirty="0" smtClean="0"/>
              <a:t>哈哈</a:t>
            </a:r>
            <a:r>
              <a:rPr lang="en-US" dirty="0" smtClean="0"/>
              <a:t>,</a:t>
            </a:r>
            <a:r>
              <a:rPr lang="zh-CN" altLang="en-US" dirty="0" smtClean="0"/>
              <a:t>答错了吧</a:t>
            </a:r>
            <a:r>
              <a:rPr lang="en-US" dirty="0" smtClean="0"/>
              <a:t>!</a:t>
            </a:r>
            <a:r>
              <a:rPr lang="zh-CN" altLang="en-US" dirty="0" smtClean="0"/>
              <a:t>盲人想买剪刀</a:t>
            </a:r>
            <a:r>
              <a:rPr lang="en-US" dirty="0" smtClean="0"/>
              <a:t>,</a:t>
            </a:r>
            <a:r>
              <a:rPr lang="zh-CN" altLang="en-US" dirty="0" smtClean="0"/>
              <a:t>只需要开口说自己要买剪刀就行了</a:t>
            </a:r>
            <a:r>
              <a:rPr lang="en-US" dirty="0" smtClean="0"/>
              <a:t>,</a:t>
            </a:r>
            <a:r>
              <a:rPr lang="zh-CN" altLang="en-US" dirty="0" smtClean="0"/>
              <a:t>他干吗要做手势呀</a:t>
            </a:r>
            <a:r>
              <a:rPr lang="en-US" dirty="0" smtClean="0"/>
              <a:t>?”</a:t>
            </a:r>
            <a:r>
              <a:rPr lang="zh-CN" altLang="en-US" dirty="0" smtClean="0"/>
              <a:t>阿西莫夫只得承认自己的回答很愚蠢。</a:t>
            </a:r>
            <a:r>
              <a:rPr lang="en-US" dirty="0" smtClean="0"/>
              <a:t>“</a:t>
            </a:r>
            <a:r>
              <a:rPr lang="zh-CN" altLang="en-US" dirty="0" smtClean="0"/>
              <a:t>天赋极高</a:t>
            </a:r>
            <a:r>
              <a:rPr lang="en-US" dirty="0" smtClean="0"/>
              <a:t>”</a:t>
            </a:r>
            <a:r>
              <a:rPr lang="zh-CN" altLang="en-US" dirty="0" smtClean="0"/>
              <a:t>的阿西莫夫都会犯习惯性模仿思维的错误</a:t>
            </a:r>
            <a:r>
              <a:rPr lang="en-US" dirty="0" smtClean="0"/>
              <a:t>,</a:t>
            </a:r>
            <a:r>
              <a:rPr lang="zh-CN" altLang="en-US" dirty="0" smtClean="0"/>
              <a:t>我们呢</a:t>
            </a:r>
            <a:r>
              <a:rPr lang="en-US" dirty="0" smtClean="0"/>
              <a:t>?</a:t>
            </a:r>
            <a:endParaRPr lang="zh-CN" altLang="en-US" dirty="0" smtClean="0"/>
          </a:p>
          <a:p>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85992"/>
            <a:ext cx="10572824" cy="4357718"/>
          </a:xfrm>
        </p:spPr>
        <p:txBody>
          <a:bodyPr/>
          <a:lstStyle/>
          <a:p>
            <a:r>
              <a:rPr lang="zh-CN" altLang="en-US" dirty="0" smtClean="0"/>
              <a:t>恐龙原是地球上的庞然大物</a:t>
            </a:r>
            <a:r>
              <a:rPr lang="en-US" dirty="0" smtClean="0"/>
              <a:t>,</a:t>
            </a:r>
            <a:r>
              <a:rPr lang="zh-CN" altLang="en-US" dirty="0" smtClean="0"/>
              <a:t>最重的可达</a:t>
            </a:r>
            <a:r>
              <a:rPr lang="en-US" dirty="0" smtClean="0"/>
              <a:t>90</a:t>
            </a:r>
            <a:r>
              <a:rPr lang="zh-CN" altLang="en-US" dirty="0" smtClean="0"/>
              <a:t>吨</a:t>
            </a:r>
            <a:r>
              <a:rPr lang="en-US" dirty="0" smtClean="0"/>
              <a:t>(</a:t>
            </a:r>
            <a:r>
              <a:rPr lang="zh-CN" altLang="en-US" dirty="0" smtClean="0"/>
              <a:t>目前最重的大象只有</a:t>
            </a:r>
            <a:r>
              <a:rPr lang="en-US" dirty="0" smtClean="0"/>
              <a:t>6</a:t>
            </a:r>
            <a:r>
              <a:rPr lang="zh-CN" altLang="en-US" dirty="0" smtClean="0"/>
              <a:t>吨</a:t>
            </a:r>
            <a:r>
              <a:rPr lang="en-US" dirty="0" smtClean="0"/>
              <a:t>),</a:t>
            </a:r>
            <a:r>
              <a:rPr lang="zh-CN" altLang="en-US" dirty="0" smtClean="0"/>
              <a:t>曾以</a:t>
            </a:r>
            <a:r>
              <a:rPr lang="en-US" dirty="0" smtClean="0"/>
              <a:t>900~1200</a:t>
            </a:r>
            <a:r>
              <a:rPr lang="zh-CN" altLang="en-US" dirty="0" smtClean="0"/>
              <a:t>属类之众</a:t>
            </a:r>
            <a:r>
              <a:rPr lang="en-US" dirty="0" smtClean="0"/>
              <a:t>“</a:t>
            </a:r>
            <a:r>
              <a:rPr lang="zh-CN" altLang="en-US" dirty="0" smtClean="0"/>
              <a:t>统治</a:t>
            </a:r>
            <a:r>
              <a:rPr lang="en-US" dirty="0" smtClean="0"/>
              <a:t>”</a:t>
            </a:r>
            <a:r>
              <a:rPr lang="zh-CN" altLang="en-US" dirty="0" smtClean="0"/>
              <a:t>地球达一亿七千万年之久</a:t>
            </a:r>
            <a:r>
              <a:rPr lang="en-US" dirty="0" smtClean="0"/>
              <a:t>,</a:t>
            </a:r>
            <a:r>
              <a:rPr lang="zh-CN" altLang="en-US" dirty="0" smtClean="0"/>
              <a:t>在地球上称霸一时。可在</a:t>
            </a:r>
            <a:r>
              <a:rPr lang="en-US" dirty="0" smtClean="0"/>
              <a:t>6500</a:t>
            </a:r>
            <a:r>
              <a:rPr lang="zh-CN" altLang="en-US" dirty="0" smtClean="0"/>
              <a:t>万年前</a:t>
            </a:r>
            <a:r>
              <a:rPr lang="en-US" dirty="0" smtClean="0"/>
              <a:t>,</a:t>
            </a:r>
            <a:r>
              <a:rPr lang="zh-CN" altLang="en-US" dirty="0" smtClean="0"/>
              <a:t>恐龙却灭绝了</a:t>
            </a:r>
            <a:r>
              <a:rPr lang="en-US" dirty="0" smtClean="0"/>
              <a:t>,</a:t>
            </a:r>
            <a:r>
              <a:rPr lang="zh-CN" altLang="en-US" dirty="0" smtClean="0"/>
              <a:t>只在世界各地留下各种各样的恐龙化石</a:t>
            </a:r>
            <a:r>
              <a:rPr lang="en-US" dirty="0" smtClean="0"/>
              <a:t>,</a:t>
            </a:r>
            <a:r>
              <a:rPr lang="zh-CN" altLang="en-US" dirty="0" smtClean="0"/>
              <a:t>那么这些化石会告诉我们一些什么秘密呢</a:t>
            </a:r>
            <a:r>
              <a:rPr lang="en-US" dirty="0" smtClean="0"/>
              <a:t>?</a:t>
            </a:r>
            <a:r>
              <a:rPr lang="zh-CN" altLang="en-US" dirty="0" smtClean="0"/>
              <a:t>请看美国著名科普作家和科幻小说家阿西莫夫是怎样为我们揭开谜底的。</a:t>
            </a:r>
            <a:r>
              <a:rPr lang="en-US" dirty="0" smtClean="0"/>
              <a:t>(</a:t>
            </a:r>
            <a:r>
              <a:rPr lang="zh-CN" altLang="en-US" dirty="0" smtClean="0"/>
              <a:t>板书课题及作者</a:t>
            </a:r>
            <a:r>
              <a:rPr lang="en-US" dirty="0" smtClean="0"/>
              <a:t>)</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9715568" cy="1857388"/>
          </a:xfrm>
        </p:spPr>
        <p:txBody>
          <a:bodyPr/>
          <a:lstStyle/>
          <a:p>
            <a:r>
              <a:rPr lang="en-US" dirty="0" smtClean="0"/>
              <a:t>1.</a:t>
            </a:r>
            <a:r>
              <a:rPr lang="zh-CN" altLang="en-US" dirty="0" smtClean="0"/>
              <a:t>下面是某同学制作的知识卡片</a:t>
            </a:r>
            <a:r>
              <a:rPr lang="en-US" dirty="0" smtClean="0"/>
              <a:t>,</a:t>
            </a:r>
            <a:r>
              <a:rPr lang="zh-CN" altLang="en-US" dirty="0" smtClean="0"/>
              <a:t>请你补充完整。</a:t>
            </a:r>
          </a:p>
          <a:p>
            <a:r>
              <a:rPr lang="zh-CN" altLang="en-US" dirty="0" smtClean="0"/>
              <a:t>艾萨克</a:t>
            </a:r>
            <a:r>
              <a:rPr lang="en-US" dirty="0" smtClean="0"/>
              <a:t>·</a:t>
            </a:r>
            <a:r>
              <a:rPr lang="zh-CN" altLang="en-US" dirty="0" smtClean="0"/>
              <a:t>阿西莫夫</a:t>
            </a:r>
            <a:r>
              <a:rPr lang="en-US" dirty="0" smtClean="0"/>
              <a:t>(1920—1992),</a:t>
            </a:r>
            <a:r>
              <a:rPr lang="zh-CN" altLang="en-US" dirty="0" smtClean="0"/>
              <a:t>著名的科普作家、科幻小说家</a:t>
            </a:r>
            <a:r>
              <a:rPr lang="en-US" dirty="0" smtClean="0"/>
              <a:t>,</a:t>
            </a:r>
            <a:r>
              <a:rPr lang="zh-CN" altLang="en-US" dirty="0" smtClean="0"/>
              <a:t>美国科幻小说黄金时代的代表人物之一。曾获代表科幻界最高荣誉的</a:t>
            </a:r>
            <a:r>
              <a:rPr lang="en-US" dirty="0" smtClean="0"/>
              <a:t>“</a:t>
            </a:r>
            <a:r>
              <a:rPr lang="zh-CN" altLang="en-US" u="sng" dirty="0" smtClean="0"/>
              <a:t>　    　</a:t>
            </a:r>
            <a:r>
              <a:rPr lang="zh-CN" altLang="en-US" dirty="0" smtClean="0"/>
              <a:t>奖</a:t>
            </a:r>
            <a:r>
              <a:rPr lang="en-US" dirty="0" smtClean="0"/>
              <a:t>”</a:t>
            </a:r>
            <a:r>
              <a:rPr lang="zh-CN" altLang="en-US" dirty="0" smtClean="0"/>
              <a:t>和</a:t>
            </a:r>
            <a:r>
              <a:rPr lang="en-US" dirty="0" smtClean="0"/>
              <a:t>“</a:t>
            </a:r>
            <a:r>
              <a:rPr lang="zh-CN" altLang="en-US" dirty="0" smtClean="0"/>
              <a:t>星云终身成就大师奖</a:t>
            </a:r>
            <a:r>
              <a:rPr lang="en-US" dirty="0" smtClean="0"/>
              <a:t>”</a:t>
            </a:r>
            <a:r>
              <a:rPr lang="zh-CN" altLang="en-US" dirty="0" smtClean="0"/>
              <a:t>。以他的名字命名的</a:t>
            </a:r>
            <a:r>
              <a:rPr lang="en-US" altLang="zh-CN" dirty="0" smtClean="0"/>
              <a:t>《</a:t>
            </a:r>
            <a:r>
              <a:rPr lang="zh-CN" altLang="en-US" dirty="0" smtClean="0"/>
              <a:t>阿西莫夫科幻杂志</a:t>
            </a:r>
            <a:r>
              <a:rPr lang="en-US" altLang="zh-CN" dirty="0" smtClean="0"/>
              <a:t>》</a:t>
            </a:r>
            <a:r>
              <a:rPr lang="en-US" dirty="0" smtClean="0"/>
              <a:t>,</a:t>
            </a:r>
            <a:r>
              <a:rPr lang="zh-CN" altLang="en-US" dirty="0" smtClean="0"/>
              <a:t>是美国当今数一数二的科幻文学重镇。</a:t>
            </a:r>
            <a:r>
              <a:rPr lang="en-US" dirty="0" smtClean="0"/>
              <a:t> </a:t>
            </a:r>
            <a:endParaRPr lang="zh-CN" altLang="en-US" dirty="0"/>
          </a:p>
        </p:txBody>
      </p:sp>
      <p:sp>
        <p:nvSpPr>
          <p:cNvPr id="8" name="文本占位符 7"/>
          <p:cNvSpPr>
            <a:spLocks noGrp="1"/>
          </p:cNvSpPr>
          <p:nvPr>
            <p:ph type="body" sz="quarter" idx="12"/>
          </p:nvPr>
        </p:nvSpPr>
        <p:spPr>
          <a:xfrm>
            <a:off x="3809984" y="2928934"/>
            <a:ext cx="1571636" cy="857256"/>
          </a:xfrm>
        </p:spPr>
        <p:txBody>
          <a:bodyPr/>
          <a:lstStyle/>
          <a:p>
            <a:r>
              <a:rPr lang="zh-CN" altLang="en-US" dirty="0" smtClean="0"/>
              <a:t>雨果</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pic>
        <p:nvPicPr>
          <p:cNvPr id="10" name="17YWDXABNJSDY3T22.eps"/>
          <p:cNvPicPr/>
          <p:nvPr/>
        </p:nvPicPr>
        <p:blipFill>
          <a:blip r:embed="rId2"/>
          <a:stretch>
            <a:fillRect/>
          </a:stretch>
        </p:blipFill>
        <p:spPr>
          <a:xfrm>
            <a:off x="10525156" y="2357430"/>
            <a:ext cx="1500198" cy="1800839"/>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blinds(horizontal)">
                                      <p:cBhvr>
                                        <p:cTn id="7" dur="500"/>
                                        <p:tgtEl>
                                          <p:spTgt spid="8">
                                            <p:txEl>
                                              <p:pRg st="0" end="0"/>
                                            </p:txEl>
                                          </p:spTgt>
                                        </p:tgtEl>
                                      </p:cBhvr>
                                    </p:animEffect>
                                  </p:childTnLst>
                                </p:cTn>
                              </p:par>
                            </p:childTnLst>
                          </p:cTn>
                        </p:par>
                      </p:childTnLst>
                    </p:cTn>
                  </p:par>
                </p:childTnLst>
              </p:cTn>
              <p:nextCondLst>
                <p:cond evt="onClick" delay="0">
                  <p:tgtEl>
                    <p:spTgt spid="9"/>
                  </p:tgtEl>
                </p:cond>
              </p:nextCondLst>
            </p:seq>
          </p:childTnLst>
        </p:cTn>
      </p:par>
    </p:tnLst>
    <p:bldLst>
      <p:bldP spid="8"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2.</a:t>
            </a:r>
            <a:r>
              <a:rPr lang="zh-CN" altLang="en-US" dirty="0" smtClean="0"/>
              <a:t>给下列加点的字注音。</a:t>
            </a:r>
          </a:p>
          <a:p>
            <a:r>
              <a:rPr lang="zh-CN" altLang="en-US" dirty="0" smtClean="0"/>
              <a:t>褶</a:t>
            </a:r>
            <a:r>
              <a:rPr lang="en-US" dirty="0" smtClean="0"/>
              <a:t>(	)</a:t>
            </a:r>
            <a:r>
              <a:rPr lang="zh-CN" altLang="en-US" dirty="0" smtClean="0"/>
              <a:t>皱　</a:t>
            </a:r>
            <a:r>
              <a:rPr lang="en-US" altLang="zh-CN" dirty="0" smtClean="0"/>
              <a:t>		</a:t>
            </a:r>
            <a:r>
              <a:rPr lang="zh-CN" altLang="en-US" dirty="0" smtClean="0"/>
              <a:t>劫</a:t>
            </a:r>
            <a:r>
              <a:rPr lang="en-US" dirty="0" smtClean="0"/>
              <a:t>(	)</a:t>
            </a:r>
            <a:r>
              <a:rPr lang="zh-CN" altLang="en-US" dirty="0" smtClean="0"/>
              <a:t>难　</a:t>
            </a:r>
            <a:r>
              <a:rPr lang="en-US" altLang="zh-CN" dirty="0" smtClean="0"/>
              <a:t>		</a:t>
            </a:r>
            <a:r>
              <a:rPr lang="zh-CN" altLang="en-US" dirty="0" smtClean="0"/>
              <a:t>遗骸</a:t>
            </a:r>
            <a:r>
              <a:rPr lang="en-US" dirty="0" smtClean="0"/>
              <a:t>(		)</a:t>
            </a:r>
            <a:endParaRPr lang="zh-CN" altLang="en-US" dirty="0"/>
          </a:p>
        </p:txBody>
      </p:sp>
      <p:sp>
        <p:nvSpPr>
          <p:cNvPr id="3" name="文本占位符 2"/>
          <p:cNvSpPr>
            <a:spLocks noGrp="1"/>
          </p:cNvSpPr>
          <p:nvPr>
            <p:ph type="body" sz="quarter" idx="11"/>
          </p:nvPr>
        </p:nvSpPr>
        <p:spPr>
          <a:xfrm>
            <a:off x="1523968" y="1785926"/>
            <a:ext cx="928694" cy="857256"/>
          </a:xfrm>
        </p:spPr>
        <p:txBody>
          <a:bodyPr/>
          <a:lstStyle/>
          <a:p>
            <a:pPr indent="0"/>
            <a:r>
              <a:rPr lang="en-US" dirty="0" err="1" smtClean="0"/>
              <a:t>zhě</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7739074" y="1785926"/>
            <a:ext cx="1928826" cy="85725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hái</a:t>
            </a:r>
            <a:endParaRPr lang="zh-CN" altLang="en-US" sz="2800" dirty="0" smtClean="0">
              <a:solidFill>
                <a:srgbClr val="FF0000"/>
              </a:solidFill>
              <a:latin typeface="华文细黑" pitchFamily="2" charset="-122"/>
              <a:ea typeface="华文细黑" pitchFamily="2" charset="-122"/>
            </a:endParaRPr>
          </a:p>
        </p:txBody>
      </p:sp>
      <p:sp>
        <p:nvSpPr>
          <p:cNvPr id="10" name="TextBox 9"/>
          <p:cNvSpPr txBox="1"/>
          <p:nvPr/>
        </p:nvSpPr>
        <p:spPr>
          <a:xfrm>
            <a:off x="1173286" y="2212295"/>
            <a:ext cx="279244" cy="430887"/>
          </a:xfrm>
          <a:prstGeom prst="rect">
            <a:avLst/>
          </a:prstGeom>
          <a:noFill/>
        </p:spPr>
        <p:txBody>
          <a:bodyPr wrap="none" rtlCol="0">
            <a:spAutoFit/>
          </a:bodyPr>
          <a:lstStyle/>
          <a:p>
            <a:r>
              <a:rPr lang="en-US" altLang="zh-CN" dirty="0" smtClean="0"/>
              <a:t>·</a:t>
            </a:r>
            <a:endParaRPr lang="zh-CN" altLang="en-US" dirty="0"/>
          </a:p>
        </p:txBody>
      </p:sp>
      <p:sp>
        <p:nvSpPr>
          <p:cNvPr id="12" name="TextBox 11"/>
          <p:cNvSpPr txBox="1"/>
          <p:nvPr/>
        </p:nvSpPr>
        <p:spPr>
          <a:xfrm>
            <a:off x="7167570" y="2212295"/>
            <a:ext cx="279244" cy="430887"/>
          </a:xfrm>
          <a:prstGeom prst="rect">
            <a:avLst/>
          </a:prstGeom>
          <a:noFill/>
        </p:spPr>
        <p:txBody>
          <a:bodyPr wrap="none" rtlCol="0">
            <a:spAutoFit/>
          </a:bodyPr>
          <a:lstStyle/>
          <a:p>
            <a:r>
              <a:rPr lang="en-US" altLang="zh-CN" dirty="0" smtClean="0"/>
              <a:t>·</a:t>
            </a:r>
            <a:endParaRPr lang="zh-CN" altLang="en-US" dirty="0"/>
          </a:p>
        </p:txBody>
      </p:sp>
      <p:sp>
        <p:nvSpPr>
          <p:cNvPr id="17" name="TextBox 16"/>
          <p:cNvSpPr txBox="1"/>
          <p:nvPr/>
        </p:nvSpPr>
        <p:spPr>
          <a:xfrm>
            <a:off x="4024298" y="2212295"/>
            <a:ext cx="279244" cy="430887"/>
          </a:xfrm>
          <a:prstGeom prst="rect">
            <a:avLst/>
          </a:prstGeom>
          <a:noFill/>
        </p:spPr>
        <p:txBody>
          <a:bodyPr wrap="none" rtlCol="0">
            <a:spAutoFit/>
          </a:bodyPr>
          <a:lstStyle/>
          <a:p>
            <a:r>
              <a:rPr lang="en-US" altLang="zh-CN" dirty="0" smtClean="0"/>
              <a:t>·</a:t>
            </a:r>
            <a:endParaRPr lang="zh-CN" altLang="en-US" dirty="0"/>
          </a:p>
        </p:txBody>
      </p:sp>
      <p:sp>
        <p:nvSpPr>
          <p:cNvPr id="22" name="文本占位符 2"/>
          <p:cNvSpPr txBox="1">
            <a:spLocks/>
          </p:cNvSpPr>
          <p:nvPr/>
        </p:nvSpPr>
        <p:spPr>
          <a:xfrm>
            <a:off x="4524364" y="1785926"/>
            <a:ext cx="785818" cy="857256"/>
          </a:xfrm>
          <a:prstGeom prst="rect">
            <a:avLst/>
          </a:prstGeom>
        </p:spPr>
        <p:txBody>
          <a:bodyPr/>
          <a:lstStyle/>
          <a:p>
            <a:pPr lvl="0" fontAlgn="auto" hangingPunct="0">
              <a:lnSpc>
                <a:spcPct val="150000"/>
              </a:lnSpc>
              <a:spcBef>
                <a:spcPts val="0"/>
              </a:spcBef>
              <a:spcAft>
                <a:spcPts val="0"/>
              </a:spcAft>
            </a:pPr>
            <a:r>
              <a:rPr lang="en-US" sz="2800" dirty="0" err="1" smtClean="0">
                <a:solidFill>
                  <a:srgbClr val="FF0000"/>
                </a:solidFill>
                <a:latin typeface="华文细黑" pitchFamily="2" charset="-122"/>
                <a:ea typeface="华文细黑" pitchFamily="2" charset="-122"/>
              </a:rPr>
              <a:t>jié</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blinds(horizontal)">
                                      <p:cBhvr>
                                        <p:cTn id="10" dur="500"/>
                                        <p:tgtEl>
                                          <p:spTgt spid="22"/>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blinds(horizontal)">
                                      <p:cBhvr>
                                        <p:cTn id="13" dur="500"/>
                                        <p:tgtEl>
                                          <p:spTgt spid="5"/>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P spid="2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0" y="1071546"/>
            <a:ext cx="12168230" cy="5214974"/>
          </a:xfrm>
        </p:spPr>
        <p:txBody>
          <a:bodyPr/>
          <a:lstStyle/>
          <a:p>
            <a:r>
              <a:rPr lang="en-US" dirty="0" smtClean="0"/>
              <a:t>3.</a:t>
            </a:r>
            <a:r>
              <a:rPr lang="zh-CN" altLang="en-US" dirty="0" smtClean="0"/>
              <a:t>结合语境</a:t>
            </a:r>
            <a:r>
              <a:rPr lang="en-US" dirty="0" smtClean="0"/>
              <a:t>,</a:t>
            </a:r>
            <a:r>
              <a:rPr lang="zh-CN" altLang="en-US" dirty="0" smtClean="0"/>
              <a:t>解释下列加点词语的意思。</a:t>
            </a:r>
          </a:p>
          <a:p>
            <a:r>
              <a:rPr lang="en-US" dirty="0" smtClean="0"/>
              <a:t>(1)</a:t>
            </a:r>
            <a:r>
              <a:rPr lang="zh-CN" altLang="en-US" dirty="0" smtClean="0"/>
              <a:t>你就会看到它们拼合得多么天衣无缝。</a:t>
            </a:r>
          </a:p>
          <a:p>
            <a:endParaRPr lang="en-US" dirty="0" smtClean="0"/>
          </a:p>
          <a:p>
            <a:endParaRPr lang="en-US" dirty="0" smtClean="0"/>
          </a:p>
          <a:p>
            <a:r>
              <a:rPr lang="en-US" dirty="0" smtClean="0"/>
              <a:t>(2)</a:t>
            </a:r>
            <a:r>
              <a:rPr lang="zh-CN" altLang="en-US" dirty="0" smtClean="0"/>
              <a:t>两个陆块在那里聚合并缓慢地褶皱变形。</a:t>
            </a:r>
          </a:p>
        </p:txBody>
      </p:sp>
      <p:sp>
        <p:nvSpPr>
          <p:cNvPr id="3" name="文本占位符 2"/>
          <p:cNvSpPr>
            <a:spLocks noGrp="1"/>
          </p:cNvSpPr>
          <p:nvPr>
            <p:ph type="body" sz="quarter" idx="11"/>
          </p:nvPr>
        </p:nvSpPr>
        <p:spPr>
          <a:xfrm>
            <a:off x="952464" y="2428868"/>
            <a:ext cx="10144196" cy="857256"/>
          </a:xfrm>
        </p:spPr>
        <p:txBody>
          <a:bodyPr/>
          <a:lstStyle/>
          <a:p>
            <a:pPr indent="0"/>
            <a:r>
              <a:rPr lang="zh-CN" altLang="en-US" dirty="0" smtClean="0"/>
              <a:t>神话传说</a:t>
            </a:r>
            <a:r>
              <a:rPr lang="en-US" dirty="0" smtClean="0"/>
              <a:t>,</a:t>
            </a:r>
            <a:r>
              <a:rPr lang="zh-CN" altLang="en-US" dirty="0" smtClean="0"/>
              <a:t>仙女穿的衣服</a:t>
            </a:r>
            <a:r>
              <a:rPr lang="en-US" dirty="0" smtClean="0"/>
              <a:t>,</a:t>
            </a:r>
            <a:r>
              <a:rPr lang="zh-CN" altLang="en-US" dirty="0" smtClean="0"/>
              <a:t>不用针线制作</a:t>
            </a:r>
            <a:r>
              <a:rPr lang="en-US" dirty="0" smtClean="0"/>
              <a:t>,</a:t>
            </a:r>
            <a:r>
              <a:rPr lang="zh-CN" altLang="en-US" dirty="0" smtClean="0"/>
              <a:t>没有缝</a:t>
            </a:r>
            <a:r>
              <a:rPr lang="en-US" dirty="0" smtClean="0"/>
              <a:t>,</a:t>
            </a:r>
            <a:r>
              <a:rPr lang="zh-CN" altLang="en-US" dirty="0" smtClean="0"/>
              <a:t>形容事物</a:t>
            </a:r>
            <a:r>
              <a:rPr lang="en-US" dirty="0" smtClean="0"/>
              <a:t>(</a:t>
            </a:r>
            <a:r>
              <a:rPr lang="zh-CN" altLang="en-US" dirty="0" smtClean="0"/>
              <a:t>多指诗文、话语等</a:t>
            </a:r>
            <a:r>
              <a:rPr lang="en-US" dirty="0" smtClean="0"/>
              <a:t>)</a:t>
            </a:r>
            <a:r>
              <a:rPr lang="zh-CN" altLang="en-US" dirty="0" smtClean="0"/>
              <a:t>严密</a:t>
            </a:r>
            <a:r>
              <a:rPr lang="en-US" dirty="0" smtClean="0"/>
              <a:t>,</a:t>
            </a:r>
            <a:r>
              <a:rPr lang="zh-CN" altLang="en-US" dirty="0" smtClean="0"/>
              <a:t>没有一点破绽。</a:t>
            </a:r>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809588" y="4286256"/>
            <a:ext cx="10358510" cy="857256"/>
          </a:xfrm>
          <a:prstGeom prst="rect">
            <a:avLst/>
          </a:prstGeom>
        </p:spPr>
        <p:txBody>
          <a:bodyPr/>
          <a:lstStyle/>
          <a:p>
            <a:pPr>
              <a:lnSpc>
                <a:spcPct val="150000"/>
              </a:lnSpc>
            </a:pPr>
            <a:r>
              <a:rPr lang="zh-CN" altLang="en-US" sz="2800" dirty="0" smtClean="0">
                <a:solidFill>
                  <a:srgbClr val="FF0000"/>
                </a:solidFill>
                <a:latin typeface="华文细黑" pitchFamily="2" charset="-122"/>
                <a:ea typeface="华文细黑" pitchFamily="2" charset="-122"/>
              </a:rPr>
              <a:t>由于地壳运动</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岩层受力而形成的波状弯曲构造形式。这里指形成褶皱的过程。</a:t>
            </a:r>
            <a:endParaRPr lang="zh-CN" altLang="en-US" sz="2800" dirty="0">
              <a:solidFill>
                <a:srgbClr val="FF0000"/>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linds(horizontal)">
                                      <p:cBhvr>
                                        <p:cTn id="10" dur="500"/>
                                        <p:tgtEl>
                                          <p:spTgt spid="5"/>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858576" cy="5214974"/>
          </a:xfrm>
        </p:spPr>
        <p:txBody>
          <a:bodyPr/>
          <a:lstStyle/>
          <a:p>
            <a:r>
              <a:rPr lang="en-US" dirty="0" smtClean="0"/>
              <a:t>4.</a:t>
            </a:r>
            <a:r>
              <a:rPr lang="zh-CN" altLang="en-US" dirty="0" smtClean="0"/>
              <a:t>通读全文</a:t>
            </a:r>
            <a:r>
              <a:rPr lang="en-US" dirty="0" smtClean="0"/>
              <a:t>,</a:t>
            </a:r>
            <a:r>
              <a:rPr lang="zh-CN" altLang="en-US" dirty="0" smtClean="0"/>
              <a:t>完成填空。</a:t>
            </a:r>
            <a:endParaRPr lang="en-US" altLang="zh-CN" dirty="0" smtClean="0"/>
          </a:p>
          <a:p>
            <a:r>
              <a:rPr lang="zh-CN" altLang="en-US" dirty="0" smtClean="0"/>
              <a:t>本文依据在南极发现恐龙化石的事实</a:t>
            </a:r>
            <a:r>
              <a:rPr lang="en-US" dirty="0" smtClean="0"/>
              <a:t>,</a:t>
            </a:r>
            <a:r>
              <a:rPr lang="zh-CN" altLang="en-US" dirty="0" smtClean="0"/>
              <a:t>佐证了</a:t>
            </a:r>
            <a:r>
              <a:rPr lang="zh-CN" altLang="en-US" u="sng" dirty="0" smtClean="0"/>
              <a:t>　</a:t>
            </a:r>
            <a:r>
              <a:rPr lang="en-US" altLang="zh-CN" u="sng" dirty="0" smtClean="0"/>
              <a:t>	                </a:t>
            </a:r>
            <a:r>
              <a:rPr lang="zh-CN" altLang="en-US" u="sng" dirty="0" smtClean="0"/>
              <a:t>　</a:t>
            </a:r>
            <a:r>
              <a:rPr lang="zh-CN" altLang="en-US" dirty="0" smtClean="0"/>
              <a:t>。</a:t>
            </a:r>
          </a:p>
          <a:p>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8524892" y="1714488"/>
            <a:ext cx="292895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大陆漂移假说</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nextCondLst>
                <p:cond evt="onClick" delay="0">
                  <p:tgtEl>
                    <p:spTgt spid="4"/>
                  </p:tgtEl>
                </p:cond>
              </p:nextCondLst>
            </p:seq>
          </p:childTnLst>
        </p:cTn>
      </p:par>
    </p:tnLst>
    <p:bldLst>
      <p:bldP spid="5" grpId="0"/>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2504</TotalTime>
  <Words>1369</Words>
  <Application>Microsoft Office PowerPoint</Application>
  <PresentationFormat>自定义</PresentationFormat>
  <Paragraphs>86</Paragraphs>
  <Slides>22</Slides>
  <Notes>1</Notes>
  <HiddenSlides>0</HiddenSlides>
  <MMClips>0</MMClips>
  <ScaleCrop>false</ScaleCrop>
  <HeadingPairs>
    <vt:vector size="4" baseType="variant">
      <vt:variant>
        <vt:lpstr>主题</vt:lpstr>
      </vt:variant>
      <vt:variant>
        <vt:i4>2</vt:i4>
      </vt:variant>
      <vt:variant>
        <vt:lpstr>幻灯片标题</vt:lpstr>
      </vt:variant>
      <vt:variant>
        <vt:i4>22</vt:i4>
      </vt:variant>
    </vt:vector>
  </HeadingPairs>
  <TitlesOfParts>
    <vt:vector size="24"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602</cp:revision>
  <dcterms:created xsi:type="dcterms:W3CDTF">2017-02-11T06:33:00Z</dcterms:created>
  <dcterms:modified xsi:type="dcterms:W3CDTF">2019-12-27T03:07:23Z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