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4"/>
  </p:notesMasterIdLst>
  <p:handoutMasterIdLst>
    <p:handoutMasterId r:id="rId25"/>
  </p:handoutMasterIdLst>
  <p:sldIdLst>
    <p:sldId id="371" r:id="rId3"/>
    <p:sldId id="429" r:id="rId4"/>
    <p:sldId id="444" r:id="rId5"/>
    <p:sldId id="510" r:id="rId6"/>
    <p:sldId id="428" r:id="rId7"/>
    <p:sldId id="443" r:id="rId8"/>
    <p:sldId id="532" r:id="rId9"/>
    <p:sldId id="537" r:id="rId10"/>
    <p:sldId id="397" r:id="rId11"/>
    <p:sldId id="538" r:id="rId12"/>
    <p:sldId id="478" r:id="rId13"/>
    <p:sldId id="533" r:id="rId14"/>
    <p:sldId id="534" r:id="rId15"/>
    <p:sldId id="535" r:id="rId16"/>
    <p:sldId id="539" r:id="rId17"/>
    <p:sldId id="536" r:id="rId18"/>
    <p:sldId id="477" r:id="rId19"/>
    <p:sldId id="492" r:id="rId20"/>
    <p:sldId id="502" r:id="rId21"/>
    <p:sldId id="476" r:id="rId22"/>
    <p:sldId id="395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7" autoAdjust="0"/>
    <p:restoredTop sz="98795" autoAdjust="0"/>
  </p:normalViewPr>
  <p:slideViewPr>
    <p:cSldViewPr>
      <p:cViewPr varScale="1">
        <p:scale>
          <a:sx n="53" d="100"/>
          <a:sy n="53" d="100"/>
        </p:scale>
        <p:origin x="-102" y="-82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第五单元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18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595802" y="4000504"/>
            <a:ext cx="49167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18.</a:t>
            </a:r>
            <a:r>
              <a:rPr lang="zh-CN" altLang="en-US" sz="3600" dirty="0" smtClean="0"/>
              <a:t>在长江源头各拉丹冬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309918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5单元.eps" descr="id:2147498385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95340" y="1857364"/>
            <a:ext cx="10215634" cy="17778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95274" y="1214422"/>
            <a:ext cx="11144328" cy="421484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③</a:t>
            </a:r>
            <a:r>
              <a:rPr lang="zh-CN" altLang="en-US" dirty="0" smtClean="0"/>
              <a:t>远方白色金字塔的各拉丹冬统领着冰雪劲旅</a:t>
            </a:r>
            <a:r>
              <a:rPr lang="en-US" dirty="0" smtClean="0"/>
              <a:t>,</a:t>
            </a:r>
            <a:r>
              <a:rPr lang="zh-CN" altLang="en-US" dirty="0" smtClean="0"/>
              <a:t>天地间浩浩苍苍。这一派奇美令人眩晕</a:t>
            </a:r>
            <a:r>
              <a:rPr lang="en-US" dirty="0" smtClean="0"/>
              <a:t>,</a:t>
            </a:r>
            <a:r>
              <a:rPr lang="zh-CN" altLang="en-US" dirty="0" smtClean="0"/>
              <a:t>造物主在这里尽情卖弄着它的无所不能的创造力。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赏析</a:t>
            </a:r>
            <a:r>
              <a:rPr lang="en-US" dirty="0" smtClean="0"/>
              <a:t>:</a:t>
            </a:r>
            <a:r>
              <a:rPr lang="zh-CN" altLang="en-US" dirty="0" smtClean="0"/>
              <a:t>运用拟人的修辞手法</a:t>
            </a:r>
            <a:r>
              <a:rPr lang="en-US" dirty="0" smtClean="0"/>
              <a:t>,</a:t>
            </a:r>
            <a:r>
              <a:rPr lang="zh-CN" altLang="en-US" dirty="0" smtClean="0"/>
              <a:t>生动形象地写出了冰雪覆盖的各拉丹冬银装素裹、意境苍茫的特点</a:t>
            </a:r>
            <a:r>
              <a:rPr lang="en-US" dirty="0" smtClean="0"/>
              <a:t>,</a:t>
            </a:r>
            <a:r>
              <a:rPr lang="zh-CN" altLang="en-US" dirty="0" smtClean="0"/>
              <a:t>由衷地赞美了各拉丹冬奇美的景色。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品味细节。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品读课文第</a:t>
            </a:r>
            <a:r>
              <a:rPr lang="en-US" dirty="0" smtClean="0"/>
              <a:t>10</a:t>
            </a:r>
            <a:r>
              <a:rPr lang="zh-CN" altLang="en-US" dirty="0" smtClean="0"/>
              <a:t>、</a:t>
            </a:r>
            <a:r>
              <a:rPr lang="en-US" dirty="0" smtClean="0"/>
              <a:t>11</a:t>
            </a:r>
            <a:r>
              <a:rPr lang="zh-CN" altLang="en-US" dirty="0" smtClean="0"/>
              <a:t>段</a:t>
            </a:r>
            <a:r>
              <a:rPr lang="en-US" dirty="0" smtClean="0"/>
              <a:t>,</a:t>
            </a:r>
            <a:r>
              <a:rPr lang="zh-CN" altLang="en-US" dirty="0" smtClean="0"/>
              <a:t>完成下表。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09786" y="2928934"/>
            <a:ext cx="2476560" cy="857256"/>
          </a:xfrm>
        </p:spPr>
        <p:txBody>
          <a:bodyPr/>
          <a:lstStyle/>
          <a:p>
            <a:r>
              <a:rPr lang="zh-CN" altLang="en-US" sz="2400" dirty="0" smtClean="0"/>
              <a:t>①温暖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238216" y="2428868"/>
          <a:ext cx="9572692" cy="4000528"/>
        </p:xfrm>
        <a:graphic>
          <a:graphicData uri="http://schemas.openxmlformats.org/drawingml/2006/table">
            <a:tbl>
              <a:tblPr/>
              <a:tblGrid>
                <a:gridCol w="1357322"/>
                <a:gridCol w="8215370"/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角度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特点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触觉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听觉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(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风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)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43008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视觉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(</a:t>
                      </a:r>
                      <a:r>
                        <a:rPr lang="zh-CN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冰体</a:t>
                      </a:r>
                      <a:r>
                        <a:rPr lang="en-US" sz="2400" kern="100">
                          <a:solidFill>
                            <a:srgbClr val="000000"/>
                          </a:solidFill>
                          <a:latin typeface="华文细黑" pitchFamily="2" charset="-122"/>
                          <a:ea typeface="华文细黑" pitchFamily="2" charset="-122"/>
                          <a:cs typeface="Times New Roman"/>
                        </a:rPr>
                        <a:t>)</a:t>
                      </a:r>
                      <a:endParaRPr lang="zh-CN" sz="2400" kern="10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150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zh-CN" sz="2400" kern="100" dirty="0">
                        <a:solidFill>
                          <a:srgbClr val="000000"/>
                        </a:solidFill>
                        <a:latin typeface="华文细黑" pitchFamily="2" charset="-122"/>
                        <a:ea typeface="华文细黑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文本占位符 2"/>
          <p:cNvSpPr txBox="1">
            <a:spLocks/>
          </p:cNvSpPr>
          <p:nvPr/>
        </p:nvSpPr>
        <p:spPr>
          <a:xfrm>
            <a:off x="2309786" y="3714752"/>
            <a:ext cx="785818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②声音大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呼啸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);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不停息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川流不息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);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威力大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扫荡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595538" y="4714884"/>
            <a:ext cx="792961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漂亮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千姿百态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挺拔的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敦实的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奇形怪状的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蜿蜒而立的。那些冰塔、冰柱、冰洞、冰廊、冰壁上徐徐垂挂冰的流苏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像长发披肩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熠熠烁烁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光彩夺目</a:t>
            </a: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381092" y="5786454"/>
            <a:ext cx="607223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感受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是琼瑶仙境</a:t>
            </a:r>
            <a:r>
              <a:rPr lang="en-US" altLang="zh-CN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;</a:t>
            </a:r>
            <a:r>
              <a:rPr lang="zh-CN" altLang="en-US" sz="24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这波纹是否就是年轮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build="p"/>
      <p:bldP spid="7" grpId="0" build="p"/>
      <p:bldP spid="8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第</a:t>
            </a:r>
            <a:r>
              <a:rPr lang="en-US" dirty="0" smtClean="0"/>
              <a:t>10</a:t>
            </a:r>
            <a:r>
              <a:rPr lang="zh-CN" altLang="en-US" dirty="0" smtClean="0"/>
              <a:t>、</a:t>
            </a:r>
            <a:r>
              <a:rPr lang="en-US" dirty="0" smtClean="0"/>
              <a:t>11</a:t>
            </a:r>
            <a:r>
              <a:rPr lang="zh-CN" altLang="en-US" dirty="0" smtClean="0"/>
              <a:t>段对雪山的描写同第</a:t>
            </a:r>
            <a:r>
              <a:rPr lang="en-US" dirty="0" smtClean="0"/>
              <a:t>5</a:t>
            </a:r>
            <a:r>
              <a:rPr lang="zh-CN" altLang="en-US" dirty="0" smtClean="0"/>
              <a:t>、</a:t>
            </a:r>
            <a:r>
              <a:rPr lang="en-US" dirty="0" smtClean="0"/>
              <a:t>6</a:t>
            </a:r>
            <a:r>
              <a:rPr lang="zh-CN" altLang="en-US" dirty="0" smtClean="0"/>
              <a:t>段有什么不同</a:t>
            </a:r>
            <a:r>
              <a:rPr lang="en-US" dirty="0" smtClean="0"/>
              <a:t>?</a:t>
            </a:r>
            <a:r>
              <a:rPr lang="zh-CN" altLang="en-US" dirty="0" smtClean="0"/>
              <a:t>两次观赏雪山的感受如何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2357430"/>
            <a:ext cx="11501518" cy="857256"/>
          </a:xfr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dirty="0" smtClean="0"/>
              <a:t>10</a:t>
            </a:r>
            <a:r>
              <a:rPr lang="zh-CN" altLang="en-US" dirty="0" smtClean="0"/>
              <a:t>、</a:t>
            </a:r>
            <a:r>
              <a:rPr lang="en-US" dirty="0" smtClean="0"/>
              <a:t>11</a:t>
            </a:r>
            <a:r>
              <a:rPr lang="zh-CN" altLang="en-US" dirty="0" smtClean="0"/>
              <a:t>段从高处观赏描写</a:t>
            </a:r>
            <a:r>
              <a:rPr lang="en-US" dirty="0" smtClean="0"/>
              <a:t>,</a:t>
            </a:r>
            <a:r>
              <a:rPr lang="zh-CN" altLang="en-US" dirty="0" smtClean="0"/>
              <a:t>第</a:t>
            </a:r>
            <a:r>
              <a:rPr lang="en-US" dirty="0" smtClean="0"/>
              <a:t>5</a:t>
            </a:r>
            <a:r>
              <a:rPr lang="zh-CN" altLang="en-US" dirty="0" smtClean="0"/>
              <a:t>、</a:t>
            </a:r>
            <a:r>
              <a:rPr lang="en-US" dirty="0" smtClean="0"/>
              <a:t>6</a:t>
            </a:r>
            <a:r>
              <a:rPr lang="zh-CN" altLang="en-US" dirty="0" smtClean="0"/>
              <a:t>段从低处观赏描写</a:t>
            </a:r>
            <a:r>
              <a:rPr lang="en-US" dirty="0" smtClean="0"/>
              <a:t>,</a:t>
            </a:r>
            <a:r>
              <a:rPr lang="zh-CN" altLang="en-US" dirty="0" smtClean="0"/>
              <a:t>感受到了各拉丹冬的神韵、壮美</a:t>
            </a:r>
            <a:r>
              <a:rPr lang="en-US" dirty="0" smtClean="0"/>
              <a:t>,</a:t>
            </a:r>
            <a:r>
              <a:rPr lang="zh-CN" altLang="en-US" dirty="0" smtClean="0"/>
              <a:t>令人神往。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第</a:t>
            </a:r>
            <a:r>
              <a:rPr lang="en-US" dirty="0" smtClean="0"/>
              <a:t>12~15</a:t>
            </a:r>
            <a:r>
              <a:rPr lang="zh-CN" altLang="en-US" dirty="0" smtClean="0"/>
              <a:t>段重点描写了什么</a:t>
            </a:r>
            <a:r>
              <a:rPr lang="en-US" dirty="0" smtClean="0"/>
              <a:t>?</a:t>
            </a:r>
            <a:r>
              <a:rPr lang="zh-CN" altLang="en-US" dirty="0" smtClean="0"/>
              <a:t>作者从中感悟到了什么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1857364"/>
            <a:ext cx="11501518" cy="857256"/>
          </a:xfrm>
        </p:spPr>
        <p:txBody>
          <a:bodyPr/>
          <a:lstStyle/>
          <a:p>
            <a:r>
              <a:rPr lang="zh-CN" altLang="en-US" dirty="0" smtClean="0"/>
              <a:t>重点描写了风声和坚冰下的流水。</a:t>
            </a:r>
          </a:p>
          <a:p>
            <a:r>
              <a:rPr lang="zh-CN" altLang="en-US" dirty="0" smtClean="0"/>
              <a:t>感悟</a:t>
            </a:r>
            <a:r>
              <a:rPr lang="en-US" dirty="0" smtClean="0"/>
              <a:t>:</a:t>
            </a:r>
            <a:r>
              <a:rPr lang="zh-CN" altLang="en-US" dirty="0" smtClean="0"/>
              <a:t>冰川、冰山是大自然历史的一部分</a:t>
            </a:r>
            <a:r>
              <a:rPr lang="en-US" dirty="0" smtClean="0"/>
              <a:t>,</a:t>
            </a:r>
            <a:r>
              <a:rPr lang="zh-CN" altLang="en-US" dirty="0" smtClean="0"/>
              <a:t>能让读者联想到眼前景物</a:t>
            </a:r>
            <a:r>
              <a:rPr lang="en-US" dirty="0" smtClean="0"/>
              <a:t>“</a:t>
            </a:r>
            <a:r>
              <a:rPr lang="zh-CN" altLang="en-US" dirty="0" smtClean="0"/>
              <a:t>背后的故事</a:t>
            </a:r>
            <a:r>
              <a:rPr lang="en-US" dirty="0" smtClean="0"/>
              <a:t>”——</a:t>
            </a:r>
            <a:r>
              <a:rPr lang="zh-CN" altLang="en-US" dirty="0" smtClean="0"/>
              <a:t>大自然的漫长、反复的变化</a:t>
            </a:r>
            <a:r>
              <a:rPr lang="en-US" dirty="0" smtClean="0"/>
              <a:t>,</a:t>
            </a:r>
            <a:r>
              <a:rPr lang="zh-CN" altLang="en-US" dirty="0" smtClean="0"/>
              <a:t>一刻不停</a:t>
            </a:r>
            <a:r>
              <a:rPr lang="en-US" dirty="0" smtClean="0"/>
              <a:t>,</a:t>
            </a:r>
            <a:r>
              <a:rPr lang="zh-CN" altLang="en-US" dirty="0" smtClean="0"/>
              <a:t>开始演绎长江的故事。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搜寻资料</a:t>
            </a:r>
            <a:r>
              <a:rPr lang="en-US" dirty="0" smtClean="0"/>
              <a:t>,</a:t>
            </a:r>
            <a:r>
              <a:rPr lang="zh-CN" altLang="en-US" dirty="0" smtClean="0"/>
              <a:t>交流故事。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长江</a:t>
            </a:r>
            <a:r>
              <a:rPr lang="en-US" dirty="0" smtClean="0"/>
              <a:t>”</a:t>
            </a:r>
            <a:r>
              <a:rPr lang="zh-CN" altLang="en-US" dirty="0" smtClean="0"/>
              <a:t>以其源远流长而得名</a:t>
            </a:r>
            <a:r>
              <a:rPr lang="en-US" dirty="0" smtClean="0"/>
              <a:t>,</a:t>
            </a:r>
            <a:r>
              <a:rPr lang="zh-CN" altLang="en-US" dirty="0" smtClean="0"/>
              <a:t>它有着悠久的历史</a:t>
            </a:r>
            <a:r>
              <a:rPr lang="en-US" dirty="0" smtClean="0"/>
              <a:t>,</a:t>
            </a:r>
            <a:r>
              <a:rPr lang="zh-CN" altLang="en-US" dirty="0" smtClean="0"/>
              <a:t>你能给同学们讲述一则与长江有关的传说故事吗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595274" y="1142984"/>
            <a:ext cx="11144328" cy="4214842"/>
          </a:xfrm>
        </p:spPr>
        <p:txBody>
          <a:bodyPr/>
          <a:lstStyle/>
          <a:p>
            <a:r>
              <a:rPr lang="zh-CN" altLang="en-US" dirty="0" smtClean="0"/>
              <a:t>长江三峡</a:t>
            </a:r>
            <a:r>
              <a:rPr lang="en-US" dirty="0" smtClean="0"/>
              <a:t>:</a:t>
            </a:r>
            <a:r>
              <a:rPr lang="zh-CN" altLang="en-US" dirty="0" smtClean="0"/>
              <a:t>据传汉代以前</a:t>
            </a:r>
            <a:r>
              <a:rPr lang="en-US" dirty="0" smtClean="0"/>
              <a:t>,</a:t>
            </a:r>
            <a:r>
              <a:rPr lang="zh-CN" altLang="en-US" dirty="0" smtClean="0"/>
              <a:t>这里尚无桃花鱼</a:t>
            </a:r>
            <a:r>
              <a:rPr lang="en-US" dirty="0" smtClean="0"/>
              <a:t>,</a:t>
            </a:r>
            <a:r>
              <a:rPr lang="zh-CN" altLang="en-US" dirty="0" smtClean="0"/>
              <a:t>昭君临出塞之前</a:t>
            </a:r>
            <a:r>
              <a:rPr lang="en-US" dirty="0" smtClean="0"/>
              <a:t>,</a:t>
            </a:r>
            <a:r>
              <a:rPr lang="zh-CN" altLang="en-US" dirty="0" smtClean="0"/>
              <a:t>含泪上船告别送行的乡亲。突然</a:t>
            </a:r>
            <a:r>
              <a:rPr lang="en-US" dirty="0" smtClean="0"/>
              <a:t>,</a:t>
            </a:r>
            <a:r>
              <a:rPr lang="zh-CN" altLang="en-US" dirty="0" smtClean="0"/>
              <a:t>满天桃花飞舞</a:t>
            </a:r>
            <a:r>
              <a:rPr lang="en-US" dirty="0" smtClean="0"/>
              <a:t>,</a:t>
            </a:r>
            <a:r>
              <a:rPr lang="zh-CN" altLang="en-US" dirty="0" smtClean="0"/>
              <a:t>花瓣飘洒到香溪河中</a:t>
            </a:r>
            <a:r>
              <a:rPr lang="en-US" dirty="0" smtClean="0"/>
              <a:t>,</a:t>
            </a:r>
            <a:r>
              <a:rPr lang="zh-CN" altLang="en-US" dirty="0" smtClean="0"/>
              <a:t>昭君弹起琵琶</a:t>
            </a:r>
            <a:r>
              <a:rPr lang="en-US" dirty="0" smtClean="0"/>
              <a:t>,</a:t>
            </a:r>
            <a:r>
              <a:rPr lang="zh-CN" altLang="en-US" dirty="0" smtClean="0"/>
              <a:t>琴声如泣如诉。她的泪水伴着悠扬的琴声</a:t>
            </a:r>
            <a:r>
              <a:rPr lang="en-US" dirty="0" smtClean="0"/>
              <a:t>,</a:t>
            </a:r>
            <a:r>
              <a:rPr lang="zh-CN" altLang="en-US" dirty="0" smtClean="0"/>
              <a:t>洒在满河的桃花瓣上</a:t>
            </a:r>
            <a:r>
              <a:rPr lang="en-US" dirty="0" smtClean="0"/>
              <a:t>,</a:t>
            </a:r>
            <a:r>
              <a:rPr lang="zh-CN" altLang="en-US" dirty="0" smtClean="0"/>
              <a:t>顿时变成无数美丽的桃花鱼。从此</a:t>
            </a:r>
            <a:r>
              <a:rPr lang="en-US" dirty="0" smtClean="0"/>
              <a:t>,</a:t>
            </a:r>
            <a:r>
              <a:rPr lang="zh-CN" altLang="en-US" dirty="0" smtClean="0"/>
              <a:t>每逢桃花盛开时</a:t>
            </a:r>
            <a:r>
              <a:rPr lang="en-US" dirty="0" smtClean="0"/>
              <a:t>,</a:t>
            </a:r>
            <a:r>
              <a:rPr lang="zh-CN" altLang="en-US" dirty="0" smtClean="0"/>
              <a:t>桃花鱼就应时而至。</a:t>
            </a:r>
            <a:r>
              <a:rPr lang="en-US" dirty="0" smtClean="0"/>
              <a:t>“</a:t>
            </a:r>
            <a:r>
              <a:rPr lang="zh-CN" altLang="en-US" dirty="0" smtClean="0"/>
              <a:t>花开溪鱼生</a:t>
            </a:r>
            <a:r>
              <a:rPr lang="en-US" dirty="0" smtClean="0"/>
              <a:t>,</a:t>
            </a:r>
            <a:r>
              <a:rPr lang="zh-CN" altLang="en-US" dirty="0" smtClean="0"/>
              <a:t>鱼戏花影乱。花下捕鱼人</a:t>
            </a:r>
            <a:r>
              <a:rPr lang="en-US" dirty="0" smtClean="0"/>
              <a:t>,</a:t>
            </a:r>
            <a:r>
              <a:rPr lang="zh-CN" altLang="en-US" dirty="0" smtClean="0"/>
              <a:t>莫作桃花香。</a:t>
            </a:r>
            <a:r>
              <a:rPr lang="en-US" dirty="0" smtClean="0"/>
              <a:t>”</a:t>
            </a:r>
            <a:r>
              <a:rPr lang="zh-CN" altLang="en-US" dirty="0" smtClean="0"/>
              <a:t>这是清代诗人对桃花鱼的描写。桃花鱼无头无尾</a:t>
            </a:r>
            <a:r>
              <a:rPr lang="en-US" dirty="0" smtClean="0"/>
              <a:t>,</a:t>
            </a:r>
            <a:r>
              <a:rPr lang="zh-CN" altLang="en-US" dirty="0" smtClean="0"/>
              <a:t>柔软透明</a:t>
            </a:r>
            <a:r>
              <a:rPr lang="en-US" dirty="0" smtClean="0"/>
              <a:t>,</a:t>
            </a:r>
            <a:r>
              <a:rPr lang="zh-CN" altLang="en-US" dirty="0" smtClean="0"/>
              <a:t>似铜钱一般</a:t>
            </a:r>
            <a:r>
              <a:rPr lang="en-US" dirty="0" smtClean="0"/>
              <a:t>,</a:t>
            </a:r>
            <a:r>
              <a:rPr lang="zh-CN" altLang="en-US" dirty="0" smtClean="0"/>
              <a:t>圆圈上还生着长短不一、细柔多姿的银丝</a:t>
            </a:r>
            <a:r>
              <a:rPr lang="en-US" dirty="0" smtClean="0"/>
              <a:t>,</a:t>
            </a:r>
            <a:r>
              <a:rPr lang="zh-CN" altLang="en-US" dirty="0" smtClean="0"/>
              <a:t>很像少女额前的刘海。这些小生命</a:t>
            </a:r>
            <a:r>
              <a:rPr lang="en-US" dirty="0" smtClean="0"/>
              <a:t>,</a:t>
            </a:r>
            <a:r>
              <a:rPr lang="zh-CN" altLang="en-US" dirty="0" smtClean="0"/>
              <a:t>每到桃花盛开时便出来游动</a:t>
            </a:r>
            <a:r>
              <a:rPr lang="en-US" dirty="0" smtClean="0"/>
              <a:t>,</a:t>
            </a:r>
            <a:r>
              <a:rPr lang="zh-CN" altLang="en-US" dirty="0" smtClean="0"/>
              <a:t>而当桃花凋谢后</a:t>
            </a:r>
            <a:r>
              <a:rPr lang="en-US" dirty="0" smtClean="0"/>
              <a:t>,</a:t>
            </a:r>
            <a:r>
              <a:rPr lang="zh-CN" altLang="en-US" dirty="0" smtClean="0"/>
              <a:t>它们也随之消逝。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高谈阔论</a:t>
            </a:r>
            <a:r>
              <a:rPr lang="en-US" dirty="0" smtClean="0"/>
              <a:t>,</a:t>
            </a:r>
            <a:r>
              <a:rPr lang="zh-CN" altLang="en-US" dirty="0" smtClean="0"/>
              <a:t>感受情怀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通过朗读课文</a:t>
            </a:r>
            <a:r>
              <a:rPr lang="en-US" dirty="0" smtClean="0"/>
              <a:t>,</a:t>
            </a:r>
            <a:r>
              <a:rPr lang="zh-CN" altLang="en-US" dirty="0" smtClean="0"/>
              <a:t>我们感受到冰塔林的壮美</a:t>
            </a:r>
            <a:r>
              <a:rPr lang="en-US" dirty="0" smtClean="0"/>
              <a:t>,</a:t>
            </a:r>
            <a:r>
              <a:rPr lang="zh-CN" altLang="en-US" dirty="0" smtClean="0"/>
              <a:t>了解了藏北高原的风土人情和山川地貌</a:t>
            </a:r>
            <a:r>
              <a:rPr lang="en-US" dirty="0" smtClean="0"/>
              <a:t>,</a:t>
            </a:r>
            <a:r>
              <a:rPr lang="zh-CN" altLang="en-US" dirty="0" smtClean="0"/>
              <a:t>透过字里行间</a:t>
            </a:r>
            <a:r>
              <a:rPr lang="en-US" dirty="0" smtClean="0"/>
              <a:t>,</a:t>
            </a:r>
            <a:r>
              <a:rPr lang="zh-CN" altLang="en-US" dirty="0" smtClean="0"/>
              <a:t>你感受到作者怎样的情感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3071810"/>
            <a:ext cx="11501518" cy="857256"/>
          </a:xfrm>
        </p:spPr>
        <p:txBody>
          <a:bodyPr/>
          <a:lstStyle/>
          <a:p>
            <a:r>
              <a:rPr lang="zh-CN" altLang="en-US" dirty="0" smtClean="0"/>
              <a:t>我感受到作者热爱西藏、热爱自然、热爱祖国的情怀。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文中为什么要在开头交代</a:t>
            </a:r>
            <a:r>
              <a:rPr lang="en-US" dirty="0" smtClean="0"/>
              <a:t>“</a:t>
            </a:r>
            <a:r>
              <a:rPr lang="zh-CN" altLang="en-US" dirty="0" smtClean="0"/>
              <a:t>近些年来</a:t>
            </a:r>
            <a:r>
              <a:rPr lang="en-US" dirty="0" smtClean="0"/>
              <a:t>,</a:t>
            </a:r>
            <a:r>
              <a:rPr lang="zh-CN" altLang="en-US" dirty="0" smtClean="0"/>
              <a:t>骤然掀起一股长江考察热</a:t>
            </a:r>
            <a:r>
              <a:rPr lang="en-US" dirty="0" smtClean="0"/>
              <a:t>,</a:t>
            </a:r>
            <a:r>
              <a:rPr lang="zh-CN" altLang="en-US" dirty="0" smtClean="0"/>
              <a:t>一拨又一拨中外勇士在此迈开了认识长江的第一步。短短几年里</a:t>
            </a:r>
            <a:r>
              <a:rPr lang="en-US" dirty="0" smtClean="0"/>
              <a:t>,</a:t>
            </a:r>
            <a:r>
              <a:rPr lang="zh-CN" altLang="en-US" dirty="0" smtClean="0"/>
              <a:t>先后有十多位探险者壮烈献身于这项人类事业</a:t>
            </a:r>
            <a:r>
              <a:rPr lang="en-US" dirty="0" smtClean="0"/>
              <a:t>”</a:t>
            </a:r>
            <a:r>
              <a:rPr lang="zh-CN" altLang="en-US" dirty="0" smtClean="0"/>
              <a:t>这一事实</a:t>
            </a:r>
            <a:r>
              <a:rPr lang="en-US" dirty="0" smtClean="0"/>
              <a:t>?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87138" cy="4214842"/>
          </a:xfrm>
        </p:spPr>
        <p:txBody>
          <a:bodyPr/>
          <a:lstStyle/>
          <a:p>
            <a:r>
              <a:rPr lang="zh-CN" altLang="en-US" dirty="0" smtClean="0"/>
              <a:t>更能突出长江源远流长的历史</a:t>
            </a:r>
            <a:r>
              <a:rPr lang="en-US" dirty="0" smtClean="0"/>
              <a:t>,</a:t>
            </a:r>
            <a:r>
              <a:rPr lang="zh-CN" altLang="en-US" dirty="0" smtClean="0"/>
              <a:t>包含对探险者的肯定与赞美</a:t>
            </a:r>
            <a:r>
              <a:rPr lang="en-US" dirty="0" smtClean="0"/>
              <a:t>,</a:t>
            </a:r>
            <a:r>
              <a:rPr lang="zh-CN" altLang="en-US" dirty="0" smtClean="0"/>
              <a:t>激发读者的阅读兴趣。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2738414" y="2643182"/>
            <a:ext cx="6357982" cy="3342609"/>
            <a:chOff x="2738414" y="2643182"/>
            <a:chExt cx="6357982" cy="3342609"/>
          </a:xfrm>
        </p:grpSpPr>
        <p:sp>
          <p:nvSpPr>
            <p:cNvPr id="16" name="矩形 15"/>
            <p:cNvSpPr/>
            <p:nvPr/>
          </p:nvSpPr>
          <p:spPr>
            <a:xfrm>
              <a:off x="5738810" y="4929198"/>
              <a:ext cx="642942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pic>
          <p:nvPicPr>
            <p:cNvPr id="9" name="18DXAYWRJBD4DYT18.eps" descr="id:214749886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738414" y="2643182"/>
              <a:ext cx="6357982" cy="3342609"/>
            </a:xfrm>
            <a:prstGeom prst="rect">
              <a:avLst/>
            </a:prstGeom>
          </p:spPr>
        </p:pic>
        <p:sp>
          <p:nvSpPr>
            <p:cNvPr id="11" name="矩形 10"/>
            <p:cNvSpPr/>
            <p:nvPr/>
          </p:nvSpPr>
          <p:spPr>
            <a:xfrm>
              <a:off x="3667108" y="4643446"/>
              <a:ext cx="571504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7453322" y="4071942"/>
              <a:ext cx="571504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完成下面的图表。</a:t>
            </a:r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3524232" y="4429132"/>
            <a:ext cx="1500198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西藏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文本占位符 3"/>
          <p:cNvSpPr txBox="1">
            <a:spLocks/>
          </p:cNvSpPr>
          <p:nvPr/>
        </p:nvSpPr>
        <p:spPr>
          <a:xfrm>
            <a:off x="7453322" y="3929066"/>
            <a:ext cx="1500198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语言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理清文章脉络。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了解游记的写作特点</a:t>
            </a:r>
            <a:r>
              <a:rPr lang="en-US" dirty="0" smtClean="0"/>
              <a:t>,</a:t>
            </a:r>
            <a:r>
              <a:rPr lang="zh-CN" altLang="en-US" dirty="0" smtClean="0"/>
              <a:t>体会本文生动形象的语言特点。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感受冰塔林的壮美</a:t>
            </a:r>
            <a:r>
              <a:rPr lang="en-US" dirty="0" smtClean="0"/>
              <a:t>,</a:t>
            </a:r>
            <a:r>
              <a:rPr lang="zh-CN" altLang="en-US" dirty="0" smtClean="0"/>
              <a:t>了解藏北高原的风土人情和山川地貌。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4.</a:t>
            </a:r>
            <a:r>
              <a:rPr lang="zh-CN" altLang="en-US" dirty="0" smtClean="0"/>
              <a:t>感受作者热爱西藏的情怀</a:t>
            </a:r>
            <a:r>
              <a:rPr lang="en-US" dirty="0" smtClean="0"/>
              <a:t>,</a:t>
            </a:r>
            <a:r>
              <a:rPr lang="zh-CN" altLang="en-US" dirty="0" smtClean="0"/>
              <a:t>激发热爱西藏、热爱自然、热爱祖国的情怀。</a:t>
            </a:r>
          </a:p>
          <a:p>
            <a:pPr algn="ctr">
              <a:lnSpc>
                <a:spcPct val="130000"/>
              </a:lnSpc>
            </a:pPr>
            <a:r>
              <a:rPr lang="zh-CN" altLang="en-US" dirty="0" smtClean="0"/>
              <a:t>第二课时</a:t>
            </a:r>
          </a:p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5000636"/>
            <a:ext cx="11072890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zh-CN" altLang="en-US" dirty="0" smtClean="0"/>
              <a:t>掌握游记的写作特点</a:t>
            </a:r>
            <a:r>
              <a:rPr lang="en-US" dirty="0" smtClean="0"/>
              <a:t>,</a:t>
            </a:r>
            <a:r>
              <a:rPr lang="zh-CN" altLang="en-US" dirty="0" smtClean="0"/>
              <a:t>体会本文生动形象的语言特点。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14488"/>
            <a:ext cx="10644262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 没有谁在召唤</a:t>
            </a:r>
            <a:r>
              <a:rPr lang="en-US" dirty="0" smtClean="0"/>
              <a:t>,</a:t>
            </a:r>
            <a:r>
              <a:rPr lang="zh-CN" altLang="en-US" dirty="0" smtClean="0"/>
              <a:t>是我自己奔向草原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zh-CN" altLang="en-US" dirty="0" smtClean="0"/>
              <a:t>那是个泛绿的季节</a:t>
            </a:r>
            <a:r>
              <a:rPr lang="en-US" dirty="0" smtClean="0"/>
              <a:t>,</a:t>
            </a:r>
            <a:r>
              <a:rPr lang="zh-CN" altLang="en-US" dirty="0" smtClean="0"/>
              <a:t>有雪也有风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zh-CN" altLang="en-US" dirty="0" smtClean="0"/>
              <a:t>有端庄的清晨</a:t>
            </a:r>
            <a:r>
              <a:rPr lang="en-US" dirty="0" smtClean="0"/>
              <a:t>,</a:t>
            </a:r>
            <a:r>
              <a:rPr lang="zh-CN" altLang="en-US" dirty="0" smtClean="0"/>
              <a:t>有过于斑斓的黄昏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zh-CN" altLang="en-US" dirty="0" smtClean="0"/>
              <a:t>有瑟瑟开放的动人的琐碎花絮</a:t>
            </a:r>
          </a:p>
          <a:p>
            <a:pPr algn="ctr"/>
            <a:r>
              <a:rPr lang="zh-CN" altLang="en-US" dirty="0" smtClean="0"/>
              <a:t>草原是又一面星空</a:t>
            </a:r>
          </a:p>
          <a:p>
            <a:pPr algn="ctr"/>
            <a:r>
              <a:rPr lang="zh-CN" altLang="en-US" dirty="0" smtClean="0"/>
              <a:t>当幽蓝消隐便有碧绿闪烁</a:t>
            </a:r>
          </a:p>
          <a:p>
            <a:pPr algn="ctr"/>
            <a:r>
              <a:rPr lang="zh-CN" altLang="en-US" dirty="0" smtClean="0"/>
              <a:t>牧人是会唱歌的</a:t>
            </a:r>
            <a:r>
              <a:rPr lang="zh-CN" altLang="en-US" dirty="0" smtClean="0"/>
              <a:t>自然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我们是会写诗的自然</a:t>
            </a:r>
          </a:p>
          <a:p>
            <a:pPr algn="ctr"/>
            <a:r>
              <a:rPr lang="zh-CN" altLang="en-US" dirty="0" smtClean="0"/>
              <a:t>无论怎样的艰辛都用诗情充满</a:t>
            </a:r>
          </a:p>
          <a:p>
            <a:pPr algn="ctr"/>
            <a:r>
              <a:rPr lang="zh-CN" altLang="en-US" dirty="0" smtClean="0"/>
              <a:t>我们总那么浪漫主义</a:t>
            </a:r>
          </a:p>
          <a:p>
            <a:pPr algn="r"/>
            <a:r>
              <a:rPr lang="en-US" dirty="0" smtClean="0"/>
              <a:t> ——</a:t>
            </a:r>
            <a:r>
              <a:rPr lang="zh-CN" altLang="en-US" dirty="0" smtClean="0"/>
              <a:t>选自马丽华诗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总是这草原</a:t>
            </a:r>
            <a:r>
              <a:rPr lang="en-US" altLang="zh-CN" dirty="0" smtClean="0"/>
              <a:t>》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3714776"/>
          </a:xfrm>
        </p:spPr>
        <p:txBody>
          <a:bodyPr/>
          <a:lstStyle/>
          <a:p>
            <a:r>
              <a:rPr lang="zh-CN" altLang="en-US" dirty="0" smtClean="0"/>
              <a:t>通过上节课的学习</a:t>
            </a:r>
            <a:r>
              <a:rPr lang="en-US" dirty="0" smtClean="0"/>
              <a:t>,</a:t>
            </a:r>
            <a:r>
              <a:rPr lang="zh-CN" altLang="en-US" dirty="0" smtClean="0"/>
              <a:t>我们了解了作者游历各拉丹冬时的见闻和感受</a:t>
            </a:r>
            <a:r>
              <a:rPr lang="en-US" dirty="0" smtClean="0"/>
              <a:t>,</a:t>
            </a:r>
            <a:r>
              <a:rPr lang="zh-CN" altLang="en-US" dirty="0" smtClean="0"/>
              <a:t>体会到了雪山的雄伟和冰塔林的神奇。这节课我们要对文章的语言艺术进行一番探究和品味。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857232"/>
            <a:ext cx="11430080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游记知识小检测。</a:t>
            </a:r>
          </a:p>
          <a:p>
            <a:r>
              <a:rPr lang="zh-CN" altLang="en-US" dirty="0" smtClean="0"/>
              <a:t>记叙旅行的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dirty="0" smtClean="0"/>
              <a:t>的</a:t>
            </a:r>
            <a:r>
              <a:rPr lang="zh-CN" altLang="en-US" dirty="0" smtClean="0"/>
              <a:t>文章</a:t>
            </a:r>
            <a:r>
              <a:rPr lang="en-US" dirty="0" smtClean="0"/>
              <a:t>,</a:t>
            </a:r>
            <a:r>
              <a:rPr lang="zh-CN" altLang="en-US" dirty="0" smtClean="0"/>
              <a:t>叫游记。游记的题材丰富多彩</a:t>
            </a:r>
            <a:r>
              <a:rPr lang="en-US" dirty="0" smtClean="0"/>
              <a:t>,</a:t>
            </a:r>
            <a:r>
              <a:rPr lang="zh-CN" altLang="en-US" dirty="0" smtClean="0"/>
              <a:t>可以写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也可以记旧事</a:t>
            </a:r>
            <a:r>
              <a:rPr lang="en-US" dirty="0" smtClean="0"/>
              <a:t>,</a:t>
            </a:r>
            <a:r>
              <a:rPr lang="zh-CN" altLang="en-US" dirty="0" smtClean="0"/>
              <a:t>讲传说</a:t>
            </a:r>
            <a:r>
              <a:rPr lang="en-US" dirty="0" smtClean="0"/>
              <a:t>,</a:t>
            </a:r>
            <a:r>
              <a:rPr lang="zh-CN" altLang="en-US" dirty="0" smtClean="0"/>
              <a:t>叙风俗</a:t>
            </a:r>
            <a:r>
              <a:rPr lang="en-US" dirty="0" smtClean="0"/>
              <a:t>,</a:t>
            </a:r>
            <a:r>
              <a:rPr lang="zh-CN" altLang="en-US" dirty="0" smtClean="0"/>
              <a:t>做考证</a:t>
            </a:r>
            <a:r>
              <a:rPr lang="en-US" dirty="0" smtClean="0"/>
              <a:t>,</a:t>
            </a:r>
            <a:r>
              <a:rPr lang="zh-CN" altLang="en-US" dirty="0" smtClean="0"/>
              <a:t>写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 叙述时一般采用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的记叙方式。 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881290" y="1428736"/>
            <a:ext cx="2286016" cy="857256"/>
          </a:xfrm>
        </p:spPr>
        <p:txBody>
          <a:bodyPr/>
          <a:lstStyle/>
          <a:p>
            <a:pPr indent="0"/>
            <a:r>
              <a:rPr lang="zh-CN" altLang="en-US" dirty="0" smtClean="0"/>
              <a:t>见闻和感受</a:t>
            </a:r>
            <a:endParaRPr lang="zh-CN" altLang="en-US" dirty="0"/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38150" y="2071678"/>
            <a:ext cx="692948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景物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738150" y="2714620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顺叙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7881950" y="2071678"/>
            <a:ext cx="121444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感想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00108"/>
            <a:ext cx="11310974" cy="521497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课文内容我知道。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准确填出空缺处的词语。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(1)</a:t>
            </a:r>
            <a:r>
              <a:rPr lang="zh-CN" altLang="en-US" dirty="0" smtClean="0"/>
              <a:t>季节上的隆冬将尽</a:t>
            </a:r>
            <a:r>
              <a:rPr lang="en-US" dirty="0" smtClean="0"/>
              <a:t>,</a:t>
            </a:r>
            <a:r>
              <a:rPr lang="zh-CN" altLang="en-US" dirty="0" smtClean="0"/>
              <a:t>但严寒还将在此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</a:t>
            </a:r>
            <a:r>
              <a:rPr lang="zh-CN" altLang="en-US" dirty="0" smtClean="0"/>
              <a:t>三两个月</a:t>
            </a:r>
            <a:r>
              <a:rPr lang="zh-CN" altLang="en-US" dirty="0" smtClean="0"/>
              <a:t>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(2)</a:t>
            </a:r>
            <a:r>
              <a:rPr lang="zh-CN" altLang="en-US" dirty="0" smtClean="0"/>
              <a:t>此刻倒霉迹象接踵而至</a:t>
            </a:r>
            <a:r>
              <a:rPr lang="en-US" dirty="0" smtClean="0"/>
              <a:t>,</a:t>
            </a:r>
            <a:r>
              <a:rPr lang="zh-CN" altLang="en-US" dirty="0" smtClean="0"/>
              <a:t>频频小震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着某一两次大地震。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(3)</a:t>
            </a:r>
            <a:r>
              <a:rPr lang="zh-CN" altLang="en-US" dirty="0" smtClean="0"/>
              <a:t>我双手合十</a:t>
            </a:r>
            <a:r>
              <a:rPr lang="en-US" dirty="0" smtClean="0"/>
              <a:t>,</a:t>
            </a:r>
            <a:r>
              <a:rPr lang="zh-CN" altLang="en-US" dirty="0" smtClean="0"/>
              <a:t>面向各拉丹冬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的雪峰行了跪拜大礼</a:t>
            </a:r>
            <a:r>
              <a:rPr lang="en-US" dirty="0" smtClean="0"/>
              <a:t>,</a:t>
            </a:r>
            <a:r>
              <a:rPr lang="zh-CN" altLang="en-US" dirty="0" smtClean="0"/>
              <a:t>虔诚而愚蠢</a:t>
            </a:r>
            <a:r>
              <a:rPr lang="en-US" dirty="0" smtClean="0"/>
              <a:t>——</a:t>
            </a:r>
            <a:r>
              <a:rPr lang="zh-CN" altLang="en-US" dirty="0" smtClean="0"/>
              <a:t>各拉丹冬是男性神。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(4)</a:t>
            </a:r>
            <a:r>
              <a:rPr lang="zh-CN" altLang="en-US" dirty="0" smtClean="0"/>
              <a:t>杰巴、安托、开大车的大胡子师傅</a:t>
            </a:r>
            <a:r>
              <a:rPr lang="en-US" dirty="0" smtClean="0"/>
              <a:t>,</a:t>
            </a:r>
            <a:r>
              <a:rPr lang="zh-CN" altLang="en-US" dirty="0" smtClean="0"/>
              <a:t>头戴狐皮帽</a:t>
            </a:r>
            <a:r>
              <a:rPr lang="en-US" dirty="0" smtClean="0"/>
              <a:t>,</a:t>
            </a:r>
            <a:r>
              <a:rPr lang="zh-CN" altLang="en-US" dirty="0" smtClean="0"/>
              <a:t>身裹羊皮袍</a:t>
            </a:r>
            <a:r>
              <a:rPr lang="en-US" dirty="0" smtClean="0"/>
              <a:t>,</a:t>
            </a:r>
            <a:r>
              <a:rPr lang="zh-CN" altLang="en-US" dirty="0" smtClean="0"/>
              <a:t>肩扛比人身还长的大冰凌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dirty="0" smtClean="0"/>
              <a:t>在</a:t>
            </a:r>
            <a:r>
              <a:rPr lang="zh-CN" altLang="en-US" dirty="0" smtClean="0"/>
              <a:t>巨大的冰谷里</a:t>
            </a:r>
            <a:r>
              <a:rPr lang="en-US" dirty="0" smtClean="0"/>
              <a:t>,</a:t>
            </a:r>
            <a:r>
              <a:rPr lang="zh-CN" altLang="en-US" dirty="0" smtClean="0"/>
              <a:t>一列小小身影。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(5)</a:t>
            </a:r>
            <a:r>
              <a:rPr lang="zh-CN" altLang="en-US" dirty="0" smtClean="0"/>
              <a:t>把冰河上的雪粒纷纷扬扬地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着</a:t>
            </a:r>
            <a:r>
              <a:rPr lang="en-US" dirty="0" smtClean="0"/>
              <a:t>,</a:t>
            </a:r>
            <a:r>
              <a:rPr lang="zh-CN" altLang="en-US" dirty="0" smtClean="0"/>
              <a:t>又纷纷扬扬地洒落在河滩上</a:t>
            </a:r>
            <a:r>
              <a:rPr lang="en-US" dirty="0" smtClean="0"/>
              <a:t>,</a:t>
            </a:r>
            <a:r>
              <a:rPr lang="zh-CN" altLang="en-US" dirty="0" smtClean="0"/>
              <a:t>冰缝里。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310314" y="2000240"/>
            <a:ext cx="2071702" cy="571504"/>
          </a:xfrm>
        </p:spPr>
        <p:txBody>
          <a:bodyPr/>
          <a:lstStyle/>
          <a:p>
            <a:r>
              <a:rPr lang="zh-CN" altLang="en-US" dirty="0" smtClean="0"/>
              <a:t>驻防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310314" y="2500306"/>
            <a:ext cx="207170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酝酿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952992" y="3071810"/>
            <a:ext cx="207170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威严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024166" y="4786322"/>
            <a:ext cx="207170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蠕动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5167306" y="5357826"/>
            <a:ext cx="2071702" cy="571504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扫荡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build="p"/>
      <p:bldP spid="6" grpId="0" build="p"/>
      <p:bldP spid="7" grpId="0" build="p"/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长江文化小积累。</a:t>
            </a:r>
          </a:p>
          <a:p>
            <a:r>
              <a:rPr lang="zh-CN" altLang="en-US" dirty="0" smtClean="0"/>
              <a:t>你知道哪些描写长江的诗句</a:t>
            </a:r>
            <a:r>
              <a:rPr lang="en-US" dirty="0" smtClean="0"/>
              <a:t>?</a:t>
            </a:r>
            <a:r>
              <a:rPr lang="zh-CN" altLang="en-US" dirty="0" smtClean="0"/>
              <a:t>请任意写出两句。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8084" y="2428868"/>
            <a:ext cx="11501518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天门中断楚江开</a:t>
            </a:r>
            <a:r>
              <a:rPr lang="en-US" dirty="0" smtClean="0"/>
              <a:t>,</a:t>
            </a:r>
            <a:r>
              <a:rPr lang="zh-CN" altLang="en-US" dirty="0" smtClean="0"/>
              <a:t>碧水东流自此回。</a:t>
            </a:r>
            <a:r>
              <a:rPr lang="en-US" dirty="0" smtClean="0"/>
              <a:t>(</a:t>
            </a:r>
            <a:r>
              <a:rPr lang="zh-CN" altLang="en-US" dirty="0" smtClean="0"/>
              <a:t>李白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望天门山</a:t>
            </a:r>
            <a:r>
              <a:rPr lang="en-US" altLang="zh-CN" dirty="0" smtClean="0"/>
              <a:t>》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zh-CN" altLang="en-US" dirty="0" smtClean="0"/>
              <a:t>大江来从万山中</a:t>
            </a:r>
            <a:r>
              <a:rPr lang="en-US" dirty="0" smtClean="0"/>
              <a:t>,</a:t>
            </a:r>
            <a:r>
              <a:rPr lang="zh-CN" altLang="en-US" dirty="0" smtClean="0"/>
              <a:t>山势尽与江流东。</a:t>
            </a:r>
            <a:r>
              <a:rPr lang="en-US" dirty="0" smtClean="0"/>
              <a:t>(</a:t>
            </a:r>
            <a:r>
              <a:rPr lang="zh-CN" altLang="en-US" dirty="0" smtClean="0"/>
              <a:t>高启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登金陵雨花台望大江</a:t>
            </a:r>
            <a:r>
              <a:rPr lang="en-US" altLang="zh-CN" dirty="0" smtClean="0"/>
              <a:t>》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zh-CN" altLang="en-US" dirty="0" smtClean="0"/>
              <a:t>山随平野尽</a:t>
            </a:r>
            <a:r>
              <a:rPr lang="en-US" dirty="0" smtClean="0"/>
              <a:t>,</a:t>
            </a:r>
            <a:r>
              <a:rPr lang="zh-CN" altLang="en-US" dirty="0" smtClean="0"/>
              <a:t>江入大荒流。</a:t>
            </a:r>
            <a:r>
              <a:rPr lang="en-US" dirty="0" smtClean="0"/>
              <a:t>(</a:t>
            </a:r>
            <a:r>
              <a:rPr lang="zh-CN" altLang="en-US" dirty="0" smtClean="0"/>
              <a:t>李白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渡荆门送别</a:t>
            </a:r>
            <a:r>
              <a:rPr lang="en-US" altLang="zh-CN" dirty="0" smtClean="0"/>
              <a:t>》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zh-CN" altLang="en-US" dirty="0" smtClean="0"/>
              <a:t>一道残阳铺水中</a:t>
            </a:r>
            <a:r>
              <a:rPr lang="en-US" dirty="0" smtClean="0"/>
              <a:t>,</a:t>
            </a:r>
            <a:r>
              <a:rPr lang="zh-CN" altLang="en-US" dirty="0" smtClean="0"/>
              <a:t>半江瑟瑟半江红。</a:t>
            </a:r>
            <a:r>
              <a:rPr lang="en-US" dirty="0" smtClean="0"/>
              <a:t>(</a:t>
            </a:r>
            <a:r>
              <a:rPr lang="zh-CN" altLang="en-US" dirty="0" smtClean="0"/>
              <a:t>白居易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暮江吟</a:t>
            </a:r>
            <a:r>
              <a:rPr lang="en-US" altLang="zh-CN" dirty="0" smtClean="0"/>
              <a:t>》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zh-CN" altLang="en-US" dirty="0" smtClean="0"/>
              <a:t>长波逐若泻</a:t>
            </a:r>
            <a:r>
              <a:rPr lang="en-US" dirty="0" smtClean="0"/>
              <a:t>,</a:t>
            </a:r>
            <a:r>
              <a:rPr lang="zh-CN" altLang="en-US" dirty="0" smtClean="0"/>
              <a:t>连山凿如劈。</a:t>
            </a:r>
            <a:r>
              <a:rPr lang="en-US" dirty="0" smtClean="0"/>
              <a:t>(</a:t>
            </a:r>
            <a:r>
              <a:rPr lang="zh-CN" altLang="en-US" dirty="0" smtClean="0"/>
              <a:t>白居易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自蜀江至洞庭湖口有感而作</a:t>
            </a:r>
            <a:r>
              <a:rPr lang="en-US" altLang="zh-CN" dirty="0" smtClean="0"/>
              <a:t>》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zh-CN" altLang="en-US" dirty="0" smtClean="0"/>
              <a:t>江流天地外</a:t>
            </a:r>
            <a:r>
              <a:rPr lang="en-US" dirty="0" smtClean="0"/>
              <a:t>,</a:t>
            </a:r>
            <a:r>
              <a:rPr lang="zh-CN" altLang="en-US" dirty="0" smtClean="0"/>
              <a:t>山色有无中。</a:t>
            </a:r>
            <a:r>
              <a:rPr lang="en-US" dirty="0" smtClean="0"/>
              <a:t>(</a:t>
            </a:r>
            <a:r>
              <a:rPr lang="zh-CN" altLang="en-US" dirty="0" smtClean="0"/>
              <a:t>王维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汉江临眺</a:t>
            </a:r>
            <a:r>
              <a:rPr lang="en-US" altLang="zh-CN" dirty="0" smtClean="0"/>
              <a:t>》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赏读课文</a:t>
            </a:r>
            <a:r>
              <a:rPr lang="en-US" dirty="0" smtClean="0"/>
              <a:t>,</a:t>
            </a:r>
            <a:r>
              <a:rPr lang="zh-CN" altLang="en-US" dirty="0" smtClean="0"/>
              <a:t>文中寻</a:t>
            </a:r>
            <a:r>
              <a:rPr lang="en-US" dirty="0" smtClean="0"/>
              <a:t>“</a:t>
            </a:r>
            <a:r>
              <a:rPr lang="zh-CN" altLang="en-US" dirty="0" smtClean="0"/>
              <a:t>宝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请同学们找出自己最喜欢的语句或语段</a:t>
            </a:r>
            <a:r>
              <a:rPr lang="en-US" dirty="0" smtClean="0"/>
              <a:t>,</a:t>
            </a:r>
            <a:r>
              <a:rPr lang="zh-CN" altLang="en-US" dirty="0" smtClean="0"/>
              <a:t>读一读</a:t>
            </a:r>
            <a:r>
              <a:rPr lang="en-US" dirty="0" smtClean="0"/>
              <a:t>,</a:t>
            </a:r>
            <a:r>
              <a:rPr lang="zh-CN" altLang="en-US" dirty="0" smtClean="0"/>
              <a:t>品一品。</a:t>
            </a:r>
            <a:endParaRPr lang="zh-CN" altLang="en-US" dirty="0"/>
          </a:p>
        </p:txBody>
      </p:sp>
      <p:sp>
        <p:nvSpPr>
          <p:cNvPr id="3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09588" y="2928934"/>
            <a:ext cx="10644262" cy="78581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①</a:t>
            </a:r>
            <a:r>
              <a:rPr lang="zh-CN" altLang="en-US" dirty="0" smtClean="0"/>
              <a:t>阳光使这位身披白色披风的巨人变化多端</a:t>
            </a:r>
            <a:r>
              <a:rPr lang="en-US" dirty="0" smtClean="0"/>
              <a:t>:</a:t>
            </a:r>
            <a:r>
              <a:rPr lang="zh-CN" altLang="en-US" dirty="0" smtClean="0"/>
              <a:t>融雪处裸露出大山黧黑的骨骼</a:t>
            </a:r>
            <a:r>
              <a:rPr lang="en-US" dirty="0" smtClean="0"/>
              <a:t>,</a:t>
            </a:r>
            <a:r>
              <a:rPr lang="zh-CN" altLang="en-US" dirty="0" smtClean="0"/>
              <a:t>有如刀削一般</a:t>
            </a:r>
            <a:r>
              <a:rPr lang="en-US" dirty="0" smtClean="0"/>
              <a:t>,</a:t>
            </a:r>
            <a:r>
              <a:rPr lang="zh-CN" altLang="en-US" dirty="0" smtClean="0"/>
              <a:t>棱角与层次毕现</a:t>
            </a:r>
            <a:r>
              <a:rPr lang="en-US" dirty="0" smtClean="0"/>
              <a:t>,</a:t>
            </a:r>
            <a:r>
              <a:rPr lang="zh-CN" altLang="en-US" dirty="0" smtClean="0"/>
              <a:t>富有雕塑感。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赏析</a:t>
            </a:r>
            <a:r>
              <a:rPr lang="en-US" dirty="0" smtClean="0"/>
              <a:t>:</a:t>
            </a:r>
            <a:r>
              <a:rPr lang="zh-CN" altLang="en-US" dirty="0" smtClean="0"/>
              <a:t>这句话用比喻的手法</a:t>
            </a:r>
            <a:r>
              <a:rPr lang="en-US" dirty="0" smtClean="0"/>
              <a:t>,</a:t>
            </a:r>
            <a:r>
              <a:rPr lang="zh-CN" altLang="en-US" dirty="0" smtClean="0"/>
              <a:t>写阳光下的雪山洁白雄伟</a:t>
            </a:r>
            <a:r>
              <a:rPr lang="en-US" dirty="0" smtClean="0"/>
              <a:t>, </a:t>
            </a:r>
            <a:r>
              <a:rPr lang="zh-CN" altLang="en-US" dirty="0" smtClean="0"/>
              <a:t>突出雪山峭拔挺立的形象。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②</a:t>
            </a:r>
            <a:r>
              <a:rPr lang="zh-CN" altLang="en-US" dirty="0" smtClean="0"/>
              <a:t>但严寒还将在此驻防三两个月。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赏析</a:t>
            </a:r>
            <a:r>
              <a:rPr lang="en-US" dirty="0" smtClean="0"/>
              <a:t>:“</a:t>
            </a:r>
            <a:r>
              <a:rPr lang="zh-CN" altLang="en-US" dirty="0" smtClean="0"/>
              <a:t>驻防</a:t>
            </a:r>
            <a:r>
              <a:rPr lang="en-US" dirty="0" smtClean="0"/>
              <a:t>”</a:t>
            </a:r>
            <a:r>
              <a:rPr lang="zh-CN" altLang="en-US" dirty="0" smtClean="0"/>
              <a:t>一词运用拟人手法</a:t>
            </a:r>
            <a:r>
              <a:rPr lang="en-US" dirty="0" smtClean="0"/>
              <a:t>,</a:t>
            </a:r>
            <a:r>
              <a:rPr lang="zh-CN" altLang="en-US" dirty="0" smtClean="0"/>
              <a:t>生动形象地写出了严寒的天气还要在这里持续三两个月的时间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2897</TotalTime>
  <Words>1224</Words>
  <Application>Microsoft Office PowerPoint</Application>
  <PresentationFormat>自定义</PresentationFormat>
  <Paragraphs>103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623</cp:revision>
  <dcterms:created xsi:type="dcterms:W3CDTF">2017-02-11T06:33:00Z</dcterms:created>
  <dcterms:modified xsi:type="dcterms:W3CDTF">2019-12-28T10:01:08Z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