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33"/>
  </p:notesMasterIdLst>
  <p:handoutMasterIdLst>
    <p:handoutMasterId r:id="rId34"/>
  </p:handoutMasterIdLst>
  <p:sldIdLst>
    <p:sldId id="371" r:id="rId3"/>
    <p:sldId id="429" r:id="rId4"/>
    <p:sldId id="444" r:id="rId5"/>
    <p:sldId id="478" r:id="rId6"/>
    <p:sldId id="428" r:id="rId7"/>
    <p:sldId id="445" r:id="rId8"/>
    <p:sldId id="443" r:id="rId9"/>
    <p:sldId id="455" r:id="rId10"/>
    <p:sldId id="456" r:id="rId11"/>
    <p:sldId id="397" r:id="rId12"/>
    <p:sldId id="479" r:id="rId13"/>
    <p:sldId id="458" r:id="rId14"/>
    <p:sldId id="459" r:id="rId15"/>
    <p:sldId id="461" r:id="rId16"/>
    <p:sldId id="462" r:id="rId17"/>
    <p:sldId id="464" r:id="rId18"/>
    <p:sldId id="480" r:id="rId19"/>
    <p:sldId id="481" r:id="rId20"/>
    <p:sldId id="482" r:id="rId21"/>
    <p:sldId id="483" r:id="rId22"/>
    <p:sldId id="484" r:id="rId23"/>
    <p:sldId id="485" r:id="rId24"/>
    <p:sldId id="468" r:id="rId25"/>
    <p:sldId id="486" r:id="rId26"/>
    <p:sldId id="487" r:id="rId27"/>
    <p:sldId id="477" r:id="rId28"/>
    <p:sldId id="488" r:id="rId29"/>
    <p:sldId id="453" r:id="rId30"/>
    <p:sldId id="476" r:id="rId31"/>
    <p:sldId id="395" r:id="rId32"/>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54" autoAdjust="0"/>
    <p:restoredTop sz="94773" autoAdjust="0"/>
  </p:normalViewPr>
  <p:slideViewPr>
    <p:cSldViewPr>
      <p:cViewPr varScale="1">
        <p:scale>
          <a:sx n="67" d="100"/>
          <a:sy n="67" d="100"/>
        </p:scale>
        <p:origin x="-846" y="-90"/>
      </p:cViewPr>
      <p:guideLst>
        <p:guide orient="horz" pos="2205"/>
        <p:guide pos="3840"/>
      </p:guideLst>
    </p:cSldViewPr>
  </p:slideViewPr>
  <p:outlineViewPr>
    <p:cViewPr>
      <p:scale>
        <a:sx n="33" d="100"/>
        <a:sy n="33" d="100"/>
      </p:scale>
      <p:origin x="0" y="9438"/>
    </p:cViewPr>
  </p:outlin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2019/12/26</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30</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第一单元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2</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1" r:id="rId6"/>
    <p:sldLayoutId id="214748369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八年级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5595934" y="4000504"/>
            <a:ext cx="2839239" cy="646331"/>
          </a:xfrm>
          <a:prstGeom prst="rect">
            <a:avLst/>
          </a:prstGeom>
        </p:spPr>
        <p:txBody>
          <a:bodyPr wrap="none">
            <a:spAutoFit/>
          </a:bodyPr>
          <a:lstStyle/>
          <a:p>
            <a:r>
              <a:rPr lang="en-US" sz="3600" dirty="0" smtClean="0"/>
              <a:t>2.</a:t>
            </a:r>
            <a:r>
              <a:rPr lang="zh-CN" altLang="en-US" sz="3600" dirty="0" smtClean="0"/>
              <a:t>回　延　安</a:t>
            </a:r>
            <a:endParaRPr lang="zh-CN" altLang="en-US" sz="3600" dirty="0"/>
          </a:p>
        </p:txBody>
      </p:sp>
      <p:sp>
        <p:nvSpPr>
          <p:cNvPr id="24" name="动作按钮: 声音 23">
            <a:hlinkClick r:id="" action="ppaction://noaction" highlightClick="1">
              <a:snd r:embed="rId2" name="applause.wav" builtIn="1"/>
            </a:hlinkClick>
          </p:cNvPr>
          <p:cNvSpPr/>
          <p:nvPr/>
        </p:nvSpPr>
        <p:spPr>
          <a:xfrm>
            <a:off x="4310050"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7" name="第1单元.eps" descr="id:2147495324;FounderCES"/>
          <p:cNvPicPr/>
          <p:nvPr/>
        </p:nvPicPr>
        <p:blipFill>
          <a:blip r:embed="rId3"/>
          <a:stretch>
            <a:fillRect/>
          </a:stretch>
        </p:blipFill>
        <p:spPr>
          <a:xfrm>
            <a:off x="809588" y="1643050"/>
            <a:ext cx="10358510" cy="1842702"/>
          </a:xfrm>
          <a:prstGeom prst="rect">
            <a:avLst/>
          </a:prstGeom>
        </p:spPr>
      </p:pic>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a:xfrm>
            <a:off x="881026" y="1643050"/>
            <a:ext cx="10572824" cy="4357718"/>
          </a:xfrm>
        </p:spPr>
        <p:txBody>
          <a:bodyPr/>
          <a:lstStyle/>
          <a:p>
            <a:r>
              <a:rPr lang="zh-CN" altLang="en-US" dirty="0" smtClean="0"/>
              <a:t>一、问题</a:t>
            </a:r>
            <a:r>
              <a:rPr lang="en-US" dirty="0" smtClean="0"/>
              <a:t>:</a:t>
            </a:r>
            <a:r>
              <a:rPr lang="zh-CN" altLang="en-US" dirty="0" smtClean="0"/>
              <a:t>激情朗读</a:t>
            </a:r>
            <a:r>
              <a:rPr lang="en-US" dirty="0" smtClean="0"/>
              <a:t>,</a:t>
            </a:r>
            <a:r>
              <a:rPr lang="zh-CN" altLang="en-US" dirty="0" smtClean="0"/>
              <a:t>梳理结构。</a:t>
            </a:r>
          </a:p>
          <a:p>
            <a:r>
              <a:rPr lang="zh-CN" altLang="en-US" dirty="0" smtClean="0"/>
              <a:t>诗人贺敬之曾经在延安生活和学习过五年</a:t>
            </a:r>
            <a:r>
              <a:rPr lang="en-US" dirty="0" smtClean="0"/>
              <a:t>,</a:t>
            </a:r>
            <a:r>
              <a:rPr lang="zh-CN" altLang="en-US" dirty="0" smtClean="0"/>
              <a:t>时隔十年后诗人重回延安</a:t>
            </a:r>
            <a:r>
              <a:rPr lang="en-US" dirty="0" smtClean="0"/>
              <a:t>,</a:t>
            </a:r>
            <a:r>
              <a:rPr lang="zh-CN" altLang="en-US" dirty="0" smtClean="0"/>
              <a:t>当他回到延安的时候</a:t>
            </a:r>
            <a:r>
              <a:rPr lang="en-US" dirty="0" smtClean="0"/>
              <a:t>,</a:t>
            </a:r>
            <a:r>
              <a:rPr lang="zh-CN" altLang="en-US" dirty="0" smtClean="0"/>
              <a:t>他的思想感情有哪些变化</a:t>
            </a:r>
            <a:r>
              <a:rPr lang="en-US" dirty="0" smtClean="0"/>
              <a:t>?</a:t>
            </a:r>
            <a:r>
              <a:rPr lang="zh-CN" altLang="en-US" dirty="0" smtClean="0"/>
              <a:t>请大家快速朗读这首诗</a:t>
            </a:r>
            <a:r>
              <a:rPr lang="en-US" dirty="0" smtClean="0"/>
              <a:t>,</a:t>
            </a:r>
            <a:r>
              <a:rPr lang="zh-CN" altLang="en-US" dirty="0" smtClean="0"/>
              <a:t>用简洁的语言理清思路</a:t>
            </a:r>
            <a:r>
              <a:rPr lang="en-US" dirty="0" smtClean="0"/>
              <a:t>,</a:t>
            </a:r>
            <a:r>
              <a:rPr lang="zh-CN" altLang="en-US" dirty="0" smtClean="0"/>
              <a:t>概括作者的感情变化。</a:t>
            </a:r>
            <a:endParaRPr lang="zh-CN" altLang="en-US" dirty="0"/>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en-US" dirty="0" smtClean="0"/>
              <a:t>(1)</a:t>
            </a:r>
            <a:r>
              <a:rPr lang="zh-CN" altLang="en-US" dirty="0" smtClean="0"/>
              <a:t>回延安</a:t>
            </a:r>
            <a:r>
              <a:rPr lang="en-US" dirty="0" smtClean="0"/>
              <a:t>,</a:t>
            </a:r>
            <a:r>
              <a:rPr lang="zh-CN" altLang="en-US" dirty="0" smtClean="0"/>
              <a:t>激动满情怀</a:t>
            </a:r>
            <a:r>
              <a:rPr lang="en-US" dirty="0" smtClean="0"/>
              <a:t>——</a:t>
            </a:r>
            <a:r>
              <a:rPr lang="zh-CN" altLang="en-US" dirty="0" smtClean="0"/>
              <a:t>兴奋</a:t>
            </a:r>
          </a:p>
          <a:p>
            <a:r>
              <a:rPr lang="en-US" dirty="0" smtClean="0"/>
              <a:t>(2)</a:t>
            </a:r>
            <a:r>
              <a:rPr lang="zh-CN" altLang="en-US" dirty="0" smtClean="0"/>
              <a:t>忆延安</a:t>
            </a:r>
            <a:r>
              <a:rPr lang="en-US" dirty="0" smtClean="0"/>
              <a:t>,</a:t>
            </a:r>
            <a:r>
              <a:rPr lang="zh-CN" altLang="en-US" dirty="0" smtClean="0"/>
              <a:t>圣地养育我</a:t>
            </a:r>
            <a:r>
              <a:rPr lang="en-US" dirty="0" smtClean="0"/>
              <a:t>——</a:t>
            </a:r>
            <a:r>
              <a:rPr lang="zh-CN" altLang="en-US" dirty="0" smtClean="0"/>
              <a:t>感激</a:t>
            </a:r>
          </a:p>
          <a:p>
            <a:r>
              <a:rPr lang="en-US" dirty="0" smtClean="0"/>
              <a:t>(3)</a:t>
            </a:r>
            <a:r>
              <a:rPr lang="zh-CN" altLang="en-US" dirty="0" smtClean="0"/>
              <a:t>话延安</a:t>
            </a:r>
            <a:r>
              <a:rPr lang="en-US" dirty="0" smtClean="0"/>
              <a:t>,</a:t>
            </a:r>
            <a:r>
              <a:rPr lang="zh-CN" altLang="en-US" dirty="0" smtClean="0"/>
              <a:t>欢聚话今昔</a:t>
            </a:r>
            <a:r>
              <a:rPr lang="en-US" dirty="0" smtClean="0"/>
              <a:t>——</a:t>
            </a:r>
            <a:r>
              <a:rPr lang="zh-CN" altLang="en-US" dirty="0" smtClean="0"/>
              <a:t>喜悦</a:t>
            </a:r>
          </a:p>
          <a:p>
            <a:r>
              <a:rPr lang="en-US" dirty="0" smtClean="0"/>
              <a:t>(4)</a:t>
            </a:r>
            <a:r>
              <a:rPr lang="zh-CN" altLang="en-US" dirty="0" smtClean="0"/>
              <a:t>看延安</a:t>
            </a:r>
            <a:r>
              <a:rPr lang="en-US" dirty="0" smtClean="0"/>
              <a:t>,</a:t>
            </a:r>
            <a:r>
              <a:rPr lang="zh-CN" altLang="en-US" dirty="0" smtClean="0"/>
              <a:t>旧貌换新颜</a:t>
            </a:r>
            <a:r>
              <a:rPr lang="en-US" dirty="0" smtClean="0"/>
              <a:t>——</a:t>
            </a:r>
            <a:r>
              <a:rPr lang="zh-CN" altLang="en-US" dirty="0" smtClean="0"/>
              <a:t>赞颂</a:t>
            </a:r>
          </a:p>
          <a:p>
            <a:r>
              <a:rPr lang="en-US" dirty="0" smtClean="0"/>
              <a:t>(5)</a:t>
            </a:r>
            <a:r>
              <a:rPr lang="zh-CN" altLang="en-US" dirty="0" smtClean="0"/>
              <a:t>颂延安</a:t>
            </a:r>
            <a:r>
              <a:rPr lang="en-US" dirty="0" smtClean="0"/>
              <a:t>,</a:t>
            </a:r>
            <a:r>
              <a:rPr lang="zh-CN" altLang="en-US" dirty="0" smtClean="0"/>
              <a:t>圣地大贡献</a:t>
            </a:r>
            <a:r>
              <a:rPr lang="en-US" dirty="0" smtClean="0"/>
              <a:t>——</a:t>
            </a:r>
            <a:r>
              <a:rPr lang="zh-CN" altLang="en-US" dirty="0" smtClean="0"/>
              <a:t>热爱</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2428892"/>
          </a:xfrm>
        </p:spPr>
        <p:txBody>
          <a:bodyPr/>
          <a:lstStyle/>
          <a:p>
            <a:r>
              <a:rPr lang="zh-CN" altLang="en-US" dirty="0" smtClean="0"/>
              <a:t>二、问题</a:t>
            </a:r>
            <a:r>
              <a:rPr lang="en-US" dirty="0" smtClean="0"/>
              <a:t>:</a:t>
            </a:r>
            <a:r>
              <a:rPr lang="zh-CN" altLang="en-US" dirty="0" smtClean="0"/>
              <a:t>再读课文</a:t>
            </a:r>
            <a:r>
              <a:rPr lang="en-US" dirty="0" smtClean="0"/>
              <a:t>,</a:t>
            </a:r>
            <a:r>
              <a:rPr lang="zh-CN" altLang="en-US" dirty="0" smtClean="0"/>
              <a:t>把握详略。</a:t>
            </a:r>
          </a:p>
          <a:p>
            <a:r>
              <a:rPr lang="zh-CN" altLang="en-US" dirty="0" smtClean="0"/>
              <a:t>文中叙述的这些情节</a:t>
            </a:r>
            <a:r>
              <a:rPr lang="en-US" dirty="0" smtClean="0"/>
              <a:t>,</a:t>
            </a:r>
            <a:r>
              <a:rPr lang="zh-CN" altLang="en-US" dirty="0" smtClean="0"/>
              <a:t>哪些详写</a:t>
            </a:r>
            <a:r>
              <a:rPr lang="en-US" dirty="0" smtClean="0"/>
              <a:t>?</a:t>
            </a:r>
            <a:r>
              <a:rPr lang="zh-CN" altLang="en-US" dirty="0" smtClean="0"/>
              <a:t>哪些略写</a:t>
            </a:r>
            <a:r>
              <a:rPr lang="en-US" dirty="0" smtClean="0"/>
              <a:t>?</a:t>
            </a:r>
            <a:r>
              <a:rPr lang="zh-CN" altLang="en-US" dirty="0" smtClean="0"/>
              <a:t>你知道作者为什么这样安排情节吗</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因为文章主要写看社戏</a:t>
            </a:r>
            <a:r>
              <a:rPr lang="en-US" dirty="0" smtClean="0"/>
              <a:t>,</a:t>
            </a:r>
            <a:r>
              <a:rPr lang="zh-CN" altLang="en-US" dirty="0" smtClean="0"/>
              <a:t>所以</a:t>
            </a:r>
            <a:r>
              <a:rPr lang="en-US" dirty="0" smtClean="0"/>
              <a:t>,</a:t>
            </a:r>
            <a:r>
              <a:rPr lang="zh-CN" altLang="en-US" dirty="0" smtClean="0"/>
              <a:t>看社戏前的波折、夜航去看社戏途中、去赵庄看社戏、看社戏后归航偷豆等详写</a:t>
            </a:r>
            <a:r>
              <a:rPr lang="en-US" dirty="0" smtClean="0"/>
              <a:t>;</a:t>
            </a:r>
            <a:r>
              <a:rPr lang="zh-CN" altLang="en-US" dirty="0" smtClean="0"/>
              <a:t>随母归省、放牛钓虾、六一送豆等情节与看社戏关系不大</a:t>
            </a:r>
            <a:r>
              <a:rPr lang="en-US" dirty="0" smtClean="0"/>
              <a:t>,</a:t>
            </a:r>
            <a:r>
              <a:rPr lang="zh-CN" altLang="en-US" dirty="0" smtClean="0"/>
              <a:t>所以略写。</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二、问题</a:t>
            </a:r>
            <a:r>
              <a:rPr lang="en-US" dirty="0" smtClean="0"/>
              <a:t>:</a:t>
            </a:r>
            <a:r>
              <a:rPr lang="zh-CN" altLang="en-US" dirty="0" smtClean="0"/>
              <a:t>品味词语</a:t>
            </a:r>
            <a:r>
              <a:rPr lang="en-US" dirty="0" smtClean="0"/>
              <a:t>,</a:t>
            </a:r>
            <a:r>
              <a:rPr lang="zh-CN" altLang="en-US" dirty="0" smtClean="0"/>
              <a:t>美读诗歌。</a:t>
            </a:r>
          </a:p>
          <a:p>
            <a:r>
              <a:rPr lang="zh-CN" altLang="en-US" dirty="0" smtClean="0"/>
              <a:t>一首好诗中不乏精彩的语言</a:t>
            </a:r>
            <a:r>
              <a:rPr lang="en-US" dirty="0" smtClean="0"/>
              <a:t>,</a:t>
            </a:r>
            <a:r>
              <a:rPr lang="zh-CN" altLang="en-US" dirty="0" smtClean="0"/>
              <a:t>现在请同学们选择自己最喜欢的一部分</a:t>
            </a:r>
            <a:r>
              <a:rPr lang="en-US" dirty="0" smtClean="0"/>
              <a:t>,</a:t>
            </a:r>
            <a:r>
              <a:rPr lang="zh-CN" altLang="en-US" dirty="0" smtClean="0"/>
              <a:t>有感情地朗读。圈出你认为用得好的字词、句子</a:t>
            </a:r>
            <a:r>
              <a:rPr lang="en-US" dirty="0" smtClean="0"/>
              <a:t>,</a:t>
            </a:r>
            <a:r>
              <a:rPr lang="zh-CN" altLang="en-US" dirty="0" smtClean="0"/>
              <a:t>和大家讨论其表达效果。</a:t>
            </a:r>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071546"/>
            <a:ext cx="10715700" cy="857256"/>
          </a:xfrm>
        </p:spPr>
        <p:txBody>
          <a:bodyPr/>
          <a:lstStyle/>
          <a:p>
            <a:r>
              <a:rPr lang="zh-CN" altLang="en-US" dirty="0" smtClean="0"/>
              <a:t>如题目中的</a:t>
            </a:r>
            <a:r>
              <a:rPr lang="en-US" dirty="0" smtClean="0"/>
              <a:t>“</a:t>
            </a:r>
            <a:r>
              <a:rPr lang="zh-CN" altLang="en-US" dirty="0" smtClean="0"/>
              <a:t>回</a:t>
            </a:r>
            <a:r>
              <a:rPr lang="en-US" dirty="0" smtClean="0"/>
              <a:t>”,“</a:t>
            </a:r>
            <a:r>
              <a:rPr lang="zh-CN" altLang="en-US" dirty="0" smtClean="0"/>
              <a:t>回</a:t>
            </a:r>
            <a:r>
              <a:rPr lang="en-US" dirty="0" smtClean="0"/>
              <a:t>”</a:t>
            </a:r>
            <a:r>
              <a:rPr lang="zh-CN" altLang="en-US" dirty="0" smtClean="0"/>
              <a:t>意味着重新到过去生活过的地方</a:t>
            </a:r>
            <a:r>
              <a:rPr lang="en-US" dirty="0" smtClean="0"/>
              <a:t>,</a:t>
            </a:r>
            <a:r>
              <a:rPr lang="zh-CN" altLang="en-US" dirty="0" smtClean="0"/>
              <a:t>容易使人联想到回家、回乡</a:t>
            </a:r>
            <a:r>
              <a:rPr lang="en-US" dirty="0" smtClean="0"/>
              <a:t>,</a:t>
            </a:r>
            <a:r>
              <a:rPr lang="zh-CN" altLang="en-US" dirty="0" smtClean="0"/>
              <a:t>重返自己的精神家园</a:t>
            </a:r>
            <a:r>
              <a:rPr lang="en-US" dirty="0" smtClean="0"/>
              <a:t>,</a:t>
            </a:r>
            <a:r>
              <a:rPr lang="zh-CN" altLang="en-US" dirty="0" smtClean="0"/>
              <a:t>拉近</a:t>
            </a:r>
            <a:r>
              <a:rPr lang="en-US" dirty="0" smtClean="0"/>
              <a:t>(</a:t>
            </a:r>
            <a:r>
              <a:rPr lang="zh-CN" altLang="en-US" dirty="0" smtClean="0"/>
              <a:t>突出</a:t>
            </a:r>
            <a:r>
              <a:rPr lang="en-US" dirty="0" smtClean="0"/>
              <a:t>/</a:t>
            </a:r>
            <a:r>
              <a:rPr lang="zh-CN" altLang="en-US" dirty="0" smtClean="0"/>
              <a:t>写出</a:t>
            </a:r>
            <a:r>
              <a:rPr lang="en-US" dirty="0" smtClean="0"/>
              <a:t>)</a:t>
            </a:r>
            <a:r>
              <a:rPr lang="zh-CN" altLang="en-US" dirty="0" smtClean="0"/>
              <a:t>了诗人和延安的密切关系。</a:t>
            </a:r>
          </a:p>
          <a:p>
            <a:r>
              <a:rPr lang="zh-CN" altLang="en-US" dirty="0" smtClean="0"/>
              <a:t>又如</a:t>
            </a:r>
            <a:r>
              <a:rPr lang="en-US" dirty="0" smtClean="0"/>
              <a:t>:</a:t>
            </a:r>
            <a:r>
              <a:rPr lang="zh-CN" altLang="en-US" dirty="0" smtClean="0"/>
              <a:t>开头第一部分中</a:t>
            </a:r>
            <a:r>
              <a:rPr lang="en-US" dirty="0" smtClean="0"/>
              <a:t>“</a:t>
            </a:r>
            <a:r>
              <a:rPr lang="zh-CN" altLang="en-US" dirty="0" smtClean="0"/>
              <a:t>莫要</a:t>
            </a:r>
            <a:r>
              <a:rPr lang="en-US" dirty="0" smtClean="0"/>
              <a:t>”,</a:t>
            </a:r>
            <a:r>
              <a:rPr lang="zh-CN" altLang="en-US" dirty="0" smtClean="0"/>
              <a:t>表现出心脏的剧烈跳动</a:t>
            </a:r>
            <a:r>
              <a:rPr lang="en-US" dirty="0" smtClean="0"/>
              <a:t>;“</a:t>
            </a:r>
            <a:r>
              <a:rPr lang="zh-CN" altLang="en-US" dirty="0" smtClean="0"/>
              <a:t>莫把</a:t>
            </a:r>
            <a:r>
              <a:rPr lang="en-US" dirty="0" smtClean="0"/>
              <a:t>”,</a:t>
            </a:r>
            <a:r>
              <a:rPr lang="zh-CN" altLang="en-US" dirty="0" smtClean="0"/>
              <a:t>表现出急欲望见延安的心情</a:t>
            </a:r>
            <a:r>
              <a:rPr lang="en-US" dirty="0" smtClean="0"/>
              <a:t>;</a:t>
            </a:r>
            <a:r>
              <a:rPr lang="zh-CN" altLang="en-US" dirty="0" smtClean="0"/>
              <a:t>抒发了急欲回到延安、行近延安而万分激动的感情。</a:t>
            </a:r>
          </a:p>
          <a:p>
            <a:r>
              <a:rPr lang="zh-CN" altLang="en-US" dirty="0" smtClean="0"/>
              <a:t>又如第一部分</a:t>
            </a:r>
            <a:r>
              <a:rPr lang="en-US" dirty="0" smtClean="0"/>
              <a:t>:</a:t>
            </a:r>
            <a:r>
              <a:rPr lang="zh-CN" altLang="en-US" dirty="0" smtClean="0"/>
              <a:t>选用了</a:t>
            </a:r>
            <a:r>
              <a:rPr lang="en-US" dirty="0" smtClean="0"/>
              <a:t>“</a:t>
            </a:r>
            <a:r>
              <a:rPr lang="zh-CN" altLang="en-US" dirty="0" smtClean="0"/>
              <a:t>抓</a:t>
            </a:r>
            <a:r>
              <a:rPr lang="en-US" dirty="0" smtClean="0"/>
              <a:t>”“</a:t>
            </a:r>
            <a:r>
              <a:rPr lang="zh-CN" altLang="en-US" dirty="0" smtClean="0"/>
              <a:t>贴</a:t>
            </a:r>
            <a:r>
              <a:rPr lang="en-US" dirty="0" smtClean="0"/>
              <a:t>”“</a:t>
            </a:r>
            <a:r>
              <a:rPr lang="zh-CN" altLang="en-US" dirty="0" smtClean="0"/>
              <a:t>搂</a:t>
            </a:r>
            <a:r>
              <a:rPr lang="en-US" dirty="0" smtClean="0"/>
              <a:t>”“</a:t>
            </a:r>
            <a:r>
              <a:rPr lang="zh-CN" altLang="en-US" dirty="0" smtClean="0"/>
              <a:t>扑</a:t>
            </a:r>
            <a:r>
              <a:rPr lang="en-US" dirty="0" smtClean="0"/>
              <a:t>”</a:t>
            </a:r>
            <a:r>
              <a:rPr lang="zh-CN" altLang="en-US" dirty="0" smtClean="0"/>
              <a:t>等一连串的动词</a:t>
            </a:r>
            <a:r>
              <a:rPr lang="en-US" dirty="0" smtClean="0"/>
              <a:t>,</a:t>
            </a:r>
            <a:r>
              <a:rPr lang="zh-CN" altLang="en-US" dirty="0" smtClean="0"/>
              <a:t>生动、形象、传神地写出了诗人踏上延安这片土地时的激动以及与亲人重逢时的喜悦。</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zh-CN" altLang="en-US" dirty="0" smtClean="0"/>
              <a:t>三、活动</a:t>
            </a:r>
            <a:r>
              <a:rPr lang="en-US" dirty="0" smtClean="0"/>
              <a:t>:</a:t>
            </a:r>
            <a:r>
              <a:rPr lang="zh-CN" altLang="en-US" dirty="0" smtClean="0"/>
              <a:t>赏读诗歌</a:t>
            </a:r>
            <a:r>
              <a:rPr lang="en-US" dirty="0" smtClean="0"/>
              <a:t>,</a:t>
            </a:r>
            <a:r>
              <a:rPr lang="zh-CN" altLang="en-US" dirty="0" smtClean="0"/>
              <a:t>品鉴修辞。</a:t>
            </a:r>
          </a:p>
          <a:p>
            <a:r>
              <a:rPr lang="zh-CN" altLang="en-US" dirty="0" smtClean="0"/>
              <a:t>诗中运用了哪些修辞手法</a:t>
            </a:r>
            <a:r>
              <a:rPr lang="en-US" dirty="0" smtClean="0"/>
              <a:t>?</a:t>
            </a:r>
            <a:r>
              <a:rPr lang="zh-CN" altLang="en-US" dirty="0" smtClean="0"/>
              <a:t>试分析其表达效果。</a:t>
            </a:r>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071546"/>
            <a:ext cx="10715700" cy="857256"/>
          </a:xfrm>
        </p:spPr>
        <p:txBody>
          <a:bodyPr/>
          <a:lstStyle/>
          <a:p>
            <a:r>
              <a:rPr lang="en-US" dirty="0" smtClean="0"/>
              <a:t>从</a:t>
            </a:r>
            <a:r>
              <a:rPr lang="en-US" u="sng" dirty="0" smtClean="0"/>
              <a:t>　　　　　　　　</a:t>
            </a:r>
            <a:r>
              <a:rPr lang="en-US" dirty="0" err="1" smtClean="0"/>
              <a:t>诗句中可知,采用</a:t>
            </a:r>
            <a:r>
              <a:rPr lang="en-US" u="sng" dirty="0" smtClean="0"/>
              <a:t>　　　　</a:t>
            </a:r>
            <a:r>
              <a:rPr lang="en-US" dirty="0" smtClean="0"/>
              <a:t>(</a:t>
            </a:r>
            <a:r>
              <a:rPr lang="en-US" dirty="0" err="1" smtClean="0"/>
              <a:t>修辞手法</a:t>
            </a:r>
            <a:r>
              <a:rPr lang="en-US" dirty="0" smtClean="0"/>
              <a:t>),</a:t>
            </a:r>
            <a:r>
              <a:rPr lang="en-US" dirty="0" err="1" smtClean="0"/>
              <a:t>写出了</a:t>
            </a:r>
            <a:r>
              <a:rPr lang="en-US" dirty="0" smtClean="0"/>
              <a:t>/</a:t>
            </a:r>
            <a:r>
              <a:rPr lang="en-US" dirty="0" err="1" smtClean="0"/>
              <a:t>表现了</a:t>
            </a:r>
            <a:r>
              <a:rPr lang="en-US" dirty="0" smtClean="0"/>
              <a:t>/</a:t>
            </a:r>
            <a:r>
              <a:rPr lang="en-US" dirty="0" err="1" smtClean="0"/>
              <a:t>突出了</a:t>
            </a:r>
            <a:r>
              <a:rPr lang="en-US" u="sng" dirty="0" smtClean="0"/>
              <a:t>　　　　　　　　　</a:t>
            </a:r>
            <a:r>
              <a:rPr lang="en-US" dirty="0" smtClean="0"/>
              <a:t>。</a:t>
            </a:r>
          </a:p>
          <a:p>
            <a:r>
              <a:rPr lang="en-US" dirty="0" smtClean="0"/>
              <a:t>(1)</a:t>
            </a:r>
            <a:r>
              <a:rPr lang="zh-CN" altLang="en-US" dirty="0" smtClean="0"/>
              <a:t>善用拟人的修辞手法。</a:t>
            </a:r>
          </a:p>
          <a:p>
            <a:r>
              <a:rPr lang="en-US" dirty="0" smtClean="0"/>
              <a:t>A.</a:t>
            </a:r>
            <a:r>
              <a:rPr lang="zh-CN" altLang="en-US" dirty="0" smtClean="0"/>
              <a:t>把延安当作母亲。为什么把延安当作母亲</a:t>
            </a:r>
            <a:r>
              <a:rPr lang="en-US" dirty="0" smtClean="0"/>
              <a:t>?</a:t>
            </a:r>
            <a:r>
              <a:rPr lang="zh-CN" altLang="en-US" dirty="0" smtClean="0"/>
              <a:t>诗人从哪几个方面赞美和歌颂母亲延安</a:t>
            </a:r>
            <a:r>
              <a:rPr lang="en-US" dirty="0" smtClean="0"/>
              <a:t>?</a:t>
            </a:r>
            <a:endParaRPr lang="zh-CN" altLang="en-US" dirty="0" smtClean="0"/>
          </a:p>
          <a:p>
            <a:r>
              <a:rPr lang="zh-CN" altLang="en-US" dirty="0" smtClean="0"/>
              <a:t>因延安哺育了诗人和千千万万个革命者。把延安当作母亲</a:t>
            </a:r>
            <a:r>
              <a:rPr lang="en-US" dirty="0" smtClean="0"/>
              <a:t>,</a:t>
            </a:r>
            <a:r>
              <a:rPr lang="zh-CN" altLang="en-US" dirty="0" smtClean="0"/>
              <a:t>形象生动</a:t>
            </a:r>
            <a:r>
              <a:rPr lang="en-US" dirty="0" smtClean="0"/>
              <a:t>,</a:t>
            </a:r>
            <a:r>
              <a:rPr lang="zh-CN" altLang="en-US" dirty="0" smtClean="0"/>
              <a:t>见到母亲就是回到了家</a:t>
            </a:r>
            <a:r>
              <a:rPr lang="en-US" dirty="0" smtClean="0"/>
              <a:t>,</a:t>
            </a:r>
            <a:r>
              <a:rPr lang="zh-CN" altLang="en-US" dirty="0" smtClean="0"/>
              <a:t>足见诗人对延安的敬爱。他从四个方面赞美和歌颂延安</a:t>
            </a:r>
            <a:r>
              <a:rPr lang="en-US" dirty="0" smtClean="0"/>
              <a:t>,</a:t>
            </a:r>
            <a:r>
              <a:rPr lang="zh-CN" altLang="en-US" dirty="0" smtClean="0"/>
              <a:t>写延安对自己的培养和哺育</a:t>
            </a:r>
            <a:r>
              <a:rPr lang="en-US" dirty="0" smtClean="0"/>
              <a:t>,</a:t>
            </a:r>
            <a:r>
              <a:rPr lang="zh-CN" altLang="en-US" dirty="0" smtClean="0"/>
              <a:t>写延安留下的光荣历史</a:t>
            </a:r>
            <a:r>
              <a:rPr lang="en-US" dirty="0" smtClean="0"/>
              <a:t>,</a:t>
            </a:r>
            <a:r>
              <a:rPr lang="zh-CN" altLang="en-US" dirty="0" smtClean="0"/>
              <a:t>写延安的巨大变化</a:t>
            </a:r>
            <a:r>
              <a:rPr lang="en-US" dirty="0" smtClean="0"/>
              <a:t>,</a:t>
            </a:r>
            <a:r>
              <a:rPr lang="zh-CN" altLang="en-US" dirty="0" smtClean="0"/>
              <a:t>写延安的光辉前景。</a:t>
            </a:r>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en-US" dirty="0" smtClean="0"/>
              <a:t>B.</a:t>
            </a:r>
            <a:r>
              <a:rPr lang="zh-CN" altLang="en-US" dirty="0" smtClean="0"/>
              <a:t>杜甫川唱来柳林铺笑</a:t>
            </a:r>
            <a:r>
              <a:rPr lang="en-US" dirty="0" smtClean="0"/>
              <a:t>,</a:t>
            </a:r>
            <a:r>
              <a:rPr lang="zh-CN" altLang="en-US" dirty="0" smtClean="0"/>
              <a:t>红旗飘飘把手招。</a:t>
            </a:r>
          </a:p>
          <a:p>
            <a:r>
              <a:rPr lang="en-US" dirty="0" smtClean="0"/>
              <a:t>“</a:t>
            </a:r>
            <a:r>
              <a:rPr lang="zh-CN" altLang="en-US" dirty="0" smtClean="0"/>
              <a:t>唱</a:t>
            </a:r>
            <a:r>
              <a:rPr lang="en-US" dirty="0" smtClean="0"/>
              <a:t>”“</a:t>
            </a:r>
            <a:r>
              <a:rPr lang="zh-CN" altLang="en-US" dirty="0" smtClean="0"/>
              <a:t>笑</a:t>
            </a:r>
            <a:r>
              <a:rPr lang="en-US" dirty="0" smtClean="0"/>
              <a:t>”“</a:t>
            </a:r>
            <a:r>
              <a:rPr lang="zh-CN" altLang="en-US" dirty="0" smtClean="0"/>
              <a:t>把手招</a:t>
            </a:r>
            <a:r>
              <a:rPr lang="en-US" dirty="0" smtClean="0"/>
              <a:t>”,</a:t>
            </a:r>
            <a:r>
              <a:rPr lang="zh-CN" altLang="en-US" dirty="0" smtClean="0"/>
              <a:t>拟人描写</a:t>
            </a:r>
            <a:r>
              <a:rPr lang="en-US" dirty="0" smtClean="0"/>
              <a:t>,“</a:t>
            </a:r>
            <a:r>
              <a:rPr lang="zh-CN" altLang="en-US" dirty="0" smtClean="0"/>
              <a:t>杜甫川</a:t>
            </a:r>
            <a:r>
              <a:rPr lang="en-US" dirty="0" smtClean="0"/>
              <a:t>”“</a:t>
            </a:r>
            <a:r>
              <a:rPr lang="zh-CN" altLang="en-US" dirty="0" smtClean="0"/>
              <a:t>柳林铺</a:t>
            </a:r>
            <a:r>
              <a:rPr lang="en-US" dirty="0" smtClean="0"/>
              <a:t>”</a:t>
            </a:r>
            <a:r>
              <a:rPr lang="zh-CN" altLang="en-US" dirty="0" smtClean="0"/>
              <a:t>和</a:t>
            </a:r>
            <a:r>
              <a:rPr lang="en-US" dirty="0" smtClean="0"/>
              <a:t>“</a:t>
            </a:r>
            <a:r>
              <a:rPr lang="zh-CN" altLang="en-US" dirty="0" smtClean="0"/>
              <a:t>红旗</a:t>
            </a:r>
            <a:r>
              <a:rPr lang="en-US" dirty="0" smtClean="0"/>
              <a:t>”,</a:t>
            </a:r>
            <a:r>
              <a:rPr lang="zh-CN" altLang="en-US" dirty="0" smtClean="0"/>
              <a:t>表现出河流、村庄、旗帜也都热情欢迎诗人的到来</a:t>
            </a:r>
            <a:r>
              <a:rPr lang="en-US" dirty="0" smtClean="0"/>
              <a:t>,</a:t>
            </a:r>
            <a:r>
              <a:rPr lang="zh-CN" altLang="en-US" dirty="0" smtClean="0"/>
              <a:t>体现了诗人重回故地的无限喜悦之情。</a:t>
            </a:r>
          </a:p>
          <a:p>
            <a:r>
              <a:rPr lang="en-US" dirty="0" smtClean="0"/>
              <a:t>(2)</a:t>
            </a:r>
            <a:r>
              <a:rPr lang="zh-CN" altLang="en-US" dirty="0" smtClean="0"/>
              <a:t>夸张修辞手法的运用。</a:t>
            </a:r>
          </a:p>
          <a:p>
            <a:r>
              <a:rPr lang="en-US" dirty="0" smtClean="0"/>
              <a:t>A.“</a:t>
            </a:r>
            <a:r>
              <a:rPr lang="zh-CN" altLang="en-US" dirty="0" smtClean="0"/>
              <a:t>千声万声呼唤你</a:t>
            </a:r>
            <a:r>
              <a:rPr lang="en-US" dirty="0" smtClean="0"/>
              <a:t>——</a:t>
            </a:r>
            <a:r>
              <a:rPr lang="zh-CN" altLang="en-US" dirty="0" smtClean="0"/>
              <a:t>母亲延安就在这里</a:t>
            </a:r>
            <a:r>
              <a:rPr lang="en-US" dirty="0" smtClean="0"/>
              <a:t>!”</a:t>
            </a:r>
            <a:r>
              <a:rPr lang="zh-CN" altLang="en-US" dirty="0" smtClean="0"/>
              <a:t>以夸张的手法传达极强烈的感情。</a:t>
            </a:r>
          </a:p>
          <a:p>
            <a:r>
              <a:rPr lang="en-US" dirty="0" smtClean="0"/>
              <a:t>B.“</a:t>
            </a:r>
            <a:r>
              <a:rPr lang="zh-CN" altLang="en-US" dirty="0" smtClean="0"/>
              <a:t>一口口米酒千万句话。</a:t>
            </a:r>
            <a:r>
              <a:rPr lang="en-US" dirty="0" smtClean="0"/>
              <a:t>”</a:t>
            </a:r>
            <a:r>
              <a:rPr lang="zh-CN" altLang="en-US" dirty="0" smtClean="0"/>
              <a:t>极言亲人重逢说话之多。</a:t>
            </a:r>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071546"/>
            <a:ext cx="10715700" cy="857256"/>
          </a:xfrm>
        </p:spPr>
        <p:txBody>
          <a:bodyPr/>
          <a:lstStyle/>
          <a:p>
            <a:r>
              <a:rPr lang="en-US" dirty="0" smtClean="0"/>
              <a:t>C.“</a:t>
            </a:r>
            <a:r>
              <a:rPr lang="zh-CN" altLang="en-US" dirty="0" smtClean="0"/>
              <a:t>身长翅膀吧脚生云</a:t>
            </a:r>
            <a:r>
              <a:rPr lang="en-US" dirty="0" smtClean="0"/>
              <a:t>,</a:t>
            </a:r>
            <a:r>
              <a:rPr lang="zh-CN" altLang="en-US" dirty="0" smtClean="0"/>
              <a:t>再回延安看母亲</a:t>
            </a:r>
            <a:r>
              <a:rPr lang="en-US" dirty="0" smtClean="0"/>
              <a:t>!”</a:t>
            </a:r>
            <a:r>
              <a:rPr lang="zh-CN" altLang="en-US" dirty="0" smtClean="0"/>
              <a:t>表达了诗人对延安的眷念、热爱之情。</a:t>
            </a:r>
          </a:p>
          <a:p>
            <a:r>
              <a:rPr lang="en-US" dirty="0" smtClean="0"/>
              <a:t>D.“</a:t>
            </a:r>
            <a:r>
              <a:rPr lang="zh-CN" altLang="en-US" dirty="0" smtClean="0"/>
              <a:t>双手搂定宝塔山</a:t>
            </a:r>
            <a:r>
              <a:rPr lang="en-US" dirty="0" smtClean="0"/>
              <a:t>”“</a:t>
            </a:r>
            <a:r>
              <a:rPr lang="zh-CN" altLang="en-US" dirty="0" smtClean="0"/>
              <a:t>满窑里围得不透风</a:t>
            </a:r>
            <a:r>
              <a:rPr lang="en-US" dirty="0" smtClean="0"/>
              <a:t>”</a:t>
            </a:r>
            <a:r>
              <a:rPr lang="zh-CN" altLang="en-US" dirty="0" smtClean="0"/>
              <a:t>等等</a:t>
            </a:r>
            <a:r>
              <a:rPr lang="en-US" dirty="0" smtClean="0"/>
              <a:t>,</a:t>
            </a:r>
            <a:r>
              <a:rPr lang="zh-CN" altLang="en-US" dirty="0" smtClean="0"/>
              <a:t>高耸入云的宝塔山怎么搂得过来呢</a:t>
            </a:r>
            <a:r>
              <a:rPr lang="en-US" dirty="0" smtClean="0"/>
              <a:t>?</a:t>
            </a:r>
            <a:r>
              <a:rPr lang="zh-CN" altLang="en-US" dirty="0" smtClean="0"/>
              <a:t>满窑里真的被人围得一点儿风也透不进吗</a:t>
            </a:r>
            <a:r>
              <a:rPr lang="en-US" dirty="0" smtClean="0"/>
              <a:t>?</a:t>
            </a:r>
            <a:r>
              <a:rPr lang="zh-CN" altLang="en-US" dirty="0" smtClean="0"/>
              <a:t>这样写淋漓尽致地表达出诗人热爱延安、热爱延安亲人的思想感情以及延安人民热烈欢迎诗人的情景。</a:t>
            </a:r>
          </a:p>
          <a:p>
            <a:r>
              <a:rPr lang="en-US" dirty="0" smtClean="0"/>
              <a:t>(3)</a:t>
            </a:r>
            <a:r>
              <a:rPr lang="zh-CN" altLang="en-US" dirty="0" smtClean="0"/>
              <a:t>运用排比</a:t>
            </a:r>
            <a:r>
              <a:rPr lang="en-US" dirty="0" smtClean="0"/>
              <a:t>,</a:t>
            </a:r>
            <a:r>
              <a:rPr lang="zh-CN" altLang="en-US" dirty="0" smtClean="0"/>
              <a:t>写出延安</a:t>
            </a:r>
            <a:r>
              <a:rPr lang="en-US" dirty="0" smtClean="0"/>
              <a:t>10</a:t>
            </a:r>
            <a:r>
              <a:rPr lang="zh-CN" altLang="en-US" dirty="0" smtClean="0"/>
              <a:t>年的巨变。如第四部分中</a:t>
            </a:r>
            <a:r>
              <a:rPr lang="en-US" dirty="0" smtClean="0"/>
              <a:t>“</a:t>
            </a:r>
            <a:r>
              <a:rPr lang="zh-CN" altLang="en-US" dirty="0" smtClean="0"/>
              <a:t>一条条</a:t>
            </a:r>
            <a:r>
              <a:rPr lang="en-US" dirty="0" smtClean="0"/>
              <a:t>……</a:t>
            </a:r>
            <a:r>
              <a:rPr lang="zh-CN" altLang="en-US" dirty="0" smtClean="0"/>
              <a:t>一座座</a:t>
            </a:r>
            <a:r>
              <a:rPr lang="en-US" dirty="0" smtClean="0"/>
              <a:t>……,</a:t>
            </a:r>
            <a:r>
              <a:rPr lang="zh-CN" altLang="en-US" dirty="0" smtClean="0"/>
              <a:t>一盏盏</a:t>
            </a:r>
            <a:r>
              <a:rPr lang="en-US" dirty="0" smtClean="0"/>
              <a:t>……</a:t>
            </a:r>
            <a:r>
              <a:rPr lang="zh-CN" altLang="en-US" dirty="0" smtClean="0"/>
              <a:t>一排排</a:t>
            </a:r>
            <a:r>
              <a:rPr lang="en-US" dirty="0" smtClean="0"/>
              <a:t>……”</a:t>
            </a:r>
            <a:r>
              <a:rPr lang="zh-CN" altLang="en-US" dirty="0" smtClean="0"/>
              <a:t>写出了延安变化之大</a:t>
            </a:r>
            <a:r>
              <a:rPr lang="en-US" dirty="0" smtClean="0"/>
              <a:t>,</a:t>
            </a:r>
            <a:r>
              <a:rPr lang="zh-CN" altLang="en-US" dirty="0" smtClean="0"/>
              <a:t>突出了</a:t>
            </a:r>
            <a:r>
              <a:rPr lang="en-US" dirty="0" smtClean="0"/>
              <a:t>“</a:t>
            </a:r>
            <a:r>
              <a:rPr lang="zh-CN" altLang="en-US" dirty="0" smtClean="0"/>
              <a:t>延安精神</a:t>
            </a:r>
            <a:r>
              <a:rPr lang="en-US" dirty="0" smtClean="0"/>
              <a:t>”</a:t>
            </a:r>
            <a:r>
              <a:rPr lang="zh-CN" altLang="en-US" dirty="0" smtClean="0"/>
              <a:t>留给延安人民的财富。</a:t>
            </a:r>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571612"/>
            <a:ext cx="10930014" cy="5072098"/>
          </a:xfrm>
        </p:spPr>
        <p:txBody>
          <a:bodyPr/>
          <a:lstStyle/>
          <a:p>
            <a:r>
              <a:rPr lang="en-US" dirty="0" smtClean="0"/>
              <a:t>1.</a:t>
            </a:r>
            <a:r>
              <a:rPr lang="zh-CN" altLang="en-US" dirty="0" smtClean="0"/>
              <a:t>有感情地朗读这首诗</a:t>
            </a:r>
            <a:r>
              <a:rPr lang="en-US" dirty="0" smtClean="0"/>
              <a:t>,</a:t>
            </a:r>
            <a:r>
              <a:rPr lang="zh-CN" altLang="en-US" dirty="0" smtClean="0"/>
              <a:t>体会诗歌所深寓的感情。</a:t>
            </a:r>
          </a:p>
          <a:p>
            <a:r>
              <a:rPr lang="en-US" dirty="0" smtClean="0"/>
              <a:t>2.</a:t>
            </a:r>
            <a:r>
              <a:rPr lang="zh-CN" altLang="en-US" dirty="0" smtClean="0"/>
              <a:t>掌握比兴、拟人、夸张、排比等修辞手法的运用。</a:t>
            </a:r>
          </a:p>
          <a:p>
            <a:r>
              <a:rPr lang="en-US" dirty="0" smtClean="0"/>
              <a:t>3.</a:t>
            </a:r>
            <a:r>
              <a:rPr lang="zh-CN" altLang="en-US" dirty="0" smtClean="0"/>
              <a:t>认识</a:t>
            </a:r>
            <a:r>
              <a:rPr lang="en-US" dirty="0" smtClean="0"/>
              <a:t>“</a:t>
            </a:r>
            <a:r>
              <a:rPr lang="zh-CN" altLang="en-US" dirty="0" smtClean="0"/>
              <a:t>信天游</a:t>
            </a:r>
            <a:r>
              <a:rPr lang="en-US" dirty="0" smtClean="0"/>
              <a:t>”</a:t>
            </a:r>
            <a:r>
              <a:rPr lang="zh-CN" altLang="en-US" dirty="0" smtClean="0"/>
              <a:t>这种形式。</a:t>
            </a:r>
            <a:endParaRPr lang="zh-CN" altLang="en-US" dirty="0"/>
          </a:p>
        </p:txBody>
      </p:sp>
      <p:sp>
        <p:nvSpPr>
          <p:cNvPr id="4" name="文本占位符 3"/>
          <p:cNvSpPr>
            <a:spLocks noGrp="1"/>
          </p:cNvSpPr>
          <p:nvPr>
            <p:ph type="body" sz="quarter" idx="11"/>
          </p:nvPr>
        </p:nvSpPr>
        <p:spPr>
          <a:xfrm>
            <a:off x="738150" y="3714752"/>
            <a:ext cx="11001452" cy="857256"/>
          </a:xfrm>
        </p:spPr>
        <p:txBody>
          <a:bodyPr/>
          <a:lstStyle/>
          <a:p>
            <a:r>
              <a:rPr lang="en-US" dirty="0" smtClean="0"/>
              <a:t>◉</a:t>
            </a:r>
            <a:r>
              <a:rPr lang="zh-CN" altLang="en-US" dirty="0" smtClean="0"/>
              <a:t>重点</a:t>
            </a:r>
            <a:r>
              <a:rPr lang="en-US" dirty="0" smtClean="0"/>
              <a:t>:</a:t>
            </a:r>
            <a:endParaRPr lang="zh-CN" altLang="en-US" dirty="0" smtClean="0"/>
          </a:p>
          <a:p>
            <a:r>
              <a:rPr lang="en-US" dirty="0" smtClean="0"/>
              <a:t>1.</a:t>
            </a:r>
            <a:r>
              <a:rPr lang="zh-CN" altLang="en-US" dirty="0" smtClean="0"/>
              <a:t>有感情地朗读这首诗</a:t>
            </a:r>
            <a:r>
              <a:rPr lang="en-US" dirty="0" smtClean="0"/>
              <a:t>,</a:t>
            </a:r>
            <a:r>
              <a:rPr lang="zh-CN" altLang="en-US" dirty="0" smtClean="0"/>
              <a:t>体会诗歌所深寓的感情。</a:t>
            </a:r>
          </a:p>
          <a:p>
            <a:r>
              <a:rPr lang="en-US" dirty="0" smtClean="0"/>
              <a:t>2.</a:t>
            </a:r>
            <a:r>
              <a:rPr lang="zh-CN" altLang="en-US" dirty="0" smtClean="0"/>
              <a:t>掌握比兴、拟人、夸张、排比等修辞手法的运用。</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en-US" dirty="0" smtClean="0"/>
              <a:t>(4)</a:t>
            </a:r>
            <a:r>
              <a:rPr lang="zh-CN" altLang="en-US" dirty="0" smtClean="0"/>
              <a:t>运用比兴手法</a:t>
            </a:r>
            <a:r>
              <a:rPr lang="en-US" dirty="0" smtClean="0"/>
              <a:t>(</a:t>
            </a:r>
            <a:r>
              <a:rPr lang="zh-CN" altLang="en-US" dirty="0" smtClean="0"/>
              <a:t>比</a:t>
            </a:r>
            <a:r>
              <a:rPr lang="en-US" dirty="0" smtClean="0"/>
              <a:t>,</a:t>
            </a:r>
            <a:r>
              <a:rPr lang="zh-CN" altLang="en-US" dirty="0" smtClean="0"/>
              <a:t>比喻</a:t>
            </a:r>
            <a:r>
              <a:rPr lang="en-US" dirty="0" smtClean="0"/>
              <a:t>;</a:t>
            </a:r>
            <a:r>
              <a:rPr lang="zh-CN" altLang="en-US" dirty="0" smtClean="0"/>
              <a:t>兴</a:t>
            </a:r>
            <a:r>
              <a:rPr lang="en-US" dirty="0" smtClean="0"/>
              <a:t>,</a:t>
            </a:r>
            <a:r>
              <a:rPr lang="zh-CN" altLang="en-US" dirty="0" smtClean="0"/>
              <a:t>先说其他事物来引起所要说的事物</a:t>
            </a:r>
            <a:r>
              <a:rPr lang="en-US" dirty="0" smtClean="0"/>
              <a:t>)</a:t>
            </a:r>
            <a:endParaRPr lang="zh-CN" altLang="en-US" dirty="0" smtClean="0"/>
          </a:p>
          <a:p>
            <a:r>
              <a:rPr lang="en-US" dirty="0" smtClean="0"/>
              <a:t>A.“</a:t>
            </a:r>
            <a:r>
              <a:rPr lang="zh-CN" altLang="en-US" dirty="0" smtClean="0"/>
              <a:t>树梢树枝树根根</a:t>
            </a:r>
            <a:r>
              <a:rPr lang="en-US" dirty="0" smtClean="0"/>
              <a:t>,</a:t>
            </a:r>
            <a:r>
              <a:rPr lang="zh-CN" altLang="en-US" dirty="0" smtClean="0"/>
              <a:t>亲山亲水有亲人。</a:t>
            </a:r>
            <a:r>
              <a:rPr lang="en-US" dirty="0" smtClean="0"/>
              <a:t>”</a:t>
            </a:r>
            <a:r>
              <a:rPr lang="zh-CN" altLang="en-US" dirty="0" smtClean="0"/>
              <a:t>借树梢树枝树根的密不可分来比喻延安人民关系的亲密。</a:t>
            </a:r>
          </a:p>
          <a:p>
            <a:r>
              <a:rPr lang="en-US" dirty="0" smtClean="0"/>
              <a:t>B.“</a:t>
            </a:r>
            <a:r>
              <a:rPr lang="zh-CN" altLang="en-US" dirty="0" smtClean="0"/>
              <a:t>羊羔羔吃奶眼望着妈</a:t>
            </a:r>
            <a:r>
              <a:rPr lang="en-US" dirty="0" smtClean="0"/>
              <a:t>,</a:t>
            </a:r>
            <a:r>
              <a:rPr lang="zh-CN" altLang="en-US" dirty="0" smtClean="0"/>
              <a:t>小米饭养活我长大。</a:t>
            </a:r>
            <a:r>
              <a:rPr lang="en-US" dirty="0" smtClean="0"/>
              <a:t>”</a:t>
            </a:r>
            <a:r>
              <a:rPr lang="zh-CN" altLang="en-US" dirty="0" smtClean="0"/>
              <a:t>诗人如羊羔一样吮吸着乳汁</a:t>
            </a:r>
            <a:r>
              <a:rPr lang="en-US" dirty="0" smtClean="0"/>
              <a:t>,</a:t>
            </a:r>
            <a:r>
              <a:rPr lang="zh-CN" altLang="en-US" dirty="0" smtClean="0"/>
              <a:t>眼望着妈妈</a:t>
            </a:r>
            <a:r>
              <a:rPr lang="en-US" dirty="0" smtClean="0"/>
              <a:t>,</a:t>
            </a:r>
            <a:r>
              <a:rPr lang="zh-CN" altLang="en-US" dirty="0" smtClean="0"/>
              <a:t>是母亲的乳汁养育了诗人</a:t>
            </a:r>
            <a:r>
              <a:rPr lang="en-US" dirty="0" smtClean="0"/>
              <a:t>,</a:t>
            </a:r>
            <a:r>
              <a:rPr lang="zh-CN" altLang="en-US" dirty="0" smtClean="0"/>
              <a:t>是延安的小米饭使诗人成长</a:t>
            </a:r>
            <a:r>
              <a:rPr lang="en-US" dirty="0" smtClean="0"/>
              <a:t>,</a:t>
            </a:r>
            <a:r>
              <a:rPr lang="zh-CN" altLang="en-US" dirty="0" smtClean="0"/>
              <a:t>写出了延安对自己的养育深恩。</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142984"/>
            <a:ext cx="11430080" cy="5214974"/>
          </a:xfrm>
        </p:spPr>
        <p:txBody>
          <a:bodyPr/>
          <a:lstStyle/>
          <a:p>
            <a:pPr>
              <a:lnSpc>
                <a:spcPct val="130000"/>
              </a:lnSpc>
            </a:pPr>
            <a:r>
              <a:rPr lang="zh-CN" altLang="en-US" dirty="0" smtClean="0"/>
              <a:t>四、活动</a:t>
            </a:r>
            <a:r>
              <a:rPr lang="en-US" dirty="0" smtClean="0"/>
              <a:t>:</a:t>
            </a:r>
            <a:r>
              <a:rPr lang="zh-CN" altLang="en-US" dirty="0" smtClean="0"/>
              <a:t>与时俱进</a:t>
            </a:r>
            <a:r>
              <a:rPr lang="en-US" dirty="0" smtClean="0"/>
              <a:t>,</a:t>
            </a:r>
            <a:r>
              <a:rPr lang="zh-CN" altLang="en-US" dirty="0" smtClean="0"/>
              <a:t>感悟精神。</a:t>
            </a:r>
          </a:p>
          <a:p>
            <a:pPr>
              <a:lnSpc>
                <a:spcPct val="130000"/>
              </a:lnSpc>
            </a:pPr>
            <a:r>
              <a:rPr lang="zh-CN" altLang="en-US" dirty="0" smtClean="0"/>
              <a:t>延安精神是实现中华民族从</a:t>
            </a:r>
            <a:r>
              <a:rPr lang="en-US" dirty="0" smtClean="0"/>
              <a:t>“</a:t>
            </a:r>
            <a:r>
              <a:rPr lang="zh-CN" altLang="en-US" dirty="0" smtClean="0"/>
              <a:t>东亚病夫</a:t>
            </a:r>
            <a:r>
              <a:rPr lang="en-US" dirty="0" smtClean="0"/>
              <a:t>”</a:t>
            </a:r>
            <a:r>
              <a:rPr lang="zh-CN" altLang="en-US" dirty="0" smtClean="0"/>
              <a:t>到站起来的强大精神动力。延安精神在中国革命中发挥了显著作用。</a:t>
            </a:r>
            <a:r>
              <a:rPr lang="en-US" dirty="0" smtClean="0"/>
              <a:t>1949</a:t>
            </a:r>
            <a:r>
              <a:rPr lang="zh-CN" altLang="en-US" dirty="0" smtClean="0"/>
              <a:t>年</a:t>
            </a:r>
            <a:r>
              <a:rPr lang="en-US" dirty="0" smtClean="0"/>
              <a:t>10</a:t>
            </a:r>
            <a:r>
              <a:rPr lang="zh-CN" altLang="en-US" dirty="0" smtClean="0"/>
              <a:t>月</a:t>
            </a:r>
            <a:r>
              <a:rPr lang="en-US" dirty="0" smtClean="0"/>
              <a:t>26</a:t>
            </a:r>
            <a:r>
              <a:rPr lang="zh-CN" altLang="en-US" dirty="0" smtClean="0"/>
              <a:t>日</a:t>
            </a:r>
            <a:r>
              <a:rPr lang="en-US" dirty="0" smtClean="0"/>
              <a:t>,</a:t>
            </a:r>
            <a:r>
              <a:rPr lang="zh-CN" altLang="en-US" dirty="0" smtClean="0"/>
              <a:t>毛泽东在给延安和陕甘宁边区人民的复电中</a:t>
            </a:r>
            <a:r>
              <a:rPr lang="en-US" dirty="0" smtClean="0"/>
              <a:t>,</a:t>
            </a:r>
            <a:r>
              <a:rPr lang="zh-CN" altLang="en-US" dirty="0" smtClean="0"/>
              <a:t>期望全国一切革命工作人员永远保持延安时期的艰苦奋斗的作风。</a:t>
            </a:r>
            <a:r>
              <a:rPr lang="en-US" dirty="0" smtClean="0"/>
              <a:t>1964</a:t>
            </a:r>
            <a:r>
              <a:rPr lang="zh-CN" altLang="en-US" dirty="0" smtClean="0"/>
              <a:t>年</a:t>
            </a:r>
            <a:r>
              <a:rPr lang="en-US" dirty="0" smtClean="0"/>
              <a:t>7</a:t>
            </a:r>
            <a:r>
              <a:rPr lang="zh-CN" altLang="en-US" dirty="0" smtClean="0"/>
              <a:t>月</a:t>
            </a:r>
            <a:r>
              <a:rPr lang="en-US" dirty="0" smtClean="0"/>
              <a:t>,</a:t>
            </a:r>
            <a:r>
              <a:rPr lang="zh-CN" altLang="en-US" dirty="0" smtClean="0"/>
              <a:t>毛泽东接见延安来北京的同志时说</a:t>
            </a:r>
            <a:r>
              <a:rPr lang="en-US" dirty="0" smtClean="0"/>
              <a:t>,</a:t>
            </a:r>
            <a:r>
              <a:rPr lang="zh-CN" altLang="en-US" dirty="0" smtClean="0"/>
              <a:t>延安人民对中国革命事业做出了巨大贡献</a:t>
            </a:r>
            <a:r>
              <a:rPr lang="en-US" dirty="0" smtClean="0"/>
              <a:t>,</a:t>
            </a:r>
            <a:r>
              <a:rPr lang="zh-CN" altLang="en-US" dirty="0" smtClean="0"/>
              <a:t>要谢谢延安人民啊</a:t>
            </a:r>
            <a:r>
              <a:rPr lang="en-US" dirty="0" smtClean="0"/>
              <a:t>!</a:t>
            </a:r>
            <a:r>
              <a:rPr lang="zh-CN" altLang="en-US" dirty="0" smtClean="0"/>
              <a:t>周恩来在</a:t>
            </a:r>
            <a:r>
              <a:rPr lang="en-US" dirty="0" smtClean="0"/>
              <a:t>1970</a:t>
            </a:r>
            <a:r>
              <a:rPr lang="zh-CN" altLang="en-US" dirty="0" smtClean="0"/>
              <a:t>年</a:t>
            </a:r>
            <a:r>
              <a:rPr lang="en-US" dirty="0" smtClean="0"/>
              <a:t>3</a:t>
            </a:r>
            <a:r>
              <a:rPr lang="zh-CN" altLang="en-US" dirty="0" smtClean="0"/>
              <a:t>月召集延安地区来京代表的座谈会和</a:t>
            </a:r>
            <a:r>
              <a:rPr lang="en-US" dirty="0" smtClean="0"/>
              <a:t>1973</a:t>
            </a:r>
            <a:r>
              <a:rPr lang="zh-CN" altLang="en-US" dirty="0" smtClean="0"/>
              <a:t>年</a:t>
            </a:r>
            <a:r>
              <a:rPr lang="en-US" dirty="0" smtClean="0"/>
              <a:t>6</a:t>
            </a:r>
            <a:r>
              <a:rPr lang="zh-CN" altLang="en-US" dirty="0" smtClean="0"/>
              <a:t>月陪同越南领导人参观延安时强调</a:t>
            </a:r>
            <a:r>
              <a:rPr lang="en-US" dirty="0" smtClean="0"/>
              <a:t>,</a:t>
            </a:r>
            <a:r>
              <a:rPr lang="zh-CN" altLang="en-US" dirty="0" smtClean="0"/>
              <a:t>要弘扬延安精神</a:t>
            </a:r>
            <a:r>
              <a:rPr lang="en-US" dirty="0" smtClean="0"/>
              <a:t>,</a:t>
            </a:r>
            <a:r>
              <a:rPr lang="zh-CN" altLang="en-US" dirty="0" smtClean="0"/>
              <a:t>加快延安地区的建设步伐。这些年</a:t>
            </a:r>
            <a:r>
              <a:rPr lang="en-US" dirty="0" smtClean="0"/>
              <a:t>,</a:t>
            </a:r>
            <a:r>
              <a:rPr lang="zh-CN" altLang="en-US" dirty="0" smtClean="0"/>
              <a:t>延安市坚持</a:t>
            </a:r>
            <a:r>
              <a:rPr lang="en-US" dirty="0" smtClean="0"/>
              <a:t>“</a:t>
            </a:r>
            <a:r>
              <a:rPr lang="zh-CN" altLang="en-US" dirty="0" smtClean="0"/>
              <a:t>用延安精神建设延安</a:t>
            </a:r>
            <a:r>
              <a:rPr lang="en-US" dirty="0" smtClean="0"/>
              <a:t>”,</a:t>
            </a:r>
            <a:r>
              <a:rPr lang="zh-CN" altLang="en-US" dirty="0" smtClean="0"/>
              <a:t>延安已经整体告别绝对贫困</a:t>
            </a:r>
            <a:r>
              <a:rPr lang="en-US" dirty="0" smtClean="0"/>
              <a:t>,</a:t>
            </a:r>
            <a:r>
              <a:rPr lang="zh-CN" altLang="en-US" dirty="0" smtClean="0"/>
              <a:t>迈向全面小康。</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142984"/>
            <a:ext cx="11430080" cy="5214974"/>
          </a:xfrm>
        </p:spPr>
        <p:txBody>
          <a:bodyPr/>
          <a:lstStyle/>
          <a:p>
            <a:r>
              <a:rPr lang="en-US" dirty="0" smtClean="0"/>
              <a:t>1.</a:t>
            </a:r>
            <a:r>
              <a:rPr lang="zh-CN" altLang="en-US" dirty="0" smtClean="0"/>
              <a:t>阅读上面材料</a:t>
            </a:r>
            <a:r>
              <a:rPr lang="en-US" dirty="0" smtClean="0"/>
              <a:t>,</a:t>
            </a:r>
            <a:r>
              <a:rPr lang="zh-CN" altLang="en-US" dirty="0" smtClean="0"/>
              <a:t>你认为</a:t>
            </a:r>
            <a:r>
              <a:rPr lang="en-US" dirty="0" smtClean="0"/>
              <a:t>“</a:t>
            </a:r>
            <a:r>
              <a:rPr lang="zh-CN" altLang="en-US" dirty="0" smtClean="0"/>
              <a:t>延安精神</a:t>
            </a:r>
            <a:r>
              <a:rPr lang="en-US" dirty="0" smtClean="0"/>
              <a:t>”</a:t>
            </a:r>
            <a:r>
              <a:rPr lang="zh-CN" altLang="en-US" dirty="0" smtClean="0"/>
              <a:t>的主要内容是什么</a:t>
            </a:r>
            <a:r>
              <a:rPr lang="en-US" dirty="0" smtClean="0"/>
              <a:t>?</a:t>
            </a:r>
            <a:r>
              <a:rPr lang="zh-CN" altLang="en-US" dirty="0" smtClean="0"/>
              <a:t>请用自己的语言简要概括。</a:t>
            </a:r>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示例</a:t>
            </a:r>
            <a:r>
              <a:rPr lang="en-US" dirty="0" smtClean="0"/>
              <a:t>:</a:t>
            </a:r>
            <a:r>
              <a:rPr lang="zh-CN" altLang="en-US" dirty="0" smtClean="0"/>
              <a:t>延安精神是中国共产党创造的一种革命精神</a:t>
            </a:r>
            <a:r>
              <a:rPr lang="en-US" dirty="0" smtClean="0"/>
              <a:t>,</a:t>
            </a:r>
            <a:r>
              <a:rPr lang="zh-CN" altLang="en-US" dirty="0" smtClean="0"/>
              <a:t>因在革命圣地延安诞生</a:t>
            </a:r>
            <a:r>
              <a:rPr lang="en-US" dirty="0" smtClean="0"/>
              <a:t>,</a:t>
            </a:r>
            <a:r>
              <a:rPr lang="zh-CN" altLang="en-US" dirty="0" smtClean="0"/>
              <a:t>故名延安精神。主要内容包括</a:t>
            </a:r>
            <a:r>
              <a:rPr lang="en-US" dirty="0" smtClean="0"/>
              <a:t>:</a:t>
            </a:r>
            <a:r>
              <a:rPr lang="zh-CN" altLang="en-US" dirty="0" smtClean="0"/>
              <a:t>实事求是、理论联系实际的精神</a:t>
            </a:r>
            <a:r>
              <a:rPr lang="en-US" dirty="0" smtClean="0"/>
              <a:t>,</a:t>
            </a:r>
            <a:r>
              <a:rPr lang="zh-CN" altLang="en-US" dirty="0" smtClean="0"/>
              <a:t>全心全意为人民服务的精神和自力更生、艰苦奋斗的精神。本质是解放思想、实事求是。</a:t>
            </a:r>
            <a:r>
              <a:rPr lang="en-US" dirty="0" smtClean="0"/>
              <a:t>(</a:t>
            </a:r>
            <a:r>
              <a:rPr lang="zh-CN" altLang="en-US" dirty="0" smtClean="0"/>
              <a:t>言之有理即可</a:t>
            </a:r>
            <a:r>
              <a:rPr lang="en-US" dirty="0" smtClean="0"/>
              <a:t>)</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80960" y="1142984"/>
            <a:ext cx="11430080" cy="5214974"/>
          </a:xfrm>
        </p:spPr>
        <p:txBody>
          <a:bodyPr/>
          <a:lstStyle/>
          <a:p>
            <a:r>
              <a:rPr lang="en-US" dirty="0" smtClean="0"/>
              <a:t>2.</a:t>
            </a:r>
            <a:r>
              <a:rPr lang="zh-CN" altLang="en-US" dirty="0" smtClean="0"/>
              <a:t>在喜迎新中国新的时代里</a:t>
            </a:r>
            <a:r>
              <a:rPr lang="en-US" dirty="0" smtClean="0"/>
              <a:t>,</a:t>
            </a:r>
            <a:r>
              <a:rPr lang="zh-CN" altLang="en-US" dirty="0" smtClean="0"/>
              <a:t>重提延安精神</a:t>
            </a:r>
            <a:r>
              <a:rPr lang="en-US" dirty="0" smtClean="0"/>
              <a:t>,</a:t>
            </a:r>
            <a:r>
              <a:rPr lang="zh-CN" altLang="en-US" dirty="0" smtClean="0"/>
              <a:t>你有哪些想说的话</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示例</a:t>
            </a:r>
            <a:r>
              <a:rPr lang="en-US" dirty="0" smtClean="0"/>
              <a:t>:</a:t>
            </a:r>
            <a:r>
              <a:rPr lang="zh-CN" altLang="en-US" dirty="0" smtClean="0"/>
              <a:t>新时代呼唤延安精神。我们要持之以恒、久久为功</a:t>
            </a:r>
            <a:r>
              <a:rPr lang="en-US" dirty="0" smtClean="0"/>
              <a:t>,</a:t>
            </a:r>
            <a:r>
              <a:rPr lang="zh-CN" altLang="en-US" dirty="0" smtClean="0"/>
              <a:t>在更广阔的领域宣传和践行延安精神</a:t>
            </a:r>
            <a:r>
              <a:rPr lang="en-US" dirty="0" smtClean="0"/>
              <a:t>,</a:t>
            </a:r>
            <a:r>
              <a:rPr lang="zh-CN" altLang="en-US" dirty="0" smtClean="0"/>
              <a:t>让延安精神存之于心、固之于制、见之于行</a:t>
            </a:r>
            <a:r>
              <a:rPr lang="en-US" dirty="0" smtClean="0"/>
              <a:t>,</a:t>
            </a:r>
            <a:r>
              <a:rPr lang="zh-CN" altLang="en-US" dirty="0" smtClean="0"/>
              <a:t>奋力谱写新时代实现中华民族伟大复兴中国梦的精彩篇章。</a:t>
            </a:r>
            <a:r>
              <a:rPr lang="en-US" dirty="0" smtClean="0"/>
              <a:t>(</a:t>
            </a:r>
            <a:r>
              <a:rPr lang="zh-CN" altLang="en-US" dirty="0" smtClean="0"/>
              <a:t>言之有理即可</a:t>
            </a:r>
            <a:r>
              <a:rPr lang="en-US" dirty="0" smtClean="0"/>
              <a:t>)</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zh-CN" altLang="en-US" dirty="0" smtClean="0"/>
              <a:t>本诗语言的运用有鲜明的地方色彩</a:t>
            </a:r>
            <a:r>
              <a:rPr lang="en-US" dirty="0" smtClean="0"/>
              <a:t>,</a:t>
            </a:r>
            <a:r>
              <a:rPr lang="zh-CN" altLang="en-US" dirty="0" smtClean="0"/>
              <a:t>你能举出这样的例子吗</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738150" y="1142984"/>
            <a:ext cx="10715700" cy="857256"/>
          </a:xfrm>
        </p:spPr>
        <p:txBody>
          <a:bodyPr/>
          <a:lstStyle/>
          <a:p>
            <a:r>
              <a:rPr lang="zh-CN" altLang="en-US" dirty="0" smtClean="0"/>
              <a:t>诗中的枣园、窑洞、宝塔山、糜子等带有延安的地方色彩</a:t>
            </a:r>
            <a:r>
              <a:rPr lang="en-US" dirty="0" smtClean="0"/>
              <a:t>;</a:t>
            </a:r>
            <a:r>
              <a:rPr lang="zh-CN" altLang="en-US" dirty="0" smtClean="0"/>
              <a:t>诗中所采用的信天游形式</a:t>
            </a:r>
            <a:r>
              <a:rPr lang="en-US" dirty="0" smtClean="0"/>
              <a:t>,</a:t>
            </a:r>
            <a:r>
              <a:rPr lang="zh-CN" altLang="en-US" dirty="0" smtClean="0"/>
              <a:t>是陕北民歌</a:t>
            </a:r>
            <a:r>
              <a:rPr lang="en-US" dirty="0" smtClean="0"/>
              <a:t>;</a:t>
            </a:r>
            <a:r>
              <a:rPr lang="zh-CN" altLang="en-US" dirty="0" smtClean="0"/>
              <a:t>诗中</a:t>
            </a:r>
            <a:r>
              <a:rPr lang="en-US" dirty="0" smtClean="0"/>
              <a:t>“</a:t>
            </a:r>
            <a:r>
              <a:rPr lang="zh-CN" altLang="en-US" dirty="0" smtClean="0"/>
              <a:t>登时</a:t>
            </a:r>
            <a:r>
              <a:rPr lang="en-US" dirty="0" smtClean="0"/>
              <a:t>”“</a:t>
            </a:r>
            <a:r>
              <a:rPr lang="zh-CN" altLang="en-US" dirty="0" smtClean="0"/>
              <a:t>莫要</a:t>
            </a:r>
            <a:r>
              <a:rPr lang="en-US" dirty="0" smtClean="0"/>
              <a:t>”“</a:t>
            </a:r>
            <a:r>
              <a:rPr lang="zh-CN" altLang="en-US" dirty="0" smtClean="0"/>
              <a:t>几根根</a:t>
            </a:r>
            <a:r>
              <a:rPr lang="en-US" dirty="0" smtClean="0"/>
              <a:t>”</a:t>
            </a:r>
            <a:r>
              <a:rPr lang="zh-CN" altLang="en-US" dirty="0" smtClean="0"/>
              <a:t>等</a:t>
            </a:r>
            <a:r>
              <a:rPr lang="en-US" dirty="0" smtClean="0"/>
              <a:t>,</a:t>
            </a:r>
            <a:r>
              <a:rPr lang="zh-CN" altLang="en-US" dirty="0" smtClean="0"/>
              <a:t>取自陕北方言。诗歌表达的是对延安的深厚感情</a:t>
            </a:r>
            <a:r>
              <a:rPr lang="en-US" dirty="0" smtClean="0"/>
              <a:t>,</a:t>
            </a:r>
            <a:r>
              <a:rPr lang="zh-CN" altLang="en-US" dirty="0" smtClean="0"/>
              <a:t>所以诗中景物的描写、形式的采用以及全诗的遣词造句</a:t>
            </a:r>
            <a:r>
              <a:rPr lang="en-US" dirty="0" smtClean="0"/>
              <a:t>,</a:t>
            </a:r>
            <a:r>
              <a:rPr lang="zh-CN" altLang="en-US" dirty="0" smtClean="0"/>
              <a:t>都带有鲜明的地方色彩</a:t>
            </a:r>
            <a:r>
              <a:rPr lang="en-US" dirty="0" smtClean="0"/>
              <a:t>,</a:t>
            </a:r>
            <a:r>
              <a:rPr lang="zh-CN" altLang="en-US" dirty="0" smtClean="0"/>
              <a:t>使诗的内容与形式达到了和谐统一。</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 name="组合 18"/>
          <p:cNvGrpSpPr/>
          <p:nvPr/>
        </p:nvGrpSpPr>
        <p:grpSpPr>
          <a:xfrm>
            <a:off x="1095340" y="2928934"/>
            <a:ext cx="9551411" cy="2571768"/>
            <a:chOff x="1095340" y="2928934"/>
            <a:chExt cx="9551411" cy="2571768"/>
          </a:xfrm>
        </p:grpSpPr>
        <p:pic>
          <p:nvPicPr>
            <p:cNvPr id="13" name="18DXAYWRJ8XDYT21.eps" descr="id:2147494926;FounderCES"/>
            <p:cNvPicPr/>
            <p:nvPr/>
          </p:nvPicPr>
          <p:blipFill>
            <a:blip r:embed="rId2"/>
            <a:stretch>
              <a:fillRect/>
            </a:stretch>
          </p:blipFill>
          <p:spPr>
            <a:xfrm>
              <a:off x="1095340" y="2928934"/>
              <a:ext cx="9551411" cy="2571768"/>
            </a:xfrm>
            <a:prstGeom prst="rect">
              <a:avLst/>
            </a:prstGeom>
          </p:spPr>
        </p:pic>
        <p:sp>
          <p:nvSpPr>
            <p:cNvPr id="14" name="矩形 13"/>
            <p:cNvSpPr/>
            <p:nvPr/>
          </p:nvSpPr>
          <p:spPr>
            <a:xfrm>
              <a:off x="5595934" y="3071810"/>
              <a:ext cx="1285884" cy="428628"/>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15" name="矩形 14"/>
            <p:cNvSpPr/>
            <p:nvPr/>
          </p:nvSpPr>
          <p:spPr>
            <a:xfrm>
              <a:off x="2166910" y="4286256"/>
              <a:ext cx="571504" cy="285752"/>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16" name="矩形 15"/>
            <p:cNvSpPr/>
            <p:nvPr/>
          </p:nvSpPr>
          <p:spPr>
            <a:xfrm>
              <a:off x="3809984" y="4286256"/>
              <a:ext cx="571504" cy="285752"/>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18" name="矩形 17"/>
            <p:cNvSpPr/>
            <p:nvPr/>
          </p:nvSpPr>
          <p:spPr>
            <a:xfrm>
              <a:off x="4952992" y="3714752"/>
              <a:ext cx="2428892" cy="285752"/>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grpSp>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有感情地诵读课文</a:t>
            </a:r>
            <a:r>
              <a:rPr lang="en-US" dirty="0" smtClean="0"/>
              <a:t>,</a:t>
            </a:r>
            <a:r>
              <a:rPr lang="zh-CN" altLang="en-US" dirty="0" smtClean="0"/>
              <a:t>根据课文内容</a:t>
            </a:r>
            <a:r>
              <a:rPr lang="en-US" dirty="0" smtClean="0"/>
              <a:t>,</a:t>
            </a:r>
            <a:r>
              <a:rPr lang="zh-CN" altLang="en-US" dirty="0" smtClean="0"/>
              <a:t>完成下图。</a:t>
            </a:r>
            <a:endParaRPr lang="zh-CN" altLang="en-US" dirty="0"/>
          </a:p>
        </p:txBody>
      </p:sp>
      <p:sp>
        <p:nvSpPr>
          <p:cNvPr id="4" name="文本占位符 3"/>
          <p:cNvSpPr>
            <a:spLocks noGrp="1"/>
          </p:cNvSpPr>
          <p:nvPr>
            <p:ph type="body" sz="quarter" idx="12"/>
          </p:nvPr>
        </p:nvSpPr>
        <p:spPr>
          <a:xfrm>
            <a:off x="2095472" y="4071942"/>
            <a:ext cx="714380" cy="571504"/>
          </a:xfrm>
        </p:spPr>
        <p:txBody>
          <a:bodyPr/>
          <a:lstStyle/>
          <a:p>
            <a:r>
              <a:rPr lang="zh-CN" altLang="en-US" sz="2000" dirty="0" smtClean="0"/>
              <a:t>拟人</a:t>
            </a:r>
            <a:endParaRPr lang="zh-CN" altLang="en-US" sz="2000" dirty="0"/>
          </a:p>
        </p:txBody>
      </p:sp>
      <p:sp>
        <p:nvSpPr>
          <p:cNvPr id="10" name="文本占位符 3"/>
          <p:cNvSpPr txBox="1">
            <a:spLocks/>
          </p:cNvSpPr>
          <p:nvPr/>
        </p:nvSpPr>
        <p:spPr>
          <a:xfrm>
            <a:off x="5667372" y="3071810"/>
            <a:ext cx="1214446"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lang="zh-CN" altLang="en-US" sz="2000" dirty="0" smtClean="0">
                <a:solidFill>
                  <a:srgbClr val="FF0000"/>
                </a:solidFill>
                <a:latin typeface="华文细黑" pitchFamily="2" charset="-122"/>
                <a:ea typeface="华文细黑" pitchFamily="2" charset="-122"/>
              </a:rPr>
              <a:t>信天游</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1" name="文本占位符 3"/>
          <p:cNvSpPr txBox="1">
            <a:spLocks/>
          </p:cNvSpPr>
          <p:nvPr/>
        </p:nvSpPr>
        <p:spPr>
          <a:xfrm>
            <a:off x="5024430" y="3571876"/>
            <a:ext cx="2500330"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热爱延安、赞美延安</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2"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20" name="文本占位符 3"/>
          <p:cNvSpPr txBox="1">
            <a:spLocks/>
          </p:cNvSpPr>
          <p:nvPr/>
        </p:nvSpPr>
        <p:spPr>
          <a:xfrm>
            <a:off x="3738546" y="4071942"/>
            <a:ext cx="714380" cy="571504"/>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排比</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0">
                                            <p:txEl>
                                              <p:pRg st="0" end="0"/>
                                            </p:txEl>
                                          </p:spTgt>
                                        </p:tgtEl>
                                        <p:attrNameLst>
                                          <p:attrName>style.visibility</p:attrName>
                                        </p:attrNameLst>
                                      </p:cBhvr>
                                      <p:to>
                                        <p:strVal val="visible"/>
                                      </p:to>
                                    </p:set>
                                    <p:animEffect transition="in" filter="blinds(horizontal)">
                                      <p:cBhvr>
                                        <p:cTn id="10" dur="500"/>
                                        <p:tgtEl>
                                          <p:spTgt spid="20">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linds(horizontal)">
                                      <p:cBhvr>
                                        <p:cTn id="13" dur="500"/>
                                        <p:tgtEl>
                                          <p:spTgt spid="11"/>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Effect transition="in" filter="blinds(horizontal)">
                                      <p:cBhvr>
                                        <p:cTn id="16" dur="500"/>
                                        <p:tgtEl>
                                          <p:spTgt spid="4">
                                            <p:txEl>
                                              <p:pRg st="0" end="0"/>
                                            </p:txEl>
                                          </p:spTgt>
                                        </p:tgtEl>
                                      </p:cBhvr>
                                    </p:animEffect>
                                  </p:childTnLst>
                                </p:cTn>
                              </p:par>
                            </p:childTnLst>
                          </p:cTn>
                        </p:par>
                      </p:childTnLst>
                    </p:cTn>
                  </p:par>
                </p:childTnLst>
              </p:cTn>
              <p:nextCondLst>
                <p:cond evt="onClick" delay="0">
                  <p:tgtEl>
                    <p:spTgt spid="12"/>
                  </p:tgtEl>
                </p:cond>
              </p:nextCondLst>
            </p:seq>
          </p:childTnLst>
        </p:cTn>
      </p:par>
    </p:tnLst>
    <p:bldLst>
      <p:bldP spid="4" grpId="0" build="p"/>
      <p:bldP spid="10" grpId="0"/>
      <p:bldP spid="11" grpId="0"/>
      <p:bldP spid="20"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0358510" cy="785818"/>
          </a:xfrm>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380960" y="1714488"/>
            <a:ext cx="11430080" cy="1857388"/>
          </a:xfrm>
        </p:spPr>
        <p:txBody>
          <a:bodyPr/>
          <a:lstStyle/>
          <a:p>
            <a:pPr algn="ctr"/>
            <a:r>
              <a:rPr lang="zh-CN" altLang="en-US" dirty="0" smtClean="0"/>
              <a:t>比兴手法小档案</a:t>
            </a:r>
          </a:p>
          <a:p>
            <a:pPr algn="just"/>
            <a:r>
              <a:rPr lang="zh-CN" altLang="en-US" dirty="0" smtClean="0"/>
              <a:t>比兴</a:t>
            </a:r>
            <a:r>
              <a:rPr lang="en-US" dirty="0" smtClean="0"/>
              <a:t>:</a:t>
            </a:r>
            <a:r>
              <a:rPr lang="zh-CN" altLang="en-US" dirty="0" smtClean="0"/>
              <a:t>这是</a:t>
            </a:r>
            <a:r>
              <a:rPr lang="en-US" dirty="0" smtClean="0"/>
              <a:t>“</a:t>
            </a:r>
            <a:r>
              <a:rPr lang="zh-CN" altLang="en-US" dirty="0" smtClean="0"/>
              <a:t>信天游</a:t>
            </a:r>
            <a:r>
              <a:rPr lang="en-US" dirty="0" smtClean="0"/>
              <a:t>”</a:t>
            </a:r>
            <a:r>
              <a:rPr lang="zh-CN" altLang="en-US" dirty="0" smtClean="0"/>
              <a:t>中大量使用的。比兴是中国诗歌中的一种传统表现手法</a:t>
            </a:r>
            <a:r>
              <a:rPr lang="en-US" dirty="0" smtClean="0"/>
              <a:t>,</a:t>
            </a:r>
            <a:r>
              <a:rPr lang="zh-CN" altLang="en-US" dirty="0" smtClean="0"/>
              <a:t>宋代朱熹比较准确地说明了</a:t>
            </a:r>
            <a:r>
              <a:rPr lang="en-US" dirty="0" smtClean="0"/>
              <a:t>“</a:t>
            </a:r>
            <a:r>
              <a:rPr lang="zh-CN" altLang="en-US" dirty="0" smtClean="0"/>
              <a:t>比、兴</a:t>
            </a:r>
            <a:r>
              <a:rPr lang="en-US" dirty="0" smtClean="0"/>
              <a:t>”</a:t>
            </a:r>
            <a:r>
              <a:rPr lang="zh-CN" altLang="en-US" dirty="0" smtClean="0"/>
              <a:t>作为表现手法的基本特征</a:t>
            </a:r>
            <a:r>
              <a:rPr lang="en-US" dirty="0" smtClean="0"/>
              <a:t>,</a:t>
            </a:r>
            <a:r>
              <a:rPr lang="zh-CN" altLang="en-US" dirty="0" smtClean="0"/>
              <a:t>他认为</a:t>
            </a:r>
            <a:r>
              <a:rPr lang="en-US" dirty="0" smtClean="0"/>
              <a:t>:“</a:t>
            </a:r>
            <a:r>
              <a:rPr lang="zh-CN" altLang="en-US" dirty="0" smtClean="0"/>
              <a:t>比者</a:t>
            </a:r>
            <a:r>
              <a:rPr lang="en-US" dirty="0" smtClean="0"/>
              <a:t>,</a:t>
            </a:r>
            <a:r>
              <a:rPr lang="zh-CN" altLang="en-US" dirty="0" smtClean="0"/>
              <a:t>以彼物比此物也</a:t>
            </a:r>
            <a:r>
              <a:rPr lang="en-US" dirty="0" smtClean="0"/>
              <a:t>;</a:t>
            </a:r>
            <a:r>
              <a:rPr lang="zh-CN" altLang="en-US" dirty="0" smtClean="0"/>
              <a:t>兴者</a:t>
            </a:r>
            <a:r>
              <a:rPr lang="en-US" dirty="0" smtClean="0"/>
              <a:t>,</a:t>
            </a:r>
            <a:r>
              <a:rPr lang="zh-CN" altLang="en-US" dirty="0" smtClean="0"/>
              <a:t>先言他物以引起所咏之辞也。</a:t>
            </a:r>
            <a:r>
              <a:rPr lang="en-US" dirty="0" smtClean="0"/>
              <a:t>”</a:t>
            </a:r>
            <a:r>
              <a:rPr lang="zh-CN" altLang="en-US" dirty="0" smtClean="0"/>
              <a:t>通俗地讲</a:t>
            </a:r>
            <a:r>
              <a:rPr lang="en-US" dirty="0" smtClean="0"/>
              <a:t>,“</a:t>
            </a:r>
            <a:r>
              <a:rPr lang="zh-CN" altLang="en-US" dirty="0" smtClean="0"/>
              <a:t>比</a:t>
            </a:r>
            <a:r>
              <a:rPr lang="en-US" dirty="0" smtClean="0"/>
              <a:t>”</a:t>
            </a:r>
            <a:r>
              <a:rPr lang="zh-CN" altLang="en-US" dirty="0" smtClean="0"/>
              <a:t>就是譬喻</a:t>
            </a:r>
            <a:r>
              <a:rPr lang="en-US" dirty="0" smtClean="0"/>
              <a:t>,</a:t>
            </a:r>
            <a:r>
              <a:rPr lang="zh-CN" altLang="en-US" dirty="0" smtClean="0"/>
              <a:t>是对人或物加以形象的比喻</a:t>
            </a:r>
            <a:r>
              <a:rPr lang="en-US" dirty="0" smtClean="0"/>
              <a:t>,</a:t>
            </a:r>
            <a:r>
              <a:rPr lang="zh-CN" altLang="en-US" dirty="0" smtClean="0"/>
              <a:t>使其特征更加鲜明突出。有的诗是个别地方采用比</a:t>
            </a:r>
            <a:r>
              <a:rPr lang="en-US" dirty="0" smtClean="0"/>
              <a:t>,</a:t>
            </a:r>
            <a:r>
              <a:rPr lang="zh-CN" altLang="en-US" dirty="0" smtClean="0"/>
              <a:t>而有的则是整个形象都是比</a:t>
            </a:r>
            <a:r>
              <a:rPr lang="en-US" dirty="0" smtClean="0"/>
              <a:t>,</a:t>
            </a:r>
            <a:r>
              <a:rPr lang="zh-CN" altLang="en-US" dirty="0" smtClean="0"/>
              <a:t>就像后代的咏物诗</a:t>
            </a:r>
            <a:r>
              <a:rPr lang="en-US" dirty="0" smtClean="0"/>
              <a:t>;“</a:t>
            </a:r>
            <a:r>
              <a:rPr lang="zh-CN" altLang="en-US" dirty="0" smtClean="0"/>
              <a:t>兴</a:t>
            </a:r>
            <a:r>
              <a:rPr lang="en-US" dirty="0" smtClean="0"/>
              <a:t>”</a:t>
            </a:r>
            <a:r>
              <a:rPr lang="zh-CN" altLang="en-US" dirty="0" smtClean="0"/>
              <a:t>就是起兴</a:t>
            </a:r>
            <a:r>
              <a:rPr lang="en-US" dirty="0" smtClean="0"/>
              <a:t>,</a:t>
            </a:r>
            <a:r>
              <a:rPr lang="zh-CN" altLang="en-US" dirty="0" smtClean="0"/>
              <a:t>是借助其他事物作为诗歌发端</a:t>
            </a:r>
            <a:r>
              <a:rPr lang="en-US" dirty="0" smtClean="0"/>
              <a:t>,</a:t>
            </a:r>
            <a:r>
              <a:rPr lang="zh-CN" altLang="en-US" dirty="0" smtClean="0"/>
              <a:t>以引起所要歌咏的内容。有的</a:t>
            </a:r>
            <a:r>
              <a:rPr lang="en-US" dirty="0" smtClean="0"/>
              <a:t>“</a:t>
            </a:r>
            <a:r>
              <a:rPr lang="zh-CN" altLang="en-US" dirty="0" smtClean="0"/>
              <a:t>兴</a:t>
            </a:r>
            <a:r>
              <a:rPr lang="en-US" dirty="0" smtClean="0"/>
              <a:t>”</a:t>
            </a:r>
            <a:r>
              <a:rPr lang="zh-CN" altLang="en-US" dirty="0" smtClean="0"/>
              <a:t>兼有发端与比喻的双重作用</a:t>
            </a:r>
            <a:r>
              <a:rPr lang="en-US" dirty="0" smtClean="0"/>
              <a:t>,</a:t>
            </a:r>
            <a:r>
              <a:rPr lang="zh-CN" altLang="en-US" dirty="0" smtClean="0"/>
              <a:t>所以后来</a:t>
            </a:r>
            <a:r>
              <a:rPr lang="en-US" dirty="0" smtClean="0"/>
              <a:t>“</a:t>
            </a:r>
            <a:r>
              <a:rPr lang="zh-CN" altLang="en-US" dirty="0" smtClean="0"/>
              <a:t>比兴</a:t>
            </a:r>
            <a:r>
              <a:rPr lang="en-US" dirty="0" smtClean="0"/>
              <a:t>”</a:t>
            </a:r>
            <a:r>
              <a:rPr lang="zh-CN" altLang="en-US" dirty="0" smtClean="0"/>
              <a:t>二</a:t>
            </a:r>
            <a:endParaRPr lang="zh-CN" alt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a:xfrm>
            <a:off x="595274" y="1214422"/>
            <a:ext cx="11144328" cy="5214974"/>
          </a:xfrm>
        </p:spPr>
        <p:txBody>
          <a:bodyPr/>
          <a:lstStyle/>
          <a:p>
            <a:pPr indent="0" algn="just"/>
            <a:r>
              <a:rPr lang="zh-CN" altLang="en-US" dirty="0" smtClean="0"/>
              <a:t>字常连用</a:t>
            </a:r>
            <a:r>
              <a:rPr lang="en-US" dirty="0" smtClean="0"/>
              <a:t>,</a:t>
            </a:r>
            <a:r>
              <a:rPr lang="zh-CN" altLang="en-US" dirty="0" smtClean="0"/>
              <a:t>专用以指诗有寄托之意。</a:t>
            </a:r>
            <a:r>
              <a:rPr lang="en-US" altLang="zh-CN" dirty="0" smtClean="0"/>
              <a:t>《</a:t>
            </a:r>
            <a:r>
              <a:rPr lang="zh-CN" altLang="en-US" dirty="0" smtClean="0"/>
              <a:t>诗经</a:t>
            </a:r>
            <a:r>
              <a:rPr lang="en-US" altLang="zh-CN" dirty="0" smtClean="0"/>
              <a:t>》</a:t>
            </a:r>
            <a:r>
              <a:rPr lang="zh-CN" altLang="en-US" dirty="0" smtClean="0"/>
              <a:t>是中国最早的一部诗集</a:t>
            </a:r>
            <a:r>
              <a:rPr lang="en-US" dirty="0" smtClean="0"/>
              <a:t>,</a:t>
            </a:r>
            <a:r>
              <a:rPr lang="zh-CN" altLang="en-US" dirty="0" smtClean="0"/>
              <a:t>赋、比、兴是其中典型的写作手法。</a:t>
            </a:r>
            <a:r>
              <a:rPr lang="en-US" altLang="zh-CN" dirty="0" smtClean="0"/>
              <a:t>《</a:t>
            </a:r>
            <a:r>
              <a:rPr lang="zh-CN" altLang="en-US" dirty="0" smtClean="0"/>
              <a:t>关雎</a:t>
            </a:r>
            <a:r>
              <a:rPr lang="en-US" altLang="zh-CN" dirty="0" smtClean="0"/>
              <a:t>》</a:t>
            </a:r>
            <a:r>
              <a:rPr lang="zh-CN" altLang="en-US" dirty="0" smtClean="0"/>
              <a:t>首章就有</a:t>
            </a:r>
            <a:r>
              <a:rPr lang="en-US" dirty="0" smtClean="0"/>
              <a:t>“</a:t>
            </a:r>
            <a:r>
              <a:rPr lang="zh-CN" altLang="en-US" dirty="0" smtClean="0"/>
              <a:t>关关雎鸠</a:t>
            </a:r>
            <a:r>
              <a:rPr lang="en-US" dirty="0" smtClean="0"/>
              <a:t>,</a:t>
            </a:r>
            <a:r>
              <a:rPr lang="zh-CN" altLang="en-US" dirty="0" smtClean="0"/>
              <a:t>在河之洲。窈窕淑女</a:t>
            </a:r>
            <a:r>
              <a:rPr lang="en-US" dirty="0" smtClean="0"/>
              <a:t>,</a:t>
            </a:r>
            <a:r>
              <a:rPr lang="zh-CN" altLang="en-US" dirty="0" smtClean="0"/>
              <a:t>君子好逑</a:t>
            </a:r>
            <a:r>
              <a:rPr lang="en-US" dirty="0" smtClean="0"/>
              <a:t>”</a:t>
            </a:r>
            <a:r>
              <a:rPr lang="zh-CN" altLang="en-US" dirty="0" smtClean="0"/>
              <a:t>的句子</a:t>
            </a:r>
            <a:r>
              <a:rPr lang="en-US" dirty="0" smtClean="0"/>
              <a:t>,</a:t>
            </a:r>
            <a:r>
              <a:rPr lang="zh-CN" altLang="en-US" dirty="0" smtClean="0"/>
              <a:t>以河洲上和鸣的鸟起兴淑女是君子的好配偶。</a:t>
            </a:r>
          </a:p>
          <a:p>
            <a:pPr algn="just"/>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0358510" cy="4357718"/>
          </a:xfrm>
        </p:spPr>
        <p:txBody>
          <a:bodyPr/>
          <a:lstStyle/>
          <a:p>
            <a:r>
              <a:rPr lang="zh-CN" altLang="en-US" dirty="0" smtClean="0"/>
              <a:t>延安在中华民族历史上曾经写下辉煌的一页。从</a:t>
            </a:r>
            <a:r>
              <a:rPr lang="en-US" dirty="0" smtClean="0"/>
              <a:t>1935</a:t>
            </a:r>
            <a:r>
              <a:rPr lang="zh-CN" altLang="en-US" dirty="0" smtClean="0"/>
              <a:t>年到</a:t>
            </a:r>
            <a:r>
              <a:rPr lang="en-US" dirty="0" smtClean="0"/>
              <a:t>1948</a:t>
            </a:r>
            <a:r>
              <a:rPr lang="zh-CN" altLang="en-US" dirty="0" smtClean="0"/>
              <a:t>年</a:t>
            </a:r>
            <a:r>
              <a:rPr lang="en-US" dirty="0" smtClean="0"/>
              <a:t>,</a:t>
            </a:r>
            <a:r>
              <a:rPr lang="zh-CN" altLang="en-US" dirty="0" smtClean="0"/>
              <a:t>延安是中共中央所在地</a:t>
            </a:r>
            <a:r>
              <a:rPr lang="en-US" dirty="0" smtClean="0"/>
              <a:t>,</a:t>
            </a:r>
            <a:r>
              <a:rPr lang="zh-CN" altLang="en-US" dirty="0" smtClean="0"/>
              <a:t>是中国人民解放斗争的总后方。延安精神</a:t>
            </a:r>
            <a:r>
              <a:rPr lang="en-US" dirty="0" smtClean="0"/>
              <a:t>,</a:t>
            </a:r>
            <a:r>
              <a:rPr lang="zh-CN" altLang="en-US" dirty="0" smtClean="0"/>
              <a:t>更是中华民族精神宝库中的珍贵财富。诗人贺敬之曾经在延安生活和学习过五年</a:t>
            </a:r>
            <a:r>
              <a:rPr lang="en-US" dirty="0" smtClean="0"/>
              <a:t>,</a:t>
            </a:r>
            <a:r>
              <a:rPr lang="zh-CN" altLang="en-US" dirty="0" smtClean="0"/>
              <a:t>时隔十年后诗人重回延安</a:t>
            </a:r>
            <a:r>
              <a:rPr lang="en-US" dirty="0" smtClean="0"/>
              <a:t>,</a:t>
            </a:r>
            <a:r>
              <a:rPr lang="zh-CN" altLang="en-US" dirty="0" smtClean="0"/>
              <a:t>用</a:t>
            </a:r>
            <a:r>
              <a:rPr lang="en-US" dirty="0" smtClean="0"/>
              <a:t>“</a:t>
            </a:r>
            <a:r>
              <a:rPr lang="zh-CN" altLang="en-US" dirty="0" smtClean="0"/>
              <a:t>信天游</a:t>
            </a:r>
            <a:r>
              <a:rPr lang="en-US" dirty="0" smtClean="0"/>
              <a:t>”</a:t>
            </a:r>
            <a:r>
              <a:rPr lang="zh-CN" altLang="en-US" dirty="0" smtClean="0"/>
              <a:t>的形式写下了</a:t>
            </a:r>
            <a:r>
              <a:rPr lang="en-US" altLang="zh-CN" dirty="0" smtClean="0"/>
              <a:t>《</a:t>
            </a:r>
            <a:r>
              <a:rPr lang="zh-CN" altLang="en-US" dirty="0" smtClean="0"/>
              <a:t>回延安</a:t>
            </a:r>
            <a:r>
              <a:rPr lang="en-US" altLang="zh-CN" dirty="0" smtClean="0"/>
              <a:t>》</a:t>
            </a:r>
            <a:r>
              <a:rPr lang="zh-CN" altLang="en-US" dirty="0" smtClean="0"/>
              <a:t>。今天</a:t>
            </a:r>
            <a:r>
              <a:rPr lang="en-US" dirty="0" smtClean="0"/>
              <a:t>,</a:t>
            </a:r>
            <a:r>
              <a:rPr lang="zh-CN" altLang="en-US" dirty="0" smtClean="0"/>
              <a:t>我们一起来学习这首诗</a:t>
            </a:r>
            <a:r>
              <a:rPr lang="en-US" dirty="0" smtClean="0"/>
              <a:t>,</a:t>
            </a:r>
            <a:r>
              <a:rPr lang="zh-CN" altLang="en-US" dirty="0" smtClean="0"/>
              <a:t>体会诗人对延安的思想感情。</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43577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380960" y="1071546"/>
            <a:ext cx="9644130" cy="1857388"/>
          </a:xfrm>
        </p:spPr>
        <p:txBody>
          <a:bodyPr/>
          <a:lstStyle/>
          <a:p>
            <a:r>
              <a:rPr lang="en-US" dirty="0" smtClean="0"/>
              <a:t>1.</a:t>
            </a:r>
            <a:r>
              <a:rPr lang="zh-CN" altLang="en-US" dirty="0" smtClean="0"/>
              <a:t>作者你了解了吗</a:t>
            </a:r>
            <a:r>
              <a:rPr lang="en-US" dirty="0" smtClean="0"/>
              <a:t>?</a:t>
            </a:r>
            <a:endParaRPr lang="zh-CN" altLang="en-US" dirty="0" smtClean="0"/>
          </a:p>
          <a:p>
            <a:r>
              <a:rPr lang="zh-CN" altLang="en-US" dirty="0" smtClean="0"/>
              <a:t>贺敬之</a:t>
            </a:r>
            <a:r>
              <a:rPr lang="en-US" dirty="0" smtClean="0"/>
              <a:t>,</a:t>
            </a:r>
            <a:r>
              <a:rPr lang="zh-CN" altLang="en-US" dirty="0" smtClean="0"/>
              <a:t>现当代</a:t>
            </a:r>
            <a:r>
              <a:rPr lang="zh-CN" altLang="en-US" u="sng" dirty="0" smtClean="0"/>
              <a:t>　      </a:t>
            </a:r>
            <a:r>
              <a:rPr lang="zh-CN" altLang="en-US" dirty="0" smtClean="0"/>
              <a:t>、</a:t>
            </a:r>
            <a:r>
              <a:rPr lang="zh-CN" altLang="en-US" u="sng" dirty="0" smtClean="0"/>
              <a:t>　　     </a:t>
            </a:r>
            <a:r>
              <a:rPr lang="zh-CN" altLang="en-US" dirty="0" smtClean="0"/>
              <a:t>。山东峄县</a:t>
            </a:r>
            <a:r>
              <a:rPr lang="en-US" dirty="0" smtClean="0"/>
              <a:t>(</a:t>
            </a:r>
            <a:r>
              <a:rPr lang="zh-CN" altLang="en-US" dirty="0" smtClean="0"/>
              <a:t>今枣庄市</a:t>
            </a:r>
            <a:r>
              <a:rPr lang="en-US" dirty="0" smtClean="0"/>
              <a:t>)</a:t>
            </a:r>
            <a:r>
              <a:rPr lang="zh-CN" altLang="en-US" dirty="0" smtClean="0"/>
              <a:t>人。</a:t>
            </a:r>
            <a:r>
              <a:rPr lang="en-US" dirty="0" smtClean="0"/>
              <a:t>1940</a:t>
            </a:r>
            <a:r>
              <a:rPr lang="zh-CN" altLang="en-US" dirty="0" smtClean="0"/>
              <a:t>年到延安</a:t>
            </a:r>
            <a:r>
              <a:rPr lang="en-US" dirty="0" smtClean="0"/>
              <a:t>,</a:t>
            </a:r>
            <a:r>
              <a:rPr lang="zh-CN" altLang="en-US" dirty="0" smtClean="0"/>
              <a:t>进入鲁迅艺术文学院学习。</a:t>
            </a:r>
            <a:r>
              <a:rPr lang="en-US" dirty="0" smtClean="0"/>
              <a:t>1945</a:t>
            </a:r>
            <a:r>
              <a:rPr lang="zh-CN" altLang="en-US" dirty="0" smtClean="0"/>
              <a:t>年</a:t>
            </a:r>
            <a:r>
              <a:rPr lang="en-US" dirty="0" smtClean="0"/>
              <a:t>,</a:t>
            </a:r>
            <a:r>
              <a:rPr lang="zh-CN" altLang="en-US" dirty="0" smtClean="0"/>
              <a:t>与丁毅合作创作了歌剧</a:t>
            </a:r>
            <a:r>
              <a:rPr lang="en-US" altLang="zh-CN" dirty="0" smtClean="0"/>
              <a:t>《</a:t>
            </a:r>
            <a:r>
              <a:rPr lang="zh-CN" altLang="en-US" u="sng" dirty="0" smtClean="0"/>
              <a:t>　    　</a:t>
            </a:r>
            <a:r>
              <a:rPr lang="en-US" altLang="zh-CN" dirty="0" smtClean="0"/>
              <a:t>》</a:t>
            </a:r>
            <a:r>
              <a:rPr lang="en-US" dirty="0" smtClean="0"/>
              <a:t>,</a:t>
            </a:r>
            <a:r>
              <a:rPr lang="zh-CN" altLang="en-US" dirty="0" smtClean="0"/>
              <a:t>主要诗歌集有</a:t>
            </a:r>
            <a:r>
              <a:rPr lang="en-US" altLang="zh-CN" dirty="0" smtClean="0"/>
              <a:t>《</a:t>
            </a:r>
            <a:r>
              <a:rPr lang="zh-CN" altLang="en-US" dirty="0" smtClean="0"/>
              <a:t>朝阳花开</a:t>
            </a:r>
            <a:r>
              <a:rPr lang="en-US" altLang="zh-CN" dirty="0" smtClean="0"/>
              <a:t>》《</a:t>
            </a:r>
            <a:r>
              <a:rPr lang="zh-CN" altLang="en-US" dirty="0" smtClean="0"/>
              <a:t>乡村的夜</a:t>
            </a:r>
            <a:r>
              <a:rPr lang="en-US" altLang="zh-CN" dirty="0" smtClean="0"/>
              <a:t>》《</a:t>
            </a:r>
            <a:r>
              <a:rPr lang="zh-CN" altLang="en-US" dirty="0" smtClean="0"/>
              <a:t>放歌集</a:t>
            </a:r>
            <a:r>
              <a:rPr lang="en-US" altLang="zh-CN" dirty="0" smtClean="0"/>
              <a:t>》《</a:t>
            </a:r>
            <a:r>
              <a:rPr lang="zh-CN" altLang="en-US" dirty="0" smtClean="0"/>
              <a:t>雷锋之歌</a:t>
            </a:r>
            <a:r>
              <a:rPr lang="en-US" altLang="zh-CN" dirty="0" smtClean="0"/>
              <a:t>》《</a:t>
            </a:r>
            <a:r>
              <a:rPr lang="zh-CN" altLang="en-US" u="sng" dirty="0" smtClean="0"/>
              <a:t>　             　</a:t>
            </a:r>
            <a:r>
              <a:rPr lang="en-US" altLang="zh-CN" dirty="0" smtClean="0"/>
              <a:t>》</a:t>
            </a:r>
            <a:r>
              <a:rPr lang="zh-CN" altLang="en-US" dirty="0" smtClean="0"/>
              <a:t>等。</a:t>
            </a:r>
            <a:r>
              <a:rPr lang="en-US" dirty="0" smtClean="0"/>
              <a:t> </a:t>
            </a:r>
            <a:endParaRPr lang="zh-CN" altLang="en-US" dirty="0" smtClean="0"/>
          </a:p>
          <a:p>
            <a:r>
              <a:rPr lang="en-US" dirty="0" smtClean="0"/>
              <a:t>1956</a:t>
            </a:r>
            <a:r>
              <a:rPr lang="zh-CN" altLang="en-US" dirty="0" smtClean="0"/>
              <a:t>年作者参加西北五省</a:t>
            </a:r>
            <a:r>
              <a:rPr lang="en-US" dirty="0" smtClean="0"/>
              <a:t>(</a:t>
            </a:r>
            <a:r>
              <a:rPr lang="zh-CN" altLang="en-US" dirty="0" smtClean="0"/>
              <a:t>区</a:t>
            </a:r>
            <a:r>
              <a:rPr lang="en-US" dirty="0" smtClean="0"/>
              <a:t>)</a:t>
            </a:r>
            <a:r>
              <a:rPr lang="zh-CN" altLang="en-US" dirty="0" smtClean="0"/>
              <a:t>青年造林大会</a:t>
            </a:r>
            <a:r>
              <a:rPr lang="en-US" dirty="0" smtClean="0"/>
              <a:t>,</a:t>
            </a:r>
            <a:r>
              <a:rPr lang="zh-CN" altLang="en-US" dirty="0" smtClean="0"/>
              <a:t>回到阔别十年的延安</a:t>
            </a:r>
            <a:r>
              <a:rPr lang="en-US" dirty="0" smtClean="0"/>
              <a:t>,</a:t>
            </a:r>
            <a:r>
              <a:rPr lang="zh-CN" altLang="en-US" dirty="0" smtClean="0"/>
              <a:t>看到延安的巨大变化</a:t>
            </a:r>
            <a:r>
              <a:rPr lang="en-US" dirty="0" smtClean="0"/>
              <a:t>,</a:t>
            </a:r>
            <a:r>
              <a:rPr lang="zh-CN" altLang="en-US" dirty="0" smtClean="0"/>
              <a:t>无比喜悦</a:t>
            </a:r>
            <a:r>
              <a:rPr lang="en-US" dirty="0" smtClean="0"/>
              <a:t>,</a:t>
            </a:r>
            <a:r>
              <a:rPr lang="zh-CN" altLang="en-US" dirty="0" smtClean="0"/>
              <a:t>因此写了这首诗</a:t>
            </a:r>
            <a:r>
              <a:rPr lang="en-US" dirty="0" smtClean="0"/>
              <a:t>,</a:t>
            </a:r>
            <a:r>
              <a:rPr lang="zh-CN" altLang="en-US" dirty="0" smtClean="0"/>
              <a:t>抒发了对延安的深切怀念以及对党和人民的无限热爱。</a:t>
            </a:r>
            <a:endParaRPr lang="zh-CN" altLang="en-US" dirty="0"/>
          </a:p>
        </p:txBody>
      </p:sp>
      <p:sp>
        <p:nvSpPr>
          <p:cNvPr id="8" name="文本占位符 7"/>
          <p:cNvSpPr>
            <a:spLocks noGrp="1"/>
          </p:cNvSpPr>
          <p:nvPr>
            <p:ph type="body" sz="quarter" idx="12"/>
          </p:nvPr>
        </p:nvSpPr>
        <p:spPr>
          <a:xfrm>
            <a:off x="3381356" y="1643050"/>
            <a:ext cx="1000132" cy="857256"/>
          </a:xfrm>
        </p:spPr>
        <p:txBody>
          <a:bodyPr/>
          <a:lstStyle/>
          <a:p>
            <a:r>
              <a:rPr lang="zh-CN" altLang="en-US" dirty="0" smtClean="0"/>
              <a:t>诗人　</a:t>
            </a:r>
            <a:endParaRPr lang="zh-CN" altLang="en-US" dirty="0"/>
          </a:p>
        </p:txBody>
      </p:sp>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0" name="文本占位符 7"/>
          <p:cNvSpPr txBox="1">
            <a:spLocks/>
          </p:cNvSpPr>
          <p:nvPr/>
        </p:nvSpPr>
        <p:spPr>
          <a:xfrm>
            <a:off x="4524364" y="1643050"/>
            <a:ext cx="1571636"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剧作家</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1" name="文本占位符 7"/>
          <p:cNvSpPr txBox="1">
            <a:spLocks/>
          </p:cNvSpPr>
          <p:nvPr/>
        </p:nvSpPr>
        <p:spPr>
          <a:xfrm>
            <a:off x="3524232" y="2928934"/>
            <a:ext cx="1357322"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白毛女</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pic>
        <p:nvPicPr>
          <p:cNvPr id="13" name="图片 12"/>
          <p:cNvPicPr/>
          <p:nvPr/>
        </p:nvPicPr>
        <p:blipFill>
          <a:blip r:embed="rId2"/>
          <a:srcRect/>
          <a:stretch>
            <a:fillRect/>
          </a:stretch>
        </p:blipFill>
        <p:spPr bwMode="auto">
          <a:xfrm>
            <a:off x="9953652" y="1928802"/>
            <a:ext cx="2128603" cy="2928958"/>
          </a:xfrm>
          <a:prstGeom prst="rect">
            <a:avLst/>
          </a:prstGeom>
          <a:noFill/>
          <a:ln w="9525">
            <a:noFill/>
            <a:miter lim="800000"/>
            <a:headEnd/>
            <a:tailEnd/>
          </a:ln>
        </p:spPr>
      </p:pic>
      <p:sp>
        <p:nvSpPr>
          <p:cNvPr id="14" name="文本占位符 7"/>
          <p:cNvSpPr txBox="1">
            <a:spLocks/>
          </p:cNvSpPr>
          <p:nvPr/>
        </p:nvSpPr>
        <p:spPr>
          <a:xfrm>
            <a:off x="6810380" y="3571876"/>
            <a:ext cx="2071702"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贺敬之诗选</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blinds(horizontal)">
                                      <p:cBhvr>
                                        <p:cTn id="10" dur="500"/>
                                        <p:tgtEl>
                                          <p:spTgt spid="14"/>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linds(horizontal)">
                                      <p:cBhvr>
                                        <p:cTn id="13" dur="500"/>
                                        <p:tgtEl>
                                          <p:spTgt spid="11"/>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linds(horizontal)">
                                      <p:cBhvr>
                                        <p:cTn id="16" dur="500"/>
                                        <p:tgtEl>
                                          <p:spTgt spid="10"/>
                                        </p:tgtEl>
                                      </p:cBhvr>
                                    </p:animEffect>
                                  </p:childTnLst>
                                </p:cTn>
                              </p:par>
                            </p:childTnLst>
                          </p:cTn>
                        </p:par>
                      </p:childTnLst>
                    </p:cTn>
                  </p:par>
                </p:childTnLst>
              </p:cTn>
              <p:nextCondLst>
                <p:cond evt="onClick" delay="0">
                  <p:tgtEl>
                    <p:spTgt spid="9"/>
                  </p:tgtEl>
                </p:cond>
              </p:nextCondLst>
            </p:seq>
          </p:childTnLst>
        </p:cTn>
      </p:par>
    </p:tnLst>
    <p:bldLst>
      <p:bldP spid="8" grpId="0" build="p"/>
      <p:bldP spid="10" grpId="0"/>
      <p:bldP spid="11" grpId="0"/>
      <p:bldP spid="1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310974" cy="5214974"/>
          </a:xfrm>
        </p:spPr>
        <p:txBody>
          <a:bodyPr/>
          <a:lstStyle/>
          <a:p>
            <a:r>
              <a:rPr lang="en-US" dirty="0" smtClean="0"/>
              <a:t>2.</a:t>
            </a:r>
            <a:r>
              <a:rPr lang="zh-CN" altLang="en-US" dirty="0" smtClean="0"/>
              <a:t>字音你清楚了吗</a:t>
            </a:r>
            <a:r>
              <a:rPr lang="en-US" dirty="0" smtClean="0"/>
              <a:t>?</a:t>
            </a:r>
            <a:endParaRPr lang="zh-CN" altLang="en-US" dirty="0" smtClean="0"/>
          </a:p>
          <a:p>
            <a:r>
              <a:rPr lang="zh-CN" altLang="en-US" dirty="0" smtClean="0"/>
              <a:t>心窝</a:t>
            </a:r>
            <a:r>
              <a:rPr lang="en-US" dirty="0" smtClean="0"/>
              <a:t>(</a:t>
            </a:r>
            <a:r>
              <a:rPr lang="en-US" dirty="0" err="1" smtClean="0"/>
              <a:t>wō</a:t>
            </a:r>
            <a:r>
              <a:rPr lang="en-US" dirty="0" smtClean="0"/>
              <a:t>)</a:t>
            </a:r>
            <a:r>
              <a:rPr lang="zh-CN" altLang="en-US" dirty="0" smtClean="0"/>
              <a:t>　　</a:t>
            </a:r>
            <a:r>
              <a:rPr lang="en-US" altLang="zh-CN" dirty="0" smtClean="0"/>
              <a:t>	</a:t>
            </a:r>
            <a:r>
              <a:rPr lang="zh-CN" altLang="en-US" dirty="0" smtClean="0"/>
              <a:t>搂</a:t>
            </a:r>
            <a:r>
              <a:rPr lang="en-US" dirty="0" smtClean="0"/>
              <a:t>(</a:t>
            </a:r>
            <a:r>
              <a:rPr lang="en-US" dirty="0" err="1" smtClean="0"/>
              <a:t>lǒu</a:t>
            </a:r>
            <a:r>
              <a:rPr lang="en-US" dirty="0" smtClean="0"/>
              <a:t>)</a:t>
            </a:r>
            <a:r>
              <a:rPr lang="zh-CN" altLang="en-US" dirty="0" smtClean="0"/>
              <a:t>定　</a:t>
            </a:r>
            <a:r>
              <a:rPr lang="en-US" altLang="zh-CN" dirty="0" smtClean="0"/>
              <a:t>	</a:t>
            </a:r>
            <a:r>
              <a:rPr lang="zh-CN" altLang="en-US" dirty="0" smtClean="0"/>
              <a:t>白羊肚</a:t>
            </a:r>
            <a:r>
              <a:rPr lang="en-US" dirty="0" smtClean="0"/>
              <a:t>(</a:t>
            </a:r>
            <a:r>
              <a:rPr lang="en-US" dirty="0" err="1" smtClean="0"/>
              <a:t>dǔ</a:t>
            </a:r>
            <a:r>
              <a:rPr lang="en-US" dirty="0" smtClean="0"/>
              <a:t>)</a:t>
            </a:r>
            <a:r>
              <a:rPr lang="zh-CN" altLang="en-US" dirty="0" smtClean="0"/>
              <a:t>手巾</a:t>
            </a:r>
          </a:p>
          <a:p>
            <a:r>
              <a:rPr lang="zh-CN" altLang="en-US" dirty="0" smtClean="0"/>
              <a:t>羊羔羔</a:t>
            </a:r>
            <a:r>
              <a:rPr lang="en-US" dirty="0" smtClean="0"/>
              <a:t>(</a:t>
            </a:r>
            <a:r>
              <a:rPr lang="en-US" dirty="0" err="1" smtClean="0"/>
              <a:t>gāo</a:t>
            </a:r>
            <a:r>
              <a:rPr lang="en-US" dirty="0" smtClean="0"/>
              <a:t>)	</a:t>
            </a:r>
            <a:r>
              <a:rPr lang="zh-CN" altLang="en-US" dirty="0" smtClean="0"/>
              <a:t>糜</a:t>
            </a:r>
            <a:r>
              <a:rPr lang="en-US" dirty="0" smtClean="0"/>
              <a:t>(</a:t>
            </a:r>
            <a:r>
              <a:rPr lang="en-US" dirty="0" err="1" smtClean="0"/>
              <a:t>méi</a:t>
            </a:r>
            <a:r>
              <a:rPr lang="en-US" dirty="0" smtClean="0"/>
              <a:t>)</a:t>
            </a:r>
            <a:r>
              <a:rPr lang="zh-CN" altLang="en-US" dirty="0" smtClean="0"/>
              <a:t>子</a:t>
            </a:r>
            <a:r>
              <a:rPr lang="en-US" dirty="0" smtClean="0"/>
              <a:t>		</a:t>
            </a:r>
            <a:r>
              <a:rPr lang="zh-CN" altLang="en-US" dirty="0" smtClean="0"/>
              <a:t>油馍</a:t>
            </a:r>
            <a:r>
              <a:rPr lang="en-US" dirty="0" smtClean="0"/>
              <a:t>(</a:t>
            </a:r>
            <a:r>
              <a:rPr lang="en-US" dirty="0" err="1" smtClean="0"/>
              <a:t>mó</a:t>
            </a:r>
            <a:r>
              <a:rPr lang="en-US" dirty="0" smtClean="0"/>
              <a:t>)</a:t>
            </a:r>
            <a:endParaRPr lang="zh-CN" altLang="en-US" dirty="0" smtClean="0"/>
          </a:p>
          <a:p>
            <a:r>
              <a:rPr lang="zh-CN" altLang="en-US" dirty="0" smtClean="0"/>
              <a:t>气喘</a:t>
            </a:r>
            <a:r>
              <a:rPr lang="en-US" dirty="0" smtClean="0"/>
              <a:t>(</a:t>
            </a:r>
            <a:r>
              <a:rPr lang="en-US" dirty="0" err="1" smtClean="0"/>
              <a:t>chuǎn</a:t>
            </a:r>
            <a:r>
              <a:rPr lang="en-US" dirty="0" smtClean="0"/>
              <a:t>)	</a:t>
            </a:r>
            <a:r>
              <a:rPr lang="zh-CN" altLang="en-US" dirty="0" smtClean="0"/>
              <a:t>一盏</a:t>
            </a:r>
            <a:r>
              <a:rPr lang="en-US" dirty="0" smtClean="0"/>
              <a:t>(</a:t>
            </a:r>
            <a:r>
              <a:rPr lang="en-US" dirty="0" err="1" smtClean="0"/>
              <a:t>zhǎn</a:t>
            </a:r>
            <a:r>
              <a:rPr lang="en-US" dirty="0" smtClean="0"/>
              <a:t>)</a:t>
            </a:r>
            <a:endParaRPr lang="zh-CN" altLang="en-US" dirty="0"/>
          </a:p>
        </p:txBody>
      </p:sp>
      <p:sp>
        <p:nvSpPr>
          <p:cNvPr id="10" name="TextBox 9"/>
          <p:cNvSpPr txBox="1"/>
          <p:nvPr/>
        </p:nvSpPr>
        <p:spPr>
          <a:xfrm>
            <a:off x="1530476" y="2214554"/>
            <a:ext cx="279244" cy="430887"/>
          </a:xfrm>
          <a:prstGeom prst="rect">
            <a:avLst/>
          </a:prstGeom>
          <a:noFill/>
        </p:spPr>
        <p:txBody>
          <a:bodyPr wrap="none" rtlCol="0">
            <a:spAutoFit/>
          </a:bodyPr>
          <a:lstStyle/>
          <a:p>
            <a:r>
              <a:rPr lang="en-US" altLang="zh-CN" dirty="0" smtClean="0"/>
              <a:t>·</a:t>
            </a:r>
            <a:endParaRPr lang="zh-CN" altLang="en-US" dirty="0"/>
          </a:p>
        </p:txBody>
      </p:sp>
      <p:sp>
        <p:nvSpPr>
          <p:cNvPr id="11" name="TextBox 10"/>
          <p:cNvSpPr txBox="1"/>
          <p:nvPr/>
        </p:nvSpPr>
        <p:spPr>
          <a:xfrm>
            <a:off x="4095736" y="2214554"/>
            <a:ext cx="279244" cy="430887"/>
          </a:xfrm>
          <a:prstGeom prst="rect">
            <a:avLst/>
          </a:prstGeom>
          <a:noFill/>
        </p:spPr>
        <p:txBody>
          <a:bodyPr wrap="none" rtlCol="0">
            <a:spAutoFit/>
          </a:bodyPr>
          <a:lstStyle/>
          <a:p>
            <a:r>
              <a:rPr lang="en-US" altLang="zh-CN" dirty="0" smtClean="0"/>
              <a:t>·</a:t>
            </a:r>
            <a:endParaRPr lang="zh-CN" altLang="en-US" dirty="0"/>
          </a:p>
        </p:txBody>
      </p:sp>
      <p:sp>
        <p:nvSpPr>
          <p:cNvPr id="12" name="TextBox 11"/>
          <p:cNvSpPr txBox="1"/>
          <p:nvPr/>
        </p:nvSpPr>
        <p:spPr>
          <a:xfrm>
            <a:off x="7602706" y="2214554"/>
            <a:ext cx="279244" cy="430887"/>
          </a:xfrm>
          <a:prstGeom prst="rect">
            <a:avLst/>
          </a:prstGeom>
          <a:noFill/>
        </p:spPr>
        <p:txBody>
          <a:bodyPr wrap="none" rtlCol="0">
            <a:spAutoFit/>
          </a:bodyPr>
          <a:lstStyle/>
          <a:p>
            <a:r>
              <a:rPr lang="en-US" altLang="zh-CN" dirty="0" smtClean="0"/>
              <a:t>·</a:t>
            </a:r>
            <a:endParaRPr lang="zh-CN" altLang="en-US" dirty="0"/>
          </a:p>
        </p:txBody>
      </p:sp>
      <p:sp>
        <p:nvSpPr>
          <p:cNvPr id="14" name="TextBox 13"/>
          <p:cNvSpPr txBox="1"/>
          <p:nvPr/>
        </p:nvSpPr>
        <p:spPr>
          <a:xfrm>
            <a:off x="7239008" y="2857496"/>
            <a:ext cx="279244" cy="430887"/>
          </a:xfrm>
          <a:prstGeom prst="rect">
            <a:avLst/>
          </a:prstGeom>
          <a:noFill/>
        </p:spPr>
        <p:txBody>
          <a:bodyPr wrap="none" rtlCol="0">
            <a:spAutoFit/>
          </a:bodyPr>
          <a:lstStyle/>
          <a:p>
            <a:r>
              <a:rPr lang="en-US" altLang="zh-CN" dirty="0" smtClean="0"/>
              <a:t>·</a:t>
            </a:r>
            <a:endParaRPr lang="zh-CN" altLang="en-US" dirty="0"/>
          </a:p>
        </p:txBody>
      </p:sp>
      <p:sp>
        <p:nvSpPr>
          <p:cNvPr id="15" name="TextBox 14"/>
          <p:cNvSpPr txBox="1"/>
          <p:nvPr/>
        </p:nvSpPr>
        <p:spPr>
          <a:xfrm>
            <a:off x="4095736" y="2926675"/>
            <a:ext cx="279244" cy="430887"/>
          </a:xfrm>
          <a:prstGeom prst="rect">
            <a:avLst/>
          </a:prstGeom>
          <a:noFill/>
        </p:spPr>
        <p:txBody>
          <a:bodyPr wrap="none" rtlCol="0">
            <a:spAutoFit/>
          </a:bodyPr>
          <a:lstStyle/>
          <a:p>
            <a:r>
              <a:rPr lang="en-US" altLang="zh-CN" dirty="0" smtClean="0"/>
              <a:t>·</a:t>
            </a:r>
            <a:endParaRPr lang="zh-CN" altLang="en-US" dirty="0"/>
          </a:p>
        </p:txBody>
      </p:sp>
      <p:sp>
        <p:nvSpPr>
          <p:cNvPr id="16" name="TextBox 15"/>
          <p:cNvSpPr txBox="1"/>
          <p:nvPr/>
        </p:nvSpPr>
        <p:spPr>
          <a:xfrm>
            <a:off x="4459434" y="3571876"/>
            <a:ext cx="279244" cy="430887"/>
          </a:xfrm>
          <a:prstGeom prst="rect">
            <a:avLst/>
          </a:prstGeom>
          <a:noFill/>
        </p:spPr>
        <p:txBody>
          <a:bodyPr wrap="none" rtlCol="0">
            <a:spAutoFit/>
          </a:bodyPr>
          <a:lstStyle/>
          <a:p>
            <a:r>
              <a:rPr lang="en-US" altLang="zh-CN" dirty="0" smtClean="0"/>
              <a:t>·</a:t>
            </a:r>
            <a:endParaRPr lang="zh-CN" altLang="en-US" dirty="0"/>
          </a:p>
        </p:txBody>
      </p:sp>
      <p:sp>
        <p:nvSpPr>
          <p:cNvPr id="17" name="TextBox 16"/>
          <p:cNvSpPr txBox="1"/>
          <p:nvPr/>
        </p:nvSpPr>
        <p:spPr>
          <a:xfrm>
            <a:off x="1887666" y="2928934"/>
            <a:ext cx="279244" cy="430887"/>
          </a:xfrm>
          <a:prstGeom prst="rect">
            <a:avLst/>
          </a:prstGeom>
          <a:noFill/>
        </p:spPr>
        <p:txBody>
          <a:bodyPr wrap="none" rtlCol="0">
            <a:spAutoFit/>
          </a:bodyPr>
          <a:lstStyle/>
          <a:p>
            <a:r>
              <a:rPr lang="en-US" altLang="zh-CN" dirty="0" smtClean="0"/>
              <a:t>·</a:t>
            </a:r>
            <a:endParaRPr lang="zh-CN" altLang="en-US" dirty="0"/>
          </a:p>
        </p:txBody>
      </p:sp>
      <p:sp>
        <p:nvSpPr>
          <p:cNvPr id="18" name="TextBox 17"/>
          <p:cNvSpPr txBox="1"/>
          <p:nvPr/>
        </p:nvSpPr>
        <p:spPr>
          <a:xfrm>
            <a:off x="1523968" y="3571876"/>
            <a:ext cx="279244" cy="430887"/>
          </a:xfrm>
          <a:prstGeom prst="rect">
            <a:avLst/>
          </a:prstGeom>
          <a:noFill/>
        </p:spPr>
        <p:txBody>
          <a:bodyPr wrap="none" rtlCol="0">
            <a:spAutoFit/>
          </a:bodyPr>
          <a:lstStyle/>
          <a:p>
            <a:r>
              <a:rPr lang="en-US" altLang="zh-CN" dirty="0" smtClean="0"/>
              <a:t>·</a:t>
            </a:r>
            <a:endParaRPr lang="zh-CN" alt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0" y="1071546"/>
            <a:ext cx="12168230" cy="5214974"/>
          </a:xfrm>
        </p:spPr>
        <p:txBody>
          <a:bodyPr/>
          <a:lstStyle/>
          <a:p>
            <a:r>
              <a:rPr lang="en-US" dirty="0" smtClean="0"/>
              <a:t>3.</a:t>
            </a:r>
            <a:r>
              <a:rPr lang="zh-CN" altLang="en-US" dirty="0" smtClean="0"/>
              <a:t>常识你弄清了吗</a:t>
            </a:r>
            <a:r>
              <a:rPr lang="en-US" dirty="0" smtClean="0"/>
              <a:t>?</a:t>
            </a:r>
            <a:endParaRPr lang="zh-CN" altLang="en-US" dirty="0" smtClean="0"/>
          </a:p>
          <a:p>
            <a:r>
              <a:rPr lang="zh-CN" altLang="en-US" dirty="0" smtClean="0"/>
              <a:t>信天游</a:t>
            </a:r>
            <a:r>
              <a:rPr lang="en-US" dirty="0" smtClean="0"/>
              <a:t>,</a:t>
            </a:r>
            <a:r>
              <a:rPr lang="zh-CN" altLang="en-US" dirty="0" smtClean="0"/>
              <a:t>也叫</a:t>
            </a:r>
            <a:r>
              <a:rPr lang="en-US" dirty="0" smtClean="0"/>
              <a:t>“</a:t>
            </a:r>
            <a:r>
              <a:rPr lang="zh-CN" altLang="en-US" dirty="0" smtClean="0"/>
              <a:t>顺天游</a:t>
            </a:r>
            <a:r>
              <a:rPr lang="en-US" dirty="0" smtClean="0"/>
              <a:t>”,</a:t>
            </a:r>
            <a:r>
              <a:rPr lang="zh-CN" altLang="en-US" dirty="0" smtClean="0"/>
              <a:t>是流行于陕北的一种</a:t>
            </a:r>
            <a:r>
              <a:rPr lang="zh-CN" altLang="en-US" u="sng" dirty="0" smtClean="0"/>
              <a:t>　   　</a:t>
            </a:r>
            <a:r>
              <a:rPr lang="en-US" dirty="0" smtClean="0"/>
              <a:t>,</a:t>
            </a:r>
            <a:r>
              <a:rPr lang="zh-CN" altLang="en-US" dirty="0" smtClean="0"/>
              <a:t>两行一节</a:t>
            </a:r>
            <a:r>
              <a:rPr lang="en-US" dirty="0" smtClean="0"/>
              <a:t>,</a:t>
            </a:r>
            <a:r>
              <a:rPr lang="zh-CN" altLang="en-US" dirty="0" smtClean="0"/>
              <a:t>上下句押韵</a:t>
            </a:r>
            <a:r>
              <a:rPr lang="en-US" dirty="0" smtClean="0"/>
              <a:t>,</a:t>
            </a:r>
            <a:r>
              <a:rPr lang="zh-CN" altLang="en-US" dirty="0" smtClean="0"/>
              <a:t>一节一韵</a:t>
            </a:r>
            <a:r>
              <a:rPr lang="en-US" dirty="0" smtClean="0"/>
              <a:t>,</a:t>
            </a:r>
            <a:r>
              <a:rPr lang="zh-CN" altLang="en-US" dirty="0" smtClean="0"/>
              <a:t>诗行错落有致</a:t>
            </a:r>
            <a:r>
              <a:rPr lang="en-US" dirty="0" smtClean="0"/>
              <a:t>,</a:t>
            </a:r>
            <a:r>
              <a:rPr lang="zh-CN" altLang="en-US" dirty="0" smtClean="0"/>
              <a:t>读来高亢悠远。有的一节表达一个简单独立的意思</a:t>
            </a:r>
            <a:r>
              <a:rPr lang="en-US" dirty="0" smtClean="0"/>
              <a:t>,</a:t>
            </a:r>
            <a:r>
              <a:rPr lang="zh-CN" altLang="en-US" dirty="0" smtClean="0"/>
              <a:t>有的几节构成一组</a:t>
            </a:r>
            <a:r>
              <a:rPr lang="en-US" dirty="0" smtClean="0"/>
              <a:t>,</a:t>
            </a:r>
            <a:r>
              <a:rPr lang="zh-CN" altLang="en-US" dirty="0" smtClean="0"/>
              <a:t>表达比较复杂的意思。信天游形式自由</a:t>
            </a:r>
            <a:r>
              <a:rPr lang="en-US" dirty="0" smtClean="0"/>
              <a:t>,</a:t>
            </a:r>
            <a:r>
              <a:rPr lang="zh-CN" altLang="en-US" dirty="0" smtClean="0"/>
              <a:t>常用来</a:t>
            </a:r>
            <a:r>
              <a:rPr lang="zh-CN" altLang="en-US" u="sng" dirty="0" smtClean="0"/>
              <a:t>　    </a:t>
            </a:r>
            <a:r>
              <a:rPr lang="en-US" dirty="0" smtClean="0"/>
              <a:t>,</a:t>
            </a:r>
            <a:r>
              <a:rPr lang="zh-CN" altLang="en-US" dirty="0" smtClean="0"/>
              <a:t>亦可</a:t>
            </a:r>
            <a:r>
              <a:rPr lang="zh-CN" altLang="en-US" u="sng" dirty="0" smtClean="0"/>
              <a:t>　    　</a:t>
            </a:r>
            <a:r>
              <a:rPr lang="zh-CN" altLang="en-US" dirty="0" smtClean="0"/>
              <a:t>。常运用</a:t>
            </a:r>
            <a:r>
              <a:rPr lang="zh-CN" altLang="en-US" u="sng" dirty="0" smtClean="0"/>
              <a:t>　   　</a:t>
            </a:r>
            <a:r>
              <a:rPr lang="zh-CN" altLang="en-US" dirty="0" smtClean="0"/>
              <a:t>手法</a:t>
            </a:r>
            <a:r>
              <a:rPr lang="en-US" dirty="0" smtClean="0"/>
              <a:t>,</a:t>
            </a:r>
            <a:r>
              <a:rPr lang="zh-CN" altLang="en-US" dirty="0" smtClean="0"/>
              <a:t>用语贴切、自然</a:t>
            </a:r>
            <a:r>
              <a:rPr lang="en-US" dirty="0" smtClean="0"/>
              <a:t>,</a:t>
            </a:r>
            <a:r>
              <a:rPr lang="zh-CN" altLang="en-US" dirty="0" smtClean="0"/>
              <a:t>增强了诗的音乐性</a:t>
            </a:r>
            <a:r>
              <a:rPr lang="en-US" dirty="0" smtClean="0"/>
              <a:t>;</a:t>
            </a:r>
            <a:r>
              <a:rPr lang="zh-CN" altLang="en-US" dirty="0" smtClean="0"/>
              <a:t>联想丰富</a:t>
            </a:r>
            <a:r>
              <a:rPr lang="en-US" dirty="0" smtClean="0"/>
              <a:t>,</a:t>
            </a:r>
            <a:r>
              <a:rPr lang="zh-CN" altLang="en-US" dirty="0" smtClean="0"/>
              <a:t>感情深切。</a:t>
            </a:r>
            <a:endParaRPr lang="zh-CN" altLang="en-US" dirty="0"/>
          </a:p>
        </p:txBody>
      </p:sp>
      <p:sp>
        <p:nvSpPr>
          <p:cNvPr id="3" name="文本占位符 2"/>
          <p:cNvSpPr>
            <a:spLocks noGrp="1"/>
          </p:cNvSpPr>
          <p:nvPr>
            <p:ph type="body" sz="quarter" idx="11"/>
          </p:nvPr>
        </p:nvSpPr>
        <p:spPr>
          <a:xfrm>
            <a:off x="7810512" y="1643050"/>
            <a:ext cx="1214446" cy="857256"/>
          </a:xfrm>
        </p:spPr>
        <p:txBody>
          <a:bodyPr/>
          <a:lstStyle/>
          <a:p>
            <a:pPr indent="0"/>
            <a:r>
              <a:rPr lang="zh-CN" altLang="en-US" dirty="0" smtClean="0"/>
              <a:t>民歌</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10596594" y="2928934"/>
            <a:ext cx="1143008"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抒情　</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6" name="文本占位符 2"/>
          <p:cNvSpPr txBox="1">
            <a:spLocks/>
          </p:cNvSpPr>
          <p:nvPr/>
        </p:nvSpPr>
        <p:spPr>
          <a:xfrm>
            <a:off x="523836" y="3571876"/>
            <a:ext cx="1000132" cy="857256"/>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叙事</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0" name="TextBox 9"/>
          <p:cNvSpPr txBox="1"/>
          <p:nvPr/>
        </p:nvSpPr>
        <p:spPr>
          <a:xfrm>
            <a:off x="2673484" y="2143116"/>
            <a:ext cx="726481" cy="430887"/>
          </a:xfrm>
          <a:prstGeom prst="rect">
            <a:avLst/>
          </a:prstGeom>
          <a:noFill/>
        </p:spPr>
        <p:txBody>
          <a:bodyPr wrap="none" rtlCol="0">
            <a:spAutoFit/>
          </a:bodyPr>
          <a:lstStyle/>
          <a:p>
            <a:r>
              <a:rPr lang="en-US" altLang="zh-CN" dirty="0" smtClean="0"/>
              <a:t>·     ·</a:t>
            </a:r>
            <a:endParaRPr lang="zh-CN" altLang="en-US" dirty="0" smtClean="0"/>
          </a:p>
        </p:txBody>
      </p:sp>
      <p:sp>
        <p:nvSpPr>
          <p:cNvPr id="11" name="TextBox 10"/>
          <p:cNvSpPr txBox="1"/>
          <p:nvPr/>
        </p:nvSpPr>
        <p:spPr>
          <a:xfrm>
            <a:off x="5655271" y="4071942"/>
            <a:ext cx="726481" cy="430887"/>
          </a:xfrm>
          <a:prstGeom prst="rect">
            <a:avLst/>
          </a:prstGeom>
          <a:noFill/>
        </p:spPr>
        <p:txBody>
          <a:bodyPr wrap="none" rtlCol="0">
            <a:spAutoFit/>
          </a:bodyPr>
          <a:lstStyle/>
          <a:p>
            <a:r>
              <a:rPr lang="en-US" altLang="zh-CN" dirty="0" smtClean="0"/>
              <a:t>·     ·</a:t>
            </a:r>
            <a:endParaRPr lang="zh-CN" altLang="en-US" dirty="0" smtClean="0"/>
          </a:p>
        </p:txBody>
      </p:sp>
      <p:sp>
        <p:nvSpPr>
          <p:cNvPr id="12" name="TextBox 11"/>
          <p:cNvSpPr txBox="1"/>
          <p:nvPr/>
        </p:nvSpPr>
        <p:spPr>
          <a:xfrm>
            <a:off x="10727369" y="5929330"/>
            <a:ext cx="726481" cy="430887"/>
          </a:xfrm>
          <a:prstGeom prst="rect">
            <a:avLst/>
          </a:prstGeom>
          <a:noFill/>
        </p:spPr>
        <p:txBody>
          <a:bodyPr wrap="none" rtlCol="0">
            <a:spAutoFit/>
          </a:bodyPr>
          <a:lstStyle/>
          <a:p>
            <a:r>
              <a:rPr lang="en-US" altLang="zh-CN" dirty="0" smtClean="0"/>
              <a:t>·     ·</a:t>
            </a:r>
            <a:endParaRPr lang="zh-CN" altLang="en-US" dirty="0" smtClean="0"/>
          </a:p>
        </p:txBody>
      </p:sp>
      <p:sp>
        <p:nvSpPr>
          <p:cNvPr id="13" name="文本占位符 2"/>
          <p:cNvSpPr txBox="1">
            <a:spLocks/>
          </p:cNvSpPr>
          <p:nvPr/>
        </p:nvSpPr>
        <p:spPr>
          <a:xfrm>
            <a:off x="2809852" y="3571876"/>
            <a:ext cx="1000132" cy="857256"/>
          </a:xfrm>
          <a:prstGeom prst="rect">
            <a:avLst/>
          </a:prstGeom>
        </p:spPr>
        <p:txBody>
          <a:bodyPr/>
          <a:lstStyle/>
          <a:p>
            <a:pPr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比兴</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linds(horizontal)">
                                      <p:cBhvr>
                                        <p:cTn id="13" dur="500"/>
                                        <p:tgtEl>
                                          <p:spTgt spid="13"/>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p:bldP spid="6" grpId="0"/>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pPr>
              <a:lnSpc>
                <a:spcPct val="130000"/>
              </a:lnSpc>
            </a:pPr>
            <a:r>
              <a:rPr lang="en-US" dirty="0" smtClean="0"/>
              <a:t>4.</a:t>
            </a:r>
            <a:r>
              <a:rPr lang="zh-CN" altLang="en-US" dirty="0" smtClean="0"/>
              <a:t>积累你做到了吗</a:t>
            </a:r>
            <a:r>
              <a:rPr lang="en-US" dirty="0" smtClean="0"/>
              <a:t>?</a:t>
            </a:r>
            <a:endParaRPr lang="zh-CN" altLang="en-US" dirty="0" smtClean="0"/>
          </a:p>
          <a:p>
            <a:pPr>
              <a:lnSpc>
                <a:spcPct val="130000"/>
              </a:lnSpc>
            </a:pPr>
            <a:r>
              <a:rPr lang="zh-CN" altLang="en-US" dirty="0" smtClean="0"/>
              <a:t>搜集优秀的信天游歌词</a:t>
            </a:r>
            <a:r>
              <a:rPr lang="en-US" dirty="0" smtClean="0"/>
              <a:t>,</a:t>
            </a:r>
            <a:r>
              <a:rPr lang="zh-CN" altLang="en-US" dirty="0" smtClean="0"/>
              <a:t>共同欣赏。</a:t>
            </a:r>
          </a:p>
          <a:p>
            <a:pPr>
              <a:lnSpc>
                <a:spcPct val="130000"/>
              </a:lnSpc>
            </a:pPr>
            <a:r>
              <a:rPr lang="en-US" dirty="0" smtClean="0"/>
              <a:t>“</a:t>
            </a:r>
            <a:r>
              <a:rPr lang="zh-CN" altLang="en-US" dirty="0" smtClean="0"/>
              <a:t>十冬腊月数九天</a:t>
            </a:r>
            <a:r>
              <a:rPr lang="en-US" dirty="0" smtClean="0"/>
              <a:t>,</a:t>
            </a:r>
            <a:r>
              <a:rPr lang="zh-CN" altLang="en-US" dirty="0" smtClean="0"/>
              <a:t>光脊背背炭实可怜。</a:t>
            </a:r>
            <a:r>
              <a:rPr lang="en-US" dirty="0" smtClean="0"/>
              <a:t>”</a:t>
            </a:r>
            <a:endParaRPr lang="zh-CN" altLang="en-US" dirty="0" smtClean="0"/>
          </a:p>
          <a:p>
            <a:pPr>
              <a:lnSpc>
                <a:spcPct val="130000"/>
              </a:lnSpc>
            </a:pPr>
            <a:r>
              <a:rPr lang="en-US" dirty="0" smtClean="0"/>
              <a:t>“</a:t>
            </a:r>
            <a:r>
              <a:rPr lang="zh-CN" altLang="en-US" dirty="0" smtClean="0"/>
              <a:t>西北风顶住个上水船</a:t>
            </a:r>
            <a:r>
              <a:rPr lang="en-US" dirty="0" smtClean="0"/>
              <a:t>,</a:t>
            </a:r>
            <a:r>
              <a:rPr lang="zh-CN" altLang="en-US" dirty="0" smtClean="0"/>
              <a:t>破衣烂衫我跑河滩。</a:t>
            </a:r>
            <a:r>
              <a:rPr lang="en-US" dirty="0" smtClean="0"/>
              <a:t>”</a:t>
            </a:r>
            <a:endParaRPr lang="zh-CN" altLang="en-US" dirty="0" smtClean="0"/>
          </a:p>
          <a:p>
            <a:pPr>
              <a:lnSpc>
                <a:spcPct val="130000"/>
              </a:lnSpc>
            </a:pPr>
            <a:r>
              <a:rPr lang="en-US" dirty="0" smtClean="0"/>
              <a:t>“</a:t>
            </a:r>
            <a:r>
              <a:rPr lang="zh-CN" altLang="en-US" dirty="0" smtClean="0"/>
              <a:t>前沟的糜子后沟的谷</a:t>
            </a:r>
            <a:r>
              <a:rPr lang="en-US" dirty="0" smtClean="0"/>
              <a:t>,</a:t>
            </a:r>
            <a:r>
              <a:rPr lang="zh-CN" altLang="en-US" dirty="0" smtClean="0"/>
              <a:t>哪达儿想起哪达儿哭。</a:t>
            </a:r>
            <a:r>
              <a:rPr lang="en-US" dirty="0" smtClean="0"/>
              <a:t>”</a:t>
            </a:r>
            <a:endParaRPr lang="zh-CN" altLang="en-US" dirty="0" smtClean="0"/>
          </a:p>
          <a:p>
            <a:pPr>
              <a:lnSpc>
                <a:spcPct val="130000"/>
              </a:lnSpc>
            </a:pPr>
            <a:r>
              <a:rPr lang="en-US" dirty="0" smtClean="0"/>
              <a:t>“</a:t>
            </a:r>
            <a:r>
              <a:rPr lang="zh-CN" altLang="en-US" dirty="0" smtClean="0"/>
              <a:t>耳听见哥哥唱着歌儿来</a:t>
            </a:r>
            <a:r>
              <a:rPr lang="en-US" dirty="0" smtClean="0"/>
              <a:t>,</a:t>
            </a:r>
            <a:r>
              <a:rPr lang="zh-CN" altLang="en-US" dirty="0" smtClean="0"/>
              <a:t>热身子扑在冷窗台。</a:t>
            </a:r>
            <a:r>
              <a:rPr lang="en-US" dirty="0" smtClean="0"/>
              <a:t>”</a:t>
            </a:r>
            <a:endParaRPr lang="zh-CN" altLang="en-US" dirty="0" smtClean="0"/>
          </a:p>
          <a:p>
            <a:pPr>
              <a:lnSpc>
                <a:spcPct val="130000"/>
              </a:lnSpc>
            </a:pPr>
            <a:r>
              <a:rPr lang="en-US" dirty="0" smtClean="0"/>
              <a:t>“</a:t>
            </a:r>
            <a:r>
              <a:rPr lang="zh-CN" altLang="en-US" dirty="0" smtClean="0"/>
              <a:t>鸡蛋壳壳点灯半炕炕明</a:t>
            </a:r>
            <a:r>
              <a:rPr lang="en-US" dirty="0" smtClean="0"/>
              <a:t>,</a:t>
            </a:r>
            <a:r>
              <a:rPr lang="zh-CN" altLang="en-US" dirty="0" smtClean="0"/>
              <a:t>酒盅盅量米不嫌哥哥穷。</a:t>
            </a:r>
            <a:r>
              <a:rPr lang="en-US" dirty="0" smtClean="0"/>
              <a:t>”</a:t>
            </a:r>
            <a:endParaRPr lang="zh-CN" altLang="en-US" dirty="0" smtClean="0"/>
          </a:p>
          <a:p>
            <a:pPr>
              <a:lnSpc>
                <a:spcPct val="130000"/>
              </a:lnSpc>
            </a:pPr>
            <a:r>
              <a:rPr lang="en-US" dirty="0" smtClean="0"/>
              <a:t>“</a:t>
            </a:r>
            <a:r>
              <a:rPr lang="zh-CN" altLang="en-US" dirty="0" smtClean="0"/>
              <a:t>千里的雷声万里的闪</a:t>
            </a:r>
            <a:r>
              <a:rPr lang="en-US" dirty="0" smtClean="0"/>
              <a:t>,</a:t>
            </a:r>
            <a:r>
              <a:rPr lang="zh-CN" altLang="en-US" dirty="0" smtClean="0"/>
              <a:t>红旗一层天下都红遍。</a:t>
            </a:r>
            <a:r>
              <a:rPr lang="en-US" dirty="0" smtClean="0"/>
              <a:t>”</a:t>
            </a:r>
            <a:endParaRPr lang="zh-CN" altLang="en-US" dirty="0" smtClean="0"/>
          </a:p>
          <a:p>
            <a:pPr>
              <a:lnSpc>
                <a:spcPct val="130000"/>
              </a:lnSpc>
            </a:pPr>
            <a:r>
              <a:rPr lang="en-US" dirty="0" smtClean="0"/>
              <a:t>“</a:t>
            </a:r>
            <a:r>
              <a:rPr lang="zh-CN" altLang="en-US" dirty="0" smtClean="0"/>
              <a:t>鸡娃子叫来狗娃子咬</a:t>
            </a:r>
            <a:r>
              <a:rPr lang="en-US" dirty="0" smtClean="0"/>
              <a:t>,</a:t>
            </a:r>
            <a:r>
              <a:rPr lang="zh-CN" altLang="en-US" dirty="0" smtClean="0"/>
              <a:t>当红军的哥哥回来了。</a:t>
            </a:r>
            <a:r>
              <a:rPr lang="en-US" dirty="0" smtClean="0"/>
              <a:t>”</a:t>
            </a:r>
            <a:endParaRPr lang="zh-CN" altLang="en-US" dirty="0" smtClean="0"/>
          </a:p>
          <a:p>
            <a:pPr>
              <a:lnSpc>
                <a:spcPct val="130000"/>
              </a:lnSpc>
            </a:pPr>
            <a:r>
              <a:rPr lang="en-US" dirty="0" smtClean="0"/>
              <a:t>“</a:t>
            </a:r>
            <a:r>
              <a:rPr lang="zh-CN" altLang="en-US" dirty="0" smtClean="0"/>
              <a:t>哥哥杀敌妹宣传</a:t>
            </a:r>
            <a:r>
              <a:rPr lang="en-US" dirty="0" smtClean="0"/>
              <a:t>,</a:t>
            </a:r>
            <a:r>
              <a:rPr lang="zh-CN" altLang="en-US" dirty="0" smtClean="0"/>
              <a:t>裤腿绾在大腿弯。</a:t>
            </a:r>
            <a:r>
              <a:rPr lang="en-US" dirty="0" smtClean="0"/>
              <a:t>”</a:t>
            </a:r>
            <a:endParaRPr lang="zh-CN"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2490</TotalTime>
  <Words>1969</Words>
  <Application>Microsoft Office PowerPoint</Application>
  <PresentationFormat>自定义</PresentationFormat>
  <Paragraphs>118</Paragraphs>
  <Slides>30</Slides>
  <Notes>1</Notes>
  <HiddenSlides>0</HiddenSlides>
  <MMClips>0</MMClips>
  <ScaleCrop>false</ScaleCrop>
  <HeadingPairs>
    <vt:vector size="4" baseType="variant">
      <vt:variant>
        <vt:lpstr>主题</vt:lpstr>
      </vt:variant>
      <vt:variant>
        <vt:i4>2</vt:i4>
      </vt:variant>
      <vt:variant>
        <vt:lpstr>幻灯片标题</vt:lpstr>
      </vt:variant>
      <vt:variant>
        <vt:i4>30</vt:i4>
      </vt:variant>
    </vt:vector>
  </HeadingPairs>
  <TitlesOfParts>
    <vt:vector size="32"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597</cp:revision>
  <dcterms:created xsi:type="dcterms:W3CDTF">2017-02-11T06:33:00Z</dcterms:created>
  <dcterms:modified xsi:type="dcterms:W3CDTF">2019-12-26T06:31:04Z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