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2"/>
  </p:notesMasterIdLst>
  <p:handoutMasterIdLst>
    <p:handoutMasterId r:id="rId23"/>
  </p:handoutMasterIdLst>
  <p:sldIdLst>
    <p:sldId id="371" r:id="rId3"/>
    <p:sldId id="429" r:id="rId4"/>
    <p:sldId id="444" r:id="rId5"/>
    <p:sldId id="428" r:id="rId6"/>
    <p:sldId id="443" r:id="rId7"/>
    <p:sldId id="537" r:id="rId8"/>
    <p:sldId id="546" r:id="rId9"/>
    <p:sldId id="547" r:id="rId10"/>
    <p:sldId id="397" r:id="rId11"/>
    <p:sldId id="478" r:id="rId12"/>
    <p:sldId id="539" r:id="rId13"/>
    <p:sldId id="505" r:id="rId14"/>
    <p:sldId id="533" r:id="rId15"/>
    <p:sldId id="548" r:id="rId16"/>
    <p:sldId id="549" r:id="rId17"/>
    <p:sldId id="550" r:id="rId18"/>
    <p:sldId id="477" r:id="rId19"/>
    <p:sldId id="476" r:id="rId20"/>
    <p:sldId id="395" r:id="rId21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7" autoAdjust="0"/>
    <p:restoredTop sz="98795" autoAdjust="0"/>
  </p:normalViewPr>
  <p:slideViewPr>
    <p:cSldViewPr>
      <p:cViewPr varScale="1">
        <p:scale>
          <a:sx n="53" d="100"/>
          <a:sy n="53" d="100"/>
        </p:scale>
        <p:origin x="-102" y="-822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第六单元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23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2.docx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167306" y="4000504"/>
            <a:ext cx="26084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dirty="0" smtClean="0"/>
              <a:t>23.</a:t>
            </a:r>
            <a:r>
              <a:rPr lang="zh-CN" altLang="en-US" sz="3600" dirty="0" smtClean="0"/>
              <a:t>马　　说</a:t>
            </a:r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88142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6单元.eps" descr="id:2147499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216" y="1928802"/>
            <a:ext cx="10144196" cy="176537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1387475" y="3825875"/>
          <a:ext cx="7329488" cy="2422525"/>
        </p:xfrm>
        <a:graphic>
          <a:graphicData uri="http://schemas.openxmlformats.org/presentationml/2006/ole">
            <p:oleObj spid="_x0000_s46082" name="文档" r:id="rId3" imgW="7333264" imgH="2448361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熟读成诵</a:t>
            </a:r>
            <a:r>
              <a:rPr lang="en-US" dirty="0" smtClean="0"/>
              <a:t>,</a:t>
            </a:r>
            <a:r>
              <a:rPr lang="zh-CN" altLang="en-US" dirty="0" smtClean="0"/>
              <a:t>疏通积累。</a:t>
            </a:r>
          </a:p>
          <a:p>
            <a:r>
              <a:rPr lang="zh-CN" altLang="en-US" dirty="0" smtClean="0"/>
              <a:t>对照课文注释</a:t>
            </a:r>
            <a:r>
              <a:rPr lang="en-US" dirty="0" smtClean="0"/>
              <a:t>,</a:t>
            </a:r>
            <a:r>
              <a:rPr lang="zh-CN" altLang="en-US" dirty="0" smtClean="0"/>
              <a:t>小组合作翻译全文</a:t>
            </a:r>
            <a:r>
              <a:rPr lang="en-US" dirty="0" smtClean="0"/>
              <a:t>,</a:t>
            </a:r>
            <a:r>
              <a:rPr lang="zh-CN" altLang="en-US" dirty="0" smtClean="0"/>
              <a:t>要学会迁移运用以前学过的知识</a:t>
            </a:r>
            <a:r>
              <a:rPr lang="en-US" dirty="0" smtClean="0"/>
              <a:t>,</a:t>
            </a:r>
            <a:r>
              <a:rPr lang="zh-CN" altLang="en-US" dirty="0" smtClean="0"/>
              <a:t>注意重点文言知识的积累。</a:t>
            </a:r>
            <a:endParaRPr lang="en-US" altLang="zh-CN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解释下列多义词。</a:t>
            </a:r>
          </a:p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4381488" y="3786190"/>
            <a:ext cx="2928958" cy="857256"/>
          </a:xfrm>
        </p:spPr>
        <p:txBody>
          <a:bodyPr/>
          <a:lstStyle/>
          <a:p>
            <a:r>
              <a:rPr lang="zh-CN" altLang="en-US" sz="2400" dirty="0" smtClean="0"/>
              <a:t>名词，马鞭</a:t>
            </a:r>
            <a:endParaRPr lang="zh-CN" altLang="en-US" sz="2400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3"/>
          <p:cNvSpPr txBox="1">
            <a:spLocks/>
          </p:cNvSpPr>
          <p:nvPr/>
        </p:nvSpPr>
        <p:spPr>
          <a:xfrm>
            <a:off x="3952860" y="4286256"/>
            <a:ext cx="3714776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动词，用马鞭驱赶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7" name="文本占位符 3"/>
          <p:cNvSpPr txBox="1">
            <a:spLocks/>
          </p:cNvSpPr>
          <p:nvPr/>
        </p:nvSpPr>
        <p:spPr>
          <a:xfrm>
            <a:off x="2952728" y="5000636"/>
            <a:ext cx="3714776" cy="50006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动词，吃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8" name="文本占位符 3"/>
          <p:cNvSpPr txBox="1">
            <a:spLocks/>
          </p:cNvSpPr>
          <p:nvPr/>
        </p:nvSpPr>
        <p:spPr>
          <a:xfrm>
            <a:off x="4310050" y="5500702"/>
            <a:ext cx="3714776" cy="50006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动词，喂养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1381092" y="1714488"/>
          <a:ext cx="9051925" cy="2955925"/>
        </p:xfrm>
        <a:graphic>
          <a:graphicData uri="http://schemas.openxmlformats.org/presentationml/2006/ole">
            <p:oleObj spid="_x0000_s47106" name="文档" r:id="rId3" imgW="9077310" imgH="2988027" progId="Word.Document.12">
              <p:embed/>
            </p:oleObj>
          </a:graphicData>
        </a:graphic>
      </p:graphicFrame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4095736" y="1714488"/>
            <a:ext cx="3357586" cy="714380"/>
          </a:xfrm>
        </p:spPr>
        <p:txBody>
          <a:bodyPr/>
          <a:lstStyle/>
          <a:p>
            <a:r>
              <a:rPr lang="zh-CN" altLang="en-US" sz="2400" dirty="0" smtClean="0"/>
              <a:t>转折连词</a:t>
            </a:r>
            <a:endParaRPr lang="zh-CN" altLang="en-US" sz="2400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3881422" y="2214554"/>
            <a:ext cx="3357586" cy="714380"/>
          </a:xfrm>
        </p:spPr>
        <p:txBody>
          <a:bodyPr/>
          <a:lstStyle/>
          <a:p>
            <a:r>
              <a:rPr lang="zh-CN" altLang="en-US" sz="2400" dirty="0" smtClean="0"/>
              <a:t>顺承连词</a:t>
            </a:r>
            <a:endParaRPr lang="zh-CN" altLang="en-US" sz="2400" dirty="0"/>
          </a:p>
        </p:txBody>
      </p:sp>
      <p:sp>
        <p:nvSpPr>
          <p:cNvPr id="9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5024430" y="2786058"/>
            <a:ext cx="3357586" cy="714380"/>
          </a:xfrm>
        </p:spPr>
        <p:txBody>
          <a:bodyPr/>
          <a:lstStyle/>
          <a:p>
            <a:r>
              <a:rPr lang="zh-CN" altLang="en-US" sz="2400" dirty="0" smtClean="0"/>
              <a:t>代词，指千里马</a:t>
            </a:r>
            <a:endParaRPr lang="zh-CN" altLang="en-US" sz="2400" dirty="0"/>
          </a:p>
        </p:txBody>
      </p:sp>
      <p:sp>
        <p:nvSpPr>
          <p:cNvPr id="10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3738546" y="3286124"/>
            <a:ext cx="3357586" cy="714380"/>
          </a:xfrm>
        </p:spPr>
        <p:txBody>
          <a:bodyPr/>
          <a:lstStyle/>
          <a:p>
            <a:r>
              <a:rPr lang="zh-CN" altLang="en-US" sz="2400" dirty="0" smtClean="0"/>
              <a:t>难道，表反问语气</a:t>
            </a:r>
            <a:endParaRPr lang="zh-CN" altLang="en-US" sz="2400" dirty="0"/>
          </a:p>
        </p:txBody>
      </p:sp>
      <p:sp>
        <p:nvSpPr>
          <p:cNvPr id="11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4095736" y="3786190"/>
            <a:ext cx="3357586" cy="714380"/>
          </a:xfrm>
        </p:spPr>
        <p:txBody>
          <a:bodyPr/>
          <a:lstStyle/>
          <a:p>
            <a:r>
              <a:rPr lang="zh-CN" altLang="en-US" sz="2400" dirty="0" smtClean="0"/>
              <a:t>恐怕，表推测语气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  <p:bldP spid="9" grpId="0" build="p"/>
      <p:bldP spid="10" grpId="0" build="p"/>
      <p:bldP spid="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写出下列词语的古义和今义。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且欲与常马等不可得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r>
              <a:rPr lang="zh-CN" altLang="en-US" u="sng" dirty="0" smtClean="0"/>
              <a:t>　     　</a:t>
            </a:r>
            <a:r>
              <a:rPr lang="zh-CN" altLang="en-US" dirty="0" smtClean="0"/>
              <a:t>　今义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安求其能千里也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r>
              <a:rPr lang="zh-CN" altLang="en-US" u="sng" dirty="0" smtClean="0"/>
              <a:t>　    　</a:t>
            </a:r>
            <a:r>
              <a:rPr lang="zh-CN" altLang="en-US" dirty="0" smtClean="0"/>
              <a:t>　今义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881158" y="2357430"/>
            <a:ext cx="1785950" cy="857256"/>
          </a:xfrm>
        </p:spPr>
        <p:txBody>
          <a:bodyPr/>
          <a:lstStyle/>
          <a:p>
            <a:r>
              <a:rPr lang="zh-CN" altLang="en-US" dirty="0" smtClean="0"/>
              <a:t>同样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4310050" y="2357430"/>
            <a:ext cx="178595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等候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809720" y="3643314"/>
            <a:ext cx="178595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怎么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4167174" y="3643314"/>
            <a:ext cx="178595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安全　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81422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095472" y="350043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三、问题</a:t>
            </a:r>
            <a:r>
              <a:rPr lang="en-US" dirty="0" smtClean="0"/>
              <a:t>:</a:t>
            </a:r>
            <a:r>
              <a:rPr lang="zh-CN" altLang="en-US" dirty="0" smtClean="0"/>
              <a:t>以四人为一组</a:t>
            </a:r>
            <a:r>
              <a:rPr lang="en-US" dirty="0" smtClean="0"/>
              <a:t>,</a:t>
            </a:r>
            <a:r>
              <a:rPr lang="zh-CN" altLang="en-US" dirty="0" smtClean="0"/>
              <a:t>按</a:t>
            </a:r>
            <a:r>
              <a:rPr lang="en-US" dirty="0" smtClean="0"/>
              <a:t>“</a:t>
            </a:r>
            <a:r>
              <a:rPr lang="zh-CN" altLang="en-US" dirty="0" smtClean="0"/>
              <a:t>读文</a:t>
            </a:r>
            <a:r>
              <a:rPr lang="en-US" dirty="0" smtClean="0"/>
              <a:t>—</a:t>
            </a:r>
            <a:r>
              <a:rPr lang="zh-CN" altLang="en-US" dirty="0" smtClean="0"/>
              <a:t>释句</a:t>
            </a:r>
            <a:r>
              <a:rPr lang="en-US" dirty="0" smtClean="0"/>
              <a:t>—</a:t>
            </a:r>
            <a:r>
              <a:rPr lang="zh-CN" altLang="en-US" dirty="0" smtClean="0"/>
              <a:t>译文</a:t>
            </a:r>
            <a:r>
              <a:rPr lang="en-US" dirty="0" smtClean="0"/>
              <a:t>”</a:t>
            </a:r>
            <a:r>
              <a:rPr lang="zh-CN" altLang="en-US" dirty="0" smtClean="0"/>
              <a:t>的步骤</a:t>
            </a:r>
            <a:r>
              <a:rPr lang="en-US" dirty="0" smtClean="0"/>
              <a:t>,</a:t>
            </a:r>
            <a:r>
              <a:rPr lang="zh-CN" altLang="en-US" dirty="0" smtClean="0"/>
              <a:t>在小组内讨论交流</a:t>
            </a:r>
            <a:r>
              <a:rPr lang="en-US" dirty="0" smtClean="0"/>
              <a:t>,</a:t>
            </a:r>
            <a:r>
              <a:rPr lang="zh-CN" altLang="en-US" dirty="0" smtClean="0"/>
              <a:t>并解决疑难问题</a:t>
            </a:r>
            <a:r>
              <a:rPr lang="en-US" dirty="0" smtClean="0"/>
              <a:t>,</a:t>
            </a:r>
            <a:r>
              <a:rPr lang="zh-CN" altLang="en-US" dirty="0" smtClean="0"/>
              <a:t>不懂的做好记号</a:t>
            </a:r>
            <a:r>
              <a:rPr lang="en-US" dirty="0" smtClean="0"/>
              <a:t>,</a:t>
            </a:r>
            <a:r>
              <a:rPr lang="zh-CN" altLang="en-US" dirty="0" smtClean="0"/>
              <a:t>课堂质疑</a:t>
            </a:r>
            <a:r>
              <a:rPr lang="en-US" dirty="0" smtClean="0"/>
              <a:t>,</a:t>
            </a:r>
            <a:r>
              <a:rPr lang="zh-CN" altLang="en-US" dirty="0" smtClean="0"/>
              <a:t>注意下列重点句子的翻译。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祗辱于奴隶人之手</a:t>
            </a:r>
            <a:r>
              <a:rPr lang="en-US" dirty="0" smtClean="0"/>
              <a:t>,</a:t>
            </a:r>
            <a:r>
              <a:rPr lang="zh-CN" altLang="en-US" dirty="0" smtClean="0"/>
              <a:t>骈死于槽枥之间</a:t>
            </a:r>
            <a:r>
              <a:rPr lang="en-US" dirty="0" smtClean="0"/>
              <a:t>,</a:t>
            </a:r>
            <a:r>
              <a:rPr lang="zh-CN" altLang="en-US" dirty="0" smtClean="0"/>
              <a:t>不以千里称也。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52464" y="3714752"/>
            <a:ext cx="10144196" cy="857256"/>
          </a:xfrm>
        </p:spPr>
        <p:txBody>
          <a:bodyPr/>
          <a:lstStyle/>
          <a:p>
            <a:r>
              <a:rPr lang="zh-CN" altLang="en-US" dirty="0" smtClean="0"/>
              <a:t>也只能在仆役的手里受到埋没</a:t>
            </a:r>
            <a:r>
              <a:rPr lang="en-US" dirty="0" smtClean="0"/>
              <a:t>,</a:t>
            </a:r>
            <a:r>
              <a:rPr lang="zh-CN" altLang="en-US" dirty="0" smtClean="0"/>
              <a:t>跟普通的马一同死在马厩里</a:t>
            </a:r>
            <a:r>
              <a:rPr lang="en-US" dirty="0" smtClean="0"/>
              <a:t>,</a:t>
            </a:r>
            <a:r>
              <a:rPr lang="zh-CN" altLang="en-US" dirty="0" smtClean="0"/>
              <a:t>不把它称为千里马。</a:t>
            </a:r>
          </a:p>
          <a:p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且欲与常马等不可得</a:t>
            </a:r>
            <a:r>
              <a:rPr lang="en-US" dirty="0" smtClean="0"/>
              <a:t>,</a:t>
            </a:r>
            <a:r>
              <a:rPr lang="zh-CN" altLang="en-US" dirty="0" smtClean="0"/>
              <a:t>安求其能千里也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1857364"/>
            <a:ext cx="10144196" cy="857256"/>
          </a:xfrm>
        </p:spPr>
        <p:txBody>
          <a:bodyPr/>
          <a:lstStyle/>
          <a:p>
            <a:r>
              <a:rPr lang="zh-CN" altLang="en-US" dirty="0" smtClean="0"/>
              <a:t>想要和一般的马一样尚且不可能</a:t>
            </a:r>
            <a:r>
              <a:rPr lang="en-US" dirty="0" smtClean="0"/>
              <a:t>,</a:t>
            </a:r>
            <a:r>
              <a:rPr lang="zh-CN" altLang="en-US" dirty="0" smtClean="0"/>
              <a:t>怎么能要求它日行千里呢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策之不以其道</a:t>
            </a:r>
            <a:r>
              <a:rPr lang="en-US" dirty="0" smtClean="0"/>
              <a:t>,</a:t>
            </a:r>
            <a:r>
              <a:rPr lang="zh-CN" altLang="en-US" dirty="0" smtClean="0"/>
              <a:t>食之不能尽其材</a:t>
            </a:r>
            <a:r>
              <a:rPr lang="en-US" dirty="0" smtClean="0"/>
              <a:t>,</a:t>
            </a:r>
            <a:r>
              <a:rPr lang="zh-CN" altLang="en-US" dirty="0" smtClean="0"/>
              <a:t>鸣之而不能通其意。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1857364"/>
            <a:ext cx="10144196" cy="857256"/>
          </a:xfrm>
        </p:spPr>
        <p:txBody>
          <a:bodyPr/>
          <a:lstStyle/>
          <a:p>
            <a:r>
              <a:rPr lang="zh-CN" altLang="en-US" dirty="0" smtClean="0"/>
              <a:t>驱使它不按照驱使千里马的方法</a:t>
            </a:r>
            <a:r>
              <a:rPr lang="en-US" dirty="0" smtClean="0"/>
              <a:t>,</a:t>
            </a:r>
            <a:r>
              <a:rPr lang="zh-CN" altLang="en-US" dirty="0" smtClean="0"/>
              <a:t>喂养它不能竭尽它的才能</a:t>
            </a:r>
            <a:r>
              <a:rPr lang="en-US" dirty="0" smtClean="0"/>
              <a:t>,</a:t>
            </a:r>
            <a:r>
              <a:rPr lang="zh-CN" altLang="en-US" dirty="0" smtClean="0"/>
              <a:t>马鸣叫但不能通晓它的意思。</a:t>
            </a:r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23836" y="1142984"/>
            <a:ext cx="11215766" cy="5214974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四、问题</a:t>
            </a:r>
            <a:r>
              <a:rPr lang="en-US" dirty="0" smtClean="0"/>
              <a:t>:“</a:t>
            </a:r>
            <a:r>
              <a:rPr lang="zh-CN" altLang="en-US" dirty="0" smtClean="0"/>
              <a:t>也</a:t>
            </a:r>
            <a:r>
              <a:rPr lang="en-US" dirty="0" smtClean="0"/>
              <a:t>”</a:t>
            </a:r>
            <a:r>
              <a:rPr lang="zh-CN" altLang="en-US" dirty="0" smtClean="0"/>
              <a:t>表示的语气有以下五个</a:t>
            </a:r>
            <a:r>
              <a:rPr lang="en-US" dirty="0" smtClean="0"/>
              <a:t>:①</a:t>
            </a:r>
            <a:r>
              <a:rPr lang="zh-CN" altLang="en-US" dirty="0" smtClean="0"/>
              <a:t>表陈述语气</a:t>
            </a:r>
            <a:r>
              <a:rPr lang="en-US" dirty="0" smtClean="0"/>
              <a:t>,</a:t>
            </a:r>
            <a:r>
              <a:rPr lang="zh-CN" altLang="en-US" dirty="0" smtClean="0"/>
              <a:t>但流露出无限痛惜之情</a:t>
            </a:r>
            <a:r>
              <a:rPr lang="en-US" dirty="0" smtClean="0"/>
              <a:t>;②</a:t>
            </a:r>
            <a:r>
              <a:rPr lang="zh-CN" altLang="en-US" dirty="0" smtClean="0"/>
              <a:t>表示感叹语气</a:t>
            </a:r>
            <a:r>
              <a:rPr lang="en-US" dirty="0" smtClean="0"/>
              <a:t>,</a:t>
            </a:r>
            <a:r>
              <a:rPr lang="zh-CN" altLang="en-US" dirty="0" smtClean="0"/>
              <a:t>其间既有痛切之感</a:t>
            </a:r>
            <a:r>
              <a:rPr lang="en-US" dirty="0" smtClean="0"/>
              <a:t>,</a:t>
            </a:r>
            <a:r>
              <a:rPr lang="zh-CN" altLang="en-US" dirty="0" smtClean="0"/>
              <a:t>更有辛辣嘲讽</a:t>
            </a:r>
            <a:r>
              <a:rPr lang="en-US" dirty="0" smtClean="0"/>
              <a:t>;③</a:t>
            </a:r>
            <a:r>
              <a:rPr lang="zh-CN" altLang="en-US" dirty="0" smtClean="0"/>
              <a:t>表示肯定语气</a:t>
            </a:r>
            <a:r>
              <a:rPr lang="en-US" dirty="0" smtClean="0"/>
              <a:t>;④</a:t>
            </a:r>
            <a:r>
              <a:rPr lang="zh-CN" altLang="en-US" dirty="0" smtClean="0"/>
              <a:t>表示反诘语气</a:t>
            </a:r>
            <a:r>
              <a:rPr lang="en-US" dirty="0" smtClean="0"/>
              <a:t>,</a:t>
            </a:r>
            <a:r>
              <a:rPr lang="zh-CN" altLang="en-US" dirty="0" smtClean="0"/>
              <a:t>表现作者的愤慨之情</a:t>
            </a:r>
            <a:r>
              <a:rPr lang="en-US" dirty="0" smtClean="0"/>
              <a:t>;⑤</a:t>
            </a:r>
            <a:r>
              <a:rPr lang="zh-CN" altLang="en-US" dirty="0" smtClean="0"/>
              <a:t>表示句中停顿</a:t>
            </a:r>
            <a:r>
              <a:rPr lang="en-US" dirty="0" smtClean="0"/>
              <a:t>,</a:t>
            </a:r>
            <a:r>
              <a:rPr lang="zh-CN" altLang="en-US" dirty="0" smtClean="0"/>
              <a:t>提醒读者注意。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请分别说说下列句中</a:t>
            </a:r>
            <a:r>
              <a:rPr lang="en-US" dirty="0" smtClean="0"/>
              <a:t>“</a:t>
            </a:r>
            <a:r>
              <a:rPr lang="zh-CN" altLang="en-US" dirty="0" smtClean="0"/>
              <a:t>也</a:t>
            </a:r>
            <a:r>
              <a:rPr lang="en-US" dirty="0" smtClean="0"/>
              <a:t>”</a:t>
            </a:r>
            <a:r>
              <a:rPr lang="zh-CN" altLang="en-US" dirty="0" smtClean="0"/>
              <a:t>字表示的语气。</a:t>
            </a:r>
            <a:r>
              <a:rPr lang="en-US" dirty="0" smtClean="0"/>
              <a:t>(</a:t>
            </a:r>
            <a:r>
              <a:rPr lang="zh-CN" altLang="en-US" dirty="0" smtClean="0"/>
              <a:t>填入相应的序号即可</a:t>
            </a:r>
            <a:r>
              <a:rPr lang="en-US" dirty="0" smtClean="0"/>
              <a:t>)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(1)</a:t>
            </a:r>
            <a:r>
              <a:rPr lang="zh-CN" altLang="en-US" dirty="0" smtClean="0"/>
              <a:t>食马者不知其能千里而食也</a:t>
            </a:r>
            <a:r>
              <a:rPr lang="en-US" dirty="0" smtClean="0"/>
              <a:t> (	)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(2)</a:t>
            </a:r>
            <a:r>
              <a:rPr lang="zh-CN" altLang="en-US" dirty="0" smtClean="0"/>
              <a:t>是马也</a:t>
            </a:r>
            <a:r>
              <a:rPr lang="en-US" dirty="0" smtClean="0"/>
              <a:t>,</a:t>
            </a:r>
            <a:r>
              <a:rPr lang="zh-CN" altLang="en-US" dirty="0" smtClean="0"/>
              <a:t>虽有千里之能</a:t>
            </a:r>
            <a:r>
              <a:rPr lang="en-US" dirty="0" smtClean="0"/>
              <a:t> (	)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(3)</a:t>
            </a:r>
            <a:r>
              <a:rPr lang="zh-CN" altLang="en-US" dirty="0" smtClean="0"/>
              <a:t>安求其能千里也</a:t>
            </a:r>
            <a:r>
              <a:rPr lang="en-US" dirty="0" smtClean="0"/>
              <a:t> (	)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(4)</a:t>
            </a:r>
            <a:r>
              <a:rPr lang="zh-CN" altLang="en-US" dirty="0" smtClean="0"/>
              <a:t>其真无马邪</a:t>
            </a:r>
            <a:r>
              <a:rPr lang="en-US" dirty="0" smtClean="0"/>
              <a:t>?</a:t>
            </a:r>
            <a:r>
              <a:rPr lang="zh-CN" altLang="en-US" dirty="0" smtClean="0"/>
              <a:t>其真不知马也</a:t>
            </a:r>
            <a:r>
              <a:rPr lang="en-US" dirty="0" smtClean="0"/>
              <a:t> (	)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(5)</a:t>
            </a:r>
            <a:r>
              <a:rPr lang="zh-CN" altLang="en-US" dirty="0" smtClean="0"/>
              <a:t>不以千里称也</a:t>
            </a:r>
            <a:r>
              <a:rPr lang="en-US" dirty="0" smtClean="0"/>
              <a:t> 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595934" y="3786190"/>
            <a:ext cx="1428760" cy="857256"/>
          </a:xfrm>
        </p:spPr>
        <p:txBody>
          <a:bodyPr/>
          <a:lstStyle/>
          <a:p>
            <a:r>
              <a:rPr lang="en-US" dirty="0" smtClean="0"/>
              <a:t>③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4738678" y="4357694"/>
            <a:ext cx="142876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⑤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3809984" y="4929198"/>
            <a:ext cx="135732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④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5524496" y="5500702"/>
            <a:ext cx="135732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②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3667108" y="6072206"/>
            <a:ext cx="135732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①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第</a:t>
            </a:r>
            <a:r>
              <a:rPr lang="en-US" dirty="0" smtClean="0"/>
              <a:t>1</a:t>
            </a:r>
            <a:r>
              <a:rPr lang="zh-CN" altLang="en-US" dirty="0" smtClean="0"/>
              <a:t>段描述千里马悲惨处境的语句是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					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r>
              <a:rPr lang="en-US" dirty="0" smtClean="0"/>
              <a:t>2.</a:t>
            </a:r>
            <a:r>
              <a:rPr lang="zh-CN" altLang="en-US" dirty="0" smtClean="0"/>
              <a:t>第</a:t>
            </a:r>
            <a:r>
              <a:rPr lang="en-US" dirty="0" smtClean="0"/>
              <a:t>2</a:t>
            </a:r>
            <a:r>
              <a:rPr lang="zh-CN" altLang="en-US" dirty="0" smtClean="0"/>
              <a:t>段揭示千里马被埋没的根本原因是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		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r>
              <a:rPr lang="en-US" dirty="0" smtClean="0"/>
              <a:t>3.</a:t>
            </a:r>
            <a:r>
              <a:rPr lang="zh-CN" altLang="en-US" dirty="0" smtClean="0"/>
              <a:t>第</a:t>
            </a:r>
            <a:r>
              <a:rPr lang="en-US" dirty="0" smtClean="0"/>
              <a:t>3</a:t>
            </a:r>
            <a:r>
              <a:rPr lang="zh-CN" altLang="en-US" dirty="0" smtClean="0"/>
              <a:t>段中食马者不识千里马的具体表现是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							</a:t>
            </a:r>
            <a:r>
              <a:rPr lang="zh-CN" altLang="en-US" u="sng" dirty="0" smtClean="0"/>
              <a:t>　</a:t>
            </a:r>
            <a:endParaRPr lang="zh-CN" altLang="en-US" dirty="0"/>
          </a:p>
        </p:txBody>
      </p:sp>
      <p:sp>
        <p:nvSpPr>
          <p:cNvPr id="4" name="文本占位符 2"/>
          <p:cNvSpPr txBox="1">
            <a:spLocks/>
          </p:cNvSpPr>
          <p:nvPr/>
        </p:nvSpPr>
        <p:spPr>
          <a:xfrm>
            <a:off x="166646" y="3643314"/>
            <a:ext cx="400052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千里而食也。</a:t>
            </a:r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6881818" y="1785926"/>
            <a:ext cx="435771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祗辱于奴隶人之手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endParaRPr kumimoji="0" lang="zh-CN" altLang="en-US" sz="2800" b="1" i="0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38084" y="2285992"/>
            <a:ext cx="7286676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骈死于槽枥之间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不以千里称也。</a:t>
            </a:r>
            <a:endParaRPr kumimoji="0" lang="zh-CN" altLang="en-US" sz="2800" b="1" i="0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7167570" y="3000372"/>
            <a:ext cx="4500594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食马者不知其能</a:t>
            </a:r>
            <a:endParaRPr kumimoji="0" lang="zh-CN" altLang="en-US" sz="2800" b="1" i="0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7524760" y="4286256"/>
            <a:ext cx="400052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策之不以其道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38084" y="4857760"/>
            <a:ext cx="8429684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食之不能尽其材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鸣之而不能通其意。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7" grpId="0" build="p"/>
      <p:bldP spid="8" grpId="0" build="p"/>
      <p:bldP spid="9" grpId="0" build="p"/>
      <p:bldP spid="10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了解有关韩愈的文学常识</a:t>
            </a:r>
            <a:r>
              <a:rPr lang="en-US" dirty="0" smtClean="0"/>
              <a:t>,</a:t>
            </a:r>
            <a:r>
              <a:rPr lang="zh-CN" altLang="en-US" dirty="0" smtClean="0"/>
              <a:t>能正确地朗读课文</a:t>
            </a:r>
            <a:r>
              <a:rPr lang="en-US" dirty="0" smtClean="0"/>
              <a:t>,</a:t>
            </a:r>
            <a:r>
              <a:rPr lang="zh-CN" altLang="en-US" dirty="0" smtClean="0"/>
              <a:t>疏通文意。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了解</a:t>
            </a:r>
            <a:r>
              <a:rPr lang="en-US" dirty="0" smtClean="0"/>
              <a:t>“</a:t>
            </a:r>
            <a:r>
              <a:rPr lang="zh-CN" altLang="en-US" dirty="0" smtClean="0"/>
              <a:t>说</a:t>
            </a:r>
            <a:r>
              <a:rPr lang="en-US" dirty="0" smtClean="0"/>
              <a:t>”</a:t>
            </a:r>
            <a:r>
              <a:rPr lang="zh-CN" altLang="en-US" dirty="0" smtClean="0"/>
              <a:t>这种文体的特点</a:t>
            </a:r>
            <a:r>
              <a:rPr lang="en-US" dirty="0" smtClean="0"/>
              <a:t>,</a:t>
            </a:r>
            <a:r>
              <a:rPr lang="zh-CN" altLang="en-US" dirty="0" smtClean="0"/>
              <a:t>分辨其中的议论和记叙。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理解</a:t>
            </a:r>
            <a:r>
              <a:rPr lang="en-US" dirty="0" smtClean="0"/>
              <a:t>“</a:t>
            </a:r>
            <a:r>
              <a:rPr lang="zh-CN" altLang="en-US" dirty="0" smtClean="0"/>
              <a:t>千里马</a:t>
            </a:r>
            <a:r>
              <a:rPr lang="en-US" dirty="0" smtClean="0"/>
              <a:t>”“</a:t>
            </a:r>
            <a:r>
              <a:rPr lang="zh-CN" altLang="en-US" dirty="0" smtClean="0"/>
              <a:t>伯乐</a:t>
            </a:r>
            <a:r>
              <a:rPr lang="en-US" dirty="0" smtClean="0"/>
              <a:t>”“</a:t>
            </a:r>
            <a:r>
              <a:rPr lang="zh-CN" altLang="en-US" dirty="0" smtClean="0"/>
              <a:t>奴隶人</a:t>
            </a:r>
            <a:r>
              <a:rPr lang="en-US" dirty="0" smtClean="0"/>
              <a:t>”</a:t>
            </a:r>
            <a:r>
              <a:rPr lang="zh-CN" altLang="en-US" dirty="0" smtClean="0"/>
              <a:t>的深层含义。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学习托物寓意、以事喻理的议论方法</a:t>
            </a:r>
            <a:r>
              <a:rPr lang="en-US" dirty="0" smtClean="0"/>
              <a:t>,</a:t>
            </a:r>
            <a:r>
              <a:rPr lang="zh-CN" altLang="en-US" dirty="0" smtClean="0"/>
              <a:t>体会作者对古代封建统治者压抑、摧残人才的愤慨之情。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第一课时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5429264"/>
            <a:ext cx="1107289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zh-CN" altLang="en-US" dirty="0" smtClean="0"/>
              <a:t>正确朗读课文、疏通文意。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644262" cy="1857388"/>
          </a:xfrm>
        </p:spPr>
        <p:txBody>
          <a:bodyPr/>
          <a:lstStyle/>
          <a:p>
            <a:r>
              <a:rPr lang="zh-CN" altLang="en-US" dirty="0" smtClean="0"/>
              <a:t>韩愈三岁而孤</a:t>
            </a:r>
            <a:r>
              <a:rPr lang="en-US" dirty="0" smtClean="0"/>
              <a:t>,</a:t>
            </a:r>
            <a:r>
              <a:rPr lang="zh-CN" altLang="en-US" dirty="0" smtClean="0"/>
              <a:t>由兄嫂抚育</a:t>
            </a:r>
            <a:r>
              <a:rPr lang="en-US" dirty="0" smtClean="0"/>
              <a:t>,</a:t>
            </a:r>
            <a:r>
              <a:rPr lang="zh-CN" altLang="en-US" dirty="0" smtClean="0"/>
              <a:t>早年流离困顿</a:t>
            </a:r>
            <a:r>
              <a:rPr lang="en-US" dirty="0" smtClean="0"/>
              <a:t>,</a:t>
            </a:r>
            <a:r>
              <a:rPr lang="zh-CN" altLang="en-US" dirty="0" smtClean="0"/>
              <a:t>有读书经世之志</a:t>
            </a:r>
            <a:r>
              <a:rPr lang="en-US" dirty="0" smtClean="0"/>
              <a:t>,</a:t>
            </a:r>
            <a:r>
              <a:rPr lang="zh-CN" altLang="en-US" dirty="0" smtClean="0"/>
              <a:t>虽孤贫却刻苦好学。</a:t>
            </a:r>
            <a:r>
              <a:rPr lang="en-US" dirty="0" smtClean="0"/>
              <a:t>25</a:t>
            </a:r>
            <a:r>
              <a:rPr lang="zh-CN" altLang="en-US" dirty="0" smtClean="0"/>
              <a:t>岁中进士</a:t>
            </a:r>
            <a:r>
              <a:rPr lang="en-US" dirty="0" smtClean="0"/>
              <a:t>,29</a:t>
            </a:r>
            <a:r>
              <a:rPr lang="zh-CN" altLang="en-US" dirty="0" smtClean="0"/>
              <a:t>岁登上仕途</a:t>
            </a:r>
            <a:r>
              <a:rPr lang="en-US" dirty="0" smtClean="0"/>
              <a:t>,</a:t>
            </a:r>
            <a:r>
              <a:rPr lang="zh-CN" altLang="en-US" dirty="0" smtClean="0"/>
              <a:t>却在功名与仕途上屡受挫折</a:t>
            </a:r>
            <a:r>
              <a:rPr lang="en-US" dirty="0" smtClean="0"/>
              <a:t>,</a:t>
            </a:r>
            <a:r>
              <a:rPr lang="zh-CN" altLang="en-US" dirty="0" smtClean="0"/>
              <a:t>郁郁不得志。直到</a:t>
            </a:r>
            <a:r>
              <a:rPr lang="en-US" dirty="0" smtClean="0"/>
              <a:t>50</a:t>
            </a:r>
            <a:r>
              <a:rPr lang="zh-CN" altLang="en-US" dirty="0" smtClean="0"/>
              <a:t>多岁才在政治上有所作为。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01452" cy="3714776"/>
          </a:xfrm>
        </p:spPr>
        <p:txBody>
          <a:bodyPr/>
          <a:lstStyle/>
          <a:p>
            <a:r>
              <a:rPr lang="zh-CN" altLang="en-US" dirty="0" smtClean="0"/>
              <a:t>世人常常感叹机遇不至</a:t>
            </a:r>
            <a:r>
              <a:rPr lang="en-US" dirty="0" smtClean="0"/>
              <a:t>,</a:t>
            </a:r>
            <a:r>
              <a:rPr lang="zh-CN" altLang="en-US" dirty="0" smtClean="0"/>
              <a:t>自己纵有惊天动地的伟才</a:t>
            </a:r>
            <a:r>
              <a:rPr lang="en-US" dirty="0" smtClean="0"/>
              <a:t>,</a:t>
            </a:r>
            <a:r>
              <a:rPr lang="zh-CN" altLang="en-US" dirty="0" smtClean="0"/>
              <a:t>却难遇上一个欣赏自己的伯乐</a:t>
            </a:r>
            <a:r>
              <a:rPr lang="en-US" dirty="0" smtClean="0"/>
              <a:t>!</a:t>
            </a:r>
            <a:r>
              <a:rPr lang="zh-CN" altLang="en-US" dirty="0" smtClean="0"/>
              <a:t>于是</a:t>
            </a:r>
            <a:r>
              <a:rPr lang="en-US" dirty="0" smtClean="0"/>
              <a:t>,</a:t>
            </a:r>
            <a:r>
              <a:rPr lang="zh-CN" altLang="en-US" dirty="0" smtClean="0"/>
              <a:t>古之文人常发出不平之鸣</a:t>
            </a:r>
            <a:r>
              <a:rPr lang="en-US" dirty="0" smtClean="0"/>
              <a:t>,</a:t>
            </a:r>
            <a:r>
              <a:rPr lang="zh-CN" altLang="en-US" dirty="0" smtClean="0"/>
              <a:t>如屈原的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离骚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李商隐的</a:t>
            </a:r>
            <a:r>
              <a:rPr lang="en-US" dirty="0" smtClean="0"/>
              <a:t>“</a:t>
            </a:r>
            <a:r>
              <a:rPr lang="zh-CN" altLang="en-US" dirty="0" smtClean="0"/>
              <a:t>不问苍生问鬼神</a:t>
            </a:r>
            <a:r>
              <a:rPr lang="en-US" dirty="0" smtClean="0"/>
              <a:t>”,</a:t>
            </a:r>
            <a:r>
              <a:rPr lang="zh-CN" altLang="en-US" dirty="0" smtClean="0"/>
              <a:t>韩愈的</a:t>
            </a:r>
            <a:r>
              <a:rPr lang="en-US" dirty="0" smtClean="0"/>
              <a:t>“</a:t>
            </a:r>
            <a:r>
              <a:rPr lang="zh-CN" altLang="en-US" dirty="0" smtClean="0"/>
              <a:t>大凡物不得其平则鸣</a:t>
            </a:r>
            <a:r>
              <a:rPr lang="en-US" dirty="0" smtClean="0"/>
              <a:t>”</a:t>
            </a:r>
            <a:r>
              <a:rPr lang="zh-CN" altLang="en-US" dirty="0" smtClean="0"/>
              <a:t>。于是</a:t>
            </a:r>
            <a:r>
              <a:rPr lang="en-US" dirty="0" smtClean="0"/>
              <a:t>,</a:t>
            </a:r>
            <a:r>
              <a:rPr lang="zh-CN" altLang="en-US" dirty="0" smtClean="0"/>
              <a:t>历史上演了一幕幕相似的画面</a:t>
            </a:r>
            <a:r>
              <a:rPr lang="en-US" dirty="0" smtClean="0"/>
              <a:t>——</a:t>
            </a:r>
            <a:r>
              <a:rPr lang="zh-CN" altLang="en-US" dirty="0" smtClean="0"/>
              <a:t>千里马</a:t>
            </a:r>
            <a:r>
              <a:rPr lang="en-US" dirty="0" smtClean="0"/>
              <a:t>“</a:t>
            </a:r>
            <a:r>
              <a:rPr lang="zh-CN" altLang="en-US" dirty="0" smtClean="0"/>
              <a:t>骈死于槽枥之间</a:t>
            </a:r>
            <a:r>
              <a:rPr lang="en-US" dirty="0" smtClean="0"/>
              <a:t>”,</a:t>
            </a:r>
            <a:r>
              <a:rPr lang="zh-CN" altLang="en-US" dirty="0" smtClean="0"/>
              <a:t>不能不令后人为之扼腕长叹</a:t>
            </a:r>
            <a:r>
              <a:rPr lang="en-US" dirty="0" smtClean="0"/>
              <a:t>!</a:t>
            </a:r>
            <a:r>
              <a:rPr lang="zh-CN" altLang="en-US" dirty="0" smtClean="0"/>
              <a:t>今天</a:t>
            </a:r>
            <a:r>
              <a:rPr lang="en-US" dirty="0" smtClean="0"/>
              <a:t>,</a:t>
            </a:r>
            <a:r>
              <a:rPr lang="zh-CN" altLang="en-US" dirty="0" smtClean="0"/>
              <a:t>我们先进入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马说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疏通文意。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071546"/>
            <a:ext cx="10358510" cy="5214974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下面是某同学制作的知识卡片</a:t>
            </a:r>
            <a:r>
              <a:rPr lang="en-US" dirty="0" smtClean="0"/>
              <a:t>,</a:t>
            </a:r>
            <a:r>
              <a:rPr lang="zh-CN" altLang="en-US" dirty="0" smtClean="0"/>
              <a:t>请你补充完整。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韩愈</a:t>
            </a:r>
            <a:r>
              <a:rPr lang="en-US" dirty="0" smtClean="0"/>
              <a:t>(768—824),</a:t>
            </a:r>
            <a:r>
              <a:rPr lang="zh-CN" altLang="en-US" u="sng" dirty="0" smtClean="0"/>
              <a:t>　　</a:t>
            </a:r>
            <a:r>
              <a:rPr lang="zh-CN" altLang="en-US" dirty="0" smtClean="0"/>
              <a:t>代文学家、思想家、教育家</a:t>
            </a:r>
            <a:r>
              <a:rPr lang="en-US" dirty="0" smtClean="0"/>
              <a:t>,</a:t>
            </a:r>
            <a:r>
              <a:rPr lang="zh-CN" altLang="en-US" dirty="0" smtClean="0"/>
              <a:t>字退之</a:t>
            </a:r>
            <a:r>
              <a:rPr lang="en-US" dirty="0" smtClean="0"/>
              <a:t>,</a:t>
            </a:r>
            <a:r>
              <a:rPr lang="zh-CN" altLang="en-US" dirty="0" smtClean="0"/>
              <a:t>河阳</a:t>
            </a:r>
            <a:r>
              <a:rPr lang="en-US" dirty="0" smtClean="0"/>
              <a:t>(</a:t>
            </a:r>
            <a:r>
              <a:rPr lang="zh-CN" altLang="en-US" dirty="0" smtClean="0"/>
              <a:t>今河南孟州</a:t>
            </a:r>
            <a:r>
              <a:rPr lang="en-US" dirty="0" smtClean="0"/>
              <a:t>)</a:t>
            </a:r>
            <a:r>
              <a:rPr lang="zh-CN" altLang="en-US" dirty="0" smtClean="0"/>
              <a:t>人</a:t>
            </a:r>
            <a:r>
              <a:rPr lang="en-US" dirty="0" smtClean="0"/>
              <a:t>,</a:t>
            </a:r>
            <a:r>
              <a:rPr lang="zh-CN" altLang="en-US" dirty="0" smtClean="0"/>
              <a:t>世称韩昌黎。谥号</a:t>
            </a:r>
            <a:r>
              <a:rPr lang="en-US" dirty="0" smtClean="0"/>
              <a:t>“</a:t>
            </a:r>
            <a:r>
              <a:rPr lang="zh-CN" altLang="en-US" dirty="0" smtClean="0"/>
              <a:t>文</a:t>
            </a:r>
            <a:r>
              <a:rPr lang="en-US" dirty="0" smtClean="0"/>
              <a:t>”,</a:t>
            </a:r>
            <a:r>
              <a:rPr lang="zh-CN" altLang="en-US" dirty="0" smtClean="0"/>
              <a:t>又称韩文公。他是唐代古文运动的倡导者</a:t>
            </a:r>
            <a:r>
              <a:rPr lang="en-US" dirty="0" smtClean="0"/>
              <a:t>,</a:t>
            </a:r>
            <a:r>
              <a:rPr lang="zh-CN" altLang="en-US" dirty="0" smtClean="0"/>
              <a:t>作品都收在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昌黎先生集</a:t>
            </a:r>
            <a:r>
              <a:rPr lang="en-US" altLang="zh-CN" dirty="0" smtClean="0"/>
              <a:t>》</a:t>
            </a:r>
            <a:r>
              <a:rPr lang="zh-CN" altLang="en-US" dirty="0" smtClean="0"/>
              <a:t>里。他与柳宗元、欧阳修、苏洵、苏轼、苏辙、王安石、曾巩合称为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   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“</a:t>
            </a:r>
            <a:r>
              <a:rPr lang="zh-CN" altLang="en-US" dirty="0" smtClean="0"/>
              <a:t>说</a:t>
            </a:r>
            <a:r>
              <a:rPr lang="en-US" dirty="0" smtClean="0"/>
              <a:t>”,</a:t>
            </a:r>
            <a:r>
              <a:rPr lang="zh-CN" altLang="en-US" dirty="0" smtClean="0"/>
              <a:t>古代的一种</a:t>
            </a:r>
            <a:r>
              <a:rPr lang="zh-CN" altLang="en-US" u="sng" dirty="0" smtClean="0"/>
              <a:t>　   　</a:t>
            </a:r>
            <a:r>
              <a:rPr lang="zh-CN" altLang="en-US" dirty="0" smtClean="0"/>
              <a:t>体裁</a:t>
            </a:r>
            <a:r>
              <a:rPr lang="en-US" dirty="0" smtClean="0"/>
              <a:t>,</a:t>
            </a:r>
            <a:r>
              <a:rPr lang="zh-CN" altLang="en-US" dirty="0" smtClean="0"/>
              <a:t>大多是以华丽的言辞陈述作者对某个问题的见解</a:t>
            </a:r>
            <a:r>
              <a:rPr lang="en-US" dirty="0" smtClean="0"/>
              <a:t>,</a:t>
            </a:r>
            <a:r>
              <a:rPr lang="zh-CN" altLang="en-US" dirty="0" smtClean="0"/>
              <a:t>与现在的杂文大致相同。这篇</a:t>
            </a:r>
            <a:r>
              <a:rPr lang="en-US" dirty="0" smtClean="0"/>
              <a:t>“</a:t>
            </a:r>
            <a:r>
              <a:rPr lang="zh-CN" altLang="en-US" dirty="0" smtClean="0"/>
              <a:t>说</a:t>
            </a:r>
            <a:r>
              <a:rPr lang="en-US" dirty="0" smtClean="0"/>
              <a:t>”,</a:t>
            </a:r>
            <a:r>
              <a:rPr lang="zh-CN" altLang="en-US" dirty="0" smtClean="0"/>
              <a:t>带有寓言的色彩。文</a:t>
            </a:r>
            <a:r>
              <a:rPr lang="en-US" dirty="0" smtClean="0"/>
              <a:t> </a:t>
            </a:r>
            <a:r>
              <a:rPr lang="zh-CN" altLang="en-US" dirty="0" smtClean="0"/>
              <a:t>章的首句</a:t>
            </a:r>
            <a:r>
              <a:rPr lang="en-US" dirty="0" smtClean="0"/>
              <a:t>“</a:t>
            </a:r>
            <a:r>
              <a:rPr lang="zh-CN" altLang="en-US" dirty="0" smtClean="0"/>
              <a:t>世有伯乐</a:t>
            </a:r>
            <a:r>
              <a:rPr lang="en-US" dirty="0" smtClean="0"/>
              <a:t>,</a:t>
            </a:r>
            <a:r>
              <a:rPr lang="zh-CN" altLang="en-US" dirty="0" smtClean="0"/>
              <a:t>然后有千里马</a:t>
            </a:r>
            <a:r>
              <a:rPr lang="en-US" dirty="0" smtClean="0"/>
              <a:t>”</a:t>
            </a:r>
            <a:r>
              <a:rPr lang="zh-CN" altLang="en-US" dirty="0" smtClean="0"/>
              <a:t>是全文立意之所在。这个意思是从古代关于伯乐和千里马的故事中生发出来的</a:t>
            </a:r>
            <a:r>
              <a:rPr lang="en-US" dirty="0" smtClean="0"/>
              <a:t>,</a:t>
            </a:r>
            <a:r>
              <a:rPr lang="zh-CN" altLang="en-US" dirty="0" smtClean="0"/>
              <a:t>却又表现了作者的独特见地。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738546" y="1428736"/>
            <a:ext cx="2214578" cy="857256"/>
          </a:xfrm>
        </p:spPr>
        <p:txBody>
          <a:bodyPr/>
          <a:lstStyle/>
          <a:p>
            <a:pPr indent="0"/>
            <a:r>
              <a:rPr lang="zh-CN" altLang="en-US" dirty="0" smtClean="0"/>
              <a:t>唐</a:t>
            </a:r>
            <a:endParaRPr lang="zh-CN" altLang="en-US" dirty="0"/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380960" y="3429000"/>
            <a:ext cx="264320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唐宋八大家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4095736" y="4000504"/>
            <a:ext cx="92869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议论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2" name="韩愈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382280" y="2500306"/>
            <a:ext cx="1589290" cy="1695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给加点字注音。</a:t>
            </a:r>
          </a:p>
          <a:p>
            <a:r>
              <a:rPr lang="zh-CN" altLang="en-US" dirty="0" smtClean="0"/>
              <a:t>骈</a:t>
            </a:r>
            <a:r>
              <a:rPr lang="en-US" dirty="0" smtClean="0"/>
              <a:t>(		)</a:t>
            </a:r>
            <a:r>
              <a:rPr lang="zh-CN" altLang="en-US" dirty="0" smtClean="0"/>
              <a:t>　　　　　　　槽</a:t>
            </a:r>
            <a:r>
              <a:rPr lang="en-US" dirty="0" smtClean="0"/>
              <a:t>(  	    )</a:t>
            </a:r>
            <a:r>
              <a:rPr lang="zh-CN" altLang="en-US" dirty="0" smtClean="0"/>
              <a:t>枥</a:t>
            </a:r>
            <a:r>
              <a:rPr lang="en-US" dirty="0" smtClean="0"/>
              <a:t>(	)</a:t>
            </a:r>
            <a:endParaRPr lang="zh-CN" altLang="en-US" dirty="0" smtClean="0"/>
          </a:p>
          <a:p>
            <a:r>
              <a:rPr lang="zh-CN" altLang="en-US" dirty="0" smtClean="0"/>
              <a:t>一石</a:t>
            </a:r>
            <a:r>
              <a:rPr lang="en-US" dirty="0" smtClean="0"/>
              <a:t>(		)			</a:t>
            </a:r>
            <a:r>
              <a:rPr lang="zh-CN" altLang="en-US" dirty="0" smtClean="0"/>
              <a:t>其真无马邪</a:t>
            </a:r>
            <a:r>
              <a:rPr lang="en-US" dirty="0" smtClean="0"/>
              <a:t>(	)</a:t>
            </a:r>
            <a:endParaRPr lang="zh-CN" altLang="en-US" dirty="0" smtClean="0"/>
          </a:p>
          <a:p>
            <a:r>
              <a:rPr lang="zh-CN" altLang="en-US" dirty="0" smtClean="0"/>
              <a:t>外见</a:t>
            </a:r>
            <a:r>
              <a:rPr lang="en-US" dirty="0" smtClean="0"/>
              <a:t>(		)			</a:t>
            </a:r>
            <a:r>
              <a:rPr lang="zh-CN" altLang="en-US" dirty="0" smtClean="0"/>
              <a:t>一食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食</a:t>
            </a:r>
            <a:r>
              <a:rPr lang="en-US" dirty="0" smtClean="0"/>
              <a:t>(		)</a:t>
            </a:r>
            <a:r>
              <a:rPr lang="zh-CN" altLang="en-US" dirty="0" smtClean="0"/>
              <a:t>不饱</a:t>
            </a:r>
          </a:p>
          <a:p>
            <a:r>
              <a:rPr lang="zh-CN" altLang="en-US" dirty="0" smtClean="0"/>
              <a:t>食</a:t>
            </a:r>
            <a:r>
              <a:rPr lang="en-US" dirty="0" smtClean="0"/>
              <a:t>(	)</a:t>
            </a:r>
            <a:r>
              <a:rPr lang="zh-CN" altLang="en-US" dirty="0" smtClean="0"/>
              <a:t>马者不知其能千里而食</a:t>
            </a:r>
            <a:r>
              <a:rPr lang="en-US" dirty="0" smtClean="0"/>
              <a:t>(	)</a:t>
            </a:r>
            <a:r>
              <a:rPr lang="zh-CN" altLang="en-US" dirty="0" smtClean="0"/>
              <a:t>也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238216" y="1571612"/>
            <a:ext cx="2143140" cy="571504"/>
          </a:xfrm>
        </p:spPr>
        <p:txBody>
          <a:bodyPr/>
          <a:lstStyle/>
          <a:p>
            <a:r>
              <a:rPr lang="en-US" dirty="0" err="1" smtClean="0"/>
              <a:t>pián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5524496" y="1643050"/>
            <a:ext cx="178595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cáo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7239008" y="2285992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yé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7310446" y="1643050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lì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1452530" y="2928934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xiàn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1595406" y="2285992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shí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81158" y="671286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166778" y="206941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523968" y="271462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166778" y="400050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523968" y="335530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166778" y="457200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6167438" y="2928934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shí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文本占位符 2"/>
          <p:cNvSpPr txBox="1">
            <a:spLocks/>
          </p:cNvSpPr>
          <p:nvPr/>
        </p:nvSpPr>
        <p:spPr>
          <a:xfrm>
            <a:off x="1381092" y="3571876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shí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1023902" y="4214818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sì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1" name="文本占位符 2"/>
          <p:cNvSpPr txBox="1">
            <a:spLocks/>
          </p:cNvSpPr>
          <p:nvPr/>
        </p:nvSpPr>
        <p:spPr>
          <a:xfrm>
            <a:off x="5667372" y="4214818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sì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675692" y="457200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6318634" y="335530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7381884" y="271462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7310446" y="206941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5810248" y="207167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  <p:bldP spid="11" grpId="0" build="p"/>
      <p:bldP spid="7" grpId="0" build="p"/>
      <p:bldP spid="8" grpId="0" build="p"/>
      <p:bldP spid="9" grpId="0" build="p"/>
      <p:bldP spid="18" grpId="0" build="p"/>
      <p:bldP spid="19" grpId="0" build="p"/>
      <p:bldP spid="20" grpId="0" build="p"/>
      <p:bldP spid="2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解释下列句子中加点的词语。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骈死于槽枥之间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且欲与常马等不可得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执策而临之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	</a:t>
            </a:r>
            <a:r>
              <a:rPr lang="en-US" u="sng" dirty="0" smtClean="0"/>
              <a:t>  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食之不能尽其材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524232" y="1571612"/>
            <a:ext cx="6500858" cy="571504"/>
          </a:xfrm>
        </p:spPr>
        <p:txBody>
          <a:bodyPr/>
          <a:lstStyle/>
          <a:p>
            <a:r>
              <a:rPr lang="en-US" altLang="zh-CN" dirty="0" smtClean="0"/>
              <a:t>(</a:t>
            </a:r>
            <a:r>
              <a:rPr lang="zh-CN" altLang="en-US" dirty="0" smtClean="0"/>
              <a:t>和普通马</a:t>
            </a:r>
            <a:r>
              <a:rPr lang="en-US" altLang="zh-CN" dirty="0" smtClean="0"/>
              <a:t>)</a:t>
            </a:r>
            <a:r>
              <a:rPr lang="zh-CN" altLang="en-US" dirty="0" smtClean="0"/>
              <a:t>一同死。 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4238612" y="2214554"/>
            <a:ext cx="2928958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想要。 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666844" y="207167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666844" y="400050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2881290" y="2857496"/>
            <a:ext cx="4786346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握着马鞭。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文本占位符 2"/>
          <p:cNvSpPr txBox="1">
            <a:spLocks/>
          </p:cNvSpPr>
          <p:nvPr/>
        </p:nvSpPr>
        <p:spPr>
          <a:xfrm>
            <a:off x="3881422" y="3571876"/>
            <a:ext cx="664373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喂养。 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666844" y="3373939"/>
            <a:ext cx="7264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  </a:t>
            </a:r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 smtClean="0"/>
          </a:p>
          <a:p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1952596" y="271462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2024034" y="207167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1" grpId="0" build="p"/>
      <p:bldP spid="18" grpId="0" build="p"/>
      <p:bldP spid="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整体感知文章</a:t>
            </a:r>
            <a:r>
              <a:rPr lang="en-US" dirty="0" smtClean="0"/>
              <a:t>,</a:t>
            </a:r>
            <a:r>
              <a:rPr lang="zh-CN" altLang="en-US" dirty="0" smtClean="0"/>
              <a:t>完成下面内容。</a:t>
            </a:r>
          </a:p>
          <a:p>
            <a:r>
              <a:rPr lang="zh-CN" altLang="en-US" dirty="0" smtClean="0"/>
              <a:t>概括本文三段文字的主要内容。</a:t>
            </a:r>
          </a:p>
          <a:p>
            <a:r>
              <a:rPr lang="zh-CN" altLang="en-US" dirty="0" smtClean="0"/>
              <a:t>第</a:t>
            </a:r>
            <a:r>
              <a:rPr lang="en-US" dirty="0" smtClean="0"/>
              <a:t>1</a:t>
            </a:r>
            <a:r>
              <a:rPr lang="zh-CN" altLang="en-US" dirty="0" smtClean="0"/>
              <a:t>段</a:t>
            </a:r>
            <a:r>
              <a:rPr lang="en-US" dirty="0" smtClean="0"/>
              <a:t>:</a:t>
            </a:r>
            <a:r>
              <a:rPr lang="en-US" altLang="zh-CN" u="sng" dirty="0" smtClean="0"/>
              <a:t>							</a:t>
            </a:r>
            <a:r>
              <a:rPr lang="en-US" u="sng" dirty="0" smtClean="0"/>
              <a:t> </a:t>
            </a:r>
            <a:endParaRPr lang="zh-CN" altLang="en-US" dirty="0" smtClean="0"/>
          </a:p>
          <a:p>
            <a:r>
              <a:rPr lang="zh-CN" altLang="en-US" dirty="0" smtClean="0"/>
              <a:t>第</a:t>
            </a:r>
            <a:r>
              <a:rPr lang="en-US" dirty="0" smtClean="0"/>
              <a:t>2</a:t>
            </a:r>
            <a:r>
              <a:rPr lang="zh-CN" altLang="en-US" dirty="0" smtClean="0"/>
              <a:t>段</a:t>
            </a:r>
            <a:r>
              <a:rPr lang="en-US" dirty="0" smtClean="0"/>
              <a:t>:</a:t>
            </a:r>
            <a:r>
              <a:rPr lang="en-US" altLang="zh-CN" u="sng" dirty="0" smtClean="0"/>
              <a:t>																	</a:t>
            </a:r>
            <a:r>
              <a:rPr lang="en-US" u="sng" dirty="0" smtClean="0"/>
              <a:t> </a:t>
            </a:r>
            <a:endParaRPr lang="zh-CN" altLang="en-US" dirty="0" smtClean="0"/>
          </a:p>
          <a:p>
            <a:r>
              <a:rPr lang="zh-CN" altLang="en-US" dirty="0" smtClean="0"/>
              <a:t>第</a:t>
            </a:r>
            <a:r>
              <a:rPr lang="en-US" dirty="0" smtClean="0"/>
              <a:t>3</a:t>
            </a:r>
            <a:r>
              <a:rPr lang="zh-CN" altLang="en-US" dirty="0" smtClean="0"/>
              <a:t>段</a:t>
            </a:r>
            <a:r>
              <a:rPr lang="en-US" dirty="0" smtClean="0"/>
              <a:t>:</a:t>
            </a:r>
            <a:r>
              <a:rPr lang="en-US" altLang="zh-CN" u="sng" dirty="0" smtClean="0"/>
              <a:t>											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452530" y="2214554"/>
            <a:ext cx="6500858" cy="571504"/>
          </a:xfrm>
        </p:spPr>
        <p:txBody>
          <a:bodyPr/>
          <a:lstStyle/>
          <a:p>
            <a:r>
              <a:rPr lang="zh-CN" altLang="en-US" dirty="0" smtClean="0"/>
              <a:t>说明伯乐对千里马的决定作用。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2238348" y="2857496"/>
            <a:ext cx="8786874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分析千里马被埋没的原因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进一步说明千里马没有遇到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380960" y="3500438"/>
            <a:ext cx="921550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伯乐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无法施展才华。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文本占位符 2"/>
          <p:cNvSpPr txBox="1">
            <a:spLocks/>
          </p:cNvSpPr>
          <p:nvPr/>
        </p:nvSpPr>
        <p:spPr>
          <a:xfrm>
            <a:off x="1452530" y="4143380"/>
            <a:ext cx="992988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主要写了天下不是没有千里马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而是没有识千里马的伯乐。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1" grpId="0" build="p"/>
      <p:bldP spid="18" grpId="0" build="p"/>
      <p:bldP spid="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用</a:t>
            </a:r>
            <a:r>
              <a:rPr lang="en-US" dirty="0" smtClean="0"/>
              <a:t>“/”</a:t>
            </a:r>
            <a:r>
              <a:rPr lang="zh-CN" altLang="en-US" dirty="0" smtClean="0"/>
              <a:t>标出下列重点语句的朗读节奏。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故 虽 有 名 马</a:t>
            </a:r>
            <a:r>
              <a:rPr lang="en-US" dirty="0" smtClean="0"/>
              <a:t>,</a:t>
            </a:r>
            <a:r>
              <a:rPr lang="zh-CN" altLang="en-US" dirty="0" smtClean="0"/>
              <a:t>祗 辱 于 奴 隶 人 之 手</a:t>
            </a:r>
            <a:r>
              <a:rPr lang="en-US" dirty="0" smtClean="0"/>
              <a:t>,</a:t>
            </a:r>
            <a:r>
              <a:rPr lang="zh-CN" altLang="en-US" dirty="0" smtClean="0"/>
              <a:t>骈 死 于 槽 枥 之 间</a:t>
            </a:r>
            <a:r>
              <a:rPr lang="en-US" dirty="0" smtClean="0"/>
              <a:t>,</a:t>
            </a:r>
            <a:r>
              <a:rPr lang="zh-CN" altLang="en-US" dirty="0" smtClean="0"/>
              <a:t>不 以 千 里 称 也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食 马 者 不 知</a:t>
            </a:r>
            <a:r>
              <a:rPr lang="en-US" dirty="0" smtClean="0"/>
              <a:t>  </a:t>
            </a:r>
            <a:r>
              <a:rPr lang="zh-CN" altLang="en-US" dirty="0" smtClean="0"/>
              <a:t>其 能 千 里</a:t>
            </a:r>
            <a:r>
              <a:rPr lang="en-US" dirty="0" smtClean="0"/>
              <a:t>  </a:t>
            </a:r>
            <a:r>
              <a:rPr lang="zh-CN" altLang="en-US" dirty="0" smtClean="0"/>
              <a:t>而 食 也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且 欲 与 常 马 等</a:t>
            </a:r>
            <a:r>
              <a:rPr lang="en-US" dirty="0" smtClean="0"/>
              <a:t>  </a:t>
            </a:r>
            <a:r>
              <a:rPr lang="zh-CN" altLang="en-US" dirty="0" smtClean="0"/>
              <a:t>不 可 得</a:t>
            </a:r>
            <a:r>
              <a:rPr lang="en-US" dirty="0" smtClean="0"/>
              <a:t>,</a:t>
            </a:r>
            <a:r>
              <a:rPr lang="zh-CN" altLang="en-US" dirty="0" smtClean="0"/>
              <a:t>安 求</a:t>
            </a:r>
            <a:r>
              <a:rPr lang="en-US" dirty="0" smtClean="0"/>
              <a:t>  </a:t>
            </a:r>
            <a:r>
              <a:rPr lang="zh-CN" altLang="en-US" dirty="0" smtClean="0"/>
              <a:t>其 能</a:t>
            </a:r>
            <a:r>
              <a:rPr lang="en-US" dirty="0" smtClean="0"/>
              <a:t>  </a:t>
            </a:r>
            <a:r>
              <a:rPr lang="zh-CN" altLang="en-US" dirty="0" smtClean="0"/>
              <a:t>千 里 也</a:t>
            </a:r>
          </a:p>
          <a:p>
            <a:r>
              <a:rPr lang="en-US" dirty="0" smtClean="0"/>
              <a:t>(4)</a:t>
            </a:r>
            <a:r>
              <a:rPr lang="zh-CN" altLang="en-US" dirty="0" smtClean="0"/>
              <a:t>策 之 不 以 其 道</a:t>
            </a:r>
            <a:r>
              <a:rPr lang="en-US" dirty="0" smtClean="0"/>
              <a:t>,</a:t>
            </a:r>
            <a:r>
              <a:rPr lang="zh-CN" altLang="en-US" dirty="0" smtClean="0"/>
              <a:t>食 之 不 能 尽 其 材</a:t>
            </a:r>
            <a:r>
              <a:rPr lang="en-US" dirty="0" smtClean="0"/>
              <a:t>,</a:t>
            </a:r>
            <a:r>
              <a:rPr lang="zh-CN" altLang="en-US" dirty="0" smtClean="0"/>
              <a:t>鸣 之 而 不 能 通 其 意</a:t>
            </a:r>
            <a:r>
              <a:rPr lang="en-US" dirty="0" smtClean="0"/>
              <a:t>,</a:t>
            </a:r>
            <a:r>
              <a:rPr lang="zh-CN" altLang="en-US" dirty="0" smtClean="0"/>
              <a:t>执   策</a:t>
            </a:r>
            <a:r>
              <a:rPr lang="en-US" dirty="0" smtClean="0"/>
              <a:t>  </a:t>
            </a:r>
            <a:r>
              <a:rPr lang="zh-CN" altLang="en-US" dirty="0" smtClean="0"/>
              <a:t>而 临 之</a:t>
            </a:r>
          </a:p>
        </p:txBody>
      </p:sp>
      <p:sp>
        <p:nvSpPr>
          <p:cNvPr id="3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2309786" y="2285992"/>
            <a:ext cx="9501254" cy="571504"/>
          </a:xfrm>
        </p:spPr>
        <p:txBody>
          <a:bodyPr/>
          <a:lstStyle/>
          <a:p>
            <a:r>
              <a:rPr lang="en-US" dirty="0" smtClean="0"/>
              <a:t>/                                  /                                      /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3"/>
          <p:cNvSpPr txBox="1">
            <a:spLocks/>
          </p:cNvSpPr>
          <p:nvPr/>
        </p:nvSpPr>
        <p:spPr>
          <a:xfrm>
            <a:off x="1166778" y="2928934"/>
            <a:ext cx="4357718" cy="5715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     /        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6" name="文本占位符 3"/>
          <p:cNvSpPr txBox="1">
            <a:spLocks/>
          </p:cNvSpPr>
          <p:nvPr/>
        </p:nvSpPr>
        <p:spPr>
          <a:xfrm>
            <a:off x="2809852" y="3571876"/>
            <a:ext cx="4357718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    /         /               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7" name="文本占位符 3"/>
          <p:cNvSpPr txBox="1">
            <a:spLocks/>
          </p:cNvSpPr>
          <p:nvPr/>
        </p:nvSpPr>
        <p:spPr>
          <a:xfrm>
            <a:off x="1952596" y="4214818"/>
            <a:ext cx="7429552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    /                       /                         /      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8" name="文本占位符 3"/>
          <p:cNvSpPr txBox="1">
            <a:spLocks/>
          </p:cNvSpPr>
          <p:nvPr/>
        </p:nvSpPr>
        <p:spPr>
          <a:xfrm>
            <a:off x="2381224" y="4857760"/>
            <a:ext cx="8429684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    /                            /                                 /         </a:t>
            </a:r>
          </a:p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2950</TotalTime>
  <Words>1093</Words>
  <Application>Microsoft Office PowerPoint</Application>
  <PresentationFormat>自定义</PresentationFormat>
  <Paragraphs>152</Paragraphs>
  <Slides>19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2" baseType="lpstr">
      <vt:lpstr>1_Office 主题</vt:lpstr>
      <vt:lpstr>章</vt:lpstr>
      <vt:lpstr>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630</cp:revision>
  <dcterms:created xsi:type="dcterms:W3CDTF">2017-02-11T06:33:00Z</dcterms:created>
  <dcterms:modified xsi:type="dcterms:W3CDTF">2019-12-29T03:15:51Z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