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Default Extension="docx" ContentType="application/vnd.openxmlformats-officedocument.wordprocessingml.document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vml" ContentType="application/vnd.openxmlformats-officedocument.vmlDrawing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theme/theme2.xml" ContentType="application/vnd.openxmlformats-officedocument.them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4"/>
  </p:notesMasterIdLst>
  <p:handoutMasterIdLst>
    <p:handoutMasterId r:id="rId25"/>
  </p:handoutMasterIdLst>
  <p:sldIdLst>
    <p:sldId id="371" r:id="rId3"/>
    <p:sldId id="429" r:id="rId4"/>
    <p:sldId id="444" r:id="rId5"/>
    <p:sldId id="428" r:id="rId6"/>
    <p:sldId id="445" r:id="rId7"/>
    <p:sldId id="443" r:id="rId8"/>
    <p:sldId id="498" r:id="rId9"/>
    <p:sldId id="505" r:id="rId10"/>
    <p:sldId id="506" r:id="rId11"/>
    <p:sldId id="397" r:id="rId12"/>
    <p:sldId id="478" r:id="rId13"/>
    <p:sldId id="499" r:id="rId14"/>
    <p:sldId id="500" r:id="rId15"/>
    <p:sldId id="501" r:id="rId16"/>
    <p:sldId id="493" r:id="rId17"/>
    <p:sldId id="480" r:id="rId18"/>
    <p:sldId id="477" r:id="rId19"/>
    <p:sldId id="502" r:id="rId20"/>
    <p:sldId id="504" r:id="rId21"/>
    <p:sldId id="476" r:id="rId22"/>
    <p:sldId id="395" r:id="rId23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54" autoAdjust="0"/>
    <p:restoredTop sz="98795" autoAdjust="0"/>
  </p:normalViewPr>
  <p:slideViewPr>
    <p:cSldViewPr>
      <p:cViewPr varScale="1">
        <p:scale>
          <a:sx n="55" d="100"/>
          <a:sy n="55" d="100"/>
        </p:scale>
        <p:origin x="-90" y="-726"/>
      </p:cViewPr>
      <p:guideLst>
        <p:guide orient="horz" pos="2205"/>
        <p:guide pos="3840"/>
      </p:guideLst>
    </p:cSldViewPr>
  </p:slideViewPr>
  <p:outlineViewPr>
    <p:cViewPr>
      <p:scale>
        <a:sx n="33" d="100"/>
        <a:sy n="33" d="100"/>
      </p:scale>
      <p:origin x="0" y="943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presProps" Target="presProps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handoutMaster" Target="handoutMasters/handoutMaster1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theme" Target="theme/theme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viewProps" Target="viewProps.xml"/></Relationships>
</file>

<file path=ppt/drawings/_rels/vmlDrawing1.v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image" Target="../media/image4.emf"/></Relationships>
</file>

<file path=ppt/drawings/_rels/vmlDrawing2.vml.rels><?xml version="1.0" encoding="UTF-8" standalone="yes"?>
<Relationships xmlns="http://schemas.openxmlformats.org/package/2006/relationships"><Relationship Id="rId2" Type="http://schemas.openxmlformats.org/officeDocument/2006/relationships/image" Target="../media/image7.emf"/><Relationship Id="rId1" Type="http://schemas.openxmlformats.org/officeDocument/2006/relationships/image" Target="../media/image6.emf"/></Relationships>
</file>

<file path=ppt/drawings/_rels/vmlDrawing3.vml.rels><?xml version="1.0" encoding="UTF-8" standalone="yes"?>
<Relationships xmlns="http://schemas.openxmlformats.org/package/2006/relationships"><Relationship Id="rId1" Type="http://schemas.openxmlformats.org/officeDocument/2006/relationships/image" Target="../media/image8.emf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2019/12/28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  <a:pPr>
                <a:defRPr/>
              </a:pPr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21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571612"/>
            <a:ext cx="10358510" cy="4214842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="" xmlns:a16="http://schemas.microsoft.com/office/drawing/2014/main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="" xmlns:a16="http://schemas.microsoft.com/office/drawing/2014/main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="" xmlns:a16="http://schemas.microsoft.com/office/drawing/2014/main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第三单元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="" xmlns:a16="http://schemas.microsoft.com/office/drawing/2014/main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11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9" r:id="rId6"/>
    <p:sldLayoutId id="2147483691" r:id="rId7"/>
    <p:sldLayoutId id="2147483695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1.docx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1.vml"/><Relationship Id="rId4" Type="http://schemas.openxmlformats.org/officeDocument/2006/relationships/package" Target="../embeddings/Microsoft_Office_Word___2.docx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3.docx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2.vml"/><Relationship Id="rId4" Type="http://schemas.openxmlformats.org/officeDocument/2006/relationships/package" Target="../embeddings/Microsoft_Office_Word___4.docx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Office_Word___5.docx"/><Relationship Id="rId2" Type="http://schemas.openxmlformats.org/officeDocument/2006/relationships/slideLayout" Target="../slideLayouts/slideLayout10.xml"/><Relationship Id="rId1" Type="http://schemas.openxmlformats.org/officeDocument/2006/relationships/vmlDrawing" Target="../drawings/vmlDrawing3.v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="" xmlns:a16="http://schemas.microsoft.com/office/drawing/2014/main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八年级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595934" y="4000504"/>
            <a:ext cx="2352119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11.</a:t>
            </a:r>
            <a:r>
              <a:rPr lang="zh-CN" altLang="en-US" sz="3600" dirty="0" smtClean="0"/>
              <a:t>核 舟 记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4310050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7" name="第3单元.eps" descr="id:214749638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23902" y="1442926"/>
            <a:ext cx="10358510" cy="205751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572824" cy="4357718"/>
          </a:xfrm>
        </p:spPr>
        <p:txBody>
          <a:bodyPr/>
          <a:lstStyle/>
          <a:p>
            <a:r>
              <a:rPr lang="zh-CN" altLang="en-US" dirty="0" smtClean="0"/>
              <a:t>一、问题</a:t>
            </a:r>
            <a:r>
              <a:rPr lang="en-US" dirty="0" smtClean="0"/>
              <a:t>:</a:t>
            </a:r>
            <a:r>
              <a:rPr lang="zh-CN" altLang="en-US" dirty="0" smtClean="0"/>
              <a:t>初读课文</a:t>
            </a:r>
            <a:r>
              <a:rPr lang="en-US" dirty="0" smtClean="0"/>
              <a:t>,</a:t>
            </a:r>
            <a:r>
              <a:rPr lang="zh-CN" altLang="en-US" dirty="0" smtClean="0"/>
              <a:t>整体感知。</a:t>
            </a:r>
          </a:p>
          <a:p>
            <a:r>
              <a:rPr lang="zh-CN" altLang="en-US" dirty="0" smtClean="0"/>
              <a:t>根据提示</a:t>
            </a:r>
            <a:r>
              <a:rPr lang="en-US" dirty="0" smtClean="0"/>
              <a:t>,</a:t>
            </a:r>
            <a:r>
              <a:rPr lang="zh-CN" altLang="en-US" dirty="0" smtClean="0"/>
              <a:t>把文章写作思路补写完整。</a:t>
            </a:r>
          </a:p>
          <a:p>
            <a:r>
              <a:rPr lang="zh-CN" altLang="en-US" dirty="0" smtClean="0"/>
              <a:t>第一部分</a:t>
            </a:r>
            <a:r>
              <a:rPr lang="en-US" dirty="0" smtClean="0"/>
              <a:t>(</a:t>
            </a:r>
            <a:r>
              <a:rPr lang="zh-CN" altLang="en-US" dirty="0" smtClean="0"/>
              <a:t>第</a:t>
            </a:r>
            <a:r>
              <a:rPr lang="en-US" dirty="0" smtClean="0"/>
              <a:t>1</a:t>
            </a:r>
            <a:r>
              <a:rPr lang="zh-CN" altLang="en-US" dirty="0" smtClean="0"/>
              <a:t>段</a:t>
            </a:r>
            <a:r>
              <a:rPr lang="en-US" dirty="0" smtClean="0"/>
              <a:t>):</a:t>
            </a:r>
            <a:r>
              <a:rPr lang="zh-CN" altLang="en-US" dirty="0" smtClean="0"/>
              <a:t>总述王叔远的雕刻技艺</a:t>
            </a:r>
            <a:r>
              <a:rPr lang="en-US" dirty="0" smtClean="0"/>
              <a:t>,</a:t>
            </a:r>
            <a:r>
              <a:rPr lang="zh-CN" altLang="en-US" dirty="0" smtClean="0"/>
              <a:t>引出</a:t>
            </a:r>
            <a:r>
              <a:rPr lang="en-US" dirty="0" smtClean="0"/>
              <a:t>“</a:t>
            </a:r>
            <a:r>
              <a:rPr lang="zh-CN" altLang="en-US" u="sng" dirty="0" smtClean="0"/>
              <a:t>　    　</a:t>
            </a:r>
            <a:r>
              <a:rPr lang="en-US" dirty="0" smtClean="0"/>
              <a:t>”,</a:t>
            </a:r>
            <a:r>
              <a:rPr lang="zh-CN" altLang="en-US" dirty="0" smtClean="0"/>
              <a:t>点明题目。</a:t>
            </a:r>
          </a:p>
          <a:p>
            <a:r>
              <a:rPr lang="zh-CN" altLang="en-US" dirty="0" smtClean="0"/>
              <a:t>第二部分</a:t>
            </a:r>
            <a:r>
              <a:rPr lang="en-US" dirty="0" smtClean="0"/>
              <a:t>(</a:t>
            </a:r>
            <a:r>
              <a:rPr lang="zh-CN" altLang="en-US" dirty="0" smtClean="0"/>
              <a:t>第</a:t>
            </a:r>
            <a:r>
              <a:rPr lang="en-US" dirty="0" smtClean="0"/>
              <a:t>2~6</a:t>
            </a:r>
            <a:r>
              <a:rPr lang="zh-CN" altLang="en-US" dirty="0" smtClean="0"/>
              <a:t>段</a:t>
            </a:r>
            <a:r>
              <a:rPr lang="en-US" dirty="0" smtClean="0"/>
              <a:t>):</a:t>
            </a:r>
            <a:r>
              <a:rPr lang="zh-CN" altLang="en-US" dirty="0" smtClean="0"/>
              <a:t>详细具体地介绍</a:t>
            </a:r>
            <a:r>
              <a:rPr lang="en-US" dirty="0" smtClean="0"/>
              <a:t>“</a:t>
            </a:r>
            <a:r>
              <a:rPr lang="zh-CN" altLang="en-US" dirty="0" smtClean="0"/>
              <a:t>核舟</a:t>
            </a:r>
            <a:r>
              <a:rPr lang="en-US" dirty="0" smtClean="0"/>
              <a:t>”</a:t>
            </a:r>
            <a:r>
              <a:rPr lang="zh-CN" altLang="en-US" dirty="0" smtClean="0"/>
              <a:t>的内外形状、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</a:t>
            </a:r>
            <a:r>
              <a:rPr lang="zh-CN" altLang="en-US" dirty="0" smtClean="0"/>
              <a:t>和物态特点</a:t>
            </a:r>
            <a:r>
              <a:rPr lang="en-US" dirty="0" smtClean="0"/>
              <a:t>(</a:t>
            </a:r>
            <a:r>
              <a:rPr lang="zh-CN" altLang="en-US" dirty="0" smtClean="0"/>
              <a:t>先总写后分写</a:t>
            </a:r>
            <a:r>
              <a:rPr lang="en-US" dirty="0" smtClean="0"/>
              <a:t>)</a:t>
            </a:r>
            <a:r>
              <a:rPr lang="zh-CN" altLang="en-US" dirty="0" smtClean="0"/>
              <a:t>。</a:t>
            </a:r>
          </a:p>
          <a:p>
            <a:r>
              <a:rPr lang="zh-CN" altLang="en-US" dirty="0" smtClean="0"/>
              <a:t>第三部分</a:t>
            </a:r>
            <a:r>
              <a:rPr lang="en-US" dirty="0" smtClean="0"/>
              <a:t>(</a:t>
            </a:r>
            <a:r>
              <a:rPr lang="zh-CN" altLang="en-US" dirty="0" smtClean="0"/>
              <a:t>第</a:t>
            </a:r>
            <a:r>
              <a:rPr lang="en-US" dirty="0" smtClean="0"/>
              <a:t>7</a:t>
            </a:r>
            <a:r>
              <a:rPr lang="zh-CN" altLang="en-US" dirty="0" smtClean="0"/>
              <a:t>段</a:t>
            </a:r>
            <a:r>
              <a:rPr lang="en-US" dirty="0" smtClean="0"/>
              <a:t>):</a:t>
            </a:r>
            <a:r>
              <a:rPr lang="zh-CN" altLang="en-US" dirty="0" smtClean="0"/>
              <a:t>对</a:t>
            </a:r>
            <a:r>
              <a:rPr lang="en-US" dirty="0" smtClean="0"/>
              <a:t>“</a:t>
            </a:r>
            <a:r>
              <a:rPr lang="zh-CN" altLang="en-US" dirty="0" smtClean="0"/>
              <a:t>核舟</a:t>
            </a:r>
            <a:r>
              <a:rPr lang="en-US" dirty="0" smtClean="0"/>
              <a:t>”</a:t>
            </a:r>
            <a:r>
              <a:rPr lang="zh-CN" altLang="en-US" dirty="0" smtClean="0"/>
              <a:t>总结、评价。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占位符 7"/>
          <p:cNvSpPr txBox="1">
            <a:spLocks/>
          </p:cNvSpPr>
          <p:nvPr/>
        </p:nvSpPr>
        <p:spPr>
          <a:xfrm>
            <a:off x="9167834" y="3000372"/>
            <a:ext cx="1000132" cy="428628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核舟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7"/>
          <p:cNvSpPr txBox="1">
            <a:spLocks/>
          </p:cNvSpPr>
          <p:nvPr/>
        </p:nvSpPr>
        <p:spPr>
          <a:xfrm>
            <a:off x="1095340" y="4857760"/>
            <a:ext cx="3429024" cy="428628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结构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6979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8" grpId="0"/>
      <p:bldP spid="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二、活动</a:t>
            </a:r>
            <a:r>
              <a:rPr lang="en-US" dirty="0" smtClean="0"/>
              <a:t>:</a:t>
            </a:r>
            <a:r>
              <a:rPr lang="zh-CN" altLang="en-US" dirty="0" smtClean="0"/>
              <a:t>熟读成诵</a:t>
            </a:r>
            <a:r>
              <a:rPr lang="en-US" dirty="0" smtClean="0"/>
              <a:t>,</a:t>
            </a:r>
            <a:r>
              <a:rPr lang="zh-CN" altLang="en-US" dirty="0" smtClean="0"/>
              <a:t>疏通积累。</a:t>
            </a:r>
          </a:p>
          <a:p>
            <a:r>
              <a:rPr lang="zh-CN" altLang="en-US" dirty="0" smtClean="0"/>
              <a:t>对照课文注释</a:t>
            </a:r>
            <a:r>
              <a:rPr lang="en-US" dirty="0" smtClean="0"/>
              <a:t>,</a:t>
            </a:r>
            <a:r>
              <a:rPr lang="zh-CN" altLang="en-US" dirty="0" smtClean="0"/>
              <a:t>小组合作翻译全文</a:t>
            </a:r>
            <a:r>
              <a:rPr lang="en-US" dirty="0" smtClean="0"/>
              <a:t>,</a:t>
            </a:r>
            <a:r>
              <a:rPr lang="zh-CN" altLang="en-US" dirty="0" smtClean="0"/>
              <a:t>注意重点文言知识的积累。</a:t>
            </a:r>
            <a:endParaRPr lang="en-US" altLang="zh-CN" dirty="0" smtClean="0"/>
          </a:p>
          <a:p>
            <a:r>
              <a:rPr lang="en-US" dirty="0" smtClean="0"/>
              <a:t>1.</a:t>
            </a:r>
            <a:r>
              <a:rPr lang="zh-CN" altLang="en-US" dirty="0" smtClean="0"/>
              <a:t>找出下列句子中的通假字</a:t>
            </a:r>
            <a:r>
              <a:rPr lang="en-US" dirty="0" smtClean="0"/>
              <a:t>,</a:t>
            </a:r>
            <a:r>
              <a:rPr lang="zh-CN" altLang="en-US" dirty="0" smtClean="0"/>
              <a:t>并解释其含义。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诎右臂支船</a:t>
            </a:r>
          </a:p>
          <a:p>
            <a:r>
              <a:rPr lang="en-US" dirty="0" smtClean="0"/>
              <a:t>(2)</a:t>
            </a:r>
            <a:r>
              <a:rPr lang="zh-CN" altLang="en-US" dirty="0" smtClean="0"/>
              <a:t>左手倚一衡木</a:t>
            </a:r>
          </a:p>
          <a:p>
            <a:r>
              <a:rPr lang="en-US" dirty="0" smtClean="0"/>
              <a:t>(3)</a:t>
            </a:r>
            <a:r>
              <a:rPr lang="zh-CN" altLang="en-US" dirty="0" smtClean="0"/>
              <a:t>舟首尾长约八分有奇</a:t>
            </a:r>
          </a:p>
          <a:p>
            <a:r>
              <a:rPr lang="en-US" dirty="0" smtClean="0"/>
              <a:t>(4)</a:t>
            </a:r>
            <a:r>
              <a:rPr lang="zh-CN" altLang="en-US" dirty="0" smtClean="0"/>
              <a:t>盖简桃核修狭者为之</a:t>
            </a:r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095604" y="3071810"/>
            <a:ext cx="6143668" cy="857256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zh-CN" altLang="en-US" dirty="0" smtClean="0"/>
              <a:t>诎</a:t>
            </a:r>
            <a:r>
              <a:rPr lang="en-US" dirty="0" smtClean="0"/>
              <a:t>”</a:t>
            </a:r>
            <a:r>
              <a:rPr lang="zh-CN" altLang="en-US" dirty="0" smtClean="0"/>
              <a:t>同</a:t>
            </a:r>
            <a:r>
              <a:rPr lang="en-US" dirty="0" smtClean="0"/>
              <a:t>“</a:t>
            </a:r>
            <a:r>
              <a:rPr lang="zh-CN" altLang="en-US" dirty="0" smtClean="0"/>
              <a:t>屈</a:t>
            </a:r>
            <a:r>
              <a:rPr lang="en-US" dirty="0" smtClean="0"/>
              <a:t>”,</a:t>
            </a:r>
            <a:r>
              <a:rPr lang="zh-CN" altLang="en-US" dirty="0" smtClean="0"/>
              <a:t>弯曲。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3595670" y="3714752"/>
            <a:ext cx="6429420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衡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同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横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横着的。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4595802" y="4357694"/>
            <a:ext cx="7143800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有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同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又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用来连接整数和零数。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5524496" y="5072074"/>
            <a:ext cx="4643470" cy="500066"/>
          </a:xfrm>
          <a:prstGeom prst="rect">
            <a:avLst/>
          </a:prstGeom>
        </p:spPr>
        <p:txBody>
          <a:bodyPr/>
          <a:lstStyle/>
          <a:p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简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同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拣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挑选。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7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7650" name="Object 2"/>
          <p:cNvGraphicFramePr>
            <a:graphicFrameLocks noChangeAspect="1"/>
          </p:cNvGraphicFramePr>
          <p:nvPr/>
        </p:nvGraphicFramePr>
        <p:xfrm>
          <a:off x="1468459" y="3929066"/>
          <a:ext cx="7699375" cy="2581275"/>
        </p:xfrm>
        <a:graphic>
          <a:graphicData uri="http://schemas.openxmlformats.org/presentationml/2006/ole">
            <p:oleObj spid="_x0000_s27650" name="文档" r:id="rId3" imgW="7984759" imgH="2659881" progId="Word.Document.12">
              <p:embed/>
            </p:oleObj>
          </a:graphicData>
        </a:graphic>
      </p:graphicFrame>
      <p:graphicFrame>
        <p:nvGraphicFramePr>
          <p:cNvPr id="27649" name="Object 1"/>
          <p:cNvGraphicFramePr>
            <a:graphicFrameLocks noChangeAspect="1"/>
          </p:cNvGraphicFramePr>
          <p:nvPr/>
        </p:nvGraphicFramePr>
        <p:xfrm>
          <a:off x="1444625" y="1636713"/>
          <a:ext cx="8569325" cy="2698750"/>
        </p:xfrm>
        <a:graphic>
          <a:graphicData uri="http://schemas.openxmlformats.org/presentationml/2006/ole">
            <p:oleObj spid="_x0000_s27649" name="文档" r:id="rId4" imgW="8812368" imgH="2779167" progId="Word.Document.12">
              <p:embed/>
            </p:oleObj>
          </a:graphicData>
        </a:graphic>
      </p:graphicFrame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000108"/>
            <a:ext cx="10358510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解释下列加点的多义词。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452794" y="2143116"/>
            <a:ext cx="4214842" cy="857256"/>
          </a:xfrm>
        </p:spPr>
        <p:txBody>
          <a:bodyPr/>
          <a:lstStyle/>
          <a:p>
            <a:r>
              <a:rPr lang="zh-CN" altLang="en-US" dirty="0" smtClean="0"/>
              <a:t>奇特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2024034" y="3143248"/>
            <a:ext cx="3857652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零数、余数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1738282" y="5214950"/>
            <a:ext cx="4643470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2800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做，这里是雕刻的意思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4595802" y="4000504"/>
            <a:ext cx="785818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是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3246800" y="200024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5238744" y="3000372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3818304" y="4286256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2460982" y="5141253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2452662" y="614138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6" name="文本占位符 2"/>
          <p:cNvSpPr txBox="1">
            <a:spLocks/>
          </p:cNvSpPr>
          <p:nvPr/>
        </p:nvSpPr>
        <p:spPr>
          <a:xfrm>
            <a:off x="2952728" y="5715016"/>
            <a:ext cx="4643470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2800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刻有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7" grpId="0" build="p"/>
      <p:bldP spid="16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6625" name="Object 1"/>
          <p:cNvGraphicFramePr>
            <a:graphicFrameLocks noChangeAspect="1"/>
          </p:cNvGraphicFramePr>
          <p:nvPr/>
        </p:nvGraphicFramePr>
        <p:xfrm>
          <a:off x="1444625" y="1430338"/>
          <a:ext cx="8643938" cy="2508250"/>
        </p:xfrm>
        <a:graphic>
          <a:graphicData uri="http://schemas.openxmlformats.org/presentationml/2006/ole">
            <p:oleObj spid="_x0000_s26625" name="文档" r:id="rId3" imgW="8961443" imgH="2575117" progId="Word.Document.12">
              <p:embed/>
            </p:oleObj>
          </a:graphicData>
        </a:graphic>
      </p:graphicFrame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809984" y="1285860"/>
            <a:ext cx="2500330" cy="857256"/>
          </a:xfrm>
        </p:spPr>
        <p:txBody>
          <a:bodyPr/>
          <a:lstStyle/>
          <a:p>
            <a:r>
              <a:rPr lang="zh-CN" altLang="en-US" dirty="0" smtClean="0"/>
              <a:t>大约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3952860" y="1928802"/>
            <a:ext cx="2286016" cy="714380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2800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可以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4310050" y="2428868"/>
            <a:ext cx="4643470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zh-CN" altLang="en-US" sz="2800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名词，画卷的一端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4095736" y="4000504"/>
            <a:ext cx="135732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说话</a:t>
            </a:r>
          </a:p>
        </p:txBody>
      </p:sp>
      <p:sp>
        <p:nvSpPr>
          <p:cNvPr id="8" name="矩形 7"/>
          <p:cNvSpPr/>
          <p:nvPr/>
        </p:nvSpPr>
        <p:spPr>
          <a:xfrm>
            <a:off x="2738414" y="1783667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2666976" y="2285992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381488" y="292893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3381356" y="350043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5" name="文本占位符 2"/>
          <p:cNvSpPr txBox="1">
            <a:spLocks/>
          </p:cNvSpPr>
          <p:nvPr/>
        </p:nvSpPr>
        <p:spPr>
          <a:xfrm>
            <a:off x="4024298" y="3071810"/>
            <a:ext cx="4143404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形容</a:t>
            </a:r>
            <a:r>
              <a:rPr kumimoji="0" lang="zh-CN" altLang="en-US" sz="2800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词，端正、正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graphicFrame>
        <p:nvGraphicFramePr>
          <p:cNvPr id="26626" name="Object 2"/>
          <p:cNvGraphicFramePr>
            <a:graphicFrameLocks noChangeAspect="1"/>
          </p:cNvGraphicFramePr>
          <p:nvPr/>
        </p:nvGraphicFramePr>
        <p:xfrm>
          <a:off x="1523968" y="4000504"/>
          <a:ext cx="6062663" cy="2344738"/>
        </p:xfrm>
        <a:graphic>
          <a:graphicData uri="http://schemas.openxmlformats.org/presentationml/2006/ole">
            <p:oleObj spid="_x0000_s26626" name="文档" r:id="rId4" imgW="6150920" imgH="2383750" progId="Word.Document.12">
              <p:embed/>
            </p:oleObj>
          </a:graphicData>
        </a:graphic>
      </p:graphicFrame>
      <p:sp>
        <p:nvSpPr>
          <p:cNvPr id="17" name="文本占位符 2"/>
          <p:cNvSpPr txBox="1">
            <a:spLocks/>
          </p:cNvSpPr>
          <p:nvPr/>
        </p:nvSpPr>
        <p:spPr>
          <a:xfrm>
            <a:off x="4452926" y="4572008"/>
            <a:ext cx="135732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告诉</a:t>
            </a:r>
          </a:p>
        </p:txBody>
      </p:sp>
      <p:sp>
        <p:nvSpPr>
          <p:cNvPr id="18" name="文本占位符 2"/>
          <p:cNvSpPr txBox="1">
            <a:spLocks/>
          </p:cNvSpPr>
          <p:nvPr/>
        </p:nvSpPr>
        <p:spPr>
          <a:xfrm>
            <a:off x="5024430" y="5214950"/>
            <a:ext cx="135732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大概</a:t>
            </a:r>
          </a:p>
        </p:txBody>
      </p:sp>
      <p:sp>
        <p:nvSpPr>
          <p:cNvPr id="19" name="文本占位符 2"/>
          <p:cNvSpPr txBox="1">
            <a:spLocks/>
          </p:cNvSpPr>
          <p:nvPr/>
        </p:nvSpPr>
        <p:spPr>
          <a:xfrm>
            <a:off x="5810248" y="5786454"/>
            <a:ext cx="1357322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原来</a:t>
            </a:r>
          </a:p>
        </p:txBody>
      </p:sp>
      <p:sp>
        <p:nvSpPr>
          <p:cNvPr id="20" name="矩形 19"/>
          <p:cNvSpPr/>
          <p:nvPr/>
        </p:nvSpPr>
        <p:spPr>
          <a:xfrm>
            <a:off x="3532552" y="4286256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3524232" y="492693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2452662" y="5498443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2452662" y="6069947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1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7" grpId="0" build="p"/>
      <p:bldP spid="15" grpId="0" build="p"/>
      <p:bldP spid="17" grpId="0" build="p"/>
      <p:bldP spid="18" grpId="0" build="p"/>
      <p:bldP spid="19" grpId="0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指出下列加点古今异义词的古义和今义。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其两膝相比者</a:t>
            </a:r>
          </a:p>
          <a:p>
            <a:r>
              <a:rPr lang="zh-CN" altLang="en-US" dirty="0" smtClean="0"/>
              <a:t>古义</a:t>
            </a:r>
            <a:r>
              <a:rPr lang="en-US" dirty="0" smtClean="0"/>
              <a:t>:</a:t>
            </a:r>
            <a:r>
              <a:rPr lang="zh-CN" altLang="en-US" u="sng" dirty="0" smtClean="0"/>
              <a:t>　  　　</a:t>
            </a:r>
            <a:r>
              <a:rPr lang="zh-CN" altLang="en-US" dirty="0" smtClean="0"/>
              <a:t>　今义</a:t>
            </a:r>
            <a:r>
              <a:rPr lang="en-US" dirty="0" smtClean="0"/>
              <a:t>:</a:t>
            </a:r>
            <a:r>
              <a:rPr lang="zh-CN" altLang="en-US" u="sng" dirty="0" smtClean="0"/>
              <a:t>　</a:t>
            </a:r>
            <a:r>
              <a:rPr lang="en-US" altLang="zh-CN" u="sng" dirty="0" smtClean="0"/>
              <a:t>		</a:t>
            </a:r>
            <a:r>
              <a:rPr lang="zh-CN" altLang="en-US" u="sng" dirty="0" smtClean="0"/>
              <a:t>　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高可二黍许</a:t>
            </a:r>
          </a:p>
          <a:p>
            <a:r>
              <a:rPr lang="zh-CN" altLang="en-US" dirty="0" smtClean="0"/>
              <a:t>古义</a:t>
            </a:r>
            <a:r>
              <a:rPr lang="en-US" dirty="0" smtClean="0"/>
              <a:t>:</a:t>
            </a:r>
            <a:r>
              <a:rPr lang="zh-CN" altLang="en-US" u="sng" dirty="0" smtClean="0"/>
              <a:t>　　　</a:t>
            </a:r>
            <a:r>
              <a:rPr lang="zh-CN" altLang="en-US" dirty="0" smtClean="0"/>
              <a:t>　</a:t>
            </a:r>
            <a:r>
              <a:rPr lang="en-US" dirty="0" smtClean="0"/>
              <a:t>	</a:t>
            </a:r>
            <a:r>
              <a:rPr lang="zh-CN" altLang="en-US" dirty="0" smtClean="0"/>
              <a:t>今义</a:t>
            </a:r>
            <a:r>
              <a:rPr lang="en-US" dirty="0" smtClean="0"/>
              <a:t>:</a:t>
            </a:r>
            <a:r>
              <a:rPr lang="zh-CN" altLang="en-US" u="sng" dirty="0" smtClean="0"/>
              <a:t>　 </a:t>
            </a:r>
            <a:r>
              <a:rPr lang="en-US" altLang="zh-CN" u="sng" dirty="0" smtClean="0"/>
              <a:t>	</a:t>
            </a:r>
            <a:r>
              <a:rPr lang="zh-CN" altLang="en-US" u="sng" dirty="0" smtClean="0"/>
              <a:t>　　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809720" y="2357430"/>
            <a:ext cx="2214578" cy="857256"/>
          </a:xfrm>
        </p:spPr>
        <p:txBody>
          <a:bodyPr/>
          <a:lstStyle/>
          <a:p>
            <a:r>
              <a:rPr lang="zh-CN" altLang="en-US" dirty="0" smtClean="0"/>
              <a:t>靠近。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4310050" y="2357430"/>
            <a:ext cx="2222898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比较。　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4667240" y="3643314"/>
            <a:ext cx="2071702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可以。</a:t>
            </a:r>
            <a:endParaRPr kumimoji="0" lang="zh-CN" altLang="en-US" sz="2800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2524100" y="3786190"/>
            <a:ext cx="1071570" cy="500066"/>
          </a:xfrm>
          <a:prstGeom prst="rect">
            <a:avLst/>
          </a:prstGeom>
        </p:spPr>
        <p:txBody>
          <a:bodyPr/>
          <a:lstStyle/>
          <a:p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大约。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3595670" y="2214554"/>
            <a:ext cx="420308" cy="43088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524100" y="350043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7" grpId="0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19459" name="Object 3"/>
          <p:cNvGraphicFramePr>
            <a:graphicFrameLocks noChangeAspect="1"/>
          </p:cNvGraphicFramePr>
          <p:nvPr/>
        </p:nvGraphicFramePr>
        <p:xfrm>
          <a:off x="1592263" y="1931988"/>
          <a:ext cx="9852025" cy="3052762"/>
        </p:xfrm>
        <a:graphic>
          <a:graphicData uri="http://schemas.openxmlformats.org/presentationml/2006/ole">
            <p:oleObj spid="_x0000_s19459" name="文档" r:id="rId3" imgW="10214319" imgH="3182932" progId="Word.Document.12">
              <p:embed/>
            </p:oleObj>
          </a:graphicData>
        </a:graphic>
      </p:graphicFrame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指出下列虚词的意义、用法。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667372" y="1785926"/>
            <a:ext cx="3143272" cy="857256"/>
          </a:xfrm>
        </p:spPr>
        <p:txBody>
          <a:bodyPr/>
          <a:lstStyle/>
          <a:p>
            <a:r>
              <a:rPr lang="zh-CN" altLang="en-US" dirty="0" smtClean="0"/>
              <a:t>连词，并且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3381356" y="2357430"/>
            <a:ext cx="3429024" cy="857256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表承接，不译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4810116" y="2928934"/>
            <a:ext cx="3857652" cy="857256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表转折，但是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4452926" y="3500438"/>
            <a:ext cx="1714512" cy="857256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用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4524364" y="4143380"/>
            <a:ext cx="1714512" cy="857256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甚至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6" grpId="0" build="p"/>
      <p:bldP spid="7" grpId="0" build="p"/>
      <p:bldP spid="9" grpId="0" build="p"/>
      <p:bldP spid="10" grpId="0" build="p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三、问题：在课文的主体部分，作者是按照什么顺序介绍核舟的？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2285992"/>
            <a:ext cx="10001320" cy="857256"/>
          </a:xfrm>
        </p:spPr>
        <p:txBody>
          <a:bodyPr/>
          <a:lstStyle/>
          <a:p>
            <a:r>
              <a:rPr lang="zh-CN" altLang="en-US" dirty="0" smtClean="0"/>
              <a:t>按照空间顺序介绍</a:t>
            </a:r>
            <a:r>
              <a:rPr lang="en-US" dirty="0" smtClean="0"/>
              <a:t>,</a:t>
            </a:r>
            <a:r>
              <a:rPr lang="zh-CN" altLang="en-US" dirty="0" smtClean="0"/>
              <a:t>先整体后局部。先写核舟的正面</a:t>
            </a:r>
            <a:r>
              <a:rPr lang="en-US" dirty="0" smtClean="0"/>
              <a:t>,</a:t>
            </a:r>
            <a:r>
              <a:rPr lang="zh-CN" altLang="en-US" dirty="0" smtClean="0"/>
              <a:t>次写它的背面。写正面则整体介绍核舟的体积</a:t>
            </a:r>
            <a:r>
              <a:rPr lang="en-US" dirty="0" smtClean="0"/>
              <a:t>,</a:t>
            </a:r>
            <a:r>
              <a:rPr lang="zh-CN" altLang="en-US" dirty="0" smtClean="0"/>
              <a:t>接着写舟的中间部分</a:t>
            </a:r>
            <a:r>
              <a:rPr lang="en-US" dirty="0" smtClean="0"/>
              <a:t>——</a:t>
            </a:r>
            <a:r>
              <a:rPr lang="zh-CN" altLang="en-US" dirty="0" smtClean="0"/>
              <a:t>船舱</a:t>
            </a:r>
            <a:r>
              <a:rPr lang="en-US" dirty="0" smtClean="0"/>
              <a:t>,</a:t>
            </a:r>
            <a:r>
              <a:rPr lang="zh-CN" altLang="en-US" dirty="0" smtClean="0"/>
              <a:t>然后介绍船头和船尾。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▶备选问题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舟的正面</a:t>
            </a:r>
            <a:r>
              <a:rPr lang="en-US" dirty="0" smtClean="0"/>
              <a:t>,</a:t>
            </a:r>
            <a:r>
              <a:rPr lang="zh-CN" altLang="en-US" dirty="0" smtClean="0"/>
              <a:t>不是按照</a:t>
            </a:r>
            <a:r>
              <a:rPr lang="en-US" dirty="0" smtClean="0"/>
              <a:t>“</a:t>
            </a:r>
            <a:r>
              <a:rPr lang="zh-CN" altLang="en-US" dirty="0" smtClean="0"/>
              <a:t>船头</a:t>
            </a:r>
            <a:r>
              <a:rPr lang="en-US" dirty="0" smtClean="0"/>
              <a:t>→</a:t>
            </a:r>
            <a:r>
              <a:rPr lang="zh-CN" altLang="en-US" dirty="0" smtClean="0"/>
              <a:t>船舱</a:t>
            </a:r>
            <a:r>
              <a:rPr lang="en-US" dirty="0" smtClean="0"/>
              <a:t>→</a:t>
            </a:r>
            <a:r>
              <a:rPr lang="zh-CN" altLang="en-US" dirty="0" smtClean="0"/>
              <a:t>船尾</a:t>
            </a:r>
            <a:r>
              <a:rPr lang="en-US" dirty="0" smtClean="0"/>
              <a:t>”</a:t>
            </a:r>
            <a:r>
              <a:rPr lang="zh-CN" altLang="en-US" dirty="0" smtClean="0"/>
              <a:t>的顺序写</a:t>
            </a:r>
            <a:r>
              <a:rPr lang="en-US" dirty="0" smtClean="0"/>
              <a:t>,</a:t>
            </a:r>
            <a:r>
              <a:rPr lang="zh-CN" altLang="en-US" dirty="0" smtClean="0"/>
              <a:t>而将船头和船舱的顺序颠倒</a:t>
            </a:r>
            <a:r>
              <a:rPr lang="en-US" dirty="0" smtClean="0"/>
              <a:t>,</a:t>
            </a:r>
            <a:r>
              <a:rPr lang="zh-CN" altLang="en-US" dirty="0" smtClean="0"/>
              <a:t>请探究这样写的原因。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23836" y="1357298"/>
            <a:ext cx="11144328" cy="857256"/>
          </a:xfrm>
        </p:spPr>
        <p:txBody>
          <a:bodyPr/>
          <a:lstStyle/>
          <a:p>
            <a:r>
              <a:rPr lang="zh-CN" altLang="en-US" dirty="0" smtClean="0"/>
              <a:t>原因大概有两个</a:t>
            </a:r>
            <a:r>
              <a:rPr lang="en-US" dirty="0" smtClean="0"/>
              <a:t>:</a:t>
            </a:r>
            <a:r>
              <a:rPr lang="zh-CN" altLang="en-US" dirty="0" smtClean="0"/>
              <a:t>一是核舟的中间部分是船舱</a:t>
            </a:r>
            <a:r>
              <a:rPr lang="en-US" dirty="0" smtClean="0"/>
              <a:t>,</a:t>
            </a:r>
            <a:r>
              <a:rPr lang="zh-CN" altLang="en-US" dirty="0" smtClean="0"/>
              <a:t>高起而宽敞</a:t>
            </a:r>
            <a:r>
              <a:rPr lang="en-US" dirty="0" smtClean="0"/>
              <a:t>,</a:t>
            </a:r>
            <a:r>
              <a:rPr lang="zh-CN" altLang="en-US" dirty="0" smtClean="0"/>
              <a:t>十分引人注目</a:t>
            </a:r>
            <a:r>
              <a:rPr lang="en-US" dirty="0" smtClean="0"/>
              <a:t>,</a:t>
            </a:r>
            <a:r>
              <a:rPr lang="zh-CN" altLang="en-US" dirty="0" smtClean="0"/>
              <a:t>舱边的窗又可以关闭</a:t>
            </a:r>
            <a:r>
              <a:rPr lang="en-US" dirty="0" smtClean="0"/>
              <a:t>,</a:t>
            </a:r>
            <a:r>
              <a:rPr lang="zh-CN" altLang="en-US" dirty="0" smtClean="0"/>
              <a:t>这样说可以引发读者的兴趣</a:t>
            </a:r>
            <a:r>
              <a:rPr lang="en-US" dirty="0" smtClean="0"/>
              <a:t>;</a:t>
            </a:r>
            <a:r>
              <a:rPr lang="zh-CN" altLang="en-US" dirty="0" smtClean="0"/>
              <a:t>二是窗上又刻有苏轼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赤壁赋</a:t>
            </a:r>
            <a:r>
              <a:rPr lang="en-US" altLang="zh-CN" dirty="0" smtClean="0"/>
              <a:t>》《</a:t>
            </a:r>
            <a:r>
              <a:rPr lang="zh-CN" altLang="en-US" dirty="0" smtClean="0"/>
              <a:t>后赤壁赋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中写景的名句</a:t>
            </a:r>
            <a:r>
              <a:rPr lang="en-US" dirty="0" smtClean="0"/>
              <a:t>,</a:t>
            </a:r>
            <a:r>
              <a:rPr lang="zh-CN" altLang="en-US" dirty="0" smtClean="0"/>
              <a:t>可以使读者通过想象感知苏轼当年泛舟赤壁时的优美环境。如果我们把核舟比作一幅图画的话</a:t>
            </a:r>
            <a:r>
              <a:rPr lang="en-US" dirty="0" smtClean="0"/>
              <a:t>,</a:t>
            </a:r>
            <a:r>
              <a:rPr lang="zh-CN" altLang="en-US" dirty="0" smtClean="0"/>
              <a:t>船舱无疑就是背景部分了</a:t>
            </a:r>
            <a:r>
              <a:rPr lang="en-US" dirty="0" smtClean="0"/>
              <a:t>,</a:t>
            </a:r>
            <a:r>
              <a:rPr lang="zh-CN" altLang="en-US" dirty="0" smtClean="0"/>
              <a:t>先说背景</a:t>
            </a:r>
            <a:r>
              <a:rPr lang="en-US" dirty="0" smtClean="0"/>
              <a:t>,</a:t>
            </a:r>
            <a:r>
              <a:rPr lang="zh-CN" altLang="en-US" dirty="0" smtClean="0"/>
              <a:t>不仅可以引人入胜</a:t>
            </a:r>
            <a:r>
              <a:rPr lang="en-US" dirty="0" smtClean="0"/>
              <a:t>,</a:t>
            </a:r>
            <a:r>
              <a:rPr lang="zh-CN" altLang="en-US" dirty="0" smtClean="0"/>
              <a:t>而且可以使读者初步感受这个环境中的特殊氛围。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715700" cy="4929222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解释下列句中加点词的活用现象。</a:t>
            </a:r>
          </a:p>
          <a:p>
            <a:r>
              <a:rPr lang="en-US" dirty="0" smtClean="0"/>
              <a:t>(1)</a:t>
            </a:r>
            <a:r>
              <a:rPr lang="zh-CN" altLang="en-US" dirty="0" smtClean="0"/>
              <a:t>箬篷覆之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(2)</a:t>
            </a:r>
            <a:r>
              <a:rPr lang="zh-CN" altLang="en-US" dirty="0" smtClean="0"/>
              <a:t>石青糁之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(3)</a:t>
            </a:r>
            <a:r>
              <a:rPr lang="zh-CN" altLang="en-US" dirty="0" smtClean="0"/>
              <a:t>中峨冠而多髯者为东坡</a:t>
            </a:r>
            <a:r>
              <a:rPr lang="en-US" dirty="0" smtClean="0"/>
              <a:t>:</a:t>
            </a:r>
            <a:endParaRPr lang="zh-CN" altLang="en-US" dirty="0" smtClean="0"/>
          </a:p>
          <a:p>
            <a:r>
              <a:rPr lang="en-US" dirty="0" smtClean="0"/>
              <a:t>(4)</a:t>
            </a:r>
            <a:r>
              <a:rPr lang="zh-CN" altLang="en-US" dirty="0" smtClean="0"/>
              <a:t>卧右膝</a:t>
            </a:r>
            <a:r>
              <a:rPr lang="en-US" dirty="0" smtClean="0"/>
              <a:t>,</a:t>
            </a:r>
            <a:r>
              <a:rPr lang="zh-CN" altLang="en-US" dirty="0" smtClean="0"/>
              <a:t>诎右臂支船</a:t>
            </a:r>
            <a:r>
              <a:rPr lang="en-US" dirty="0" smtClean="0"/>
              <a:t>:</a:t>
            </a:r>
          </a:p>
          <a:p>
            <a:endParaRPr lang="zh-CN" altLang="en-US" dirty="0" smtClean="0"/>
          </a:p>
          <a:p>
            <a:r>
              <a:rPr lang="en-US" dirty="0" smtClean="0"/>
              <a:t>(5)</a:t>
            </a:r>
            <a:r>
              <a:rPr lang="zh-CN" altLang="en-US" dirty="0" smtClean="0"/>
              <a:t>居右者椎髻仰面</a:t>
            </a:r>
            <a:r>
              <a:rPr lang="en-US" dirty="0" smtClean="0"/>
              <a:t>:</a:t>
            </a:r>
            <a:r>
              <a:rPr lang="en-US" altLang="zh-CN" u="sng" dirty="0" smtClean="0"/>
              <a:t>						</a:t>
            </a:r>
            <a:r>
              <a:rPr lang="en-US" u="sng" dirty="0" smtClean="0"/>
              <a:t> 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952728" y="1785926"/>
            <a:ext cx="4429156" cy="857256"/>
          </a:xfrm>
        </p:spPr>
        <p:txBody>
          <a:bodyPr/>
          <a:lstStyle/>
          <a:p>
            <a:r>
              <a:rPr lang="zh-CN" altLang="en-US" dirty="0" smtClean="0"/>
              <a:t>名词作状语</a:t>
            </a:r>
            <a:r>
              <a:rPr lang="en-US" dirty="0" smtClean="0"/>
              <a:t>,</a:t>
            </a:r>
            <a:r>
              <a:rPr lang="zh-CN" altLang="en-US" dirty="0" smtClean="0"/>
              <a:t>用箬篷。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2952728" y="2428868"/>
            <a:ext cx="9239272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石青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名词作状语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用石青。　糁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名词用作动词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涂染。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 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5024430" y="3071810"/>
            <a:ext cx="6357982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名词用作动词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戴着高高的帽子。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4524364" y="3714752"/>
            <a:ext cx="7286676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卧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动词的使动用法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使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……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平放。诎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同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屈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动词的使动用法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使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……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弯曲。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4095736" y="4929198"/>
            <a:ext cx="6357982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名词作动词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梳着锥形发髻。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矩形 8"/>
          <p:cNvSpPr/>
          <p:nvPr/>
        </p:nvSpPr>
        <p:spPr>
          <a:xfrm>
            <a:off x="2524100" y="221229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2175230" y="221229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166910" y="2855237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2" name="矩形 11"/>
          <p:cNvSpPr/>
          <p:nvPr/>
        </p:nvSpPr>
        <p:spPr>
          <a:xfrm>
            <a:off x="2532420" y="2857496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2881290" y="2855237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2524100" y="349817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2872970" y="349592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3381356" y="4141121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2166910" y="414338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3246800" y="542700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3595670" y="5424746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7" grpId="0" build="p"/>
      <p:bldP spid="8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积累重要的文言实词、虚词</a:t>
            </a:r>
            <a:r>
              <a:rPr lang="en-US" dirty="0" smtClean="0"/>
              <a:t>,</a:t>
            </a:r>
            <a:r>
              <a:rPr lang="zh-CN" altLang="en-US" dirty="0" smtClean="0"/>
              <a:t>理解特殊句式。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学习本文说明和描写相结合的写法。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认识我国古代艺人高超的雕刻技术</a:t>
            </a:r>
            <a:r>
              <a:rPr lang="en-US" dirty="0" smtClean="0"/>
              <a:t>,</a:t>
            </a:r>
            <a:r>
              <a:rPr lang="zh-CN" altLang="en-US" dirty="0" smtClean="0"/>
              <a:t>认识我国古代劳动人民的聪明才智和卓越技艺。</a:t>
            </a:r>
          </a:p>
          <a:p>
            <a:pPr algn="ctr"/>
            <a:r>
              <a:rPr lang="zh-CN" altLang="en-US" dirty="0" smtClean="0"/>
              <a:t>第 一 课 时</a:t>
            </a:r>
          </a:p>
          <a:p>
            <a:pPr algn="ctr"/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666712" y="5214950"/>
            <a:ext cx="10644262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 1.</a:t>
            </a:r>
            <a:r>
              <a:rPr lang="zh-CN" altLang="en-US" dirty="0" smtClean="0"/>
              <a:t>疏通课文大意</a:t>
            </a:r>
            <a:r>
              <a:rPr lang="en-US" dirty="0" smtClean="0"/>
              <a:t>,</a:t>
            </a:r>
            <a:r>
              <a:rPr lang="zh-CN" altLang="en-US" dirty="0" smtClean="0"/>
              <a:t>了解课文内容。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积累重要的文言实词、虚词</a:t>
            </a:r>
            <a:r>
              <a:rPr lang="en-US" dirty="0" smtClean="0"/>
              <a:t>,</a:t>
            </a:r>
            <a:r>
              <a:rPr lang="zh-CN" altLang="en-US" dirty="0" smtClean="0"/>
              <a:t>理清行文思路。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="" xmlns:a16="http://schemas.microsoft.com/office/drawing/2014/main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="" xmlns:a16="http://schemas.microsoft.com/office/drawing/2014/main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="" xmlns:a16="http://schemas.microsoft.com/office/drawing/2014/main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="" xmlns:a16="http://schemas.microsoft.com/office/drawing/2014/main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="" xmlns:a16="http://schemas.microsoft.com/office/drawing/2014/main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="" xmlns:a16="http://schemas.microsoft.com/office/drawing/2014/main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="" xmlns:a16="http://schemas.microsoft.com/office/drawing/2014/main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="" xmlns:a16="http://schemas.microsoft.com/office/drawing/2014/main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="" xmlns:a16="http://schemas.microsoft.com/office/drawing/2014/main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="" xmlns:a16="http://schemas.microsoft.com/office/drawing/2014/main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="" xmlns:p14="http://schemas.microsoft.com/office/powerpoint/2010/main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23836" y="1785926"/>
            <a:ext cx="11072890" cy="1857388"/>
          </a:xfrm>
        </p:spPr>
        <p:txBody>
          <a:bodyPr/>
          <a:lstStyle/>
          <a:p>
            <a:r>
              <a:rPr lang="zh-CN" altLang="en-US" dirty="0" smtClean="0"/>
              <a:t>微雕艺术是汉族传统工艺技术中最为精细微小的一种工艺</a:t>
            </a:r>
            <a:r>
              <a:rPr lang="en-US" dirty="0" smtClean="0"/>
              <a:t>,</a:t>
            </a:r>
            <a:r>
              <a:rPr lang="zh-CN" altLang="en-US" dirty="0" smtClean="0"/>
              <a:t>是集汉族文化精华的袖珍艺术</a:t>
            </a:r>
            <a:r>
              <a:rPr lang="en-US" dirty="0" smtClean="0"/>
              <a:t>,</a:t>
            </a:r>
            <a:r>
              <a:rPr lang="zh-CN" altLang="en-US" dirty="0" smtClean="0"/>
              <a:t>是雕刻技法的一门分支。微雕一般指微细的圆雕、浮雕和透雕</a:t>
            </a:r>
            <a:r>
              <a:rPr lang="en-US" dirty="0" smtClean="0"/>
              <a:t>(</a:t>
            </a:r>
            <a:r>
              <a:rPr lang="zh-CN" altLang="en-US" dirty="0" smtClean="0"/>
              <a:t>镂空雕</a:t>
            </a:r>
            <a:r>
              <a:rPr lang="en-US" dirty="0" smtClean="0"/>
              <a:t>)</a:t>
            </a:r>
            <a:r>
              <a:rPr lang="zh-CN" altLang="en-US" dirty="0" smtClean="0"/>
              <a:t>等。所表现出来的多是跟自然界相像的东西。微雕是凸出来的</a:t>
            </a:r>
            <a:r>
              <a:rPr lang="en-US" dirty="0" smtClean="0"/>
              <a:t>,</a:t>
            </a:r>
            <a:r>
              <a:rPr lang="zh-CN" altLang="en-US" dirty="0" smtClean="0"/>
              <a:t>富有立体感。它甚至可以在米粒大小的象牙片、竹片或数毫米的头发丝上进行雕刻</a:t>
            </a:r>
            <a:r>
              <a:rPr lang="en-US" dirty="0" smtClean="0"/>
              <a:t>,</a:t>
            </a:r>
            <a:r>
              <a:rPr lang="zh-CN" altLang="en-US" dirty="0" smtClean="0"/>
              <a:t>其作品要用放大镜或显微镜方能观看到镂刻的内容</a:t>
            </a:r>
            <a:r>
              <a:rPr lang="en-US" dirty="0" smtClean="0"/>
              <a:t>,</a:t>
            </a:r>
            <a:r>
              <a:rPr lang="zh-CN" altLang="en-US" dirty="0" smtClean="0"/>
              <a:t>故被历代称为</a:t>
            </a:r>
            <a:r>
              <a:rPr lang="en-US" dirty="0" smtClean="0"/>
              <a:t>“</a:t>
            </a:r>
            <a:r>
              <a:rPr lang="zh-CN" altLang="en-US" dirty="0" smtClean="0"/>
              <a:t>绝技</a:t>
            </a:r>
            <a:r>
              <a:rPr lang="en-US" dirty="0" smtClean="0"/>
              <a:t>”</a:t>
            </a:r>
            <a:r>
              <a:rPr lang="zh-CN" altLang="en-US" dirty="0" smtClean="0"/>
              <a:t>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2214554"/>
            <a:ext cx="11001452" cy="4357718"/>
          </a:xfrm>
        </p:spPr>
        <p:txBody>
          <a:bodyPr/>
          <a:lstStyle/>
          <a:p>
            <a:pPr>
              <a:lnSpc>
                <a:spcPct val="120000"/>
              </a:lnSpc>
            </a:pPr>
            <a:r>
              <a:rPr lang="zh-CN" altLang="en-US" dirty="0" smtClean="0"/>
              <a:t>中国是世界四大文明古国之一</a:t>
            </a:r>
            <a:r>
              <a:rPr lang="en-US" dirty="0" smtClean="0"/>
              <a:t>,</a:t>
            </a:r>
            <a:r>
              <a:rPr lang="zh-CN" altLang="en-US" dirty="0" smtClean="0"/>
              <a:t>我国古代劳动人民勤劳、聪明灵巧</a:t>
            </a:r>
            <a:r>
              <a:rPr lang="en-US" dirty="0" smtClean="0"/>
              <a:t>,</a:t>
            </a:r>
            <a:r>
              <a:rPr lang="zh-CN" altLang="en-US" dirty="0" smtClean="0"/>
              <a:t>他们创造了光辉灿烂、永垂不朽、令世界瞩目的中华文明。其中最令人啧啧称奇、叹为观止的有那源远流长、久盛不衰的手工雕刻艺术。一棵不起眼的树根经三拨两弄可以变成一只活灵活现、凌空欲飞的雄鹰</a:t>
            </a:r>
            <a:r>
              <a:rPr lang="en-US" dirty="0" smtClean="0"/>
              <a:t>,</a:t>
            </a:r>
            <a:r>
              <a:rPr lang="zh-CN" altLang="en-US" dirty="0" smtClean="0"/>
              <a:t>这是根雕</a:t>
            </a:r>
            <a:r>
              <a:rPr lang="en-US" dirty="0" smtClean="0"/>
              <a:t>;</a:t>
            </a:r>
            <a:r>
              <a:rPr lang="zh-CN" altLang="en-US" dirty="0" smtClean="0"/>
              <a:t>一块似可废弃的石头经三琢两磨也可化为山水木石、鸟鱼虫草</a:t>
            </a:r>
            <a:r>
              <a:rPr lang="en-US" dirty="0" smtClean="0"/>
              <a:t>,</a:t>
            </a:r>
            <a:r>
              <a:rPr lang="zh-CN" altLang="en-US" dirty="0" smtClean="0"/>
              <a:t>或可成为万里长城的缩影</a:t>
            </a:r>
            <a:r>
              <a:rPr lang="en-US" dirty="0" smtClean="0"/>
              <a:t>,</a:t>
            </a:r>
            <a:r>
              <a:rPr lang="zh-CN" altLang="en-US" dirty="0" smtClean="0"/>
              <a:t>这是玉雕</a:t>
            </a:r>
            <a:r>
              <a:rPr lang="en-US" dirty="0" smtClean="0"/>
              <a:t>;</a:t>
            </a:r>
            <a:r>
              <a:rPr lang="zh-CN" altLang="en-US" dirty="0" smtClean="0"/>
              <a:t>不仅如此</a:t>
            </a:r>
            <a:r>
              <a:rPr lang="en-US" dirty="0" smtClean="0"/>
              <a:t>,</a:t>
            </a:r>
            <a:r>
              <a:rPr lang="zh-CN" altLang="en-US" dirty="0" smtClean="0"/>
              <a:t>一根头发上可以雕刻下唐诗三百首的全部诗句</a:t>
            </a:r>
            <a:r>
              <a:rPr lang="en-US" dirty="0" smtClean="0"/>
              <a:t>,</a:t>
            </a:r>
            <a:r>
              <a:rPr lang="zh-CN" altLang="en-US" dirty="0" smtClean="0"/>
              <a:t>这是发雕</a:t>
            </a:r>
            <a:r>
              <a:rPr lang="en-US" dirty="0" smtClean="0"/>
              <a:t>……</a:t>
            </a:r>
            <a:r>
              <a:rPr lang="zh-CN" altLang="en-US" dirty="0" smtClean="0"/>
              <a:t>今天我们学习的明末魏学洢的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核舟记</a:t>
            </a:r>
            <a:r>
              <a:rPr lang="en-US" altLang="zh-CN" dirty="0" smtClean="0"/>
              <a:t>》</a:t>
            </a:r>
            <a:r>
              <a:rPr lang="zh-CN" altLang="en-US" dirty="0" smtClean="0"/>
              <a:t>就是远在数百年前我国劳动人民、民间艺人精湛绝伦的雕刻技艺的一次集中的展示。</a:t>
            </a:r>
            <a:endParaRPr lang="zh-CN" altLang="en-US" dirty="0"/>
          </a:p>
        </p:txBody>
      </p:sp>
      <p:sp>
        <p:nvSpPr>
          <p:cNvPr id="4" name="文本占位符 1">
            <a:extLst>
              <a:ext uri="{FF2B5EF4-FFF2-40B4-BE49-F238E27FC236}">
                <a16:creationId xmlns="" xmlns:a16="http://schemas.microsoft.com/office/drawing/2014/main" id="{D8EC155B-06E2-477B-B3B1-8DDE820CD0C9}"/>
              </a:ext>
            </a:extLst>
          </p:cNvPr>
          <p:cNvSpPr txBox="1">
            <a:spLocks/>
          </p:cNvSpPr>
          <p:nvPr/>
        </p:nvSpPr>
        <p:spPr>
          <a:xfrm>
            <a:off x="666712" y="1643050"/>
            <a:ext cx="10358510" cy="785818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800" b="0" i="0" u="none" strike="noStrike" kern="1200" cap="none" spc="0" normalizeH="0" baseline="0" noProof="0" dirty="0" smtClean="0">
                <a:ln>
                  <a:noFill/>
                </a:ln>
                <a:solidFill>
                  <a:srgbClr val="0000FF"/>
                </a:solidFill>
                <a:effectLst/>
                <a:uLnTx/>
                <a:uFillTx/>
                <a:latin typeface="宋体"/>
                <a:ea typeface="宋体"/>
              </a:rPr>
              <a:t>◆</a:t>
            </a:r>
            <a:r>
              <a:rPr lang="zh-CN" altLang="en-US" sz="2800" b="0" dirty="0" smtClean="0">
                <a:solidFill>
                  <a:srgbClr val="0000FF"/>
                </a:solidFill>
                <a:ea typeface="黑体" panose="02010609060101010101" pitchFamily="49" charset="-122"/>
              </a:rPr>
              <a:t>课堂导入</a:t>
            </a:r>
            <a:endParaRPr kumimoji="0" lang="en-US" altLang="zh-CN" sz="2800" b="0" i="0" u="none" strike="noStrike" kern="1200" cap="none" spc="0" normalizeH="0" baseline="0" noProof="0" dirty="0" smtClean="0">
              <a:ln>
                <a:noFill/>
              </a:ln>
              <a:solidFill>
                <a:srgbClr val="0000FF"/>
              </a:solidFill>
              <a:effectLst/>
              <a:uLnTx/>
              <a:uFillTx/>
              <a:latin typeface="Times New Roman" panose="02020603050405020304" pitchFamily="18" charset="0"/>
              <a:ea typeface="黑体" panose="02010609060101010101" pitchFamily="49" charset="-122"/>
              <a:cs typeface="+mn-cs"/>
            </a:endParaRPr>
          </a:p>
          <a:p>
            <a:r>
              <a:rPr lang="zh-CN" altLang="en-US" sz="2800" b="0" dirty="0" smtClean="0">
                <a:latin typeface="华文细黑" pitchFamily="2" charset="-122"/>
                <a:ea typeface="华文细黑" pitchFamily="2" charset="-122"/>
              </a:rPr>
              <a:t>        </a:t>
            </a:r>
            <a:endParaRPr kumimoji="0" lang="zh-CN" altLang="en-US" sz="2800" b="0" i="0" u="none" strike="noStrike" kern="1200" cap="none" spc="0" normalizeH="0" baseline="0" noProof="0" dirty="0">
              <a:ln>
                <a:noFill/>
              </a:ln>
              <a:solidFill>
                <a:schemeClr val="tx1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413513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9501254" cy="185738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下面是某同学制作的知识卡片</a:t>
            </a:r>
            <a:r>
              <a:rPr lang="en-US" dirty="0" smtClean="0"/>
              <a:t>,</a:t>
            </a:r>
            <a:r>
              <a:rPr lang="zh-CN" altLang="en-US" dirty="0" smtClean="0"/>
              <a:t>请你补充完整。</a:t>
            </a:r>
          </a:p>
          <a:p>
            <a:r>
              <a:rPr lang="zh-CN" altLang="en-US" dirty="0" smtClean="0"/>
              <a:t>魏学洢</a:t>
            </a:r>
            <a:r>
              <a:rPr lang="en-US" dirty="0" smtClean="0"/>
              <a:t>(</a:t>
            </a:r>
            <a:r>
              <a:rPr lang="zh-CN" altLang="en-US" dirty="0" smtClean="0"/>
              <a:t>约</a:t>
            </a:r>
            <a:r>
              <a:rPr lang="en-US" dirty="0" smtClean="0"/>
              <a:t>1596—</a:t>
            </a:r>
            <a:r>
              <a:rPr lang="zh-CN" altLang="en-US" dirty="0" smtClean="0"/>
              <a:t>约</a:t>
            </a:r>
            <a:r>
              <a:rPr lang="en-US" dirty="0" smtClean="0"/>
              <a:t>1625),</a:t>
            </a:r>
            <a:r>
              <a:rPr lang="zh-CN" altLang="en-US" dirty="0" smtClean="0"/>
              <a:t>字</a:t>
            </a:r>
            <a:r>
              <a:rPr lang="zh-CN" altLang="en-US" u="sng" dirty="0" smtClean="0"/>
              <a:t>　　</a:t>
            </a:r>
            <a:r>
              <a:rPr lang="en-US" dirty="0" smtClean="0"/>
              <a:t>,</a:t>
            </a:r>
            <a:r>
              <a:rPr lang="zh-CN" altLang="en-US" dirty="0" smtClean="0"/>
              <a:t>明朝末期嘉善</a:t>
            </a:r>
            <a:r>
              <a:rPr lang="en-US" dirty="0" smtClean="0"/>
              <a:t>(</a:t>
            </a:r>
            <a:r>
              <a:rPr lang="zh-CN" altLang="en-US" dirty="0" smtClean="0"/>
              <a:t>现在浙江省嘉兴市</a:t>
            </a:r>
            <a:r>
              <a:rPr lang="en-US" dirty="0" smtClean="0"/>
              <a:t>)</a:t>
            </a:r>
            <a:r>
              <a:rPr lang="zh-CN" altLang="en-US" dirty="0" smtClean="0"/>
              <a:t>人</a:t>
            </a:r>
            <a:r>
              <a:rPr lang="en-US" dirty="0" smtClean="0"/>
              <a:t>,</a:t>
            </a:r>
            <a:r>
              <a:rPr lang="zh-CN" altLang="en-US" dirty="0" smtClean="0"/>
              <a:t>著名散文家。他是当地有名的秀才</a:t>
            </a:r>
            <a:r>
              <a:rPr lang="en-US" dirty="0" smtClean="0"/>
              <a:t>,</a:t>
            </a:r>
            <a:r>
              <a:rPr lang="zh-CN" altLang="en-US" dirty="0" smtClean="0"/>
              <a:t>也是一代名臣魏大中的长子。其父在明熹宗时担任</a:t>
            </a:r>
            <a:r>
              <a:rPr lang="en-US" dirty="0" smtClean="0"/>
              <a:t>“</a:t>
            </a:r>
            <a:r>
              <a:rPr lang="zh-CN" altLang="en-US" dirty="0" smtClean="0"/>
              <a:t>给事中</a:t>
            </a:r>
            <a:r>
              <a:rPr lang="en-US" dirty="0" smtClean="0"/>
              <a:t>”</a:t>
            </a:r>
            <a:r>
              <a:rPr lang="zh-CN" altLang="en-US" dirty="0" smtClean="0"/>
              <a:t>官职</a:t>
            </a:r>
            <a:r>
              <a:rPr lang="en-US" dirty="0" smtClean="0"/>
              <a:t>,</a:t>
            </a:r>
            <a:r>
              <a:rPr lang="zh-CN" altLang="en-US" dirty="0" smtClean="0"/>
              <a:t>因指责权奸魏忠贤结党树威</a:t>
            </a:r>
            <a:r>
              <a:rPr lang="en-US" dirty="0" smtClean="0"/>
              <a:t>,</a:t>
            </a:r>
            <a:r>
              <a:rPr lang="zh-CN" altLang="en-US" dirty="0" smtClean="0"/>
              <a:t>被逮捕下狱。魏学洢尽力营救其父</a:t>
            </a:r>
            <a:r>
              <a:rPr lang="en-US" dirty="0" smtClean="0"/>
              <a:t>,</a:t>
            </a:r>
            <a:r>
              <a:rPr lang="zh-CN" altLang="en-US" dirty="0" smtClean="0"/>
              <a:t>未成。其父被害死在狱中</a:t>
            </a:r>
            <a:r>
              <a:rPr lang="en-US" dirty="0" smtClean="0"/>
              <a:t>,</a:t>
            </a:r>
            <a:r>
              <a:rPr lang="zh-CN" altLang="en-US" dirty="0" smtClean="0"/>
              <a:t>学洢痛父冤枉</a:t>
            </a:r>
            <a:r>
              <a:rPr lang="en-US" dirty="0" smtClean="0"/>
              <a:t>,</a:t>
            </a:r>
            <a:r>
              <a:rPr lang="zh-CN" altLang="en-US" dirty="0" smtClean="0"/>
              <a:t>晨夕号泣</a:t>
            </a:r>
            <a:r>
              <a:rPr lang="en-US" dirty="0" smtClean="0"/>
              <a:t>,</a:t>
            </a:r>
            <a:r>
              <a:rPr lang="zh-CN" altLang="en-US" dirty="0" smtClean="0"/>
              <a:t>自己又受到阉党迫害威逼</a:t>
            </a:r>
            <a:r>
              <a:rPr lang="en-US" dirty="0" smtClean="0"/>
              <a:t>,</a:t>
            </a:r>
            <a:r>
              <a:rPr lang="zh-CN" altLang="en-US" dirty="0" smtClean="0"/>
              <a:t>不久便悲愤而终</a:t>
            </a:r>
            <a:r>
              <a:rPr lang="en-US" dirty="0" smtClean="0"/>
              <a:t>,</a:t>
            </a:r>
            <a:r>
              <a:rPr lang="zh-CN" altLang="en-US" dirty="0" smtClean="0"/>
              <a:t>去世时年仅</a:t>
            </a:r>
            <a:r>
              <a:rPr lang="en-US" dirty="0" smtClean="0"/>
              <a:t>30</a:t>
            </a:r>
            <a:r>
              <a:rPr lang="zh-CN" altLang="en-US" dirty="0" smtClean="0"/>
              <a:t>岁。他一生没做过官</a:t>
            </a:r>
            <a:r>
              <a:rPr lang="en-US" dirty="0" smtClean="0"/>
              <a:t>,</a:t>
            </a:r>
            <a:r>
              <a:rPr lang="zh-CN" altLang="en-US" dirty="0" smtClean="0"/>
              <a:t>生前好学善文</a:t>
            </a:r>
            <a:r>
              <a:rPr lang="en-US" dirty="0" smtClean="0"/>
              <a:t>,</a:t>
            </a:r>
            <a:r>
              <a:rPr lang="zh-CN" altLang="en-US" dirty="0" smtClean="0"/>
              <a:t>撰有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茅檐集</a:t>
            </a:r>
            <a:r>
              <a:rPr lang="en-US" altLang="zh-CN" dirty="0" smtClean="0"/>
              <a:t>》</a:t>
            </a:r>
            <a:r>
              <a:rPr lang="zh-CN" altLang="en-US" dirty="0" smtClean="0"/>
              <a:t>。被清代张潮收入</a:t>
            </a:r>
            <a:r>
              <a:rPr lang="en-US" altLang="zh-CN" dirty="0" smtClean="0"/>
              <a:t>《</a:t>
            </a:r>
            <a:r>
              <a:rPr lang="zh-CN" altLang="en-US" dirty="0" smtClean="0"/>
              <a:t>虞初新志</a:t>
            </a:r>
            <a:r>
              <a:rPr lang="en-US" altLang="zh-CN" dirty="0" smtClean="0"/>
              <a:t>》</a:t>
            </a:r>
            <a:r>
              <a:rPr lang="zh-CN" altLang="en-US" dirty="0" smtClean="0"/>
              <a:t>的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核舟记</a:t>
            </a:r>
            <a:r>
              <a:rPr lang="en-US" altLang="zh-CN" dirty="0" smtClean="0"/>
              <a:t>》</a:t>
            </a:r>
            <a:r>
              <a:rPr lang="en-US" dirty="0" smtClean="0"/>
              <a:t>,</a:t>
            </a:r>
            <a:r>
              <a:rPr lang="zh-CN" altLang="en-US" dirty="0" smtClean="0"/>
              <a:t>是其代表作。</a:t>
            </a:r>
            <a:r>
              <a:rPr lang="en-US" dirty="0" smtClean="0"/>
              <a:t> </a:t>
            </a:r>
            <a:endParaRPr lang="zh-CN" altLang="en-US" dirty="0"/>
          </a:p>
        </p:txBody>
      </p:sp>
      <p:sp>
        <p:nvSpPr>
          <p:cNvPr id="9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占位符 7"/>
          <p:cNvSpPr txBox="1">
            <a:spLocks/>
          </p:cNvSpPr>
          <p:nvPr/>
        </p:nvSpPr>
        <p:spPr>
          <a:xfrm>
            <a:off x="6024562" y="1714488"/>
            <a:ext cx="1357322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宋体" pitchFamily="2" charset="-122"/>
                <a:ea typeface="宋体" pitchFamily="2" charset="-122"/>
              </a:rPr>
              <a:t>子敬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宋体" pitchFamily="2" charset="-122"/>
              <a:ea typeface="宋体" pitchFamily="2" charset="-122"/>
            </a:endParaRPr>
          </a:p>
        </p:txBody>
      </p:sp>
      <p:pic>
        <p:nvPicPr>
          <p:cNvPr id="10" name="17CZDXAYW8S5T9.eps"/>
          <p:cNvPicPr/>
          <p:nvPr/>
        </p:nvPicPr>
        <p:blipFill>
          <a:blip r:embed="rId3"/>
          <a:stretch>
            <a:fillRect/>
          </a:stretch>
        </p:blipFill>
        <p:spPr>
          <a:xfrm>
            <a:off x="10096528" y="2000240"/>
            <a:ext cx="1789840" cy="2226147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142984"/>
            <a:ext cx="11310974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给下列加点的字注音。</a:t>
            </a:r>
          </a:p>
          <a:p>
            <a:r>
              <a:rPr lang="zh-CN" altLang="en-US" dirty="0" smtClean="0"/>
              <a:t>器皿</a:t>
            </a:r>
            <a:r>
              <a:rPr lang="en-US" dirty="0" smtClean="0"/>
              <a:t>(		)</a:t>
            </a:r>
            <a:r>
              <a:rPr lang="zh-CN" altLang="en-US" dirty="0" smtClean="0"/>
              <a:t>　　　　　罔</a:t>
            </a:r>
            <a:r>
              <a:rPr lang="en-US" dirty="0" smtClean="0"/>
              <a:t>(		)</a:t>
            </a:r>
            <a:r>
              <a:rPr lang="zh-CN" altLang="en-US" dirty="0" smtClean="0"/>
              <a:t>不</a:t>
            </a:r>
          </a:p>
          <a:p>
            <a:r>
              <a:rPr lang="zh-CN" altLang="en-US" dirty="0" smtClean="0"/>
              <a:t>贻</a:t>
            </a:r>
            <a:r>
              <a:rPr lang="en-US" dirty="0" smtClean="0"/>
              <a:t>(	)			</a:t>
            </a:r>
            <a:r>
              <a:rPr lang="zh-CN" altLang="en-US" dirty="0" smtClean="0"/>
              <a:t>黍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箬</a:t>
            </a:r>
            <a:r>
              <a:rPr lang="en-US" dirty="0" smtClean="0"/>
              <a:t>(	)</a:t>
            </a:r>
            <a:r>
              <a:rPr lang="zh-CN" altLang="en-US" dirty="0" smtClean="0"/>
              <a:t>篷</a:t>
            </a:r>
            <a:r>
              <a:rPr lang="en-US" dirty="0" smtClean="0"/>
              <a:t>			</a:t>
            </a:r>
            <a:r>
              <a:rPr lang="zh-CN" altLang="en-US" dirty="0" smtClean="0"/>
              <a:t>篆</a:t>
            </a:r>
            <a:r>
              <a:rPr lang="en-US" dirty="0" smtClean="0"/>
              <a:t>(		)</a:t>
            </a:r>
            <a:r>
              <a:rPr lang="zh-CN" altLang="en-US" dirty="0" smtClean="0"/>
              <a:t>章</a:t>
            </a:r>
          </a:p>
          <a:p>
            <a:r>
              <a:rPr lang="zh-CN" altLang="en-US" dirty="0" smtClean="0"/>
              <a:t>糁</a:t>
            </a:r>
            <a:r>
              <a:rPr lang="en-US" dirty="0" smtClean="0"/>
              <a:t>(	)			</a:t>
            </a:r>
            <a:r>
              <a:rPr lang="zh-CN" altLang="en-US" dirty="0" smtClean="0"/>
              <a:t>髯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衣褶</a:t>
            </a:r>
            <a:r>
              <a:rPr lang="en-US" dirty="0" smtClean="0"/>
              <a:t>(		)		</a:t>
            </a:r>
            <a:r>
              <a:rPr lang="zh-CN" altLang="en-US" dirty="0" smtClean="0"/>
              <a:t>椎髻</a:t>
            </a:r>
            <a:r>
              <a:rPr lang="en-US" dirty="0" smtClean="0"/>
              <a:t>(		)</a:t>
            </a:r>
            <a:endParaRPr lang="zh-CN" altLang="en-US" dirty="0" smtClean="0"/>
          </a:p>
          <a:p>
            <a:r>
              <a:rPr lang="zh-CN" altLang="en-US" dirty="0" smtClean="0"/>
              <a:t>诎</a:t>
            </a:r>
            <a:r>
              <a:rPr lang="en-US" dirty="0" smtClean="0"/>
              <a:t>(	)			</a:t>
            </a:r>
            <a:r>
              <a:rPr lang="zh-CN" altLang="en-US" dirty="0" smtClean="0"/>
              <a:t>楫</a:t>
            </a:r>
            <a:r>
              <a:rPr lang="en-US" dirty="0" smtClean="0"/>
              <a:t>(	  )</a:t>
            </a:r>
            <a:endParaRPr lang="zh-CN" altLang="en-US" dirty="0" smtClean="0"/>
          </a:p>
          <a:p>
            <a:r>
              <a:rPr lang="zh-CN" altLang="en-US" dirty="0" smtClean="0"/>
              <a:t>有</a:t>
            </a:r>
            <a:r>
              <a:rPr lang="en-US" dirty="0" smtClean="0"/>
              <a:t>(	 )</a:t>
            </a:r>
            <a:r>
              <a:rPr lang="zh-CN" altLang="en-US" dirty="0" smtClean="0"/>
              <a:t>奇</a:t>
            </a:r>
            <a:r>
              <a:rPr lang="en-US" dirty="0" smtClean="0"/>
              <a:t>(	)		</a:t>
            </a:r>
            <a:r>
              <a:rPr lang="zh-CN" altLang="en-US" dirty="0" smtClean="0"/>
              <a:t>壬</a:t>
            </a:r>
            <a:r>
              <a:rPr lang="en-US" dirty="0" smtClean="0"/>
              <a:t>(	    )</a:t>
            </a:r>
            <a:r>
              <a:rPr lang="zh-CN" altLang="en-US" dirty="0" smtClean="0"/>
              <a:t>戌</a:t>
            </a:r>
            <a:r>
              <a:rPr lang="en-US" dirty="0" smtClean="0"/>
              <a:t>(	)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166910" y="1714488"/>
            <a:ext cx="928694" cy="785818"/>
          </a:xfrm>
        </p:spPr>
        <p:txBody>
          <a:bodyPr/>
          <a:lstStyle/>
          <a:p>
            <a:pPr indent="0"/>
            <a:r>
              <a:rPr lang="en-US" dirty="0" err="1" smtClean="0"/>
              <a:t>mǐn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1595406" y="2357430"/>
            <a:ext cx="928694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yí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5595934" y="1785926"/>
            <a:ext cx="1285884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wǎng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5524496" y="3071810"/>
            <a:ext cx="1143008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zhuàn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5667372" y="2357430"/>
            <a:ext cx="928694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shǔ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5595934" y="3714752"/>
            <a:ext cx="928694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rán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1523968" y="3071810"/>
            <a:ext cx="1285884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ruò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6096000" y="4357694"/>
            <a:ext cx="1714512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jì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文本占位符 2"/>
          <p:cNvSpPr txBox="1">
            <a:spLocks/>
          </p:cNvSpPr>
          <p:nvPr/>
        </p:nvSpPr>
        <p:spPr>
          <a:xfrm>
            <a:off x="1523968" y="3714752"/>
            <a:ext cx="1000132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sǎn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1595406" y="4929198"/>
            <a:ext cx="714380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qū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2166910" y="4286256"/>
            <a:ext cx="928694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zhě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5318502" y="4784063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5024430" y="2143116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4961312" y="2857496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4961312" y="350043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4952992" y="542700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6310314" y="600076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4952992" y="600076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4952992" y="414338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1166778" y="2855237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1452530" y="2143116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6" name="文本占位符 2"/>
          <p:cNvSpPr txBox="1">
            <a:spLocks/>
          </p:cNvSpPr>
          <p:nvPr/>
        </p:nvSpPr>
        <p:spPr>
          <a:xfrm>
            <a:off x="5524496" y="4929198"/>
            <a:ext cx="714380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jí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7" name="文本占位符 2"/>
          <p:cNvSpPr txBox="1">
            <a:spLocks/>
          </p:cNvSpPr>
          <p:nvPr/>
        </p:nvSpPr>
        <p:spPr>
          <a:xfrm>
            <a:off x="1523968" y="5572140"/>
            <a:ext cx="928694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yòu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8" name="文本占位符 2"/>
          <p:cNvSpPr txBox="1">
            <a:spLocks/>
          </p:cNvSpPr>
          <p:nvPr/>
        </p:nvSpPr>
        <p:spPr>
          <a:xfrm>
            <a:off x="2881290" y="5643578"/>
            <a:ext cx="928694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jī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29" name="文本占位符 2"/>
          <p:cNvSpPr txBox="1">
            <a:spLocks/>
          </p:cNvSpPr>
          <p:nvPr/>
        </p:nvSpPr>
        <p:spPr>
          <a:xfrm>
            <a:off x="5524496" y="5572140"/>
            <a:ext cx="928694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rén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0" name="文本占位符 2"/>
          <p:cNvSpPr txBox="1">
            <a:spLocks/>
          </p:cNvSpPr>
          <p:nvPr/>
        </p:nvSpPr>
        <p:spPr>
          <a:xfrm>
            <a:off x="7024694" y="5572140"/>
            <a:ext cx="928694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xū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31" name="矩形 30"/>
          <p:cNvSpPr/>
          <p:nvPr/>
        </p:nvSpPr>
        <p:spPr>
          <a:xfrm>
            <a:off x="2389544" y="6069947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2" name="矩形 31"/>
          <p:cNvSpPr/>
          <p:nvPr/>
        </p:nvSpPr>
        <p:spPr>
          <a:xfrm>
            <a:off x="1095340" y="6072206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3" name="矩形 32"/>
          <p:cNvSpPr/>
          <p:nvPr/>
        </p:nvSpPr>
        <p:spPr>
          <a:xfrm>
            <a:off x="1095340" y="542700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4" name="矩形 33"/>
          <p:cNvSpPr/>
          <p:nvPr/>
        </p:nvSpPr>
        <p:spPr>
          <a:xfrm>
            <a:off x="1460850" y="4784063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5" name="矩形 34"/>
          <p:cNvSpPr/>
          <p:nvPr/>
        </p:nvSpPr>
        <p:spPr>
          <a:xfrm>
            <a:off x="1103660" y="414338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36" name="矩形 35"/>
          <p:cNvSpPr/>
          <p:nvPr/>
        </p:nvSpPr>
        <p:spPr>
          <a:xfrm>
            <a:off x="1095340" y="349817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2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2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2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3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3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6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49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52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7" grpId="0" build="p"/>
      <p:bldP spid="8" grpId="0" build="p"/>
      <p:bldP spid="9" grpId="0" build="p"/>
      <p:bldP spid="10" grpId="0" build="p"/>
      <p:bldP spid="11" grpId="0" build="p"/>
      <p:bldP spid="12" grpId="0" build="p"/>
      <p:bldP spid="13" grpId="0" build="p"/>
      <p:bldP spid="14" grpId="0" build="p"/>
      <p:bldP spid="26" grpId="0" build="p"/>
      <p:bldP spid="27" grpId="0" build="p"/>
      <p:bldP spid="28" grpId="0" build="p"/>
      <p:bldP spid="29" grpId="0" build="p"/>
      <p:bldP spid="30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pPr>
              <a:lnSpc>
                <a:spcPct val="130000"/>
              </a:lnSpc>
            </a:pPr>
            <a:r>
              <a:rPr lang="en-US" dirty="0" smtClean="0"/>
              <a:t>3.</a:t>
            </a:r>
            <a:r>
              <a:rPr lang="zh-CN" altLang="en-US" dirty="0" smtClean="0"/>
              <a:t>解释下列句中加点词的意思。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(1)</a:t>
            </a:r>
            <a:r>
              <a:rPr lang="zh-CN" altLang="en-US" dirty="0" smtClean="0"/>
              <a:t>罔不因势象形</a:t>
            </a:r>
            <a:r>
              <a:rPr lang="en-US" dirty="0" smtClean="0"/>
              <a:t>:</a:t>
            </a:r>
          </a:p>
          <a:p>
            <a:pPr>
              <a:lnSpc>
                <a:spcPct val="130000"/>
              </a:lnSpc>
            </a:pPr>
            <a:r>
              <a:rPr lang="en-US" dirty="0" smtClean="0"/>
              <a:t>(2)</a:t>
            </a:r>
            <a:r>
              <a:rPr lang="zh-CN" altLang="en-US" dirty="0" smtClean="0"/>
              <a:t>各具情态</a:t>
            </a:r>
            <a:r>
              <a:rPr lang="en-US" dirty="0" smtClean="0"/>
              <a:t>: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en-US" dirty="0" smtClean="0"/>
              <a:t>(3)</a:t>
            </a:r>
            <a:r>
              <a:rPr lang="zh-CN" altLang="en-US" dirty="0" smtClean="0"/>
              <a:t>尝贻余核舟一</a:t>
            </a:r>
            <a:r>
              <a:rPr lang="en-US" dirty="0" smtClean="0"/>
              <a:t>: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en-US" dirty="0" smtClean="0"/>
              <a:t>(4)</a:t>
            </a:r>
            <a:r>
              <a:rPr lang="zh-CN" altLang="en-US" dirty="0" smtClean="0"/>
              <a:t>高可二黍许</a:t>
            </a:r>
            <a:r>
              <a:rPr lang="en-US" dirty="0" smtClean="0"/>
              <a:t>: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en-US" dirty="0" smtClean="0"/>
              <a:t>(5)</a:t>
            </a:r>
            <a:r>
              <a:rPr lang="zh-CN" altLang="en-US" dirty="0" smtClean="0"/>
              <a:t>中轩敞者为舱</a:t>
            </a:r>
            <a:r>
              <a:rPr lang="en-US" dirty="0" smtClean="0"/>
              <a:t>: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en-US" dirty="0" smtClean="0"/>
              <a:t>(6)</a:t>
            </a:r>
            <a:r>
              <a:rPr lang="zh-CN" altLang="en-US" dirty="0" smtClean="0"/>
              <a:t>清风徐来</a:t>
            </a:r>
            <a:r>
              <a:rPr lang="en-US" dirty="0" smtClean="0"/>
              <a:t>,</a:t>
            </a:r>
            <a:r>
              <a:rPr lang="zh-CN" altLang="en-US" dirty="0" smtClean="0"/>
              <a:t>水波不兴</a:t>
            </a:r>
            <a:r>
              <a:rPr lang="en-US" dirty="0" smtClean="0"/>
              <a:t>: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en-US" dirty="0" smtClean="0"/>
              <a:t>(7)</a:t>
            </a:r>
            <a:r>
              <a:rPr lang="zh-CN" altLang="en-US" dirty="0" smtClean="0"/>
              <a:t>舟尾横卧一楫</a:t>
            </a:r>
            <a:r>
              <a:rPr lang="en-US" dirty="0" smtClean="0"/>
              <a:t>:</a:t>
            </a:r>
            <a:endParaRPr lang="zh-CN" altLang="en-US" dirty="0" smtClean="0"/>
          </a:p>
          <a:p>
            <a:pPr>
              <a:lnSpc>
                <a:spcPct val="130000"/>
              </a:lnSpc>
            </a:pPr>
            <a:r>
              <a:rPr lang="en-US" dirty="0" smtClean="0"/>
              <a:t>(8)</a:t>
            </a:r>
            <a:r>
              <a:rPr lang="zh-CN" altLang="en-US" dirty="0" smtClean="0"/>
              <a:t>船背稍夷</a:t>
            </a:r>
            <a:r>
              <a:rPr lang="en-US" dirty="0" smtClean="0"/>
              <a:t>: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3595670" y="1643050"/>
            <a:ext cx="8929750" cy="642942"/>
          </a:xfrm>
        </p:spPr>
        <p:txBody>
          <a:bodyPr/>
          <a:lstStyle/>
          <a:p>
            <a:r>
              <a:rPr lang="zh-CN" altLang="en-US" dirty="0" smtClean="0"/>
              <a:t>罔</a:t>
            </a:r>
            <a:r>
              <a:rPr lang="en-US" dirty="0" smtClean="0"/>
              <a:t>,</a:t>
            </a:r>
            <a:r>
              <a:rPr lang="zh-CN" altLang="en-US" dirty="0" smtClean="0"/>
              <a:t>无。　因</a:t>
            </a:r>
            <a:r>
              <a:rPr lang="en-US" dirty="0" smtClean="0"/>
              <a:t>,</a:t>
            </a:r>
            <a:r>
              <a:rPr lang="zh-CN" altLang="en-US" dirty="0" smtClean="0"/>
              <a:t>顺着</a:t>
            </a:r>
            <a:r>
              <a:rPr lang="en-US" dirty="0" smtClean="0"/>
              <a:t>,</a:t>
            </a:r>
            <a:r>
              <a:rPr lang="zh-CN" altLang="en-US" dirty="0" smtClean="0"/>
              <a:t>就着。　象</a:t>
            </a:r>
            <a:r>
              <a:rPr lang="en-US" dirty="0" smtClean="0"/>
              <a:t>,</a:t>
            </a:r>
            <a:r>
              <a:rPr lang="zh-CN" altLang="en-US" dirty="0" smtClean="0"/>
              <a:t>模拟</a:t>
            </a:r>
            <a:r>
              <a:rPr lang="en-US" dirty="0" smtClean="0"/>
              <a:t>,</a:t>
            </a:r>
            <a:r>
              <a:rPr lang="zh-CN" altLang="en-US" dirty="0" smtClean="0"/>
              <a:t>这里指雕刻。</a:t>
            </a:r>
            <a:r>
              <a:rPr lang="en-US" dirty="0" smtClean="0"/>
              <a:t> 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2952728" y="2214554"/>
            <a:ext cx="6286544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具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具有。　情态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神情姿态。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 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3595670" y="2714620"/>
            <a:ext cx="4929222" cy="857256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尝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曾经。　贻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赠。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 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3238480" y="3286124"/>
            <a:ext cx="4929222" cy="571528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上下。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3667108" y="3857628"/>
            <a:ext cx="4929222" cy="571528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轩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高。　敞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敞开。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 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4452926" y="4429132"/>
            <a:ext cx="4929222" cy="571528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徐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缓缓地。　兴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起。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  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3595670" y="5000612"/>
            <a:ext cx="4929222" cy="571528"/>
          </a:xfrm>
          <a:prstGeom prst="rect">
            <a:avLst/>
          </a:prstGeom>
        </p:spPr>
        <p:txBody>
          <a:bodyPr/>
          <a:lstStyle/>
          <a:p>
            <a:pPr lvl="0" indent="72000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船桨。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3667108" y="5572140"/>
            <a:ext cx="4929222" cy="571528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3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背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这里指船顶。　夷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平。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  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175230" y="1997981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2889610" y="200024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2898543" y="256948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3238480" y="256948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2452662" y="257174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2166910" y="314098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2532420" y="314324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2524100" y="4283997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2889610" y="4286256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2881290" y="4855501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4818436" y="485776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4024298" y="542700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2532420" y="5927071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3318238" y="592933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6" name="矩形 25"/>
          <p:cNvSpPr/>
          <p:nvPr/>
        </p:nvSpPr>
        <p:spPr>
          <a:xfrm>
            <a:off x="3667108" y="3714752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7" grpId="0" build="p"/>
      <p:bldP spid="8" grpId="0" build="p"/>
      <p:bldP spid="9" grpId="0" build="p"/>
      <p:bldP spid="10" grpId="0" build="p"/>
      <p:bldP spid="11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这是一篇说明文</a:t>
            </a:r>
            <a:r>
              <a:rPr lang="en-US" dirty="0" smtClean="0"/>
              <a:t>,</a:t>
            </a:r>
            <a:r>
              <a:rPr lang="zh-CN" altLang="en-US" dirty="0" smtClean="0"/>
              <a:t>是作者在全面而又精细的观察基础上写成的</a:t>
            </a:r>
            <a:r>
              <a:rPr lang="en-US" dirty="0" smtClean="0"/>
              <a:t>,</a:t>
            </a:r>
            <a:r>
              <a:rPr lang="zh-CN" altLang="en-US" dirty="0" smtClean="0"/>
              <a:t>作者是抓住哪一特征来写的</a:t>
            </a:r>
            <a:r>
              <a:rPr lang="en-US" dirty="0" smtClean="0"/>
              <a:t>?(</a:t>
            </a:r>
            <a:r>
              <a:rPr lang="zh-CN" altLang="en-US" dirty="0" smtClean="0"/>
              <a:t>找出文中的一个词</a:t>
            </a:r>
            <a:r>
              <a:rPr lang="en-US" dirty="0" smtClean="0"/>
              <a:t>)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023902" y="2500306"/>
            <a:ext cx="8929750" cy="642942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zh-CN" altLang="en-US" dirty="0" smtClean="0"/>
              <a:t>奇巧</a:t>
            </a:r>
            <a:r>
              <a:rPr lang="en-US" dirty="0" smtClean="0"/>
              <a:t>”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5.</a:t>
            </a:r>
            <a:r>
              <a:rPr lang="zh-CN" altLang="en-US" dirty="0" smtClean="0"/>
              <a:t>作者是以什么结构来说明</a:t>
            </a:r>
            <a:r>
              <a:rPr lang="en-US" dirty="0" smtClean="0"/>
              <a:t>“</a:t>
            </a:r>
            <a:r>
              <a:rPr lang="zh-CN" altLang="en-US" dirty="0" smtClean="0"/>
              <a:t>核舟</a:t>
            </a:r>
            <a:r>
              <a:rPr lang="en-US" dirty="0" smtClean="0"/>
              <a:t>”</a:t>
            </a:r>
            <a:r>
              <a:rPr lang="zh-CN" altLang="en-US" dirty="0" smtClean="0"/>
              <a:t>的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09588" y="1785926"/>
            <a:ext cx="8929750" cy="642942"/>
          </a:xfrm>
        </p:spPr>
        <p:txBody>
          <a:bodyPr/>
          <a:lstStyle/>
          <a:p>
            <a:r>
              <a:rPr lang="en-US" dirty="0" smtClean="0"/>
              <a:t>“</a:t>
            </a:r>
            <a:r>
              <a:rPr lang="zh-CN" altLang="en-US" dirty="0" smtClean="0"/>
              <a:t>总</a:t>
            </a:r>
            <a:r>
              <a:rPr lang="en-US" dirty="0" smtClean="0"/>
              <a:t>—</a:t>
            </a:r>
            <a:r>
              <a:rPr lang="zh-CN" altLang="en-US" dirty="0" smtClean="0"/>
              <a:t>分</a:t>
            </a:r>
            <a:r>
              <a:rPr lang="en-US" dirty="0" smtClean="0"/>
              <a:t>—</a:t>
            </a:r>
            <a:r>
              <a:rPr lang="zh-CN" altLang="en-US" dirty="0" smtClean="0"/>
              <a:t>总</a:t>
            </a:r>
            <a:r>
              <a:rPr lang="en-US" dirty="0" smtClean="0"/>
              <a:t>”</a:t>
            </a:r>
            <a:r>
              <a:rPr lang="zh-CN" altLang="en-US" dirty="0" smtClean="0"/>
              <a:t>结构。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2696</TotalTime>
  <Words>1367</Words>
  <Application>Microsoft Office PowerPoint</Application>
  <PresentationFormat>自定义</PresentationFormat>
  <Paragraphs>202</Paragraphs>
  <Slides>21</Slides>
  <Notes>2</Notes>
  <HiddenSlides>0</HiddenSlides>
  <MMClips>0</MMClips>
  <ScaleCrop>false</ScaleCrop>
  <HeadingPairs>
    <vt:vector size="6" baseType="variant">
      <vt:variant>
        <vt:lpstr>主题</vt:lpstr>
      </vt:variant>
      <vt:variant>
        <vt:i4>2</vt:i4>
      </vt:variant>
      <vt:variant>
        <vt:lpstr>嵌入 OLE 服务器</vt:lpstr>
      </vt:variant>
      <vt:variant>
        <vt:i4>1</vt:i4>
      </vt:variant>
      <vt:variant>
        <vt:lpstr>幻灯片标题</vt:lpstr>
      </vt:variant>
      <vt:variant>
        <vt:i4>21</vt:i4>
      </vt:variant>
    </vt:vector>
  </HeadingPairs>
  <TitlesOfParts>
    <vt:vector size="24" baseType="lpstr">
      <vt:lpstr>1_Office 主题</vt:lpstr>
      <vt:lpstr>章</vt:lpstr>
      <vt:lpstr>文档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  <vt:lpstr>幻灯片 20</vt:lpstr>
      <vt:lpstr>幻灯片 21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621</cp:revision>
  <dcterms:created xsi:type="dcterms:W3CDTF">2017-02-11T06:33:00Z</dcterms:created>
  <dcterms:modified xsi:type="dcterms:W3CDTF">2019-12-28T03:24:23Z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