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7"/>
  </p:notesMasterIdLst>
  <p:handoutMasterIdLst>
    <p:handoutMasterId r:id="rId28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55" r:id="rId10"/>
    <p:sldId id="397" r:id="rId11"/>
    <p:sldId id="550" r:id="rId12"/>
    <p:sldId id="556" r:id="rId13"/>
    <p:sldId id="551" r:id="rId14"/>
    <p:sldId id="552" r:id="rId15"/>
    <p:sldId id="553" r:id="rId16"/>
    <p:sldId id="554" r:id="rId17"/>
    <p:sldId id="557" r:id="rId18"/>
    <p:sldId id="558" r:id="rId19"/>
    <p:sldId id="559" r:id="rId20"/>
    <p:sldId id="477" r:id="rId21"/>
    <p:sldId id="492" r:id="rId22"/>
    <p:sldId id="560" r:id="rId23"/>
    <p:sldId id="502" r:id="rId24"/>
    <p:sldId id="476" r:id="rId25"/>
    <p:sldId id="39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5317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22.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礼记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二则</a:t>
            </a:r>
          </a:p>
          <a:p>
            <a:pPr algn="ctr"/>
            <a:r>
              <a:rPr lang="zh-CN" altLang="en-US" sz="3600" dirty="0" smtClean="0"/>
              <a:t>大道之行也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找出下列句子中的通假字</a:t>
            </a:r>
            <a:r>
              <a:rPr lang="en-US" dirty="0" smtClean="0"/>
              <a:t>,</a:t>
            </a:r>
            <a:r>
              <a:rPr lang="zh-CN" altLang="en-US" dirty="0" smtClean="0"/>
              <a:t>并解释其含义。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选贤与</a:t>
            </a:r>
            <a:r>
              <a:rPr lang="zh-CN" altLang="en-US" dirty="0" smtClean="0"/>
              <a:t>能</a:t>
            </a:r>
            <a:endParaRPr lang="zh-CN" altLang="en-US" dirty="0" smtClean="0"/>
          </a:p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矜、寡、孤、独、废疾者皆有所</a:t>
            </a:r>
            <a:r>
              <a:rPr lang="zh-CN" altLang="en-US" dirty="0" smtClean="0"/>
              <a:t>养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3429000"/>
            <a:ext cx="642942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与</a:t>
            </a:r>
            <a:r>
              <a:rPr lang="en-US" dirty="0" smtClean="0"/>
              <a:t>”</a:t>
            </a:r>
            <a:r>
              <a:rPr lang="zh-CN" altLang="en-US" dirty="0" smtClean="0"/>
              <a:t>同</a:t>
            </a:r>
            <a:r>
              <a:rPr lang="en-US" dirty="0" smtClean="0"/>
              <a:t>“</a:t>
            </a:r>
            <a:r>
              <a:rPr lang="zh-CN" altLang="en-US" dirty="0" smtClean="0"/>
              <a:t>举</a:t>
            </a:r>
            <a:r>
              <a:rPr lang="en-US" dirty="0" smtClean="0"/>
              <a:t>”,</a:t>
            </a:r>
            <a:r>
              <a:rPr lang="zh-CN" altLang="en-US" dirty="0" smtClean="0"/>
              <a:t>推举</a:t>
            </a:r>
            <a:r>
              <a:rPr lang="en-US" dirty="0" smtClean="0"/>
              <a:t>,</a:t>
            </a:r>
            <a:r>
              <a:rPr lang="zh-CN" altLang="en-US" dirty="0" smtClean="0"/>
              <a:t>选举。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09522" y="4643446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矜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鳏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老而无妻的人。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7826" name="Object 2"/>
          <p:cNvGraphicFramePr>
            <a:graphicFrameLocks noChangeAspect="1"/>
          </p:cNvGraphicFramePr>
          <p:nvPr/>
        </p:nvGraphicFramePr>
        <p:xfrm>
          <a:off x="809588" y="1785926"/>
          <a:ext cx="9158288" cy="2346325"/>
        </p:xfrm>
        <a:graphic>
          <a:graphicData uri="http://schemas.openxmlformats.org/presentationml/2006/ole">
            <p:oleObj spid="_x0000_s77826" name="文档" r:id="rId3" imgW="9266450" imgH="2378681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解释下列加点的多义词。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81422" y="1643050"/>
            <a:ext cx="6429420" cy="857256"/>
          </a:xfrm>
        </p:spPr>
        <p:txBody>
          <a:bodyPr/>
          <a:lstStyle/>
          <a:p>
            <a:r>
              <a:rPr lang="zh-CN" altLang="en-US" dirty="0" smtClean="0"/>
              <a:t>名词的意动用法，以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为亲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952860" y="2285992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父母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52596" y="242660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89478" y="357187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667108" y="3429000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子女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881422" y="2786058"/>
            <a:ext cx="6429420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名词的意动用法，以</a:t>
            </a:r>
            <a:r>
              <a:rPr kumimoji="0" lang="en-US" altLang="zh-CN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……</a:t>
            </a: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为子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10" grpId="0" build="p"/>
      <p:bldP spid="11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指出下列加点的古今异义词。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大道之行也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男有分</a:t>
            </a:r>
            <a:r>
              <a:rPr lang="en-US" dirty="0" smtClean="0"/>
              <a:t>,</a:t>
            </a:r>
            <a:r>
              <a:rPr lang="zh-CN" altLang="en-US" dirty="0" smtClean="0"/>
              <a:t>女有归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古</a:t>
            </a:r>
            <a:r>
              <a:rPr lang="zh-CN" altLang="en-US" dirty="0" smtClean="0"/>
              <a:t>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矜、寡、孤、独、废疾者皆有所养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古义：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1928802"/>
            <a:ext cx="7215238" cy="857256"/>
          </a:xfrm>
        </p:spPr>
        <p:txBody>
          <a:bodyPr/>
          <a:lstStyle/>
          <a:p>
            <a:r>
              <a:rPr lang="zh-CN" altLang="en-US" dirty="0" smtClean="0"/>
              <a:t>指儒家推崇的上古时代的政治制度。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166778" y="2500306"/>
            <a:ext cx="721523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宽阔的路。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095340" y="3643314"/>
            <a:ext cx="721523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女子出嫁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166778" y="4143380"/>
            <a:ext cx="721523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返回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回归。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166778" y="5286388"/>
            <a:ext cx="928694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孤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指幼而无父的人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指老而无子的人。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238216" y="5857892"/>
            <a:ext cx="82153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指独自一个。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889478" y="18573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523968" y="18573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46111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952728" y="521269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746866" y="521495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(4)</a:t>
            </a:r>
            <a:r>
              <a:rPr lang="zh-CN" altLang="en-US" dirty="0" smtClean="0"/>
              <a:t>故外户而不闭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是谓大同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190548" y="1571612"/>
            <a:ext cx="5977022" cy="857256"/>
          </a:xfrm>
        </p:spPr>
        <p:txBody>
          <a:bodyPr/>
          <a:lstStyle/>
          <a:p>
            <a:r>
              <a:rPr lang="zh-CN" altLang="en-US" dirty="0" smtClean="0"/>
              <a:t>门。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238216" y="2214554"/>
            <a:ext cx="59770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窗。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095340" y="3500438"/>
            <a:ext cx="59770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代词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881158" y="4286256"/>
            <a:ext cx="5977022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相对。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246668" y="135729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32288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  <p:bldP spid="8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解释下列句中加点词的活用现象。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使老有所终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壮有所用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幼</a:t>
            </a:r>
            <a:r>
              <a:rPr lang="zh-CN" altLang="en-US" dirty="0" smtClean="0"/>
              <a:t>有所长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666976" y="1571612"/>
            <a:ext cx="5000660" cy="857256"/>
          </a:xfrm>
        </p:spPr>
        <p:txBody>
          <a:bodyPr/>
          <a:lstStyle/>
          <a:p>
            <a:r>
              <a:rPr lang="zh-CN" altLang="en-US" dirty="0" smtClean="0"/>
              <a:t>形容词作名词</a:t>
            </a:r>
            <a:r>
              <a:rPr lang="en-US" dirty="0" smtClean="0"/>
              <a:t>,</a:t>
            </a:r>
            <a:r>
              <a:rPr lang="zh-CN" altLang="en-US" dirty="0" smtClean="0"/>
              <a:t>老年人。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381224" y="2214554"/>
            <a:ext cx="500066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年轻人。</a:t>
            </a:r>
            <a:endParaRPr kumimoji="0" lang="zh-CN" altLang="en-US" sz="2800" b="1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095604" y="2928934"/>
            <a:ext cx="5000660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幼童。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889478" y="199798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523968" y="264092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523968" y="328386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285860"/>
            <a:ext cx="10644262" cy="3857652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本文是从哪几个方面来说明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的理想的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09522" y="1142984"/>
            <a:ext cx="11287204" cy="421484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人人都能得到全社会的关爱。</a:t>
            </a:r>
            <a:r>
              <a:rPr lang="en-US" dirty="0" smtClean="0"/>
              <a:t>“</a:t>
            </a:r>
            <a:r>
              <a:rPr lang="zh-CN" altLang="en-US" dirty="0" smtClean="0"/>
              <a:t>不独亲其亲</a:t>
            </a:r>
            <a:r>
              <a:rPr lang="en-US" dirty="0" smtClean="0"/>
              <a:t>,</a:t>
            </a:r>
            <a:r>
              <a:rPr lang="zh-CN" altLang="en-US" dirty="0" smtClean="0"/>
              <a:t>不独子其子</a:t>
            </a:r>
            <a:r>
              <a:rPr lang="en-US" dirty="0" smtClean="0"/>
              <a:t>”,</a:t>
            </a:r>
            <a:r>
              <a:rPr lang="zh-CN" altLang="en-US" dirty="0" smtClean="0"/>
              <a:t>把奉养父母、抚育儿女的心意扩大到其他人身上</a:t>
            </a:r>
            <a:r>
              <a:rPr lang="en-US" dirty="0" smtClean="0"/>
              <a:t>;“</a:t>
            </a:r>
            <a:r>
              <a:rPr lang="zh-CN" altLang="en-US" dirty="0" smtClean="0"/>
              <a:t>使老有所终</a:t>
            </a:r>
            <a:r>
              <a:rPr lang="en-US" dirty="0" smtClean="0"/>
              <a:t>,</a:t>
            </a:r>
            <a:r>
              <a:rPr lang="zh-CN" altLang="en-US" dirty="0" smtClean="0"/>
              <a:t>壮有所用</a:t>
            </a:r>
            <a:r>
              <a:rPr lang="en-US" dirty="0" smtClean="0"/>
              <a:t>,</a:t>
            </a:r>
            <a:r>
              <a:rPr lang="zh-CN" altLang="en-US" dirty="0" smtClean="0"/>
              <a:t>幼有所长</a:t>
            </a:r>
            <a:r>
              <a:rPr lang="en-US" dirty="0" smtClean="0"/>
              <a:t>”,</a:t>
            </a:r>
            <a:r>
              <a:rPr lang="zh-CN" altLang="en-US" dirty="0" smtClean="0"/>
              <a:t>各个年龄段的人或者说人一生中的各个阶段都能受到应有的照顾</a:t>
            </a:r>
            <a:r>
              <a:rPr lang="en-US" dirty="0" smtClean="0"/>
              <a:t>,</a:t>
            </a:r>
            <a:r>
              <a:rPr lang="zh-CN" altLang="en-US" dirty="0" smtClean="0"/>
              <a:t>得到合适的安排</a:t>
            </a:r>
            <a:r>
              <a:rPr lang="en-US" dirty="0" smtClean="0"/>
              <a:t>;“</a:t>
            </a:r>
            <a:r>
              <a:rPr lang="zh-CN" altLang="en-US" dirty="0" smtClean="0"/>
              <a:t>矜、寡、孤、独、废疾者</a:t>
            </a:r>
            <a:r>
              <a:rPr lang="en-US" dirty="0" smtClean="0"/>
              <a:t>”</a:t>
            </a:r>
            <a:r>
              <a:rPr lang="zh-CN" altLang="en-US" dirty="0" smtClean="0"/>
              <a:t>这五种需要特别关爱的人都能得到应有的生活保障。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人人都能安居乐业。</a:t>
            </a:r>
            <a:r>
              <a:rPr lang="en-US" dirty="0" smtClean="0"/>
              <a:t>“</a:t>
            </a:r>
            <a:r>
              <a:rPr lang="zh-CN" altLang="en-US" dirty="0" smtClean="0"/>
              <a:t>有分</a:t>
            </a:r>
            <a:r>
              <a:rPr lang="en-US" dirty="0" smtClean="0"/>
              <a:t>”</a:t>
            </a:r>
            <a:r>
              <a:rPr lang="zh-CN" altLang="en-US" dirty="0" smtClean="0"/>
              <a:t>就是有稳定的职业</a:t>
            </a:r>
            <a:r>
              <a:rPr lang="en-US" dirty="0" smtClean="0"/>
              <a:t>,</a:t>
            </a:r>
            <a:r>
              <a:rPr lang="zh-CN" altLang="en-US" dirty="0" smtClean="0"/>
              <a:t>能安心工作</a:t>
            </a:r>
            <a:r>
              <a:rPr lang="en-US" dirty="0" smtClean="0"/>
              <a:t>;“</a:t>
            </a:r>
            <a:r>
              <a:rPr lang="zh-CN" altLang="en-US" dirty="0" smtClean="0"/>
              <a:t>有归</a:t>
            </a:r>
            <a:r>
              <a:rPr lang="en-US" dirty="0" smtClean="0"/>
              <a:t>”</a:t>
            </a:r>
            <a:r>
              <a:rPr lang="zh-CN" altLang="en-US" dirty="0" smtClean="0"/>
              <a:t>就是男女婚配及时</a:t>
            </a:r>
            <a:r>
              <a:rPr lang="en-US" dirty="0" smtClean="0"/>
              <a:t>,</a:t>
            </a:r>
            <a:r>
              <a:rPr lang="zh-CN" altLang="en-US" dirty="0" smtClean="0"/>
              <a:t>有和乐的家庭。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货尽其用</a:t>
            </a:r>
            <a:r>
              <a:rPr lang="en-US" dirty="0" smtClean="0"/>
              <a:t>,</a:t>
            </a:r>
            <a:r>
              <a:rPr lang="zh-CN" altLang="en-US" dirty="0" smtClean="0"/>
              <a:t>人尽其力。</a:t>
            </a:r>
            <a:r>
              <a:rPr lang="en-US" dirty="0" smtClean="0"/>
              <a:t>“</a:t>
            </a:r>
            <a:r>
              <a:rPr lang="zh-CN" altLang="en-US" dirty="0" smtClean="0"/>
              <a:t>货恶其弃于地也</a:t>
            </a:r>
            <a:r>
              <a:rPr lang="en-US" dirty="0" smtClean="0"/>
              <a:t>,</a:t>
            </a:r>
            <a:r>
              <a:rPr lang="zh-CN" altLang="en-US" dirty="0" smtClean="0"/>
              <a:t>不必藏于己</a:t>
            </a:r>
            <a:r>
              <a:rPr lang="en-US" dirty="0" smtClean="0"/>
              <a:t>”</a:t>
            </a:r>
            <a:r>
              <a:rPr lang="zh-CN" altLang="en-US" dirty="0" smtClean="0"/>
              <a:t>是说人们珍惜劳动产品</a:t>
            </a:r>
            <a:r>
              <a:rPr lang="en-US" dirty="0" smtClean="0"/>
              <a:t>,</a:t>
            </a:r>
            <a:r>
              <a:rPr lang="zh-CN" altLang="en-US" dirty="0" smtClean="0"/>
              <a:t>但毫无自私自利之心</a:t>
            </a:r>
            <a:r>
              <a:rPr lang="en-US" dirty="0" smtClean="0"/>
              <a:t>;“</a:t>
            </a:r>
            <a:r>
              <a:rPr lang="zh-CN" altLang="en-US" dirty="0" smtClean="0"/>
              <a:t>力恶其不出于身也</a:t>
            </a:r>
            <a:r>
              <a:rPr lang="en-US" dirty="0" smtClean="0"/>
              <a:t>,</a:t>
            </a:r>
            <a:r>
              <a:rPr lang="zh-CN" altLang="en-US" dirty="0" smtClean="0"/>
              <a:t>不必为己</a:t>
            </a:r>
            <a:r>
              <a:rPr lang="en-US" dirty="0" smtClean="0"/>
              <a:t>”</a:t>
            </a:r>
            <a:r>
              <a:rPr lang="zh-CN" altLang="en-US" dirty="0" smtClean="0"/>
              <a:t>是说人们在共同劳动中以不出力或少出力为耻</a:t>
            </a:r>
            <a:r>
              <a:rPr lang="en-US" dirty="0" smtClean="0"/>
              <a:t>,</a:t>
            </a:r>
            <a:r>
              <a:rPr lang="zh-CN" altLang="en-US" dirty="0" smtClean="0"/>
              <a:t>都能尽心竭力地快乐地工作</a:t>
            </a:r>
            <a:r>
              <a:rPr lang="en-US" dirty="0" smtClean="0"/>
              <a:t>,</a:t>
            </a:r>
            <a:r>
              <a:rPr lang="zh-CN" altLang="en-US" dirty="0" smtClean="0"/>
              <a:t>把共同劳动看作是分享快乐。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285860"/>
            <a:ext cx="10644262" cy="3857652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陶渊明描绘的</a:t>
            </a:r>
            <a:r>
              <a:rPr lang="en-US" dirty="0" smtClean="0"/>
              <a:t>“</a:t>
            </a:r>
            <a:r>
              <a:rPr lang="zh-CN" altLang="en-US" dirty="0" smtClean="0"/>
              <a:t>世外桃源</a:t>
            </a:r>
            <a:r>
              <a:rPr lang="en-US" dirty="0" smtClean="0"/>
              <a:t>”</a:t>
            </a:r>
            <a:r>
              <a:rPr lang="zh-CN" altLang="en-US" dirty="0" smtClean="0"/>
              <a:t>与文中的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有没有相似的地方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309522" y="1142984"/>
            <a:ext cx="11430080" cy="4214842"/>
          </a:xfrm>
        </p:spPr>
        <p:txBody>
          <a:bodyPr/>
          <a:lstStyle/>
          <a:p>
            <a:r>
              <a:rPr lang="zh-CN" altLang="en-US" dirty="0" smtClean="0"/>
              <a:t>我们可以透过</a:t>
            </a:r>
            <a:r>
              <a:rPr lang="en-US" dirty="0" smtClean="0"/>
              <a:t>“</a:t>
            </a:r>
            <a:r>
              <a:rPr lang="zh-CN" altLang="en-US" dirty="0" smtClean="0"/>
              <a:t>桃花源</a:t>
            </a:r>
            <a:r>
              <a:rPr lang="en-US" dirty="0" smtClean="0"/>
              <a:t>”</a:t>
            </a:r>
            <a:r>
              <a:rPr lang="zh-CN" altLang="en-US" dirty="0" smtClean="0"/>
              <a:t>中的生活现象来认识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黄发垂髫</a:t>
            </a:r>
            <a:r>
              <a:rPr lang="en-US" dirty="0" smtClean="0"/>
              <a:t>,</a:t>
            </a:r>
            <a:r>
              <a:rPr lang="zh-CN" altLang="en-US" dirty="0" smtClean="0"/>
              <a:t>并怡然自乐</a:t>
            </a:r>
            <a:r>
              <a:rPr lang="en-US" dirty="0" smtClean="0"/>
              <a:t>”</a:t>
            </a:r>
            <a:r>
              <a:rPr lang="zh-CN" altLang="en-US" dirty="0" smtClean="0"/>
              <a:t>可以看出</a:t>
            </a:r>
            <a:r>
              <a:rPr lang="en-US" dirty="0" smtClean="0"/>
              <a:t>“</a:t>
            </a:r>
            <a:r>
              <a:rPr lang="zh-CN" altLang="en-US" dirty="0" smtClean="0"/>
              <a:t>桃花源</a:t>
            </a:r>
            <a:r>
              <a:rPr lang="en-US" dirty="0" smtClean="0"/>
              <a:t>”</a:t>
            </a:r>
            <a:r>
              <a:rPr lang="zh-CN" altLang="en-US" dirty="0" smtClean="0"/>
              <a:t>中的老人和孩子生活极其幸福、快乐</a:t>
            </a:r>
            <a:r>
              <a:rPr lang="en-US" dirty="0" smtClean="0"/>
              <a:t>,</a:t>
            </a:r>
            <a:r>
              <a:rPr lang="zh-CN" altLang="en-US" dirty="0" smtClean="0"/>
              <a:t>这就是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中</a:t>
            </a:r>
            <a:r>
              <a:rPr lang="en-US" dirty="0" smtClean="0"/>
              <a:t>“</a:t>
            </a:r>
            <a:r>
              <a:rPr lang="zh-CN" altLang="en-US" dirty="0" smtClean="0"/>
              <a:t>老有所终</a:t>
            </a:r>
            <a:r>
              <a:rPr lang="en-US" dirty="0" smtClean="0"/>
              <a:t>”“</a:t>
            </a:r>
            <a:r>
              <a:rPr lang="zh-CN" altLang="en-US" dirty="0" smtClean="0"/>
              <a:t>幼有所长</a:t>
            </a:r>
            <a:r>
              <a:rPr lang="en-US" dirty="0" smtClean="0"/>
              <a:t>”,</a:t>
            </a:r>
            <a:r>
              <a:rPr lang="zh-CN" altLang="en-US" dirty="0" smtClean="0"/>
              <a:t>由此还可以推知</a:t>
            </a:r>
            <a:r>
              <a:rPr lang="en-US" dirty="0" smtClean="0"/>
              <a:t>“</a:t>
            </a:r>
            <a:r>
              <a:rPr lang="zh-CN" altLang="en-US" dirty="0" smtClean="0"/>
              <a:t>矜、寡、孤、独、废疾者</a:t>
            </a:r>
            <a:r>
              <a:rPr lang="en-US" dirty="0" smtClean="0"/>
              <a:t>”</a:t>
            </a:r>
            <a:r>
              <a:rPr lang="zh-CN" altLang="en-US" dirty="0" smtClean="0"/>
              <a:t>这五种人同样受到全社会的关爱。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1.请写一段话概述你心目中的理想社会。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积累重要的文言实词、虚词。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学习先贤圣哲关于人类社会的伟大构想</a:t>
            </a:r>
            <a:r>
              <a:rPr lang="en-US" dirty="0" smtClean="0"/>
              <a:t>,</a:t>
            </a:r>
            <a:r>
              <a:rPr lang="zh-CN" altLang="en-US" dirty="0" smtClean="0"/>
              <a:t>把握</a:t>
            </a:r>
            <a:r>
              <a:rPr lang="en-US" dirty="0" smtClean="0"/>
              <a:t>“</a:t>
            </a:r>
            <a:r>
              <a:rPr lang="zh-CN" altLang="en-US" dirty="0" smtClean="0"/>
              <a:t>大同</a:t>
            </a:r>
            <a:r>
              <a:rPr lang="en-US" dirty="0" smtClean="0"/>
              <a:t>”</a:t>
            </a:r>
            <a:r>
              <a:rPr lang="zh-CN" altLang="en-US" dirty="0" smtClean="0"/>
              <a:t>社会的基本特征。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整体感知文意</a:t>
            </a:r>
            <a:r>
              <a:rPr lang="en-US" dirty="0" smtClean="0"/>
              <a:t>,</a:t>
            </a:r>
            <a:r>
              <a:rPr lang="zh-CN" altLang="en-US" dirty="0" smtClean="0"/>
              <a:t>理清文章脉络</a:t>
            </a:r>
            <a:r>
              <a:rPr lang="en-US" dirty="0" smtClean="0"/>
              <a:t>,</a:t>
            </a:r>
            <a:r>
              <a:rPr lang="zh-CN" altLang="en-US" dirty="0" smtClean="0"/>
              <a:t>提高诵读能力。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感受古人敢于冲破现实羁绊</a:t>
            </a:r>
            <a:r>
              <a:rPr lang="en-US" dirty="0" smtClean="0"/>
              <a:t>,</a:t>
            </a:r>
            <a:r>
              <a:rPr lang="zh-CN" altLang="en-US" dirty="0" smtClean="0"/>
              <a:t>大胆追求理想的精神和智慧。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5072074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理清行文思路</a:t>
            </a:r>
            <a:r>
              <a:rPr lang="en-US" dirty="0" smtClean="0"/>
              <a:t>,</a:t>
            </a:r>
            <a:r>
              <a:rPr lang="zh-CN" altLang="en-US" dirty="0" smtClean="0"/>
              <a:t>背诵课文。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感受古人敢于冲破现实羁绊</a:t>
            </a:r>
            <a:r>
              <a:rPr lang="en-US" dirty="0" smtClean="0"/>
              <a:t>,</a:t>
            </a:r>
            <a:r>
              <a:rPr lang="zh-CN" altLang="en-US" dirty="0" smtClean="0"/>
              <a:t>大胆追求理想的精神和智慧。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没有地震</a:t>
            </a:r>
            <a:r>
              <a:rPr lang="en-US" dirty="0" smtClean="0"/>
              <a:t>,</a:t>
            </a:r>
            <a:r>
              <a:rPr lang="zh-CN" altLang="en-US" dirty="0" smtClean="0"/>
              <a:t>没有火山</a:t>
            </a:r>
            <a:r>
              <a:rPr lang="en-US" dirty="0" smtClean="0"/>
              <a:t>,</a:t>
            </a:r>
            <a:r>
              <a:rPr lang="zh-CN" altLang="en-US" dirty="0" smtClean="0"/>
              <a:t>没有沙尘暴</a:t>
            </a:r>
            <a:r>
              <a:rPr lang="en-US" dirty="0" smtClean="0"/>
              <a:t>,</a:t>
            </a:r>
            <a:r>
              <a:rPr lang="zh-CN" altLang="en-US" dirty="0" smtClean="0"/>
              <a:t>没有战乱</a:t>
            </a:r>
            <a:r>
              <a:rPr lang="en-US" dirty="0" smtClean="0"/>
              <a:t>,</a:t>
            </a:r>
            <a:r>
              <a:rPr lang="zh-CN" altLang="en-US" dirty="0" smtClean="0"/>
              <a:t>没有这些自然灾害</a:t>
            </a:r>
            <a:r>
              <a:rPr lang="en-US" dirty="0" smtClean="0"/>
              <a:t>;</a:t>
            </a:r>
            <a:r>
              <a:rPr lang="zh-CN" altLang="en-US" dirty="0" smtClean="0"/>
              <a:t>没有恐怖袭击</a:t>
            </a:r>
            <a:r>
              <a:rPr lang="en-US" dirty="0" smtClean="0"/>
              <a:t>,</a:t>
            </a:r>
            <a:r>
              <a:rPr lang="zh-CN" altLang="en-US" dirty="0" smtClean="0"/>
              <a:t>没有疾病</a:t>
            </a:r>
            <a:r>
              <a:rPr lang="en-US" dirty="0" smtClean="0"/>
              <a:t>,</a:t>
            </a:r>
            <a:r>
              <a:rPr lang="zh-CN" altLang="en-US" dirty="0" smtClean="0"/>
              <a:t>没有眼泪</a:t>
            </a:r>
            <a:r>
              <a:rPr lang="en-US" dirty="0" smtClean="0"/>
              <a:t>,</a:t>
            </a:r>
            <a:r>
              <a:rPr lang="zh-CN" altLang="en-US" dirty="0" smtClean="0"/>
              <a:t>没有流落街头的人</a:t>
            </a:r>
            <a:r>
              <a:rPr lang="en-US" dirty="0" smtClean="0"/>
              <a:t>;</a:t>
            </a:r>
            <a:r>
              <a:rPr lang="zh-CN" altLang="en-US" dirty="0" smtClean="0"/>
              <a:t>没有阶级等级</a:t>
            </a:r>
            <a:r>
              <a:rPr lang="en-US" dirty="0" smtClean="0"/>
              <a:t>,</a:t>
            </a:r>
            <a:r>
              <a:rPr lang="zh-CN" altLang="en-US" dirty="0" smtClean="0"/>
              <a:t>没有身份悬殊</a:t>
            </a:r>
            <a:r>
              <a:rPr lang="en-US" dirty="0" smtClean="0"/>
              <a:t>,</a:t>
            </a:r>
            <a:r>
              <a:rPr lang="zh-CN" altLang="en-US" dirty="0" smtClean="0"/>
              <a:t>没有尔虞我诈</a:t>
            </a:r>
            <a:r>
              <a:rPr lang="en-US" dirty="0" smtClean="0"/>
              <a:t>,</a:t>
            </a:r>
            <a:r>
              <a:rPr lang="zh-CN" altLang="en-US" dirty="0" smtClean="0"/>
              <a:t>更没有黑社会性质组织</a:t>
            </a:r>
            <a:r>
              <a:rPr lang="en-US" dirty="0" smtClean="0"/>
              <a:t>,</a:t>
            </a:r>
            <a:r>
              <a:rPr lang="zh-CN" altLang="en-US" dirty="0" smtClean="0"/>
              <a:t>人人平等</a:t>
            </a:r>
            <a:r>
              <a:rPr lang="en-US" dirty="0" smtClean="0"/>
              <a:t>,</a:t>
            </a:r>
            <a:r>
              <a:rPr lang="zh-CN" altLang="en-US" dirty="0" smtClean="0"/>
              <a:t>互尊互让</a:t>
            </a:r>
            <a:r>
              <a:rPr lang="en-US" dirty="0" smtClean="0"/>
              <a:t>,</a:t>
            </a:r>
            <a:r>
              <a:rPr lang="zh-CN" altLang="en-US" dirty="0" smtClean="0"/>
              <a:t>诚恳友善。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452398" y="1071546"/>
            <a:ext cx="11215766" cy="492922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儒家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的理想实现了吗</a:t>
            </a:r>
            <a:r>
              <a:rPr lang="en-US" dirty="0" smtClean="0"/>
              <a:t>?21</a:t>
            </a:r>
            <a:r>
              <a:rPr lang="zh-CN" altLang="en-US" dirty="0" smtClean="0"/>
              <a:t>世纪的中国社会是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214554"/>
            <a:ext cx="10930014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儒家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的理想并没有实现。我们现在生活的社会还不是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。因为当今中国社会还存在贫富差异、文化差异、民族差异、城乡差异等。资源没有做到完全共享时</a:t>
            </a:r>
            <a:r>
              <a:rPr lang="en-US" dirty="0" smtClean="0"/>
              <a:t>,</a:t>
            </a:r>
            <a:r>
              <a:rPr lang="zh-CN" altLang="en-US" dirty="0" smtClean="0"/>
              <a:t>很多人难以做到把别人的亲人当成自己的亲人</a:t>
            </a:r>
            <a:r>
              <a:rPr lang="en-US" dirty="0" smtClean="0"/>
              <a:t>,</a:t>
            </a:r>
            <a:r>
              <a:rPr lang="zh-CN" altLang="en-US" dirty="0" smtClean="0"/>
              <a:t>把别人的孩子当成自己的孩子。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3" name="Object 3"/>
          <p:cNvGraphicFramePr>
            <a:graphicFrameLocks noChangeAspect="1"/>
          </p:cNvGraphicFramePr>
          <p:nvPr/>
        </p:nvGraphicFramePr>
        <p:xfrm>
          <a:off x="304800" y="2432073"/>
          <a:ext cx="10668000" cy="4283075"/>
        </p:xfrm>
        <a:graphic>
          <a:graphicData uri="http://schemas.openxmlformats.org/presentationml/2006/ole">
            <p:oleObj spid="_x0000_s46083" name="文档" r:id="rId3" imgW="10704497" imgH="4358040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952860" y="4714884"/>
            <a:ext cx="292895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物尽其用，人尽其力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1714488"/>
            <a:ext cx="11310974" cy="1857388"/>
          </a:xfrm>
        </p:spPr>
        <p:txBody>
          <a:bodyPr/>
          <a:lstStyle/>
          <a:p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用合适的词语填空</a:t>
            </a:r>
            <a:r>
              <a:rPr lang="en-US" dirty="0" smtClean="0"/>
              <a:t>,</a:t>
            </a:r>
            <a:r>
              <a:rPr lang="zh-CN" altLang="en-US" dirty="0" smtClean="0"/>
              <a:t>从而进一步理清文章脉络结构。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3952860" y="3286124"/>
            <a:ext cx="1214446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讲信修鞋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6381752" y="5572140"/>
            <a:ext cx="2928958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盗窃乱贼而不作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中山先生与</a:t>
            </a:r>
            <a:r>
              <a:rPr lang="en-US" dirty="0" smtClean="0"/>
              <a:t>“</a:t>
            </a:r>
            <a:r>
              <a:rPr lang="zh-CN" altLang="en-US" dirty="0" smtClean="0"/>
              <a:t>天下为公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zh-CN" altLang="en-US" dirty="0" smtClean="0"/>
              <a:t>我国两千多年的封建社会中</a:t>
            </a:r>
            <a:r>
              <a:rPr lang="en-US" dirty="0" smtClean="0"/>
              <a:t>,</a:t>
            </a:r>
            <a:r>
              <a:rPr lang="zh-CN" altLang="en-US" dirty="0" smtClean="0"/>
              <a:t>帝王都是把</a:t>
            </a:r>
            <a:r>
              <a:rPr lang="en-US" dirty="0" smtClean="0"/>
              <a:t>“</a:t>
            </a:r>
            <a:r>
              <a:rPr lang="zh-CN" altLang="en-US" dirty="0" smtClean="0"/>
              <a:t>天下</a:t>
            </a:r>
            <a:r>
              <a:rPr lang="en-US" dirty="0" smtClean="0"/>
              <a:t>”</a:t>
            </a:r>
            <a:r>
              <a:rPr lang="zh-CN" altLang="en-US" dirty="0" smtClean="0"/>
              <a:t>视为私有财产</a:t>
            </a:r>
            <a:r>
              <a:rPr lang="en-US" dirty="0" smtClean="0"/>
              <a:t>,</a:t>
            </a:r>
            <a:r>
              <a:rPr lang="zh-CN" altLang="en-US" dirty="0" smtClean="0"/>
              <a:t>实行专制统治。所以</a:t>
            </a:r>
            <a:r>
              <a:rPr lang="en-US" dirty="0" smtClean="0"/>
              <a:t>“</a:t>
            </a:r>
            <a:r>
              <a:rPr lang="zh-CN" altLang="en-US" dirty="0" smtClean="0"/>
              <a:t>天下为公</a:t>
            </a:r>
            <a:r>
              <a:rPr lang="en-US" dirty="0" smtClean="0"/>
              <a:t>”</a:t>
            </a:r>
            <a:r>
              <a:rPr lang="zh-CN" altLang="en-US" dirty="0" smtClean="0"/>
              <a:t>的口号是与王权根本对立的</a:t>
            </a:r>
            <a:r>
              <a:rPr lang="en-US" dirty="0" smtClean="0"/>
              <a:t>,</a:t>
            </a:r>
            <a:r>
              <a:rPr lang="zh-CN" altLang="en-US" dirty="0" smtClean="0"/>
              <a:t>是反王权。孙中山先生领导辛亥革命</a:t>
            </a:r>
            <a:r>
              <a:rPr lang="en-US" dirty="0" smtClean="0"/>
              <a:t>,</a:t>
            </a:r>
            <a:r>
              <a:rPr lang="zh-CN" altLang="en-US" dirty="0" smtClean="0"/>
              <a:t>正是要结束这种</a:t>
            </a:r>
            <a:r>
              <a:rPr lang="en-US" dirty="0" smtClean="0"/>
              <a:t>“</a:t>
            </a:r>
            <a:r>
              <a:rPr lang="zh-CN" altLang="en-US" dirty="0" smtClean="0"/>
              <a:t>天下为私</a:t>
            </a:r>
            <a:r>
              <a:rPr lang="en-US" dirty="0" smtClean="0"/>
              <a:t>”</a:t>
            </a:r>
            <a:r>
              <a:rPr lang="zh-CN" altLang="en-US" dirty="0" smtClean="0"/>
              <a:t>的不合理状况。但是民国创立以后</a:t>
            </a:r>
            <a:r>
              <a:rPr lang="en-US" dirty="0" smtClean="0"/>
              <a:t>,“</a:t>
            </a:r>
            <a:r>
              <a:rPr lang="zh-CN" altLang="en-US" dirty="0" smtClean="0"/>
              <a:t>天下</a:t>
            </a:r>
            <a:r>
              <a:rPr lang="en-US" dirty="0" smtClean="0"/>
              <a:t>”</a:t>
            </a:r>
            <a:r>
              <a:rPr lang="zh-CN" altLang="en-US" dirty="0" smtClean="0"/>
              <a:t>被袁世凯篡夺</a:t>
            </a:r>
            <a:r>
              <a:rPr lang="en-US" dirty="0" smtClean="0"/>
              <a:t>,</a:t>
            </a:r>
            <a:r>
              <a:rPr lang="zh-CN" altLang="en-US" dirty="0" smtClean="0"/>
              <a:t>后来的北洋军阀也都把</a:t>
            </a:r>
            <a:r>
              <a:rPr lang="en-US" dirty="0" smtClean="0"/>
              <a:t>“</a:t>
            </a:r>
            <a:r>
              <a:rPr lang="zh-CN" altLang="en-US" dirty="0" smtClean="0"/>
              <a:t>天下</a:t>
            </a:r>
            <a:r>
              <a:rPr lang="en-US" dirty="0" smtClean="0"/>
              <a:t>”</a:t>
            </a:r>
            <a:r>
              <a:rPr lang="zh-CN" altLang="en-US" dirty="0" smtClean="0"/>
              <a:t>视为私有</a:t>
            </a:r>
            <a:r>
              <a:rPr lang="en-US" dirty="0" smtClean="0"/>
              <a:t>,</a:t>
            </a:r>
            <a:r>
              <a:rPr lang="zh-CN" altLang="en-US" dirty="0" smtClean="0"/>
              <a:t>争权夺利</a:t>
            </a:r>
            <a:r>
              <a:rPr lang="en-US" dirty="0" smtClean="0"/>
              <a:t>,</a:t>
            </a:r>
            <a:r>
              <a:rPr lang="zh-CN" altLang="en-US" dirty="0" smtClean="0"/>
              <a:t>混战不息。因此</a:t>
            </a:r>
            <a:r>
              <a:rPr lang="en-US" dirty="0" smtClean="0"/>
              <a:t>,</a:t>
            </a:r>
            <a:r>
              <a:rPr lang="zh-CN" altLang="en-US" dirty="0" smtClean="0"/>
              <a:t>孙中山大力提倡</a:t>
            </a:r>
            <a:r>
              <a:rPr lang="en-US" dirty="0" smtClean="0"/>
              <a:t>“</a:t>
            </a:r>
            <a:r>
              <a:rPr lang="zh-CN" altLang="en-US" dirty="0" smtClean="0"/>
              <a:t>天下为公</a:t>
            </a:r>
            <a:r>
              <a:rPr lang="en-US" dirty="0" smtClean="0"/>
              <a:t>”,</a:t>
            </a:r>
            <a:r>
              <a:rPr lang="zh-CN" altLang="en-US" dirty="0" smtClean="0"/>
              <a:t>自己首先身体力行</a:t>
            </a:r>
            <a:r>
              <a:rPr lang="en-US" dirty="0" smtClean="0"/>
              <a:t>,</a:t>
            </a:r>
            <a:r>
              <a:rPr lang="zh-CN" altLang="en-US" dirty="0" smtClean="0"/>
              <a:t>以当</a:t>
            </a:r>
            <a:r>
              <a:rPr lang="en-US" dirty="0" smtClean="0"/>
              <a:t>“</a:t>
            </a:r>
            <a:r>
              <a:rPr lang="zh-CN" altLang="en-US" dirty="0" smtClean="0"/>
              <a:t>国民公仆</a:t>
            </a:r>
            <a:r>
              <a:rPr lang="en-US" dirty="0" smtClean="0"/>
              <a:t>”</a:t>
            </a:r>
            <a:r>
              <a:rPr lang="zh-CN" altLang="en-US" dirty="0" smtClean="0"/>
              <a:t>为己任。孙中山先生一生中曾多次题书</a:t>
            </a:r>
            <a:r>
              <a:rPr lang="en-US" dirty="0" smtClean="0"/>
              <a:t>“</a:t>
            </a:r>
            <a:r>
              <a:rPr lang="zh-CN" altLang="en-US" dirty="0" smtClean="0"/>
              <a:t>天下为公</a:t>
            </a:r>
            <a:r>
              <a:rPr lang="en-US" dirty="0" smtClean="0"/>
              <a:t>”</a:t>
            </a:r>
            <a:r>
              <a:rPr lang="zh-CN" altLang="en-US" dirty="0" smtClean="0"/>
              <a:t>四字。</a:t>
            </a:r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桃花源记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陶渊明带我们穿越到了一个没有压迫</a:t>
            </a:r>
            <a:r>
              <a:rPr lang="en-US" dirty="0" smtClean="0"/>
              <a:t>,</a:t>
            </a:r>
            <a:r>
              <a:rPr lang="zh-CN" altLang="en-US" dirty="0" smtClean="0"/>
              <a:t>没有战乱</a:t>
            </a:r>
            <a:r>
              <a:rPr lang="en-US" dirty="0" smtClean="0"/>
              <a:t>,</a:t>
            </a:r>
            <a:r>
              <a:rPr lang="zh-CN" altLang="en-US" dirty="0" smtClean="0"/>
              <a:t>人人生活幸福、愉快的理想社会。对美好社会的不懈追求</a:t>
            </a:r>
            <a:r>
              <a:rPr lang="en-US" dirty="0" smtClean="0"/>
              <a:t>,</a:t>
            </a:r>
            <a:r>
              <a:rPr lang="zh-CN" altLang="en-US" dirty="0" smtClean="0"/>
              <a:t>是人类社会发展的永恒主题。其实由陶渊明再上溯千年</a:t>
            </a:r>
            <a:r>
              <a:rPr lang="en-US" dirty="0" smtClean="0"/>
              <a:t>,</a:t>
            </a:r>
            <a:r>
              <a:rPr lang="zh-CN" altLang="en-US" dirty="0" smtClean="0"/>
              <a:t>我国就有了名字为</a:t>
            </a:r>
            <a:r>
              <a:rPr lang="en-US" dirty="0" smtClean="0"/>
              <a:t>“</a:t>
            </a:r>
            <a:r>
              <a:rPr lang="zh-CN" altLang="en-US" dirty="0" smtClean="0"/>
              <a:t>大同</a:t>
            </a:r>
            <a:r>
              <a:rPr lang="en-US" dirty="0" smtClean="0"/>
              <a:t>”</a:t>
            </a:r>
            <a:r>
              <a:rPr lang="zh-CN" altLang="en-US" dirty="0" smtClean="0"/>
              <a:t>的美好社会构想。那么</a:t>
            </a:r>
            <a:r>
              <a:rPr lang="en-US" dirty="0" smtClean="0"/>
              <a:t>,</a:t>
            </a:r>
            <a:r>
              <a:rPr lang="zh-CN" altLang="en-US" dirty="0" smtClean="0"/>
              <a:t>大同社会到底是一个怎样的社会</a:t>
            </a:r>
            <a:r>
              <a:rPr lang="en-US" dirty="0" smtClean="0"/>
              <a:t>?</a:t>
            </a:r>
            <a:r>
              <a:rPr lang="zh-CN" altLang="en-US" dirty="0" smtClean="0"/>
              <a:t>陶渊明描绘的那个</a:t>
            </a:r>
            <a:r>
              <a:rPr lang="en-US" dirty="0" smtClean="0"/>
              <a:t>“</a:t>
            </a:r>
            <a:r>
              <a:rPr lang="zh-CN" altLang="en-US" dirty="0" smtClean="0"/>
              <a:t>世外桃源</a:t>
            </a:r>
            <a:r>
              <a:rPr lang="en-US" dirty="0" smtClean="0"/>
              <a:t>”</a:t>
            </a:r>
            <a:r>
              <a:rPr lang="zh-CN" altLang="en-US" dirty="0" smtClean="0"/>
              <a:t>是不是大同社会</a:t>
            </a:r>
            <a:r>
              <a:rPr lang="en-US" dirty="0" smtClean="0"/>
              <a:t>?21</a:t>
            </a:r>
            <a:r>
              <a:rPr lang="zh-CN" altLang="en-US" dirty="0" smtClean="0"/>
              <a:t>世纪的中国社会是不是</a:t>
            </a:r>
            <a:r>
              <a:rPr lang="en-US" dirty="0" smtClean="0"/>
              <a:t>“</a:t>
            </a:r>
            <a:r>
              <a:rPr lang="zh-CN" altLang="en-US" dirty="0" smtClean="0"/>
              <a:t>大同</a:t>
            </a:r>
            <a:r>
              <a:rPr lang="en-US" dirty="0" smtClean="0"/>
              <a:t>”</a:t>
            </a:r>
            <a:r>
              <a:rPr lang="zh-CN" altLang="en-US" dirty="0" smtClean="0"/>
              <a:t>社会</a:t>
            </a:r>
            <a:r>
              <a:rPr lang="en-US" dirty="0" smtClean="0"/>
              <a:t>?</a:t>
            </a:r>
            <a:r>
              <a:rPr lang="zh-CN" altLang="en-US" dirty="0" smtClean="0"/>
              <a:t>让我们带着这些疑问去学习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大道之行也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0215634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《</a:t>
            </a:r>
            <a:r>
              <a:rPr lang="zh-CN" altLang="en-US" dirty="0" smtClean="0"/>
              <a:t>大道之行也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选自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是研究中国古代社会情况、典章制度和儒家思想的重要著作。它阐述的思想</a:t>
            </a:r>
            <a:r>
              <a:rPr lang="en-US" dirty="0" smtClean="0"/>
              <a:t>,</a:t>
            </a:r>
            <a:r>
              <a:rPr lang="zh-CN" altLang="en-US" dirty="0" smtClean="0"/>
              <a:t>包括社会、政治、伦理、哲学、宗教等各个方面</a:t>
            </a:r>
            <a:r>
              <a:rPr lang="en-US" dirty="0" smtClean="0"/>
              <a:t>,</a:t>
            </a:r>
            <a:r>
              <a:rPr lang="zh-CN" altLang="en-US" dirty="0" smtClean="0"/>
              <a:t>其中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大学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中庸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礼运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等有较丰富的哲学思想。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是战国至秦汉年间儒家学者解释说明经书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仪礼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的文章选集</a:t>
            </a:r>
            <a:r>
              <a:rPr lang="en-US" dirty="0" smtClean="0"/>
              <a:t>,</a:t>
            </a:r>
            <a:r>
              <a:rPr lang="zh-CN" altLang="en-US" dirty="0" smtClean="0"/>
              <a:t>是一部儒家思想的资料汇编。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的作者不止一人</a:t>
            </a:r>
            <a:r>
              <a:rPr lang="en-US" dirty="0" smtClean="0"/>
              <a:t>,</a:t>
            </a:r>
            <a:r>
              <a:rPr lang="zh-CN" altLang="en-US" dirty="0" smtClean="0"/>
              <a:t>有一些作品是一些文人雅士以孔子之名发表的</a:t>
            </a:r>
            <a:r>
              <a:rPr lang="en-US" dirty="0" smtClean="0"/>
              <a:t>,</a:t>
            </a:r>
            <a:r>
              <a:rPr lang="zh-CN" altLang="en-US" dirty="0" smtClean="0"/>
              <a:t>写作时间也有先有后</a:t>
            </a:r>
            <a:r>
              <a:rPr lang="en-US" dirty="0" smtClean="0"/>
              <a:t>,</a:t>
            </a:r>
            <a:r>
              <a:rPr lang="zh-CN" altLang="en-US" dirty="0" smtClean="0"/>
              <a:t>其中多数篇章可能是孔子的七十二名弟子及其学生的作品</a:t>
            </a:r>
            <a:r>
              <a:rPr lang="en-US" dirty="0" smtClean="0"/>
              <a:t>,</a:t>
            </a:r>
            <a:r>
              <a:rPr lang="zh-CN" altLang="en-US" dirty="0" smtClean="0"/>
              <a:t>还兼收先秦的其他典籍。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810116" y="1357298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礼记</a:t>
            </a:r>
            <a:r>
              <a:rPr lang="en-US" dirty="0" smtClean="0"/>
              <a:t>·</a:t>
            </a:r>
            <a:r>
              <a:rPr lang="zh-CN" altLang="en-US" dirty="0" smtClean="0"/>
              <a:t>礼运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17CZDXAYW8S5T10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382280" y="2143117"/>
            <a:ext cx="1754283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选贤与</a:t>
            </a:r>
            <a:r>
              <a:rPr lang="en-US" dirty="0" smtClean="0"/>
              <a:t>(	)</a:t>
            </a:r>
            <a:r>
              <a:rPr lang="zh-CN" altLang="en-US" dirty="0" smtClean="0"/>
              <a:t>能　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修睦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矜</a:t>
            </a:r>
            <a:r>
              <a:rPr lang="en-US" dirty="0" smtClean="0"/>
              <a:t>(    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男</a:t>
            </a:r>
            <a:r>
              <a:rPr lang="zh-CN" altLang="en-US" dirty="0" smtClean="0"/>
              <a:t>有分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货恶</a:t>
            </a:r>
            <a:r>
              <a:rPr lang="en-US" dirty="0" smtClean="0"/>
              <a:t>(		)</a:t>
            </a:r>
            <a:r>
              <a:rPr lang="zh-CN" altLang="en-US" dirty="0" smtClean="0"/>
              <a:t>其弃于地也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1643050"/>
            <a:ext cx="2143140" cy="571504"/>
          </a:xfrm>
        </p:spPr>
        <p:txBody>
          <a:bodyPr/>
          <a:lstStyle/>
          <a:p>
            <a:r>
              <a:rPr lang="en-US" dirty="0" err="1" smtClean="0"/>
              <a:t>jǔ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096000" y="164305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381752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fèn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166778" y="221455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guān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166778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523968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960916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310314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1595406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wù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675824" y="278379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大道之行也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讲信修睦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不独亲其亲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使老有所终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皆有所养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男有分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不必藏于己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8)</a:t>
            </a:r>
            <a:r>
              <a:rPr lang="zh-CN" altLang="en-US" dirty="0" smtClean="0"/>
              <a:t>是谓大同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738414" y="1643050"/>
            <a:ext cx="8501122" cy="571504"/>
          </a:xfrm>
        </p:spPr>
        <p:txBody>
          <a:bodyPr/>
          <a:lstStyle/>
          <a:p>
            <a:r>
              <a:rPr lang="zh-CN" altLang="en-US" u="sng" dirty="0" smtClean="0"/>
              <a:t>之</a:t>
            </a:r>
            <a:r>
              <a:rPr lang="en-US" u="sng" dirty="0" smtClean="0"/>
              <a:t>,</a:t>
            </a:r>
            <a:r>
              <a:rPr lang="zh-CN" altLang="en-US" u="sng" dirty="0" smtClean="0"/>
              <a:t>助词</a:t>
            </a:r>
            <a:r>
              <a:rPr lang="en-US" u="sng" dirty="0" smtClean="0"/>
              <a:t>,</a:t>
            </a:r>
            <a:r>
              <a:rPr lang="zh-CN" altLang="en-US" u="sng" dirty="0" smtClean="0"/>
              <a:t>取消句子的独立性</a:t>
            </a:r>
            <a:r>
              <a:rPr lang="en-US" u="sng" dirty="0" smtClean="0"/>
              <a:t>,</a:t>
            </a:r>
            <a:r>
              <a:rPr lang="zh-CN" altLang="en-US" u="sng" dirty="0" smtClean="0"/>
              <a:t>不译</a:t>
            </a:r>
            <a:r>
              <a:rPr lang="en-US" u="sng" dirty="0" smtClean="0"/>
              <a:t>;</a:t>
            </a:r>
            <a:r>
              <a:rPr lang="zh-CN" altLang="en-US" u="sng" dirty="0" smtClean="0"/>
              <a:t>行</a:t>
            </a:r>
            <a:r>
              <a:rPr lang="en-US" u="sng" dirty="0" smtClean="0"/>
              <a:t>,</a:t>
            </a:r>
            <a:r>
              <a:rPr lang="zh-CN" altLang="en-US" u="sng" dirty="0" smtClean="0"/>
              <a:t>施行。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809852" y="2928934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单独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单单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只。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381224" y="2285992"/>
            <a:ext cx="585791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信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诚信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培养。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2809852" y="3571876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终老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终其天年。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452662" y="4143380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的地方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供养。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2309786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文本占位符 2"/>
          <p:cNvSpPr txBox="1">
            <a:spLocks/>
          </p:cNvSpPr>
          <p:nvPr/>
        </p:nvSpPr>
        <p:spPr>
          <a:xfrm>
            <a:off x="2024034" y="4857760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职分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职守。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3" name="文本占位符 2"/>
          <p:cNvSpPr txBox="1">
            <a:spLocks/>
          </p:cNvSpPr>
          <p:nvPr/>
        </p:nvSpPr>
        <p:spPr>
          <a:xfrm>
            <a:off x="2809852" y="5500702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据为己有。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2"/>
          <p:cNvSpPr txBox="1">
            <a:spLocks/>
          </p:cNvSpPr>
          <p:nvPr/>
        </p:nvSpPr>
        <p:spPr>
          <a:xfrm>
            <a:off x="3167042" y="6215082"/>
            <a:ext cx="7286676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理想社会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有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的意思。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2666976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230978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1952596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8" name="矩形 37"/>
          <p:cNvSpPr/>
          <p:nvPr/>
        </p:nvSpPr>
        <p:spPr>
          <a:xfrm>
            <a:off x="1595406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9" name="矩形 38"/>
          <p:cNvSpPr/>
          <p:nvPr/>
        </p:nvSpPr>
        <p:spPr>
          <a:xfrm>
            <a:off x="3024166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0" name="矩形 39"/>
          <p:cNvSpPr/>
          <p:nvPr/>
        </p:nvSpPr>
        <p:spPr>
          <a:xfrm>
            <a:off x="2675296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1" name="矩形 40"/>
          <p:cNvSpPr/>
          <p:nvPr/>
        </p:nvSpPr>
        <p:spPr>
          <a:xfrm>
            <a:off x="2309786" y="464344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2309786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3" name="矩形 42"/>
          <p:cNvSpPr/>
          <p:nvPr/>
        </p:nvSpPr>
        <p:spPr>
          <a:xfrm>
            <a:off x="2309786" y="599850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4" name="矩形 43"/>
          <p:cNvSpPr/>
          <p:nvPr/>
        </p:nvSpPr>
        <p:spPr>
          <a:xfrm>
            <a:off x="2381224" y="657001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5" name="矩形 44"/>
          <p:cNvSpPr/>
          <p:nvPr/>
        </p:nvSpPr>
        <p:spPr>
          <a:xfrm>
            <a:off x="2746734" y="657227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总领全文的是哪句</a:t>
            </a:r>
            <a:r>
              <a:rPr lang="en-US" dirty="0" smtClean="0"/>
              <a:t>?</a:t>
            </a:r>
            <a:r>
              <a:rPr lang="zh-CN" altLang="en-US" dirty="0" smtClean="0"/>
              <a:t>照应此句的是哪句话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1571612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大道之行也</a:t>
            </a:r>
            <a:r>
              <a:rPr lang="en-US" dirty="0" smtClean="0"/>
              <a:t>,</a:t>
            </a:r>
            <a:r>
              <a:rPr lang="zh-CN" altLang="en-US" dirty="0" smtClean="0"/>
              <a:t>天下为公。</a:t>
            </a:r>
          </a:p>
          <a:p>
            <a:r>
              <a:rPr lang="zh-CN" altLang="en-US" dirty="0" smtClean="0"/>
              <a:t>故外户而不闭。是谓大同。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把文章的写作思路补写完整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首先</a:t>
            </a:r>
            <a:r>
              <a:rPr lang="en-US" dirty="0" smtClean="0"/>
              <a:t>,</a:t>
            </a:r>
            <a:r>
              <a:rPr lang="zh-CN" altLang="en-US" dirty="0" smtClean="0"/>
              <a:t>作者对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的纲领进行说明</a:t>
            </a:r>
            <a:r>
              <a:rPr lang="en-US" dirty="0" smtClean="0"/>
              <a:t>;</a:t>
            </a:r>
            <a:r>
              <a:rPr lang="zh-CN" altLang="en-US" dirty="0" smtClean="0"/>
              <a:t>然后</a:t>
            </a:r>
            <a:r>
              <a:rPr lang="en-US" dirty="0" smtClean="0"/>
              <a:t>,</a:t>
            </a:r>
            <a:r>
              <a:rPr lang="zh-CN" altLang="en-US" dirty="0" smtClean="0"/>
              <a:t>阐述</a:t>
            </a:r>
            <a:r>
              <a:rPr lang="en-US" dirty="0" smtClean="0"/>
              <a:t>“</a:t>
            </a:r>
            <a:r>
              <a:rPr lang="zh-CN" altLang="en-US" dirty="0" smtClean="0"/>
              <a:t>大同社会</a:t>
            </a:r>
            <a:r>
              <a:rPr lang="en-US" dirty="0" smtClean="0"/>
              <a:t>”</a:t>
            </a:r>
            <a:r>
              <a:rPr lang="zh-CN" altLang="en-US" dirty="0" smtClean="0"/>
              <a:t>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;</a:t>
            </a:r>
            <a:r>
              <a:rPr lang="zh-CN" altLang="en-US" dirty="0" smtClean="0"/>
              <a:t>最后</a:t>
            </a:r>
            <a:r>
              <a:rPr lang="en-US" dirty="0" smtClean="0"/>
              <a:t>,</a:t>
            </a:r>
            <a:r>
              <a:rPr lang="zh-CN" altLang="en-US" dirty="0" smtClean="0"/>
              <a:t>总结全文</a:t>
            </a:r>
            <a:r>
              <a:rPr lang="en-US" dirty="0" smtClean="0"/>
              <a:t>:</a:t>
            </a:r>
            <a:r>
              <a:rPr lang="zh-CN" altLang="en-US" dirty="0" smtClean="0"/>
              <a:t>是故谋闭而不兴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故外户而不闭。是谓大同。</a:t>
            </a:r>
          </a:p>
          <a:p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095472" y="3500438"/>
            <a:ext cx="2214578" cy="571504"/>
          </a:xfrm>
        </p:spPr>
        <p:txBody>
          <a:bodyPr/>
          <a:lstStyle/>
          <a:p>
            <a:r>
              <a:rPr lang="zh-CN" altLang="en-US" dirty="0" smtClean="0"/>
              <a:t>基本特征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9167834" y="3500438"/>
            <a:ext cx="200026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盗窃乱贼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1023902" y="4143380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2954</TotalTime>
  <Words>1599</Words>
  <Application>Microsoft Office PowerPoint</Application>
  <PresentationFormat>自定义</PresentationFormat>
  <Paragraphs>166</Paragraphs>
  <Slides>24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27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630</cp:revision>
  <dcterms:created xsi:type="dcterms:W3CDTF">2017-02-11T06:33:00Z</dcterms:created>
  <dcterms:modified xsi:type="dcterms:W3CDTF">2019-12-28T15:12:41Z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