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31"/>
  </p:notesMasterIdLst>
  <p:handoutMasterIdLst>
    <p:handoutMasterId r:id="rId32"/>
  </p:handoutMasterIdLst>
  <p:sldIdLst>
    <p:sldId id="371" r:id="rId3"/>
    <p:sldId id="429" r:id="rId4"/>
    <p:sldId id="444" r:id="rId5"/>
    <p:sldId id="428" r:id="rId6"/>
    <p:sldId id="488" r:id="rId7"/>
    <p:sldId id="445" r:id="rId8"/>
    <p:sldId id="489" r:id="rId9"/>
    <p:sldId id="443" r:id="rId10"/>
    <p:sldId id="455" r:id="rId11"/>
    <p:sldId id="456" r:id="rId12"/>
    <p:sldId id="397" r:id="rId13"/>
    <p:sldId id="461" r:id="rId14"/>
    <p:sldId id="478" r:id="rId15"/>
    <p:sldId id="479" r:id="rId16"/>
    <p:sldId id="490" r:id="rId17"/>
    <p:sldId id="480" r:id="rId18"/>
    <p:sldId id="491" r:id="rId19"/>
    <p:sldId id="481" r:id="rId20"/>
    <p:sldId id="482" r:id="rId21"/>
    <p:sldId id="477" r:id="rId22"/>
    <p:sldId id="492" r:id="rId23"/>
    <p:sldId id="484" r:id="rId24"/>
    <p:sldId id="485" r:id="rId25"/>
    <p:sldId id="486" r:id="rId26"/>
    <p:sldId id="487" r:id="rId27"/>
    <p:sldId id="453" r:id="rId28"/>
    <p:sldId id="476" r:id="rId29"/>
    <p:sldId id="395" r:id="rId30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6" d="100"/>
          <a:sy n="56" d="100"/>
        </p:scale>
        <p:origin x="-90" y="-75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9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2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3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72382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9.</a:t>
            </a:r>
            <a:r>
              <a:rPr lang="zh-CN" altLang="en-US" sz="3600" dirty="0" smtClean="0"/>
              <a:t>桃 花 源 记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3单元.eps" descr="id:21474963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902" y="1442926"/>
            <a:ext cx="10358510" cy="20575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4.“</a:t>
            </a:r>
            <a:r>
              <a:rPr lang="zh-CN" altLang="en-US" dirty="0" smtClean="0"/>
              <a:t>黄发垂髫</a:t>
            </a:r>
            <a:r>
              <a:rPr lang="en-US" dirty="0" smtClean="0"/>
              <a:t>”</a:t>
            </a:r>
            <a:r>
              <a:rPr lang="zh-CN" altLang="en-US" dirty="0" smtClean="0"/>
              <a:t>分别指代什么人</a:t>
            </a:r>
            <a:r>
              <a:rPr lang="en-US" dirty="0" smtClean="0"/>
              <a:t>?“</a:t>
            </a:r>
            <a:r>
              <a:rPr lang="zh-CN" altLang="en-US" dirty="0" smtClean="0"/>
              <a:t>黄发垂髫</a:t>
            </a:r>
            <a:r>
              <a:rPr lang="en-US" dirty="0" smtClean="0"/>
              <a:t>,</a:t>
            </a:r>
            <a:r>
              <a:rPr lang="zh-CN" altLang="en-US" dirty="0" smtClean="0"/>
              <a:t>并怡然自乐</a:t>
            </a:r>
            <a:r>
              <a:rPr lang="en-US" dirty="0" smtClean="0"/>
              <a:t>”</a:t>
            </a:r>
            <a:r>
              <a:rPr lang="zh-CN" altLang="en-US" dirty="0" smtClean="0"/>
              <a:t>展现出一幅怎样的生活景象</a:t>
            </a:r>
            <a:r>
              <a:rPr lang="en-US" dirty="0" smtClean="0"/>
              <a:t>?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095340" y="2571744"/>
            <a:ext cx="1064426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“黄发垂髫”分别指代老人和小孩。“黄发垂髫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并怡然自乐”展现出一幅和谐安宁、自得其乐的幸福生活场景。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根据提示</a:t>
            </a:r>
            <a:r>
              <a:rPr lang="en-US" dirty="0" smtClean="0"/>
              <a:t>,</a:t>
            </a:r>
            <a:r>
              <a:rPr lang="zh-CN" altLang="en-US" dirty="0" smtClean="0"/>
              <a:t>把渔人的行踪填写完整。</a:t>
            </a:r>
          </a:p>
          <a:p>
            <a:r>
              <a:rPr lang="zh-CN" altLang="en-US" dirty="0" smtClean="0"/>
              <a:t>发现桃花源</a:t>
            </a:r>
            <a:r>
              <a:rPr lang="en-US" dirty="0" smtClean="0"/>
              <a:t>→</a:t>
            </a:r>
            <a:r>
              <a:rPr lang="zh-CN" altLang="en-US" u="sng" dirty="0" smtClean="0"/>
              <a:t>　  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    　</a:t>
            </a:r>
            <a:r>
              <a:rPr lang="en-US" dirty="0" smtClean="0"/>
              <a:t>→</a:t>
            </a:r>
            <a:r>
              <a:rPr lang="zh-CN" altLang="en-US" dirty="0" smtClean="0"/>
              <a:t>做客桃花源</a:t>
            </a:r>
            <a:r>
              <a:rPr lang="en-US" dirty="0" smtClean="0"/>
              <a:t>→</a:t>
            </a:r>
            <a:r>
              <a:rPr lang="zh-CN" altLang="en-US" dirty="0" smtClean="0"/>
              <a:t>离开桃花源</a:t>
            </a:r>
            <a:r>
              <a:rPr lang="en-US" dirty="0" smtClean="0"/>
              <a:t>→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4024298" y="2928934"/>
            <a:ext cx="207170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进入桃花源</a:t>
            </a: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881026" y="3500438"/>
            <a:ext cx="264320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再寻桃花源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依据以上渔人的行踪</a:t>
            </a:r>
            <a:r>
              <a:rPr lang="en-US" dirty="0" smtClean="0"/>
              <a:t>,</a:t>
            </a:r>
            <a:r>
              <a:rPr lang="zh-CN" altLang="en-US" dirty="0" smtClean="0"/>
              <a:t>把下列图片进行排序</a:t>
            </a:r>
            <a:r>
              <a:rPr lang="en-US" dirty="0" smtClean="0"/>
              <a:t>(</a:t>
            </a:r>
            <a:r>
              <a:rPr lang="zh-CN" altLang="en-US" dirty="0" smtClean="0"/>
              <a:t>将序号填写在图片下面的括号内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(		)</a:t>
            </a:r>
            <a:r>
              <a:rPr lang="zh-CN" altLang="en-US" dirty="0" smtClean="0"/>
              <a:t>　 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   </a:t>
            </a:r>
            <a:r>
              <a:rPr lang="en-US" dirty="0" smtClean="0"/>
              <a:t>(	     )	</a:t>
            </a:r>
            <a:r>
              <a:rPr lang="zh-CN" altLang="en-US" dirty="0" smtClean="0"/>
              <a:t>　 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endParaRPr lang="en-US" altLang="zh-CN" dirty="0" smtClean="0"/>
          </a:p>
          <a:p>
            <a:pPr>
              <a:lnSpc>
                <a:spcPct val="100000"/>
              </a:lnSpc>
            </a:pPr>
            <a:r>
              <a:rPr lang="en-US" dirty="0" smtClean="0"/>
              <a:t>(		)</a:t>
            </a:r>
            <a:r>
              <a:rPr lang="zh-CN" altLang="en-US" dirty="0" smtClean="0"/>
              <a:t>　 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  <a:r>
              <a:rPr lang="en-US" altLang="zh-CN" dirty="0" smtClean="0"/>
              <a:t>		</a:t>
            </a:r>
            <a:r>
              <a:rPr lang="zh-CN" altLang="en-US" dirty="0" smtClean="0"/>
              <a:t> </a:t>
            </a:r>
            <a:r>
              <a:rPr lang="en-US" dirty="0" smtClean="0"/>
              <a:t>(		)</a:t>
            </a:r>
            <a:r>
              <a:rPr lang="zh-CN" altLang="en-US" dirty="0" smtClean="0"/>
              <a:t>　</a:t>
            </a:r>
          </a:p>
          <a:p>
            <a:pPr>
              <a:lnSpc>
                <a:spcPct val="100000"/>
              </a:lnSpc>
            </a:pPr>
            <a:endParaRPr lang="zh-CN" altLang="en-US" dirty="0" smtClean="0"/>
          </a:p>
          <a:p>
            <a:pPr>
              <a:lnSpc>
                <a:spcPct val="100000"/>
              </a:lnSpc>
            </a:pP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024034" y="4000504"/>
            <a:ext cx="1071570" cy="714380"/>
          </a:xfrm>
        </p:spPr>
        <p:txBody>
          <a:bodyPr/>
          <a:lstStyle/>
          <a:p>
            <a:pPr indent="0"/>
            <a:r>
              <a:rPr lang="en-US" dirty="0" smtClean="0"/>
              <a:t>⑥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5" name="20DXAYWRJBD1DY1-3T7.eps" descr="id:2147496455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1595406" y="2357430"/>
            <a:ext cx="3071834" cy="1569143"/>
          </a:xfrm>
          <a:prstGeom prst="rect">
            <a:avLst/>
          </a:prstGeom>
        </p:spPr>
      </p:pic>
      <p:pic>
        <p:nvPicPr>
          <p:cNvPr id="6" name="20DXAYWRJBD1DY1-3T8.eps" descr="id:214749646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6596066" y="2143116"/>
            <a:ext cx="3500462" cy="1740824"/>
          </a:xfrm>
          <a:prstGeom prst="rect">
            <a:avLst/>
          </a:prstGeom>
        </p:spPr>
      </p:pic>
      <p:pic>
        <p:nvPicPr>
          <p:cNvPr id="7" name="20DXAYWRJBD1DY1-3T10.eps" descr="id:2147496469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1523968" y="4714884"/>
            <a:ext cx="3071834" cy="1529432"/>
          </a:xfrm>
          <a:prstGeom prst="rect">
            <a:avLst/>
          </a:prstGeom>
        </p:spPr>
      </p:pic>
      <p:pic>
        <p:nvPicPr>
          <p:cNvPr id="8" name="20DXAYWRJBD1DY1-3T11.eps" descr="id:2147496476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6738942" y="4714884"/>
            <a:ext cx="1357322" cy="1610641"/>
          </a:xfrm>
          <a:prstGeom prst="rect">
            <a:avLst/>
          </a:prstGeom>
        </p:spPr>
      </p:pic>
      <p:sp>
        <p:nvSpPr>
          <p:cNvPr id="9" name="文本占位符 2"/>
          <p:cNvSpPr txBox="1">
            <a:spLocks/>
          </p:cNvSpPr>
          <p:nvPr/>
        </p:nvSpPr>
        <p:spPr>
          <a:xfrm>
            <a:off x="3881422" y="4000504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⑤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2024034" y="6143644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②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881422" y="6143644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④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7096132" y="4000504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①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9167834" y="4000504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⑦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7024694" y="6143620"/>
            <a:ext cx="107157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③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  <a:endParaRPr lang="en-US" altLang="zh-CN" dirty="0" smtClean="0"/>
          </a:p>
          <a:p>
            <a:r>
              <a:rPr lang="zh-CN" altLang="en-US" dirty="0" smtClean="0"/>
              <a:t>对照课文注释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找出下面句子中的通假字</a:t>
            </a:r>
            <a:r>
              <a:rPr lang="en-US" dirty="0" smtClean="0"/>
              <a:t>,</a:t>
            </a:r>
            <a:r>
              <a:rPr lang="zh-CN" altLang="en-US" dirty="0" smtClean="0"/>
              <a:t>并解释。</a:t>
            </a:r>
            <a:endParaRPr lang="en-US" altLang="zh-CN" dirty="0" smtClean="0"/>
          </a:p>
          <a:p>
            <a:r>
              <a:rPr lang="zh-CN" altLang="en-US" dirty="0" smtClean="0"/>
              <a:t>便要还家　</a:t>
            </a:r>
            <a:r>
              <a:rPr lang="en-US" altLang="zh-CN" u="sng" dirty="0" smtClean="0"/>
              <a:t>						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452794" y="3000372"/>
            <a:ext cx="492922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“要”同“邀”</a:t>
            </a:r>
            <a:r>
              <a:rPr lang="en-US" altLang="zh-CN" dirty="0" smtClean="0"/>
              <a:t>,</a:t>
            </a:r>
            <a:r>
              <a:rPr lang="zh-CN" altLang="en-US" dirty="0" smtClean="0"/>
              <a:t>邀请。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解释下列加点的多义词。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4167174" y="2000240"/>
            <a:ext cx="1071570" cy="571528"/>
          </a:xfrm>
        </p:spPr>
        <p:txBody>
          <a:bodyPr/>
          <a:lstStyle/>
          <a:p>
            <a:pPr indent="0">
              <a:lnSpc>
                <a:spcPct val="130000"/>
              </a:lnSpc>
            </a:pPr>
            <a:r>
              <a:rPr lang="zh-CN" altLang="en-US" dirty="0" smtClean="0"/>
              <a:t>寻找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39900" y="2035175"/>
          <a:ext cx="8672513" cy="4630738"/>
        </p:xfrm>
        <a:graphic>
          <a:graphicData uri="http://schemas.openxmlformats.org/presentationml/2006/ole">
            <p:oleObj spid="_x0000_s1026" name="文档" r:id="rId3" imgW="9141560" imgH="4913273" progId="Word.Document.12">
              <p:embed/>
            </p:oleObj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238348" y="2643182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38348" y="3714752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38348" y="485776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244856" y="592933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667108" y="2500306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随即，不久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4167174" y="3071810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离开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4238612" y="3714752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房屋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024298" y="4214794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做标记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167174" y="4786298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标记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4167174" y="5286364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看到 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4095736" y="5929306"/>
            <a:ext cx="2143140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找到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310182" y="1214422"/>
            <a:ext cx="928694" cy="571504"/>
          </a:xfrm>
        </p:spPr>
        <p:txBody>
          <a:bodyPr/>
          <a:lstStyle/>
          <a:p>
            <a:pPr indent="0">
              <a:lnSpc>
                <a:spcPct val="130000"/>
              </a:lnSpc>
            </a:pPr>
            <a:r>
              <a:rPr lang="zh-CN" altLang="en-US" dirty="0" smtClean="0"/>
              <a:t>作为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666844" y="1214422"/>
          <a:ext cx="7934325" cy="1533525"/>
        </p:xfrm>
        <a:graphic>
          <a:graphicData uri="http://schemas.openxmlformats.org/presentationml/2006/ole">
            <p:oleObj spid="_x0000_s2050" name="文档" r:id="rId3" imgW="8218007" imgH="1601560" progId="Word.Document.12">
              <p:embed/>
            </p:oleObj>
          </a:graphicData>
        </a:graphic>
      </p:graphicFrame>
      <p:sp>
        <p:nvSpPr>
          <p:cNvPr id="7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095868" y="1714488"/>
            <a:ext cx="1285884" cy="571504"/>
          </a:xfrm>
        </p:spPr>
        <p:txBody>
          <a:bodyPr/>
          <a:lstStyle/>
          <a:p>
            <a:pPr indent="0">
              <a:lnSpc>
                <a:spcPct val="130000"/>
              </a:lnSpc>
            </a:pPr>
            <a:r>
              <a:rPr lang="zh-CN" altLang="en-US" dirty="0" smtClean="0"/>
              <a:t>对，向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7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指出下列加点古今异义词的古义和今义。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芳草鲜美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阡陌交通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2428868"/>
            <a:ext cx="4357718" cy="857256"/>
          </a:xfrm>
        </p:spPr>
        <p:txBody>
          <a:bodyPr/>
          <a:lstStyle/>
          <a:p>
            <a:r>
              <a:rPr lang="zh-CN" altLang="en-US" dirty="0" smtClean="0"/>
              <a:t>鲜艳美丽。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738282" y="3071810"/>
            <a:ext cx="435771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味道鲜美。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738282" y="4357694"/>
            <a:ext cx="435771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交错贯通。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738282" y="5000636"/>
            <a:ext cx="435771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交通运输。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(3)</a:t>
            </a:r>
            <a:r>
              <a:rPr lang="zh-CN" altLang="en-US" dirty="0" smtClean="0"/>
              <a:t>率妻子邑人来此绝境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率妻子邑人来此绝境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无论魏晋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785926"/>
            <a:ext cx="3500462" cy="857256"/>
          </a:xfrm>
        </p:spPr>
        <p:txBody>
          <a:bodyPr/>
          <a:lstStyle/>
          <a:p>
            <a:r>
              <a:rPr lang="zh-CN" altLang="en-US" dirty="0" smtClean="0"/>
              <a:t>妻子和儿女。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738282" y="2428868"/>
            <a:ext cx="350046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男人的配偶。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666844" y="3714752"/>
            <a:ext cx="42862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与人世隔绝的地方。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738282" y="4357694"/>
            <a:ext cx="42862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没有出路的地方。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738282" y="5572140"/>
            <a:ext cx="42862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不要说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更不必说。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738282" y="6215082"/>
            <a:ext cx="428628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连词。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渔人穿过山洞</a:t>
            </a:r>
            <a:r>
              <a:rPr lang="en-US" dirty="0" smtClean="0"/>
              <a:t>,</a:t>
            </a:r>
            <a:r>
              <a:rPr lang="zh-CN" altLang="en-US" dirty="0" smtClean="0"/>
              <a:t>眼前豁然开朗</a:t>
            </a:r>
            <a:r>
              <a:rPr lang="en-US" dirty="0" smtClean="0"/>
              <a:t>,</a:t>
            </a:r>
            <a:r>
              <a:rPr lang="zh-CN" altLang="en-US" dirty="0" smtClean="0"/>
              <a:t>展现在他眼前的是一派祥和的景象。渔人从哪些方面感受到了世外桃源的美好</a:t>
            </a:r>
            <a:r>
              <a:rPr lang="en-US" dirty="0" smtClean="0"/>
              <a:t>?</a:t>
            </a:r>
            <a:r>
              <a:rPr lang="zh-CN" altLang="en-US" dirty="0" smtClean="0"/>
              <a:t>请你根据提示把下面横线上的内容补充完整。</a:t>
            </a:r>
          </a:p>
          <a:p>
            <a:r>
              <a:rPr lang="zh-CN" altLang="en-US" dirty="0" smtClean="0"/>
              <a:t>自然环境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百姓生活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百姓关系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民风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452662" y="3071810"/>
            <a:ext cx="5072098" cy="714380"/>
          </a:xfrm>
        </p:spPr>
        <p:txBody>
          <a:bodyPr/>
          <a:lstStyle/>
          <a:p>
            <a:r>
              <a:rPr lang="zh-CN" altLang="en-US" dirty="0" smtClean="0"/>
              <a:t>优美。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381224" y="3714752"/>
            <a:ext cx="5072098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安居乐业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丰衣足食。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452662" y="4286256"/>
            <a:ext cx="5072098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和睦相处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尊老爱幼。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738282" y="5000636"/>
            <a:ext cx="5072098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淳朴。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build="p"/>
      <p:bldP spid="6" grpId="0" build="p"/>
      <p:bldP spid="7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zh-CN" altLang="en-US" dirty="0" smtClean="0"/>
              <a:t>四、问题</a:t>
            </a:r>
            <a:r>
              <a:rPr lang="en-US" dirty="0" smtClean="0"/>
              <a:t>:</a:t>
            </a:r>
            <a:r>
              <a:rPr lang="zh-CN" altLang="en-US" dirty="0" smtClean="0"/>
              <a:t>请你想象一下</a:t>
            </a:r>
            <a:r>
              <a:rPr lang="en-US" dirty="0" smtClean="0"/>
              <a:t>,</a:t>
            </a:r>
            <a:r>
              <a:rPr lang="zh-CN" altLang="en-US" dirty="0" smtClean="0"/>
              <a:t>如果渔人再次找到了桃花源</a:t>
            </a:r>
            <a:r>
              <a:rPr lang="en-US" dirty="0" smtClean="0"/>
              <a:t>,</a:t>
            </a:r>
            <a:r>
              <a:rPr lang="zh-CN" altLang="en-US" dirty="0" smtClean="0"/>
              <a:t>故事将会怎样发展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22" y="2071678"/>
            <a:ext cx="11287204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渔人告诉官府的人如何前往</a:t>
            </a:r>
            <a:r>
              <a:rPr lang="en-US" dirty="0" smtClean="0"/>
              <a:t>,</a:t>
            </a:r>
            <a:r>
              <a:rPr lang="zh-CN" altLang="en-US" dirty="0" smtClean="0"/>
              <a:t>太守非常喜欢这个美丽的地方</a:t>
            </a:r>
            <a:r>
              <a:rPr lang="en-US" dirty="0" smtClean="0"/>
              <a:t>,</a:t>
            </a:r>
            <a:r>
              <a:rPr lang="zh-CN" altLang="en-US" dirty="0" smtClean="0"/>
              <a:t>他给了渔人很多银两</a:t>
            </a:r>
            <a:r>
              <a:rPr lang="en-US" dirty="0" smtClean="0"/>
              <a:t>,</a:t>
            </a:r>
            <a:r>
              <a:rPr lang="zh-CN" altLang="en-US" dirty="0" smtClean="0"/>
              <a:t>并发出布告</a:t>
            </a:r>
            <a:r>
              <a:rPr lang="en-US" dirty="0" smtClean="0"/>
              <a:t>,</a:t>
            </a:r>
            <a:r>
              <a:rPr lang="zh-CN" altLang="en-US" dirty="0" smtClean="0"/>
              <a:t>让桃花源里面的人在十天以内搬离</a:t>
            </a:r>
            <a:r>
              <a:rPr lang="en-US" dirty="0" smtClean="0"/>
              <a:t>,</a:t>
            </a:r>
            <a:r>
              <a:rPr lang="zh-CN" altLang="en-US" dirty="0" smtClean="0"/>
              <a:t>以便修建自己的度假别院。桃花源里面的人对渔人的言而无信感到既愤怒又无奈</a:t>
            </a:r>
            <a:r>
              <a:rPr lang="en-US" dirty="0" smtClean="0"/>
              <a:t>,</a:t>
            </a:r>
            <a:r>
              <a:rPr lang="zh-CN" altLang="en-US" dirty="0" smtClean="0"/>
              <a:t>只能在官府的压迫下离开这个美丽的地方。桃花源不复存在了。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积累重要的文言实词、虚词</a:t>
            </a:r>
            <a:r>
              <a:rPr lang="en-US" dirty="0" smtClean="0"/>
              <a:t>,</a:t>
            </a:r>
            <a:r>
              <a:rPr lang="zh-CN" altLang="en-US" dirty="0" smtClean="0"/>
              <a:t>理解特殊句式。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积累作者陶渊明的有关文学常识及</a:t>
            </a:r>
            <a:r>
              <a:rPr lang="en-US" dirty="0" smtClean="0"/>
              <a:t>“</a:t>
            </a:r>
            <a:r>
              <a:rPr lang="zh-CN" altLang="en-US" dirty="0" smtClean="0"/>
              <a:t>记</a:t>
            </a:r>
            <a:r>
              <a:rPr lang="en-US" dirty="0" smtClean="0"/>
              <a:t>”</a:t>
            </a:r>
            <a:r>
              <a:rPr lang="zh-CN" altLang="en-US" dirty="0" smtClean="0"/>
              <a:t>的文体特征。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学习本文以渔人的行踪为线索的写作方法</a:t>
            </a:r>
            <a:r>
              <a:rPr lang="en-US" dirty="0" smtClean="0"/>
              <a:t>,</a:t>
            </a:r>
            <a:r>
              <a:rPr lang="zh-CN" altLang="en-US" dirty="0" smtClean="0"/>
              <a:t>理清课文的思路和结构</a:t>
            </a:r>
            <a:r>
              <a:rPr lang="en-US" dirty="0" smtClean="0"/>
              <a:t>,</a:t>
            </a:r>
            <a:r>
              <a:rPr lang="zh-CN" altLang="en-US" dirty="0" smtClean="0"/>
              <a:t>掌握课文内容。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体会</a:t>
            </a:r>
            <a:r>
              <a:rPr lang="en-US" dirty="0" smtClean="0"/>
              <a:t>“</a:t>
            </a:r>
            <a:r>
              <a:rPr lang="zh-CN" altLang="en-US" dirty="0" smtClean="0"/>
              <a:t>世外桃源</a:t>
            </a:r>
            <a:r>
              <a:rPr lang="en-US" dirty="0" smtClean="0"/>
              <a:t>”</a:t>
            </a:r>
            <a:r>
              <a:rPr lang="zh-CN" altLang="en-US" dirty="0" smtClean="0"/>
              <a:t>所寄托的社会理想。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 一 课 时</a:t>
            </a:r>
          </a:p>
          <a:p>
            <a:pPr algn="ctr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572140"/>
            <a:ext cx="10644262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:1.</a:t>
            </a:r>
            <a:r>
              <a:rPr lang="zh-CN" altLang="en-US" dirty="0" smtClean="0"/>
              <a:t>疏通课文大意</a:t>
            </a:r>
            <a:r>
              <a:rPr lang="en-US" dirty="0" smtClean="0"/>
              <a:t>,</a:t>
            </a:r>
            <a:r>
              <a:rPr lang="zh-CN" altLang="en-US" dirty="0" smtClean="0"/>
              <a:t>了解课文内容。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理清行文思路</a:t>
            </a:r>
            <a:r>
              <a:rPr lang="en-US" dirty="0" smtClean="0"/>
              <a:t>,</a:t>
            </a:r>
            <a:r>
              <a:rPr lang="zh-CN" altLang="en-US" dirty="0" smtClean="0"/>
              <a:t>背诵课文。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标出下列句子的朗读节奏</a:t>
            </a:r>
            <a:r>
              <a:rPr lang="en-US" dirty="0" smtClean="0"/>
              <a:t>,</a:t>
            </a:r>
            <a:r>
              <a:rPr lang="zh-CN" altLang="en-US" dirty="0" smtClean="0"/>
              <a:t>读通文章</a:t>
            </a:r>
            <a:r>
              <a:rPr lang="en-US" dirty="0" smtClean="0"/>
              <a:t>,</a:t>
            </a:r>
            <a:r>
              <a:rPr lang="zh-CN" altLang="en-US" dirty="0" smtClean="0"/>
              <a:t>并熟读成诵。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357298"/>
            <a:ext cx="10358510" cy="4214842"/>
          </a:xfrm>
        </p:spPr>
        <p:txBody>
          <a:bodyPr/>
          <a:lstStyle/>
          <a:p>
            <a:r>
              <a:rPr lang="zh-CN" altLang="en-US" dirty="0" smtClean="0"/>
              <a:t>　</a:t>
            </a:r>
            <a:r>
              <a:rPr lang="en-US" dirty="0" smtClean="0"/>
              <a:t>(1)</a:t>
            </a:r>
            <a:r>
              <a:rPr lang="zh-CN" altLang="en-US" dirty="0" smtClean="0"/>
              <a:t>武 陵 人</a:t>
            </a:r>
            <a:r>
              <a:rPr lang="en-US" dirty="0" smtClean="0"/>
              <a:t>/</a:t>
            </a:r>
            <a:r>
              <a:rPr lang="zh-CN" altLang="en-US" dirty="0" smtClean="0"/>
              <a:t>捕 鱼 为 业</a:t>
            </a:r>
          </a:p>
          <a:p>
            <a:r>
              <a:rPr lang="zh-CN" altLang="en-US" dirty="0" smtClean="0"/>
              <a:t>　</a:t>
            </a:r>
            <a:r>
              <a:rPr lang="en-US" dirty="0" smtClean="0"/>
              <a:t>(2)</a:t>
            </a:r>
            <a:r>
              <a:rPr lang="zh-CN" altLang="en-US" dirty="0" smtClean="0"/>
              <a:t>此 人</a:t>
            </a:r>
            <a:r>
              <a:rPr lang="en-US" dirty="0" smtClean="0"/>
              <a:t>/</a:t>
            </a:r>
            <a:r>
              <a:rPr lang="zh-CN" altLang="en-US" dirty="0" smtClean="0"/>
              <a:t>一 一</a:t>
            </a:r>
            <a:r>
              <a:rPr lang="en-US" dirty="0" smtClean="0"/>
              <a:t>/</a:t>
            </a:r>
            <a:r>
              <a:rPr lang="zh-CN" altLang="en-US" dirty="0" smtClean="0"/>
              <a:t>为 具 言 所 闻</a:t>
            </a:r>
          </a:p>
          <a:p>
            <a:r>
              <a:rPr lang="zh-CN" altLang="en-US" dirty="0" smtClean="0"/>
              <a:t>　</a:t>
            </a:r>
            <a:r>
              <a:rPr lang="en-US" dirty="0" smtClean="0"/>
              <a:t>(3)</a:t>
            </a:r>
            <a:r>
              <a:rPr lang="zh-CN" altLang="en-US" dirty="0" smtClean="0"/>
              <a:t>余 人</a:t>
            </a:r>
            <a:r>
              <a:rPr lang="en-US" dirty="0" smtClean="0"/>
              <a:t>/</a:t>
            </a:r>
            <a:r>
              <a:rPr lang="zh-CN" altLang="en-US" dirty="0" smtClean="0"/>
              <a:t>各 复</a:t>
            </a:r>
            <a:r>
              <a:rPr lang="en-US" dirty="0" smtClean="0"/>
              <a:t>/</a:t>
            </a:r>
            <a:r>
              <a:rPr lang="zh-CN" altLang="en-US" dirty="0" smtClean="0"/>
              <a:t>延 至 其 家</a:t>
            </a:r>
          </a:p>
          <a:p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请结合时代背景</a:t>
            </a:r>
            <a:r>
              <a:rPr lang="en-US" dirty="0" smtClean="0"/>
              <a:t>,</a:t>
            </a:r>
            <a:r>
              <a:rPr lang="zh-CN" altLang="en-US" dirty="0" smtClean="0"/>
              <a:t>谈谈作者为什么要虚构这样一个与世隔绝的</a:t>
            </a:r>
            <a:r>
              <a:rPr lang="en-US" dirty="0" smtClean="0"/>
              <a:t>“</a:t>
            </a:r>
            <a:r>
              <a:rPr lang="zh-CN" altLang="en-US" dirty="0" smtClean="0"/>
              <a:t>世外桃源</a:t>
            </a:r>
            <a:r>
              <a:rPr lang="en-US" dirty="0" smtClean="0"/>
              <a:t>”</a:t>
            </a:r>
            <a:r>
              <a:rPr lang="zh-CN" altLang="en-US" dirty="0" smtClean="0"/>
              <a:t>。这寄寓了作者怎样的理想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143116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因为当时的社会战乱频繁</a:t>
            </a:r>
            <a:r>
              <a:rPr lang="en-US" dirty="0" smtClean="0"/>
              <a:t>,</a:t>
            </a:r>
            <a:r>
              <a:rPr lang="zh-CN" altLang="en-US" dirty="0" smtClean="0"/>
              <a:t>民不聊生。本文寄托了作者向往一个没有战乱、没有压迫、没有剥削</a:t>
            </a:r>
            <a:r>
              <a:rPr lang="en-US" dirty="0" smtClean="0"/>
              <a:t>,</a:t>
            </a:r>
            <a:r>
              <a:rPr lang="zh-CN" altLang="en-US" dirty="0" smtClean="0"/>
              <a:t>人人生活幸福、愉快的社会理想。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找出文中符合要求的句子并翻译。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判断句。</a:t>
            </a:r>
          </a:p>
          <a:p>
            <a:r>
              <a:rPr lang="zh-CN" altLang="en-US" dirty="0" smtClean="0"/>
              <a:t>南阳刘子骥</a:t>
            </a:r>
            <a:r>
              <a:rPr lang="en-US" dirty="0" smtClean="0"/>
              <a:t>,</a:t>
            </a:r>
            <a:r>
              <a:rPr lang="zh-CN" altLang="en-US" dirty="0" smtClean="0"/>
              <a:t>高尚士也。</a:t>
            </a:r>
            <a:endParaRPr lang="en-US" altLang="zh-CN" dirty="0" smtClean="0"/>
          </a:p>
          <a:p>
            <a:endParaRPr 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省略句。</a:t>
            </a:r>
          </a:p>
          <a:p>
            <a:r>
              <a:rPr lang="en-US" dirty="0" smtClean="0"/>
              <a:t>A.</a:t>
            </a:r>
            <a:r>
              <a:rPr lang="zh-CN" altLang="en-US" dirty="0" smtClean="0"/>
              <a:t>便舍船</a:t>
            </a:r>
            <a:r>
              <a:rPr lang="en-US" dirty="0" smtClean="0"/>
              <a:t>,</a:t>
            </a:r>
            <a:r>
              <a:rPr lang="zh-CN" altLang="en-US" dirty="0" smtClean="0"/>
              <a:t>从口入。</a:t>
            </a:r>
          </a:p>
          <a:p>
            <a:r>
              <a:rPr lang="en-US" dirty="0" smtClean="0"/>
              <a:t>B.</a:t>
            </a:r>
            <a:r>
              <a:rPr lang="zh-CN" altLang="en-US" dirty="0" smtClean="0"/>
              <a:t>问所从来。</a:t>
            </a:r>
          </a:p>
          <a:p>
            <a:r>
              <a:rPr lang="en-US" dirty="0" smtClean="0"/>
              <a:t>C.</a:t>
            </a:r>
            <a:r>
              <a:rPr lang="zh-CN" altLang="en-US" dirty="0" smtClean="0"/>
              <a:t>便要还家。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2928934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译</a:t>
            </a:r>
            <a:r>
              <a:rPr lang="en-US" dirty="0" smtClean="0"/>
              <a:t>:</a:t>
            </a:r>
            <a:r>
              <a:rPr lang="zh-CN" altLang="en-US" dirty="0" smtClean="0"/>
              <a:t>南阳刘子骥</a:t>
            </a:r>
            <a:r>
              <a:rPr lang="en-US" dirty="0" smtClean="0"/>
              <a:t>,</a:t>
            </a:r>
            <a:r>
              <a:rPr lang="zh-CN" altLang="en-US" dirty="0" smtClean="0"/>
              <a:t>是高尚的人。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809984" y="4143380"/>
            <a:ext cx="671517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渔人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便离开船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从洞口进去。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09852" y="4786322"/>
            <a:ext cx="735811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村中人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问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渔人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是从什么地方来的。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595670" y="5643578"/>
            <a:ext cx="7358114" cy="571504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译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于是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村中人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就邀请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(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渔人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)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回家。</a:t>
            </a:r>
          </a:p>
          <a:p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1" build="p"/>
      <p:bldP spid="5" grpId="0" build="p"/>
      <p:bldP spid="6" grpId="0" build="p"/>
      <p:bldP spid="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解释下列句子中加点词的活用现象。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复前行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渔人甚异之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未果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595538" y="1571612"/>
            <a:ext cx="4500594" cy="857256"/>
          </a:xfrm>
        </p:spPr>
        <p:txBody>
          <a:bodyPr/>
          <a:lstStyle/>
          <a:p>
            <a:r>
              <a:rPr lang="zh-CN" altLang="en-US" dirty="0" smtClean="0"/>
              <a:t>名词用作动词</a:t>
            </a:r>
            <a:r>
              <a:rPr lang="en-US" dirty="0" smtClean="0"/>
              <a:t>,</a:t>
            </a:r>
            <a:r>
              <a:rPr lang="zh-CN" altLang="en-US" dirty="0" smtClean="0"/>
              <a:t>向前。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238480" y="2214554"/>
            <a:ext cx="642942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感到奇怪。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81290" y="3000372"/>
            <a:ext cx="6429420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名词用作动词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实现。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32420" y="200024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246800" y="264318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532420" y="328612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指出下面虚词的意义、用法。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952860" y="1928802"/>
            <a:ext cx="3357586" cy="6429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结构助词，的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1452530" y="1928802"/>
          <a:ext cx="7758113" cy="2124075"/>
        </p:xfrm>
        <a:graphic>
          <a:graphicData uri="http://schemas.openxmlformats.org/presentationml/2006/ole">
            <p:oleObj spid="_x0000_s3074" name="文档" r:id="rId3" imgW="7985481" imgH="2185225" progId="Word.Document.12">
              <p:embed/>
            </p:oleObj>
          </a:graphicData>
        </a:graphic>
      </p:graphicFrame>
      <p:sp>
        <p:nvSpPr>
          <p:cNvPr id="6" name="文本占位符 2"/>
          <p:cNvSpPr txBox="1">
            <a:spLocks/>
          </p:cNvSpPr>
          <p:nvPr/>
        </p:nvSpPr>
        <p:spPr>
          <a:xfrm>
            <a:off x="3095604" y="2643182"/>
            <a:ext cx="5143536" cy="642942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代词，村中人的问题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738546" y="3357562"/>
            <a:ext cx="5143536" cy="642942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代词，桃花林的美景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 build="p"/>
      <p:bldP spid="7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矩形 21"/>
          <p:cNvSpPr/>
          <p:nvPr/>
        </p:nvSpPr>
        <p:spPr>
          <a:xfrm>
            <a:off x="1523968" y="5572140"/>
            <a:ext cx="8072494" cy="85725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zh-CN" altLang="en-US" sz="1800" b="0"/>
          </a:p>
        </p:txBody>
      </p:sp>
      <p:grpSp>
        <p:nvGrpSpPr>
          <p:cNvPr id="20" name="组合 19"/>
          <p:cNvGrpSpPr/>
          <p:nvPr/>
        </p:nvGrpSpPr>
        <p:grpSpPr>
          <a:xfrm>
            <a:off x="3524232" y="2500306"/>
            <a:ext cx="2869249" cy="2714644"/>
            <a:chOff x="3524232" y="2500307"/>
            <a:chExt cx="3397795" cy="3214710"/>
          </a:xfrm>
        </p:grpSpPr>
        <p:pic>
          <p:nvPicPr>
            <p:cNvPr id="17" name="17CZDXAYW8S5T2.eps" descr="id:2147496518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524232" y="2500307"/>
              <a:ext cx="3397795" cy="3214710"/>
            </a:xfrm>
            <a:prstGeom prst="rect">
              <a:avLst/>
            </a:prstGeom>
          </p:spPr>
        </p:pic>
        <p:sp>
          <p:nvSpPr>
            <p:cNvPr id="18" name="矩形 17"/>
            <p:cNvSpPr/>
            <p:nvPr/>
          </p:nvSpPr>
          <p:spPr>
            <a:xfrm>
              <a:off x="4810116" y="4000504"/>
              <a:ext cx="1071570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4810116" y="4572008"/>
              <a:ext cx="1071570" cy="2143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642942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r>
              <a:rPr lang="zh-CN" altLang="en-US" dirty="0" smtClean="0"/>
              <a:t>向往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	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的美好生活</a:t>
            </a:r>
          </a:p>
          <a:p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4381488" y="3500438"/>
            <a:ext cx="1428760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落英缤纷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4381488" y="4071942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怡然自得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占位符 3"/>
          <p:cNvSpPr txBox="1">
            <a:spLocks/>
          </p:cNvSpPr>
          <p:nvPr/>
        </p:nvSpPr>
        <p:spPr>
          <a:xfrm>
            <a:off x="2381224" y="5715016"/>
            <a:ext cx="5214974" cy="50006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没有战乱、没有压迫、没有剥削、人人平等</a:t>
            </a:r>
            <a:endParaRPr kumimoji="0" lang="zh-CN" altLang="en-US" sz="20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zh-CN" altLang="en-US" dirty="0" smtClean="0"/>
              <a:t>外国的</a:t>
            </a:r>
            <a:r>
              <a:rPr lang="en-US" dirty="0" smtClean="0"/>
              <a:t>“</a:t>
            </a:r>
            <a:r>
              <a:rPr lang="zh-CN" altLang="en-US" dirty="0" smtClean="0"/>
              <a:t>桃花源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dirty="0" smtClean="0"/>
              <a:t>1516</a:t>
            </a:r>
            <a:r>
              <a:rPr lang="zh-CN" altLang="en-US" dirty="0" smtClean="0"/>
              <a:t>年</a:t>
            </a:r>
            <a:r>
              <a:rPr lang="en-US" dirty="0" smtClean="0"/>
              <a:t>,</a:t>
            </a:r>
            <a:r>
              <a:rPr lang="zh-CN" altLang="en-US" dirty="0" smtClean="0"/>
              <a:t>英国的莫尔虚构了一个乌托邦岛</a:t>
            </a:r>
            <a:r>
              <a:rPr lang="en-US" dirty="0" smtClean="0"/>
              <a:t>:</a:t>
            </a:r>
            <a:r>
              <a:rPr lang="zh-CN" altLang="en-US" dirty="0" smtClean="0"/>
              <a:t>这里</a:t>
            </a:r>
            <a:r>
              <a:rPr lang="zh-CN" altLang="en-US" dirty="0" smtClean="0"/>
              <a:t>财产公有</a:t>
            </a:r>
            <a:r>
              <a:rPr lang="en-US" dirty="0" smtClean="0"/>
              <a:t>,</a:t>
            </a:r>
            <a:r>
              <a:rPr lang="zh-CN" altLang="en-US" dirty="0" smtClean="0"/>
              <a:t>人人参加劳动</a:t>
            </a:r>
            <a:r>
              <a:rPr lang="en-US" dirty="0" smtClean="0"/>
              <a:t>,</a:t>
            </a:r>
            <a:r>
              <a:rPr lang="zh-CN" altLang="en-US" dirty="0" smtClean="0"/>
              <a:t>生活富足</a:t>
            </a:r>
            <a:r>
              <a:rPr lang="en-US" dirty="0" smtClean="0"/>
              <a:t>,</a:t>
            </a:r>
            <a:r>
              <a:rPr lang="zh-CN" altLang="en-US" dirty="0" smtClean="0"/>
              <a:t>安居乐业。一百年后</a:t>
            </a:r>
            <a:r>
              <a:rPr lang="en-US" dirty="0" smtClean="0"/>
              <a:t>,</a:t>
            </a:r>
            <a:r>
              <a:rPr lang="zh-CN" altLang="en-US" dirty="0" smtClean="0"/>
              <a:t>意大利人康柏内拉也构想了美好的太阳城</a:t>
            </a:r>
            <a:r>
              <a:rPr lang="en-US" dirty="0" smtClean="0"/>
              <a:t>:</a:t>
            </a:r>
            <a:r>
              <a:rPr lang="zh-CN" altLang="en-US" dirty="0" smtClean="0"/>
              <a:t>没有私有财产</a:t>
            </a:r>
            <a:r>
              <a:rPr lang="en-US" dirty="0" smtClean="0"/>
              <a:t>,</a:t>
            </a:r>
            <a:r>
              <a:rPr lang="zh-CN" altLang="en-US" dirty="0" smtClean="0"/>
              <a:t>没有剥削压迫</a:t>
            </a:r>
            <a:r>
              <a:rPr lang="en-US" dirty="0" smtClean="0"/>
              <a:t>,</a:t>
            </a:r>
            <a:r>
              <a:rPr lang="zh-CN" altLang="en-US" dirty="0" smtClean="0"/>
              <a:t>男耕女织</a:t>
            </a:r>
            <a:r>
              <a:rPr lang="en-US" dirty="0" smtClean="0"/>
              <a:t>,</a:t>
            </a:r>
            <a:r>
              <a:rPr lang="zh-CN" altLang="en-US" dirty="0" smtClean="0"/>
              <a:t>不论从事哪项工作都受人尊重</a:t>
            </a:r>
            <a:r>
              <a:rPr lang="en-US" dirty="0" smtClean="0"/>
              <a:t>,</a:t>
            </a:r>
            <a:r>
              <a:rPr lang="zh-CN" altLang="en-US" dirty="0" smtClean="0"/>
              <a:t>人人过着幸福的生活。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昨天</a:t>
            </a:r>
            <a:r>
              <a:rPr lang="en-US" dirty="0" smtClean="0"/>
              <a:t>,</a:t>
            </a:r>
            <a:r>
              <a:rPr lang="zh-CN" altLang="en-US" dirty="0" smtClean="0"/>
              <a:t>我以前的学生告诉我</a:t>
            </a:r>
            <a:r>
              <a:rPr lang="en-US" dirty="0" smtClean="0"/>
              <a:t>,</a:t>
            </a:r>
            <a:r>
              <a:rPr lang="zh-CN" altLang="en-US" dirty="0" smtClean="0"/>
              <a:t>她穿越剧看多了</a:t>
            </a:r>
            <a:r>
              <a:rPr lang="en-US" dirty="0" smtClean="0"/>
              <a:t>,</a:t>
            </a:r>
            <a:r>
              <a:rPr lang="zh-CN" altLang="en-US" dirty="0" smtClean="0"/>
              <a:t>整天想着穿越。假如有一架时空穿梭机</a:t>
            </a:r>
            <a:r>
              <a:rPr lang="en-US" dirty="0" smtClean="0"/>
              <a:t>,</a:t>
            </a:r>
            <a:r>
              <a:rPr lang="zh-CN" altLang="en-US" dirty="0" smtClean="0"/>
              <a:t>你想让它带你穿越到哪个朝代</a:t>
            </a:r>
            <a:r>
              <a:rPr lang="en-US" dirty="0" smtClean="0"/>
              <a:t>?</a:t>
            </a:r>
            <a:r>
              <a:rPr lang="zh-CN" altLang="en-US" dirty="0" smtClean="0"/>
              <a:t>有的同学想穿越到唐代</a:t>
            </a:r>
            <a:r>
              <a:rPr lang="en-US" dirty="0" smtClean="0"/>
              <a:t>,</a:t>
            </a:r>
            <a:r>
              <a:rPr lang="zh-CN" altLang="en-US" dirty="0" smtClean="0"/>
              <a:t>和浪漫的</a:t>
            </a:r>
            <a:r>
              <a:rPr lang="en-US" dirty="0" smtClean="0"/>
              <a:t>“</a:t>
            </a:r>
            <a:r>
              <a:rPr lang="zh-CN" altLang="en-US" dirty="0" smtClean="0"/>
              <a:t>诗仙</a:t>
            </a:r>
            <a:r>
              <a:rPr lang="en-US" dirty="0" smtClean="0"/>
              <a:t>”</a:t>
            </a:r>
            <a:r>
              <a:rPr lang="zh-CN" altLang="en-US" dirty="0" smtClean="0"/>
              <a:t>一起去感受</a:t>
            </a:r>
            <a:r>
              <a:rPr lang="en-US" dirty="0" smtClean="0"/>
              <a:t>“</a:t>
            </a:r>
            <a:r>
              <a:rPr lang="zh-CN" altLang="en-US" dirty="0" smtClean="0"/>
              <a:t>天生我材必有用</a:t>
            </a:r>
            <a:r>
              <a:rPr lang="en-US" dirty="0" smtClean="0"/>
              <a:t>,</a:t>
            </a:r>
            <a:r>
              <a:rPr lang="zh-CN" altLang="en-US" dirty="0" smtClean="0"/>
              <a:t>千金散尽还复来</a:t>
            </a:r>
            <a:r>
              <a:rPr lang="en-US" dirty="0" smtClean="0"/>
              <a:t>”</a:t>
            </a:r>
            <a:r>
              <a:rPr lang="zh-CN" altLang="en-US" dirty="0" smtClean="0"/>
              <a:t>的乐观豪迈</a:t>
            </a:r>
            <a:r>
              <a:rPr lang="en-US" dirty="0" smtClean="0"/>
              <a:t>,</a:t>
            </a:r>
            <a:r>
              <a:rPr lang="zh-CN" altLang="en-US" dirty="0" smtClean="0"/>
              <a:t>和忧国忧民的</a:t>
            </a:r>
            <a:r>
              <a:rPr lang="en-US" dirty="0" smtClean="0"/>
              <a:t>“</a:t>
            </a:r>
            <a:r>
              <a:rPr lang="zh-CN" altLang="en-US" dirty="0" smtClean="0"/>
              <a:t>诗圣</a:t>
            </a:r>
            <a:r>
              <a:rPr lang="en-US" dirty="0" smtClean="0"/>
              <a:t>”</a:t>
            </a:r>
            <a:r>
              <a:rPr lang="zh-CN" altLang="en-US" dirty="0" smtClean="0"/>
              <a:t>一同去抒发</a:t>
            </a:r>
            <a:r>
              <a:rPr lang="en-US" dirty="0" smtClean="0"/>
              <a:t>“</a:t>
            </a:r>
            <a:r>
              <a:rPr lang="zh-CN" altLang="en-US" dirty="0" smtClean="0"/>
              <a:t>三顾频烦天下计</a:t>
            </a:r>
            <a:r>
              <a:rPr lang="en-US" dirty="0" smtClean="0"/>
              <a:t>,</a:t>
            </a:r>
            <a:r>
              <a:rPr lang="zh-CN" altLang="en-US" dirty="0" smtClean="0"/>
              <a:t>两朝开济老臣心</a:t>
            </a:r>
            <a:r>
              <a:rPr lang="en-US" dirty="0" smtClean="0"/>
              <a:t>”</a:t>
            </a:r>
            <a:r>
              <a:rPr lang="zh-CN" altLang="en-US" dirty="0" smtClean="0"/>
              <a:t>的爱国情怀</a:t>
            </a:r>
            <a:r>
              <a:rPr lang="en-US" dirty="0" smtClean="0"/>
              <a:t>;</a:t>
            </a:r>
            <a:r>
              <a:rPr lang="zh-CN" altLang="en-US" dirty="0" smtClean="0"/>
              <a:t>有的同学想穿越到宋代</a:t>
            </a:r>
            <a:r>
              <a:rPr lang="en-US" dirty="0" smtClean="0"/>
              <a:t>,</a:t>
            </a:r>
            <a:r>
              <a:rPr lang="zh-CN" altLang="en-US" dirty="0" smtClean="0"/>
              <a:t>和婉约词人李清照一起去感受</a:t>
            </a:r>
            <a:r>
              <a:rPr lang="en-US" dirty="0" smtClean="0"/>
              <a:t>“</a:t>
            </a:r>
            <a:r>
              <a:rPr lang="zh-CN" altLang="en-US" dirty="0" smtClean="0"/>
              <a:t>蹴罢秋千</a:t>
            </a:r>
            <a:r>
              <a:rPr lang="en-US" dirty="0" smtClean="0"/>
              <a:t>,</a:t>
            </a:r>
            <a:r>
              <a:rPr lang="zh-CN" altLang="en-US" dirty="0" smtClean="0"/>
              <a:t>起来慵整纤纤手</a:t>
            </a:r>
            <a:r>
              <a:rPr lang="en-US" dirty="0" smtClean="0"/>
              <a:t>”</a:t>
            </a:r>
            <a:r>
              <a:rPr lang="zh-CN" altLang="en-US" dirty="0" smtClean="0"/>
              <a:t>的天真烂漫</a:t>
            </a:r>
            <a:r>
              <a:rPr lang="en-US" dirty="0" smtClean="0"/>
              <a:t>,</a:t>
            </a:r>
            <a:r>
              <a:rPr lang="zh-CN" altLang="en-US" dirty="0" smtClean="0"/>
              <a:t>和豪放词人辛弃疾一起去欣赏</a:t>
            </a:r>
            <a:r>
              <a:rPr lang="en-US" dirty="0" smtClean="0"/>
              <a:t>“</a:t>
            </a:r>
            <a:r>
              <a:rPr lang="zh-CN" altLang="en-US" dirty="0" smtClean="0"/>
              <a:t>八百里分麾下炙</a:t>
            </a:r>
            <a:r>
              <a:rPr lang="en-US" dirty="0" smtClean="0"/>
              <a:t>,</a:t>
            </a:r>
            <a:r>
              <a:rPr lang="zh-CN" altLang="en-US" dirty="0" smtClean="0"/>
              <a:t>五十弦翻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 indent="0"/>
            <a:r>
              <a:rPr lang="zh-CN" altLang="en-US" dirty="0" smtClean="0"/>
              <a:t>塞外声</a:t>
            </a:r>
            <a:r>
              <a:rPr lang="en-US" dirty="0" smtClean="0"/>
              <a:t>,</a:t>
            </a:r>
            <a:r>
              <a:rPr lang="zh-CN" altLang="en-US" dirty="0" smtClean="0"/>
              <a:t>沙场点秋兵</a:t>
            </a:r>
            <a:r>
              <a:rPr lang="en-US" dirty="0" smtClean="0"/>
              <a:t>”</a:t>
            </a:r>
            <a:r>
              <a:rPr lang="zh-CN" altLang="en-US" dirty="0" smtClean="0"/>
              <a:t>的慷慨悲壮</a:t>
            </a:r>
            <a:r>
              <a:rPr lang="en-US" dirty="0" smtClean="0"/>
              <a:t>……</a:t>
            </a:r>
            <a:r>
              <a:rPr lang="zh-CN" altLang="en-US" dirty="0" smtClean="0"/>
              <a:t>总之</a:t>
            </a:r>
            <a:r>
              <a:rPr lang="en-US" dirty="0" smtClean="0"/>
              <a:t>,</a:t>
            </a:r>
            <a:r>
              <a:rPr lang="zh-CN" altLang="en-US" dirty="0" smtClean="0"/>
              <a:t>这些都会给我们带来震撼。但是老师更想穿越到另外一个空间</a:t>
            </a:r>
            <a:r>
              <a:rPr lang="en-US" dirty="0" smtClean="0"/>
              <a:t>,</a:t>
            </a:r>
            <a:r>
              <a:rPr lang="zh-CN" altLang="en-US" dirty="0" smtClean="0"/>
              <a:t>因为那里是</a:t>
            </a:r>
            <a:r>
              <a:rPr lang="en-US" dirty="0" smtClean="0"/>
              <a:t>“</a:t>
            </a:r>
            <a:r>
              <a:rPr lang="zh-CN" altLang="en-US" dirty="0" smtClean="0"/>
              <a:t>世外桃源</a:t>
            </a:r>
            <a:r>
              <a:rPr lang="en-US" dirty="0" smtClean="0"/>
              <a:t>”</a:t>
            </a:r>
            <a:r>
              <a:rPr lang="zh-CN" altLang="en-US" dirty="0" smtClean="0"/>
              <a:t>。现在</a:t>
            </a:r>
            <a:r>
              <a:rPr lang="en-US" dirty="0" smtClean="0"/>
              <a:t>,</a:t>
            </a:r>
            <a:r>
              <a:rPr lang="zh-CN" altLang="en-US" dirty="0" smtClean="0"/>
              <a:t>就让陶渊明带我们去看看他心中的桃花源吧。</a:t>
            </a:r>
          </a:p>
          <a:p>
            <a:pPr indent="0"/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71556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r>
              <a:rPr lang="zh-CN" altLang="en-US" dirty="0" smtClean="0"/>
              <a:t>陶渊明</a:t>
            </a:r>
            <a:r>
              <a:rPr lang="en-US" dirty="0" smtClean="0"/>
              <a:t>,</a:t>
            </a:r>
            <a:r>
              <a:rPr lang="zh-CN" altLang="en-US" dirty="0" smtClean="0"/>
              <a:t>又名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   </a:t>
            </a:r>
            <a:r>
              <a:rPr lang="zh-CN" altLang="en-US" dirty="0" smtClean="0"/>
              <a:t>田园诗人</a:t>
            </a:r>
            <a:r>
              <a:rPr lang="en-US" dirty="0" smtClean="0"/>
              <a:t>,</a:t>
            </a:r>
            <a:r>
              <a:rPr lang="zh-CN" altLang="en-US" dirty="0" smtClean="0"/>
              <a:t>隐逸诗人</a:t>
            </a:r>
            <a:r>
              <a:rPr lang="en-US" dirty="0" smtClean="0"/>
              <a:t>,</a:t>
            </a:r>
            <a:r>
              <a:rPr lang="zh-CN" altLang="en-US" dirty="0" smtClean="0"/>
              <a:t>浔阳柴桑</a:t>
            </a:r>
            <a:r>
              <a:rPr lang="en-US" dirty="0" smtClean="0"/>
              <a:t>(</a:t>
            </a:r>
            <a:r>
              <a:rPr lang="zh-CN" altLang="en-US" dirty="0" smtClean="0"/>
              <a:t>现在江西九江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自称</a:t>
            </a:r>
            <a:r>
              <a:rPr lang="en-US" dirty="0" smtClean="0"/>
              <a:t>“</a:t>
            </a:r>
            <a:r>
              <a:rPr lang="zh-CN" altLang="en-US" dirty="0" smtClean="0"/>
              <a:t>五柳先生</a:t>
            </a:r>
            <a:r>
              <a:rPr lang="en-US" dirty="0" smtClean="0"/>
              <a:t>”(</a:t>
            </a:r>
            <a:r>
              <a:rPr lang="zh-CN" altLang="en-US" dirty="0" smtClean="0"/>
              <a:t>因作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五柳先生传</a:t>
            </a:r>
            <a:r>
              <a:rPr lang="en-US" altLang="zh-CN" dirty="0" smtClean="0"/>
              <a:t>》</a:t>
            </a:r>
            <a:r>
              <a:rPr lang="en-US" dirty="0" smtClean="0"/>
              <a:t>),</a:t>
            </a:r>
            <a:r>
              <a:rPr lang="zh-CN" altLang="en-US" dirty="0" smtClean="0"/>
              <a:t>谥号</a:t>
            </a:r>
            <a:r>
              <a:rPr lang="en-US" dirty="0" smtClean="0"/>
              <a:t>“</a:t>
            </a:r>
            <a:r>
              <a:rPr lang="zh-CN" altLang="en-US" dirty="0" smtClean="0"/>
              <a:t>靖节先生</a:t>
            </a:r>
            <a:r>
              <a:rPr lang="en-US" dirty="0" smtClean="0"/>
              <a:t>”</a:t>
            </a:r>
            <a:r>
              <a:rPr lang="zh-CN" altLang="en-US" dirty="0" smtClean="0"/>
              <a:t>。曾任江州祭酒、建威参军、镇军参军、彭泽县令等职</a:t>
            </a:r>
            <a:r>
              <a:rPr lang="en-US" dirty="0" smtClean="0"/>
              <a:t>,</a:t>
            </a:r>
            <a:r>
              <a:rPr lang="zh-CN" altLang="en-US" dirty="0" smtClean="0"/>
              <a:t>最后一次出仕为彭泽县令</a:t>
            </a:r>
            <a:r>
              <a:rPr lang="en-US" dirty="0" smtClean="0"/>
              <a:t>,</a:t>
            </a:r>
            <a:r>
              <a:rPr lang="zh-CN" altLang="en-US" dirty="0" smtClean="0"/>
              <a:t>八十多天便弃职而去</a:t>
            </a:r>
            <a:r>
              <a:rPr lang="en-US" dirty="0" smtClean="0"/>
              <a:t>,</a:t>
            </a:r>
            <a:r>
              <a:rPr lang="zh-CN" altLang="en-US" dirty="0" smtClean="0"/>
              <a:t>从此归隐田园。他是中国第一位田园诗人</a:t>
            </a:r>
            <a:r>
              <a:rPr lang="en-US" dirty="0" smtClean="0"/>
              <a:t>,</a:t>
            </a:r>
            <a:r>
              <a:rPr lang="zh-CN" altLang="en-US" dirty="0" smtClean="0"/>
              <a:t>被称为</a:t>
            </a:r>
            <a:r>
              <a:rPr lang="en-US" dirty="0" smtClean="0"/>
              <a:t>“</a:t>
            </a:r>
            <a:r>
              <a:rPr lang="zh-CN" altLang="en-US" dirty="0" smtClean="0"/>
              <a:t>古今隐逸诗人之宗</a:t>
            </a:r>
            <a:r>
              <a:rPr lang="en-US" dirty="0" smtClean="0"/>
              <a:t>”,</a:t>
            </a:r>
            <a:r>
              <a:rPr lang="zh-CN" altLang="en-US" dirty="0" smtClean="0"/>
              <a:t>相关作品有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饮酒二十首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归园田居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桃花源记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五柳先生传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归去来兮辞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等。</a:t>
            </a:r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809984" y="1643050"/>
            <a:ext cx="1571636" cy="857256"/>
          </a:xfrm>
        </p:spPr>
        <p:txBody>
          <a:bodyPr/>
          <a:lstStyle/>
          <a:p>
            <a:r>
              <a:rPr lang="zh-CN" altLang="en-US" dirty="0" smtClean="0"/>
              <a:t>陶潜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5738810" y="1643050"/>
            <a:ext cx="157163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元亮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10" name="17CZDXAYW8S5T1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10668031" y="2428868"/>
            <a:ext cx="1472425" cy="1785950"/>
          </a:xfrm>
          <a:prstGeom prst="rect">
            <a:avLst/>
          </a:prstGeom>
        </p:spPr>
      </p:pic>
      <p:sp>
        <p:nvSpPr>
          <p:cNvPr id="12" name="文本占位符 7"/>
          <p:cNvSpPr txBox="1">
            <a:spLocks/>
          </p:cNvSpPr>
          <p:nvPr/>
        </p:nvSpPr>
        <p:spPr>
          <a:xfrm>
            <a:off x="7024694" y="1643050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东晋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记</a:t>
            </a:r>
            <a:r>
              <a:rPr lang="en-US" dirty="0" smtClean="0"/>
              <a:t>”</a:t>
            </a:r>
            <a:r>
              <a:rPr lang="zh-CN" altLang="en-US" dirty="0" smtClean="0"/>
              <a:t>是散文的一种体裁</a:t>
            </a:r>
            <a:r>
              <a:rPr lang="en-US" dirty="0" smtClean="0"/>
              <a:t>,</a:t>
            </a:r>
            <a:r>
              <a:rPr lang="zh-CN" altLang="en-US" dirty="0" smtClean="0"/>
              <a:t>可叙事</a:t>
            </a:r>
            <a:r>
              <a:rPr lang="en-US" dirty="0" smtClean="0"/>
              <a:t>,</a:t>
            </a:r>
            <a:r>
              <a:rPr lang="zh-CN" altLang="en-US" dirty="0" smtClean="0"/>
              <a:t>可写景</a:t>
            </a:r>
            <a:r>
              <a:rPr lang="en-US" dirty="0" smtClean="0"/>
              <a:t>,</a:t>
            </a:r>
            <a:r>
              <a:rPr lang="zh-CN" altLang="en-US" dirty="0" smtClean="0"/>
              <a:t>可状物</a:t>
            </a:r>
            <a:r>
              <a:rPr lang="en-US" dirty="0" smtClean="0"/>
              <a:t>(</a:t>
            </a:r>
            <a:r>
              <a:rPr lang="zh-CN" altLang="en-US" dirty="0" smtClean="0"/>
              <a:t>记人、记事、记物</a:t>
            </a:r>
            <a:r>
              <a:rPr lang="en-US" dirty="0" smtClean="0"/>
              <a:t>),“</a:t>
            </a:r>
            <a:r>
              <a:rPr lang="zh-CN" altLang="en-US" dirty="0" smtClean="0"/>
              <a:t>记</a:t>
            </a:r>
            <a:r>
              <a:rPr lang="en-US" dirty="0" smtClean="0"/>
              <a:t>”</a:t>
            </a:r>
            <a:r>
              <a:rPr lang="zh-CN" altLang="en-US" dirty="0" smtClean="0"/>
              <a:t>的目的往往在于抒发作者的情怀和抱负</a:t>
            </a:r>
            <a:r>
              <a:rPr lang="en-US" dirty="0" smtClean="0"/>
              <a:t>(</a:t>
            </a:r>
            <a:r>
              <a:rPr lang="zh-CN" altLang="en-US" dirty="0" smtClean="0"/>
              <a:t>感情和主张</a:t>
            </a:r>
            <a:r>
              <a:rPr lang="en-US" dirty="0" smtClean="0"/>
              <a:t>),</a:t>
            </a:r>
            <a:r>
              <a:rPr lang="zh-CN" altLang="en-US" dirty="0" smtClean="0"/>
              <a:t>阐述作者的某些观点。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豁</a:t>
            </a:r>
            <a:r>
              <a:rPr lang="en-US" dirty="0" smtClean="0"/>
              <a:t>(	    )</a:t>
            </a:r>
            <a:r>
              <a:rPr lang="zh-CN" altLang="en-US" dirty="0" smtClean="0"/>
              <a:t>然开朗　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屋舍俨</a:t>
            </a:r>
            <a:r>
              <a:rPr lang="en-US" dirty="0" smtClean="0"/>
              <a:t>(	)</a:t>
            </a:r>
            <a:r>
              <a:rPr lang="zh-CN" altLang="en-US" dirty="0" smtClean="0"/>
              <a:t>然</a:t>
            </a:r>
          </a:p>
          <a:p>
            <a:r>
              <a:rPr lang="zh-CN" altLang="en-US" dirty="0" smtClean="0"/>
              <a:t>阡</a:t>
            </a:r>
            <a:r>
              <a:rPr lang="en-US" dirty="0" smtClean="0"/>
              <a:t>(	  )</a:t>
            </a:r>
            <a:r>
              <a:rPr lang="zh-CN" altLang="en-US" dirty="0" smtClean="0"/>
              <a:t>陌</a:t>
            </a:r>
            <a:r>
              <a:rPr lang="en-US" dirty="0" smtClean="0"/>
              <a:t>(		)</a:t>
            </a:r>
            <a:r>
              <a:rPr lang="zh-CN" altLang="en-US" dirty="0" smtClean="0"/>
              <a:t>交通</a:t>
            </a:r>
            <a:r>
              <a:rPr lang="en-US" dirty="0" smtClean="0"/>
              <a:t>		</a:t>
            </a:r>
            <a:r>
              <a:rPr lang="zh-CN" altLang="en-US" dirty="0" smtClean="0"/>
              <a:t>黄发垂髫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邑</a:t>
            </a:r>
            <a:r>
              <a:rPr lang="en-US" dirty="0" smtClean="0"/>
              <a:t>(	)</a:t>
            </a:r>
            <a:r>
              <a:rPr lang="zh-CN" altLang="en-US" dirty="0" smtClean="0"/>
              <a:t>人</a:t>
            </a:r>
            <a:r>
              <a:rPr lang="en-US" dirty="0" smtClean="0"/>
              <a:t>				</a:t>
            </a:r>
            <a:r>
              <a:rPr lang="zh-CN" altLang="en-US" dirty="0" smtClean="0"/>
              <a:t>郡</a:t>
            </a:r>
            <a:r>
              <a:rPr lang="en-US" dirty="0" smtClean="0"/>
              <a:t>(		)</a:t>
            </a:r>
            <a:r>
              <a:rPr lang="zh-CN" altLang="en-US" dirty="0" smtClean="0"/>
              <a:t>下</a:t>
            </a:r>
          </a:p>
          <a:p>
            <a:r>
              <a:rPr lang="zh-CN" altLang="en-US" dirty="0" smtClean="0"/>
              <a:t>诣</a:t>
            </a:r>
            <a:r>
              <a:rPr lang="en-US" dirty="0" smtClean="0"/>
              <a:t>(	)</a:t>
            </a:r>
            <a:r>
              <a:rPr lang="zh-CN" altLang="en-US" dirty="0" smtClean="0"/>
              <a:t>太守</a:t>
            </a:r>
            <a:r>
              <a:rPr lang="en-US" dirty="0" smtClean="0"/>
              <a:t>				</a:t>
            </a:r>
            <a:r>
              <a:rPr lang="zh-CN" altLang="en-US" dirty="0" smtClean="0"/>
              <a:t>刘子骥</a:t>
            </a:r>
            <a:r>
              <a:rPr lang="en-US" dirty="0" smtClean="0"/>
              <a:t>(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666844" y="1785926"/>
            <a:ext cx="928694" cy="857256"/>
          </a:xfrm>
        </p:spPr>
        <p:txBody>
          <a:bodyPr/>
          <a:lstStyle/>
          <a:p>
            <a:pPr indent="0"/>
            <a:r>
              <a:rPr lang="en-US" dirty="0" err="1" smtClean="0"/>
              <a:t>huò</a:t>
            </a:r>
            <a:r>
              <a:rPr lang="en-US" dirty="0" smtClean="0"/>
              <a:t> </a:t>
            </a:r>
            <a:r>
              <a:rPr lang="zh-CN" altLang="en-US" dirty="0" smtClean="0"/>
              <a:t>　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953256" y="1714488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yǎn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02046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953124" y="3498179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667504" y="414338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173286" y="4141121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31202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166778" y="350043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6778" y="278605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6674012" y="214311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166778" y="221229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1523968" y="2357430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7596198" y="2428868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tiáo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4" name="文本占位符 2"/>
          <p:cNvSpPr txBox="1">
            <a:spLocks/>
          </p:cNvSpPr>
          <p:nvPr/>
        </p:nvSpPr>
        <p:spPr>
          <a:xfrm>
            <a:off x="3095604" y="2428868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6667504" y="3071810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jùn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1666844" y="3071810"/>
            <a:ext cx="121444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1666844" y="3714752"/>
            <a:ext cx="785818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7167570" y="3714752"/>
            <a:ext cx="71438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  <p:bldP spid="23" grpId="0"/>
      <p:bldP spid="24" grpId="0"/>
      <p:bldP spid="25" grpId="0"/>
      <p:bldP spid="26" grpId="0"/>
      <p:bldP spid="27" grpId="0"/>
      <p:bldP spid="2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缘溪行</a:t>
            </a:r>
            <a:r>
              <a:rPr lang="en-US" dirty="0" smtClean="0"/>
              <a:t>:	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欲穷其林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便舍船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才通人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并怡然自乐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具答之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(7)</a:t>
            </a:r>
            <a:r>
              <a:rPr lang="zh-CN" altLang="en-US" dirty="0" smtClean="0"/>
              <a:t>余人各复延至其家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(8)</a:t>
            </a:r>
            <a:r>
              <a:rPr lang="zh-CN" altLang="en-US" dirty="0" smtClean="0"/>
              <a:t>寻病终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81224" y="1714488"/>
            <a:ext cx="8929750" cy="642942"/>
          </a:xfrm>
        </p:spPr>
        <p:txBody>
          <a:bodyPr/>
          <a:lstStyle/>
          <a:p>
            <a:pPr indent="0"/>
            <a:r>
              <a:rPr lang="zh-CN" altLang="en-US" dirty="0" smtClean="0"/>
              <a:t>沿着。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809852" y="2357430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尽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这里是走完的意思。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452662" y="3000372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离开。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381224" y="3643314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仅。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3095604" y="4214818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都。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452662" y="4929198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详细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详尽。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238612" y="5572140"/>
            <a:ext cx="407196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邀请。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2381224" y="6286520"/>
            <a:ext cx="4071966" cy="571480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随即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不久。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6162" y="214085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73352" y="278605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73352" y="3426741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309654" y="4069683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309654" y="471262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309654" y="535556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738414" y="5998509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309654" y="6572272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2605</TotalTime>
  <Words>1368</Words>
  <Application>Microsoft Office PowerPoint</Application>
  <PresentationFormat>自定义</PresentationFormat>
  <Paragraphs>223</Paragraphs>
  <Slides>28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31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608</cp:revision>
  <dcterms:created xsi:type="dcterms:W3CDTF">2017-02-11T06:33:00Z</dcterms:created>
  <dcterms:modified xsi:type="dcterms:W3CDTF">2019-12-28T04:17:43Z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