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8"/>
  </p:notesMasterIdLst>
  <p:handoutMasterIdLst>
    <p:handoutMasterId r:id="rId29"/>
  </p:handoutMasterIdLst>
  <p:sldIdLst>
    <p:sldId id="371" r:id="rId3"/>
    <p:sldId id="429" r:id="rId4"/>
    <p:sldId id="444" r:id="rId5"/>
    <p:sldId id="488" r:id="rId6"/>
    <p:sldId id="428" r:id="rId7"/>
    <p:sldId id="445" r:id="rId8"/>
    <p:sldId id="443" r:id="rId9"/>
    <p:sldId id="455" r:id="rId10"/>
    <p:sldId id="496" r:id="rId11"/>
    <p:sldId id="489" r:id="rId12"/>
    <p:sldId id="397" r:id="rId13"/>
    <p:sldId id="497" r:id="rId14"/>
    <p:sldId id="461" r:id="rId15"/>
    <p:sldId id="478" r:id="rId16"/>
    <p:sldId id="498" r:id="rId17"/>
    <p:sldId id="499" r:id="rId18"/>
    <p:sldId id="500" r:id="rId19"/>
    <p:sldId id="479" r:id="rId20"/>
    <p:sldId id="491" r:id="rId21"/>
    <p:sldId id="493" r:id="rId22"/>
    <p:sldId id="477" r:id="rId23"/>
    <p:sldId id="484" r:id="rId24"/>
    <p:sldId id="453" r:id="rId25"/>
    <p:sldId id="476" r:id="rId26"/>
    <p:sldId id="395" r:id="rId2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4578" autoAdjust="0"/>
  </p:normalViewPr>
  <p:slideViewPr>
    <p:cSldViewPr>
      <p:cViewPr varScale="1">
        <p:scale>
          <a:sx n="56" d="100"/>
          <a:sy n="56" d="100"/>
        </p:scale>
        <p:origin x="-78" y="-624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第二单元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8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283923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8.</a:t>
            </a:r>
            <a:r>
              <a:rPr lang="zh-CN" altLang="en-US" sz="3600" dirty="0" smtClean="0"/>
              <a:t>时间的脚印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2单元.eps" descr="id:214749545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81026" y="1714488"/>
            <a:ext cx="10358510" cy="18427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0" y="1071546"/>
            <a:ext cx="12168230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课文预习小感知。</a:t>
            </a:r>
          </a:p>
          <a:p>
            <a:r>
              <a:rPr lang="zh-CN" altLang="en-US" dirty="0" smtClean="0"/>
              <a:t>本文是一篇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说明文。文章根据大量的事实和科学原理</a:t>
            </a:r>
            <a:r>
              <a:rPr lang="en-US" dirty="0" smtClean="0"/>
              <a:t>,</a:t>
            </a:r>
            <a:r>
              <a:rPr lang="zh-CN" altLang="en-US" dirty="0" smtClean="0"/>
              <a:t>对为什么岩石能记录时间、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zh-CN" altLang="en-US" dirty="0" smtClean="0"/>
              <a:t>、</a:t>
            </a:r>
            <a:r>
              <a:rPr lang="zh-CN" altLang="en-US" dirty="0" smtClean="0"/>
              <a:t>岩石记录时间的意义等问题</a:t>
            </a:r>
            <a:r>
              <a:rPr lang="en-US" dirty="0" smtClean="0"/>
              <a:t>,</a:t>
            </a:r>
            <a:r>
              <a:rPr lang="zh-CN" altLang="en-US" dirty="0" smtClean="0"/>
              <a:t>做了深入浅出的说明</a:t>
            </a:r>
            <a:r>
              <a:rPr lang="en-US" dirty="0" smtClean="0"/>
              <a:t>,</a:t>
            </a:r>
            <a:r>
              <a:rPr lang="zh-CN" altLang="en-US" dirty="0" smtClean="0"/>
              <a:t>把科学道理说得有声有色。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809852" y="1643050"/>
            <a:ext cx="1071570" cy="857256"/>
          </a:xfrm>
        </p:spPr>
        <p:txBody>
          <a:bodyPr/>
          <a:lstStyle/>
          <a:p>
            <a:pPr indent="0"/>
            <a:r>
              <a:rPr lang="zh-CN" altLang="en-US" dirty="0" smtClean="0"/>
              <a:t>事理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3024166" y="2285992"/>
            <a:ext cx="3071834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岩石怎样记录时间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9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朗读课文</a:t>
            </a:r>
            <a:r>
              <a:rPr lang="en-US" dirty="0" smtClean="0"/>
              <a:t>,</a:t>
            </a:r>
            <a:r>
              <a:rPr lang="zh-CN" altLang="en-US" dirty="0" smtClean="0"/>
              <a:t>探究思路。</a:t>
            </a:r>
          </a:p>
          <a:p>
            <a:r>
              <a:rPr lang="zh-CN" altLang="en-US" dirty="0" smtClean="0"/>
              <a:t>本文可分为哪四个部分</a:t>
            </a:r>
            <a:r>
              <a:rPr lang="en-US" dirty="0" smtClean="0"/>
              <a:t>?</a:t>
            </a:r>
            <a:r>
              <a:rPr lang="zh-CN" altLang="en-US" dirty="0" smtClean="0"/>
              <a:t>每部分的主要内容是什么</a:t>
            </a:r>
            <a:r>
              <a:rPr lang="en-US" dirty="0" smtClean="0"/>
              <a:t>?</a:t>
            </a:r>
          </a:p>
          <a:p>
            <a:r>
              <a:rPr lang="zh-CN" altLang="en-US" dirty="0" smtClean="0"/>
              <a:t>分析写作思路</a:t>
            </a:r>
            <a:r>
              <a:rPr lang="en-US" dirty="0" smtClean="0"/>
              <a:t>,</a:t>
            </a:r>
            <a:r>
              <a:rPr lang="zh-CN" altLang="en-US" dirty="0" smtClean="0"/>
              <a:t>可首先逐段概括所写内容</a:t>
            </a:r>
            <a:r>
              <a:rPr lang="en-US" dirty="0" smtClean="0"/>
              <a:t>,</a:t>
            </a:r>
            <a:r>
              <a:rPr lang="zh-CN" altLang="en-US" dirty="0" smtClean="0"/>
              <a:t>然后综合整理。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144328" cy="857256"/>
          </a:xfrm>
        </p:spPr>
        <p:txBody>
          <a:bodyPr/>
          <a:lstStyle/>
          <a:p>
            <a:r>
              <a:rPr lang="zh-CN" altLang="en-US" dirty="0" smtClean="0"/>
              <a:t>第一部分</a:t>
            </a:r>
            <a:r>
              <a:rPr lang="en-US" altLang="zh-CN" dirty="0" smtClean="0"/>
              <a:t>(</a:t>
            </a:r>
            <a:r>
              <a:rPr lang="zh-CN" altLang="en-US" dirty="0" smtClean="0"/>
              <a:t>第</a:t>
            </a:r>
            <a:r>
              <a:rPr lang="en-US" altLang="zh-CN" dirty="0" smtClean="0"/>
              <a:t>1~5</a:t>
            </a:r>
            <a:r>
              <a:rPr lang="zh-CN" altLang="en-US" dirty="0" smtClean="0"/>
              <a:t>段</a:t>
            </a:r>
            <a:r>
              <a:rPr lang="en-US" altLang="zh-CN" dirty="0" smtClean="0"/>
              <a:t>):</a:t>
            </a:r>
            <a:r>
              <a:rPr lang="zh-CN" altLang="en-US" dirty="0" smtClean="0"/>
              <a:t>由人类记录时间踪迹的方式联想到大自然记录时间的方式</a:t>
            </a:r>
            <a:r>
              <a:rPr lang="en-US" altLang="zh-CN" dirty="0" smtClean="0"/>
              <a:t>,</a:t>
            </a:r>
            <a:r>
              <a:rPr lang="zh-CN" altLang="en-US" dirty="0" smtClean="0"/>
              <a:t>进而提出“岩石是怎样记下时间的”的疑问</a:t>
            </a:r>
            <a:r>
              <a:rPr lang="en-US" altLang="zh-CN" dirty="0" smtClean="0"/>
              <a:t>,</a:t>
            </a:r>
            <a:r>
              <a:rPr lang="zh-CN" altLang="en-US" dirty="0" smtClean="0"/>
              <a:t>引人思索和探寻。</a:t>
            </a:r>
          </a:p>
          <a:p>
            <a:r>
              <a:rPr lang="zh-CN" altLang="en-US" dirty="0" smtClean="0"/>
              <a:t>第二部分</a:t>
            </a:r>
            <a:r>
              <a:rPr lang="en-US" altLang="zh-CN" dirty="0" smtClean="0"/>
              <a:t>(</a:t>
            </a:r>
            <a:r>
              <a:rPr lang="zh-CN" altLang="en-US" dirty="0" smtClean="0"/>
              <a:t>第</a:t>
            </a:r>
            <a:r>
              <a:rPr lang="en-US" altLang="zh-CN" dirty="0" smtClean="0"/>
              <a:t>6~21</a:t>
            </a:r>
            <a:r>
              <a:rPr lang="zh-CN" altLang="en-US" dirty="0" smtClean="0"/>
              <a:t>段</a:t>
            </a:r>
            <a:r>
              <a:rPr lang="en-US" altLang="zh-CN" dirty="0" smtClean="0"/>
              <a:t>):</a:t>
            </a:r>
            <a:r>
              <a:rPr lang="zh-CN" altLang="en-US" dirty="0" smtClean="0"/>
              <a:t>从“大自然中的各种物质都时时刻刻在运动着”这一规律入手</a:t>
            </a:r>
            <a:r>
              <a:rPr lang="en-US" altLang="zh-CN" dirty="0" smtClean="0"/>
              <a:t>,</a:t>
            </a:r>
            <a:r>
              <a:rPr lang="zh-CN" altLang="en-US" dirty="0" smtClean="0"/>
              <a:t>详细说明岩石“烂”与“生成”的变迁</a:t>
            </a:r>
            <a:r>
              <a:rPr lang="en-US" altLang="zh-CN" dirty="0" smtClean="0"/>
              <a:t>,</a:t>
            </a:r>
            <a:r>
              <a:rPr lang="zh-CN" altLang="en-US" dirty="0" smtClean="0"/>
              <a:t>旨在说明岩石层与层之间的顺序记录了时间的踪迹。</a:t>
            </a:r>
          </a:p>
          <a:p>
            <a:r>
              <a:rPr lang="zh-CN" altLang="en-US" dirty="0" smtClean="0"/>
              <a:t>第三部分</a:t>
            </a:r>
            <a:r>
              <a:rPr lang="en-US" altLang="zh-CN" dirty="0" smtClean="0"/>
              <a:t>(</a:t>
            </a:r>
            <a:r>
              <a:rPr lang="zh-CN" altLang="en-US" dirty="0" smtClean="0"/>
              <a:t>第</a:t>
            </a:r>
            <a:r>
              <a:rPr lang="en-US" altLang="zh-CN" dirty="0" smtClean="0"/>
              <a:t>22~29</a:t>
            </a:r>
            <a:r>
              <a:rPr lang="zh-CN" altLang="en-US" dirty="0" smtClean="0"/>
              <a:t>段</a:t>
            </a:r>
            <a:r>
              <a:rPr lang="en-US" altLang="zh-CN" dirty="0" smtClean="0"/>
              <a:t>):</a:t>
            </a:r>
            <a:r>
              <a:rPr lang="zh-CN" altLang="en-US" dirty="0" smtClean="0"/>
              <a:t>说明岩石为我们记录下的历史痕迹。</a:t>
            </a:r>
          </a:p>
          <a:p>
            <a:r>
              <a:rPr lang="zh-CN" altLang="en-US" dirty="0" smtClean="0"/>
              <a:t>第四部分</a:t>
            </a:r>
            <a:r>
              <a:rPr lang="en-US" altLang="zh-CN" dirty="0" smtClean="0"/>
              <a:t>(</a:t>
            </a:r>
            <a:r>
              <a:rPr lang="zh-CN" altLang="en-US" dirty="0" smtClean="0"/>
              <a:t>第</a:t>
            </a:r>
            <a:r>
              <a:rPr lang="en-US" altLang="zh-CN" dirty="0" smtClean="0"/>
              <a:t>30~31</a:t>
            </a:r>
            <a:r>
              <a:rPr lang="zh-CN" altLang="en-US" dirty="0" smtClean="0"/>
              <a:t>段</a:t>
            </a:r>
            <a:r>
              <a:rPr lang="en-US" altLang="zh-CN" dirty="0" smtClean="0"/>
              <a:t>):</a:t>
            </a:r>
            <a:r>
              <a:rPr lang="zh-CN" altLang="en-US" dirty="0" smtClean="0"/>
              <a:t>启发人们探索自然奥秘</a:t>
            </a:r>
            <a:r>
              <a:rPr lang="en-US" altLang="zh-CN" dirty="0" smtClean="0"/>
              <a:t>,</a:t>
            </a:r>
            <a:r>
              <a:rPr lang="zh-CN" altLang="en-US" dirty="0" smtClean="0"/>
              <a:t>说明读懂岩石记录的重大意义。</a:t>
            </a:r>
          </a:p>
        </p:txBody>
      </p:sp>
      <p:sp>
        <p:nvSpPr>
          <p:cNvPr id="7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直击标题</a:t>
            </a:r>
            <a:r>
              <a:rPr lang="en-US" dirty="0" smtClean="0"/>
              <a:t>,</a:t>
            </a:r>
            <a:r>
              <a:rPr lang="zh-CN" altLang="en-US" dirty="0" smtClean="0"/>
              <a:t>理解含义。</a:t>
            </a:r>
          </a:p>
          <a:p>
            <a:r>
              <a:rPr lang="en-US" dirty="0" smtClean="0"/>
              <a:t> </a:t>
            </a:r>
            <a:r>
              <a:rPr lang="zh-CN" altLang="en-US" dirty="0" smtClean="0"/>
              <a:t>文章标题含义深刻</a:t>
            </a:r>
            <a:r>
              <a:rPr lang="en-US" dirty="0" smtClean="0"/>
              <a:t>,</a:t>
            </a:r>
            <a:r>
              <a:rPr lang="zh-CN" altLang="en-US" dirty="0" smtClean="0"/>
              <a:t>你能试着分析一下吗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2428868"/>
            <a:ext cx="10715700" cy="857256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时间的脚印</a:t>
            </a:r>
            <a:r>
              <a:rPr lang="en-US" dirty="0" smtClean="0"/>
              <a:t>”</a:t>
            </a:r>
            <a:r>
              <a:rPr lang="zh-CN" altLang="en-US" dirty="0" smtClean="0"/>
              <a:t>运用了借喻</a:t>
            </a:r>
            <a:r>
              <a:rPr lang="en-US" dirty="0" smtClean="0"/>
              <a:t>,</a:t>
            </a:r>
            <a:r>
              <a:rPr lang="zh-CN" altLang="en-US" dirty="0" smtClean="0"/>
              <a:t>本体是</a:t>
            </a:r>
            <a:r>
              <a:rPr lang="en-US" dirty="0" smtClean="0"/>
              <a:t>“</a:t>
            </a:r>
            <a:r>
              <a:rPr lang="zh-CN" altLang="en-US" dirty="0" smtClean="0"/>
              <a:t>大自然中的岩石的各种变化过程</a:t>
            </a:r>
            <a:r>
              <a:rPr lang="en-US" dirty="0" smtClean="0"/>
              <a:t>”</a:t>
            </a:r>
            <a:r>
              <a:rPr lang="zh-CN" altLang="en-US" dirty="0" smtClean="0"/>
              <a:t>。大自然的岩石经历了各种各样的变化</a:t>
            </a:r>
            <a:r>
              <a:rPr lang="en-US" dirty="0" smtClean="0"/>
              <a:t>,</a:t>
            </a:r>
            <a:r>
              <a:rPr lang="zh-CN" altLang="en-US" dirty="0" smtClean="0"/>
              <a:t>记录了古往今来许许多多的地理环境变迁的故事</a:t>
            </a:r>
            <a:r>
              <a:rPr lang="en-US" dirty="0" smtClean="0"/>
              <a:t>,</a:t>
            </a:r>
            <a:r>
              <a:rPr lang="zh-CN" altLang="en-US" dirty="0" smtClean="0"/>
              <a:t>就像时间老人留下的脚印一样。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研读课文</a:t>
            </a:r>
            <a:r>
              <a:rPr lang="en-US" dirty="0" smtClean="0"/>
              <a:t>,</a:t>
            </a:r>
            <a:r>
              <a:rPr lang="zh-CN" altLang="en-US" dirty="0" smtClean="0"/>
              <a:t>寻找方法。</a:t>
            </a:r>
          </a:p>
          <a:p>
            <a:r>
              <a:rPr lang="zh-CN" altLang="en-US" dirty="0" smtClean="0"/>
              <a:t>说明文一般都会采用多种说明方法进行说明</a:t>
            </a:r>
            <a:r>
              <a:rPr lang="en-US" dirty="0" smtClean="0"/>
              <a:t>,</a:t>
            </a:r>
            <a:r>
              <a:rPr lang="zh-CN" altLang="en-US" dirty="0" smtClean="0"/>
              <a:t>文中运用了哪些说明方法</a:t>
            </a:r>
            <a:r>
              <a:rPr lang="en-US" dirty="0" smtClean="0"/>
              <a:t>?</a:t>
            </a:r>
            <a:r>
              <a:rPr lang="zh-CN" altLang="en-US" dirty="0" smtClean="0"/>
              <a:t>你能举出相应例子吗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095340" y="3000372"/>
            <a:ext cx="10358510" cy="857256"/>
          </a:xfrm>
        </p:spPr>
        <p:txBody>
          <a:bodyPr/>
          <a:lstStyle/>
          <a:p>
            <a:r>
              <a:rPr lang="zh-CN" altLang="en-US" dirty="0" smtClean="0"/>
              <a:t>举例子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(l)</a:t>
            </a:r>
            <a:r>
              <a:rPr lang="zh-CN" altLang="en-US" dirty="0" smtClean="0"/>
              <a:t>说明记录时间踪迹的方法时</a:t>
            </a:r>
            <a:r>
              <a:rPr lang="en-US" dirty="0" smtClean="0"/>
              <a:t>,</a:t>
            </a:r>
            <a:r>
              <a:rPr lang="zh-CN" altLang="en-US" dirty="0" smtClean="0"/>
              <a:t>举钟表、日历为例</a:t>
            </a:r>
            <a:r>
              <a:rPr lang="en-US" dirty="0" smtClean="0"/>
              <a:t>,</a:t>
            </a:r>
            <a:r>
              <a:rPr lang="zh-CN" altLang="en-US" dirty="0" smtClean="0"/>
              <a:t>意在以人们生活中常见的事物起笔</a:t>
            </a:r>
            <a:r>
              <a:rPr lang="en-US" dirty="0" smtClean="0"/>
              <a:t>,</a:t>
            </a:r>
            <a:r>
              <a:rPr lang="zh-CN" altLang="en-US" dirty="0" smtClean="0"/>
              <a:t>引起人们关注大自然记录时间踪迹的方法。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说明岩石能够记录时间之前</a:t>
            </a:r>
            <a:r>
              <a:rPr lang="en-US" dirty="0" smtClean="0"/>
              <a:t>,</a:t>
            </a:r>
            <a:r>
              <a:rPr lang="zh-CN" altLang="en-US" dirty="0" smtClean="0"/>
              <a:t>举北京故宫铜壶滴漏的计时装置为例</a:t>
            </a:r>
            <a:r>
              <a:rPr lang="en-US" dirty="0" smtClean="0"/>
              <a:t>,</a:t>
            </a:r>
            <a:r>
              <a:rPr lang="zh-CN" altLang="en-US" dirty="0" smtClean="0"/>
              <a:t>为下文展开科学知识的说明做铺垫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144328" cy="857256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(3)</a:t>
            </a:r>
            <a:r>
              <a:rPr lang="zh-CN" altLang="en-US" dirty="0" smtClean="0"/>
              <a:t>说明岩石被破坏的原因时</a:t>
            </a:r>
            <a:r>
              <a:rPr lang="en-US" dirty="0" smtClean="0"/>
              <a:t>,</a:t>
            </a:r>
            <a:r>
              <a:rPr lang="zh-CN" altLang="en-US" dirty="0" smtClean="0"/>
              <a:t>以我国建筑兰新铁路时几分钟内炸掉一个山头为例</a:t>
            </a:r>
            <a:r>
              <a:rPr lang="en-US" dirty="0" smtClean="0"/>
              <a:t>,</a:t>
            </a:r>
            <a:r>
              <a:rPr lang="zh-CN" altLang="en-US" dirty="0" smtClean="0"/>
              <a:t>说明人的作用。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(4)</a:t>
            </a:r>
            <a:r>
              <a:rPr lang="zh-CN" altLang="en-US" dirty="0" smtClean="0"/>
              <a:t>说明古代生物的状况在岩石中有着丰富的记录时</a:t>
            </a:r>
            <a:r>
              <a:rPr lang="en-US" dirty="0" smtClean="0"/>
              <a:t>,</a:t>
            </a:r>
            <a:r>
              <a:rPr lang="zh-CN" altLang="en-US" dirty="0" smtClean="0"/>
              <a:t>举出长毛象、琥珀等化石的例子。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(5)</a:t>
            </a:r>
            <a:r>
              <a:rPr lang="zh-CN" altLang="en-US" dirty="0" smtClean="0"/>
              <a:t>说明化石是历史的见证人</a:t>
            </a:r>
            <a:r>
              <a:rPr lang="en-US" dirty="0" smtClean="0"/>
              <a:t>,</a:t>
            </a:r>
            <a:r>
              <a:rPr lang="zh-CN" altLang="en-US" dirty="0" smtClean="0"/>
              <a:t>帮助我们认识地球历史的发展过程时</a:t>
            </a:r>
            <a:r>
              <a:rPr lang="en-US" dirty="0" smtClean="0"/>
              <a:t>,</a:t>
            </a:r>
            <a:r>
              <a:rPr lang="zh-CN" altLang="en-US" dirty="0" smtClean="0"/>
              <a:t>举出海洋生物三叶虫的化石能告诉我们</a:t>
            </a:r>
            <a:r>
              <a:rPr lang="en-US" dirty="0" smtClean="0"/>
              <a:t>“</a:t>
            </a:r>
            <a:r>
              <a:rPr lang="zh-CN" altLang="en-US" dirty="0" smtClean="0"/>
              <a:t>在离开现在大约</a:t>
            </a:r>
            <a:r>
              <a:rPr lang="en-US" dirty="0" smtClean="0"/>
              <a:t>6</a:t>
            </a:r>
            <a:r>
              <a:rPr lang="zh-CN" altLang="en-US" dirty="0" smtClean="0"/>
              <a:t>亿多年前到</a:t>
            </a:r>
            <a:r>
              <a:rPr lang="en-US" dirty="0" smtClean="0"/>
              <a:t>5</a:t>
            </a:r>
            <a:r>
              <a:rPr lang="zh-CN" altLang="en-US" dirty="0" smtClean="0"/>
              <a:t>亿多年前的那个叫作</a:t>
            </a:r>
            <a:r>
              <a:rPr lang="en-US" dirty="0" smtClean="0"/>
              <a:t>‘</a:t>
            </a:r>
            <a:r>
              <a:rPr lang="zh-CN" altLang="en-US" dirty="0" smtClean="0"/>
              <a:t>寒武纪</a:t>
            </a:r>
            <a:r>
              <a:rPr lang="en-US" dirty="0" smtClean="0"/>
              <a:t>’</a:t>
            </a:r>
            <a:r>
              <a:rPr lang="zh-CN" altLang="en-US" dirty="0" smtClean="0"/>
              <a:t>的时代</a:t>
            </a:r>
            <a:r>
              <a:rPr lang="en-US" dirty="0" smtClean="0"/>
              <a:t>,</a:t>
            </a:r>
            <a:r>
              <a:rPr lang="zh-CN" altLang="en-US" dirty="0" smtClean="0"/>
              <a:t>地球上的海洋是多么宽广</a:t>
            </a:r>
            <a:r>
              <a:rPr lang="en-US" dirty="0" smtClean="0"/>
              <a:t>”</a:t>
            </a:r>
            <a:r>
              <a:rPr lang="zh-CN" altLang="en-US" dirty="0" smtClean="0"/>
              <a:t>的例子</a:t>
            </a:r>
            <a:r>
              <a:rPr lang="en-US" dirty="0" smtClean="0"/>
              <a:t>;</a:t>
            </a:r>
            <a:r>
              <a:rPr lang="zh-CN" altLang="en-US" dirty="0" smtClean="0"/>
              <a:t>许多高大树木的化石告诉我们</a:t>
            </a:r>
            <a:r>
              <a:rPr lang="en-US" dirty="0" smtClean="0"/>
              <a:t>,“</a:t>
            </a:r>
            <a:r>
              <a:rPr lang="zh-CN" altLang="en-US" dirty="0" smtClean="0"/>
              <a:t>有一个时期地球上的气候是温暖而潮湿的</a:t>
            </a:r>
            <a:r>
              <a:rPr lang="en-US" dirty="0" smtClean="0"/>
              <a:t>,</a:t>
            </a:r>
            <a:r>
              <a:rPr lang="zh-CN" altLang="en-US" dirty="0" smtClean="0"/>
              <a:t>这是叫作</a:t>
            </a:r>
            <a:r>
              <a:rPr lang="en-US" dirty="0" smtClean="0"/>
              <a:t>‘</a:t>
            </a:r>
            <a:r>
              <a:rPr lang="zh-CN" altLang="en-US" dirty="0" smtClean="0"/>
              <a:t>石炭纪</a:t>
            </a:r>
            <a:r>
              <a:rPr lang="en-US" dirty="0" smtClean="0"/>
              <a:t>’</a:t>
            </a:r>
            <a:r>
              <a:rPr lang="zh-CN" altLang="en-US" dirty="0" smtClean="0"/>
              <a:t>的时代的特征</a:t>
            </a:r>
            <a:r>
              <a:rPr lang="en-US" dirty="0" smtClean="0"/>
              <a:t>”;“</a:t>
            </a:r>
            <a:r>
              <a:rPr lang="zh-CN" altLang="en-US" dirty="0" smtClean="0"/>
              <a:t>象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犀牛</a:t>
            </a:r>
            <a:r>
              <a:rPr lang="en-US" dirty="0" smtClean="0"/>
              <a:t>”</a:t>
            </a:r>
            <a:r>
              <a:rPr lang="zh-CN" altLang="en-US" dirty="0" smtClean="0"/>
              <a:t>都长上了长长的毛</a:t>
            </a:r>
            <a:r>
              <a:rPr lang="en-US" dirty="0" smtClean="0"/>
              <a:t>,</a:t>
            </a:r>
            <a:r>
              <a:rPr lang="zh-CN" altLang="en-US" dirty="0" smtClean="0"/>
              <a:t>说明了</a:t>
            </a:r>
            <a:r>
              <a:rPr lang="en-US" dirty="0" smtClean="0"/>
              <a:t>“</a:t>
            </a:r>
            <a:r>
              <a:rPr lang="zh-CN" altLang="en-US" dirty="0" smtClean="0"/>
              <a:t>第四纪</a:t>
            </a:r>
            <a:r>
              <a:rPr lang="en-US" dirty="0" smtClean="0"/>
              <a:t>”</a:t>
            </a:r>
            <a:r>
              <a:rPr lang="zh-CN" altLang="en-US" dirty="0" smtClean="0"/>
              <a:t>冰河时期的来临。</a:t>
            </a:r>
            <a:endParaRPr lang="zh-CN" altLang="en-US" dirty="0"/>
          </a:p>
        </p:txBody>
      </p:sp>
      <p:sp>
        <p:nvSpPr>
          <p:cNvPr id="7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144328" cy="857256"/>
          </a:xfrm>
        </p:spPr>
        <p:txBody>
          <a:bodyPr/>
          <a:lstStyle/>
          <a:p>
            <a:r>
              <a:rPr lang="zh-CN" altLang="en-US" dirty="0" smtClean="0"/>
              <a:t>列数字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如</a:t>
            </a:r>
            <a:r>
              <a:rPr lang="en-US" dirty="0" smtClean="0"/>
              <a:t>“</a:t>
            </a:r>
            <a:r>
              <a:rPr lang="zh-CN" altLang="en-US" dirty="0" smtClean="0"/>
              <a:t>大约</a:t>
            </a:r>
            <a:r>
              <a:rPr lang="en-US" dirty="0" smtClean="0"/>
              <a:t>3 000</a:t>
            </a:r>
            <a:r>
              <a:rPr lang="zh-CN" altLang="en-US" dirty="0" smtClean="0"/>
              <a:t>到</a:t>
            </a:r>
            <a:r>
              <a:rPr lang="en-US" dirty="0" smtClean="0"/>
              <a:t>10 000</a:t>
            </a:r>
            <a:r>
              <a:rPr lang="zh-CN" altLang="en-US" dirty="0" smtClean="0"/>
              <a:t>年的时间</a:t>
            </a:r>
            <a:r>
              <a:rPr lang="en-US" dirty="0" smtClean="0"/>
              <a:t>,</a:t>
            </a:r>
            <a:r>
              <a:rPr lang="zh-CN" altLang="en-US" dirty="0" smtClean="0"/>
              <a:t>可以形成一米厚的岩石</a:t>
            </a:r>
            <a:r>
              <a:rPr lang="en-US" dirty="0" smtClean="0"/>
              <a:t>”“</a:t>
            </a:r>
            <a:r>
              <a:rPr lang="zh-CN" altLang="en-US" dirty="0" smtClean="0"/>
              <a:t>在离开现在大约</a:t>
            </a:r>
            <a:r>
              <a:rPr lang="en-US" dirty="0" smtClean="0"/>
              <a:t>6</a:t>
            </a:r>
            <a:r>
              <a:rPr lang="zh-CN" altLang="en-US" dirty="0" smtClean="0"/>
              <a:t>亿多年前到</a:t>
            </a:r>
            <a:r>
              <a:rPr lang="en-US" dirty="0" smtClean="0"/>
              <a:t>5</a:t>
            </a:r>
            <a:r>
              <a:rPr lang="zh-CN" altLang="en-US" dirty="0" smtClean="0"/>
              <a:t>亿多年前的那个叫作</a:t>
            </a:r>
            <a:r>
              <a:rPr lang="en-US" dirty="0" smtClean="0"/>
              <a:t>‘</a:t>
            </a:r>
            <a:r>
              <a:rPr lang="zh-CN" altLang="en-US" dirty="0" smtClean="0"/>
              <a:t>寒武纪</a:t>
            </a:r>
            <a:r>
              <a:rPr lang="en-US" dirty="0" smtClean="0"/>
              <a:t>’</a:t>
            </a:r>
            <a:r>
              <a:rPr lang="zh-CN" altLang="en-US" dirty="0" smtClean="0"/>
              <a:t>的时代</a:t>
            </a:r>
            <a:r>
              <a:rPr lang="en-US" dirty="0" smtClean="0"/>
              <a:t>,</a:t>
            </a:r>
            <a:r>
              <a:rPr lang="zh-CN" altLang="en-US" dirty="0" smtClean="0"/>
              <a:t>地球上的海洋是多么地宽广</a:t>
            </a:r>
            <a:r>
              <a:rPr lang="en-US" dirty="0" smtClean="0"/>
              <a:t>”</a:t>
            </a:r>
            <a:r>
              <a:rPr lang="zh-CN" altLang="en-US" dirty="0" smtClean="0"/>
              <a:t>。 列数字的说明方法虽然用的次数不多</a:t>
            </a:r>
            <a:r>
              <a:rPr lang="en-US" dirty="0" smtClean="0"/>
              <a:t>,</a:t>
            </a:r>
            <a:r>
              <a:rPr lang="zh-CN" altLang="en-US" dirty="0" smtClean="0"/>
              <a:t>却足以让人认识到漫长的岁月中大自然的变化。</a:t>
            </a:r>
          </a:p>
          <a:p>
            <a:r>
              <a:rPr lang="zh-CN" altLang="en-US" dirty="0" smtClean="0"/>
              <a:t>打比方</a:t>
            </a:r>
            <a:r>
              <a:rPr lang="en-US" dirty="0" smtClean="0"/>
              <a:t>:</a:t>
            </a:r>
            <a:r>
              <a:rPr lang="zh-CN" altLang="en-US" dirty="0" smtClean="0"/>
              <a:t>如课文中在说明风对岩石的破坏作用时</a:t>
            </a:r>
            <a:r>
              <a:rPr lang="en-US" dirty="0" smtClean="0"/>
              <a:t>,</a:t>
            </a:r>
            <a:r>
              <a:rPr lang="zh-CN" altLang="en-US" dirty="0" smtClean="0"/>
              <a:t>把刮风沙比作</a:t>
            </a:r>
            <a:r>
              <a:rPr lang="en-US" dirty="0" smtClean="0"/>
              <a:t>“</a:t>
            </a:r>
            <a:r>
              <a:rPr lang="zh-CN" altLang="en-US" dirty="0" smtClean="0"/>
              <a:t>像砂轮在有力地转动</a:t>
            </a:r>
            <a:r>
              <a:rPr lang="en-US" dirty="0" smtClean="0"/>
              <a:t>”;</a:t>
            </a:r>
            <a:r>
              <a:rPr lang="zh-CN" altLang="en-US" dirty="0" smtClean="0"/>
              <a:t>在说明海水对岩石的破坏作用时把冰河缓慢地移动比作</a:t>
            </a:r>
            <a:r>
              <a:rPr lang="en-US" dirty="0" smtClean="0"/>
              <a:t>“</a:t>
            </a:r>
            <a:r>
              <a:rPr lang="zh-CN" altLang="en-US" dirty="0" smtClean="0"/>
              <a:t>就好像一柄铁扫帚从地上扫过</a:t>
            </a:r>
            <a:r>
              <a:rPr lang="en-US" dirty="0" smtClean="0"/>
              <a:t>,</a:t>
            </a:r>
            <a:r>
              <a:rPr lang="zh-CN" altLang="en-US" dirty="0" smtClean="0"/>
              <a:t>刨刮着所遇到的一些石头</a:t>
            </a:r>
            <a:r>
              <a:rPr lang="en-US" dirty="0" smtClean="0"/>
              <a:t>”,</a:t>
            </a:r>
            <a:r>
              <a:rPr lang="zh-CN" altLang="en-US" dirty="0" smtClean="0"/>
              <a:t>生动形象。</a:t>
            </a:r>
          </a:p>
          <a:p>
            <a:endParaRPr lang="en-US" dirty="0" smtClean="0"/>
          </a:p>
          <a:p>
            <a:endParaRPr lang="zh-CN" altLang="en-US" dirty="0"/>
          </a:p>
        </p:txBody>
      </p:sp>
      <p:sp>
        <p:nvSpPr>
          <p:cNvPr id="7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595274" y="1071546"/>
            <a:ext cx="11144328" cy="857256"/>
          </a:xfrm>
        </p:spPr>
        <p:txBody>
          <a:bodyPr/>
          <a:lstStyle/>
          <a:p>
            <a:r>
              <a:rPr lang="zh-CN" altLang="en-US" dirty="0" smtClean="0"/>
              <a:t>分类别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课文在说明岩石遭受各方面的</a:t>
            </a:r>
            <a:r>
              <a:rPr lang="en-US" dirty="0" smtClean="0"/>
              <a:t>“</a:t>
            </a:r>
            <a:r>
              <a:rPr lang="zh-CN" altLang="en-US" dirty="0" smtClean="0"/>
              <a:t>攻击</a:t>
            </a:r>
            <a:r>
              <a:rPr lang="en-US" dirty="0" smtClean="0"/>
              <a:t>”</a:t>
            </a:r>
            <a:r>
              <a:rPr lang="zh-CN" altLang="en-US" dirty="0" smtClean="0"/>
              <a:t>时</a:t>
            </a:r>
            <a:r>
              <a:rPr lang="en-US" dirty="0" smtClean="0"/>
              <a:t>,</a:t>
            </a:r>
            <a:r>
              <a:rPr lang="zh-CN" altLang="en-US" dirty="0" smtClean="0"/>
              <a:t>说明岩石保存了更多的历史痕迹时</a:t>
            </a:r>
            <a:r>
              <a:rPr lang="en-US" dirty="0" smtClean="0"/>
              <a:t>,</a:t>
            </a:r>
            <a:r>
              <a:rPr lang="zh-CN" altLang="en-US" dirty="0" smtClean="0"/>
              <a:t>都采用了分类别的说明方法</a:t>
            </a:r>
            <a:r>
              <a:rPr lang="en-US" dirty="0" smtClean="0"/>
              <a:t>,</a:t>
            </a:r>
            <a:r>
              <a:rPr lang="zh-CN" altLang="en-US" dirty="0" smtClean="0"/>
              <a:t>使文章条理清晰</a:t>
            </a:r>
            <a:r>
              <a:rPr lang="en-US" dirty="0" smtClean="0"/>
              <a:t>,</a:t>
            </a:r>
            <a:r>
              <a:rPr lang="zh-CN" altLang="en-US" dirty="0" smtClean="0"/>
              <a:t>层次分明。</a:t>
            </a:r>
          </a:p>
          <a:p>
            <a:endParaRPr lang="en-US" dirty="0" smtClean="0"/>
          </a:p>
          <a:p>
            <a:endParaRPr lang="zh-CN" altLang="en-US" dirty="0"/>
          </a:p>
        </p:txBody>
      </p:sp>
      <p:sp>
        <p:nvSpPr>
          <p:cNvPr id="7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精读课文</a:t>
            </a:r>
            <a:r>
              <a:rPr lang="en-US" dirty="0" smtClean="0"/>
              <a:t>,</a:t>
            </a:r>
            <a:r>
              <a:rPr lang="zh-CN" altLang="en-US" dirty="0" smtClean="0"/>
              <a:t>鉴赏语言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本文</a:t>
            </a:r>
            <a:r>
              <a:rPr lang="zh-CN" altLang="en-US" dirty="0" smtClean="0"/>
              <a:t>的语言既准确严密又生动有趣</a:t>
            </a:r>
            <a:r>
              <a:rPr lang="en-US" dirty="0" smtClean="0"/>
              <a:t>,</a:t>
            </a:r>
            <a:r>
              <a:rPr lang="zh-CN" altLang="en-US" dirty="0" smtClean="0"/>
              <a:t>请结合相关语句进行简要分析</a:t>
            </a:r>
            <a:r>
              <a:rPr lang="zh-CN" altLang="en-US" dirty="0" smtClean="0"/>
              <a:t>。</a:t>
            </a:r>
            <a:r>
              <a:rPr lang="en-US" altLang="zh-CN" dirty="0" smtClean="0"/>
              <a:t>(</a:t>
            </a:r>
            <a:r>
              <a:rPr lang="zh-CN" altLang="en-US" dirty="0" smtClean="0"/>
              <a:t>题</a:t>
            </a:r>
            <a:r>
              <a:rPr lang="zh-CN" altLang="en-US" dirty="0" smtClean="0"/>
              <a:t>干已经告诉我们本文语言的特点</a:t>
            </a:r>
            <a:r>
              <a:rPr lang="en-US" dirty="0" smtClean="0"/>
              <a:t>,</a:t>
            </a:r>
            <a:r>
              <a:rPr lang="zh-CN" altLang="en-US" dirty="0" smtClean="0"/>
              <a:t>我们在解决这个问题时</a:t>
            </a:r>
            <a:r>
              <a:rPr lang="en-US" dirty="0" smtClean="0"/>
              <a:t>,</a:t>
            </a:r>
            <a:r>
              <a:rPr lang="zh-CN" altLang="en-US" dirty="0" smtClean="0"/>
              <a:t>可以据此找到对应的句子</a:t>
            </a:r>
            <a:r>
              <a:rPr lang="en-US" dirty="0" smtClean="0"/>
              <a:t>,</a:t>
            </a:r>
            <a:r>
              <a:rPr lang="zh-CN" altLang="en-US" dirty="0" smtClean="0"/>
              <a:t>然后抓住特点进行分析</a:t>
            </a:r>
            <a:r>
              <a:rPr lang="zh-CN" altLang="en-US" dirty="0" smtClean="0"/>
              <a:t>。</a:t>
            </a:r>
            <a:r>
              <a:rPr lang="en-US" altLang="zh-CN" dirty="0" smtClean="0"/>
              <a:t>)</a:t>
            </a:r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666712" y="1071546"/>
            <a:ext cx="11144328" cy="85725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(1)</a:t>
            </a:r>
            <a:r>
              <a:rPr lang="zh-CN" altLang="en-US" dirty="0" smtClean="0"/>
              <a:t>准确性、严密性。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如</a:t>
            </a:r>
            <a:r>
              <a:rPr lang="en-US" dirty="0" smtClean="0"/>
              <a:t>“</a:t>
            </a:r>
            <a:r>
              <a:rPr lang="zh-CN" altLang="en-US" dirty="0" smtClean="0"/>
              <a:t>根据计算</a:t>
            </a:r>
            <a:r>
              <a:rPr lang="en-US" dirty="0" smtClean="0"/>
              <a:t>,</a:t>
            </a:r>
            <a:r>
              <a:rPr lang="zh-CN" altLang="en-US" dirty="0" smtClean="0"/>
              <a:t>大约</a:t>
            </a:r>
            <a:r>
              <a:rPr lang="en-US" dirty="0" smtClean="0"/>
              <a:t>3 000</a:t>
            </a:r>
            <a:r>
              <a:rPr lang="zh-CN" altLang="en-US" dirty="0" smtClean="0"/>
              <a:t>到</a:t>
            </a:r>
            <a:r>
              <a:rPr lang="en-US" dirty="0" smtClean="0"/>
              <a:t>10 000</a:t>
            </a:r>
            <a:r>
              <a:rPr lang="zh-CN" altLang="en-US" dirty="0" smtClean="0"/>
              <a:t>年的时间</a:t>
            </a:r>
            <a:r>
              <a:rPr lang="en-US" dirty="0" smtClean="0"/>
              <a:t>,</a:t>
            </a:r>
            <a:r>
              <a:rPr lang="zh-CN" altLang="en-US" dirty="0" smtClean="0"/>
              <a:t>可以形成一米厚的岩石</a:t>
            </a:r>
            <a:r>
              <a:rPr lang="en-US" dirty="0" smtClean="0"/>
              <a:t>”</a:t>
            </a:r>
            <a:r>
              <a:rPr lang="zh-CN" altLang="en-US" dirty="0" smtClean="0"/>
              <a:t>。这里如果去掉</a:t>
            </a:r>
            <a:r>
              <a:rPr lang="en-US" dirty="0" smtClean="0"/>
              <a:t>“</a:t>
            </a:r>
            <a:r>
              <a:rPr lang="zh-CN" altLang="en-US" dirty="0" smtClean="0"/>
              <a:t>根据计算</a:t>
            </a:r>
            <a:r>
              <a:rPr lang="en-US" dirty="0" smtClean="0"/>
              <a:t>”“</a:t>
            </a:r>
            <a:r>
              <a:rPr lang="zh-CN" altLang="en-US" dirty="0" smtClean="0"/>
              <a:t>大约</a:t>
            </a:r>
            <a:r>
              <a:rPr lang="en-US" dirty="0" smtClean="0"/>
              <a:t>”,</a:t>
            </a:r>
            <a:r>
              <a:rPr lang="zh-CN" altLang="en-US" dirty="0" smtClean="0"/>
              <a:t>就太武断。人类通过科学方法读懂岩石的年龄</a:t>
            </a:r>
            <a:r>
              <a:rPr lang="en-US" dirty="0" smtClean="0"/>
              <a:t>,</a:t>
            </a:r>
            <a:r>
              <a:rPr lang="zh-CN" altLang="en-US" dirty="0" smtClean="0"/>
              <a:t>科学方法再精确也毕竟是推测而不能确知</a:t>
            </a:r>
            <a:r>
              <a:rPr lang="en-US" dirty="0" smtClean="0"/>
              <a:t>,</a:t>
            </a:r>
            <a:r>
              <a:rPr lang="zh-CN" altLang="en-US" dirty="0" smtClean="0"/>
              <a:t>这体现了作者严谨的科学态度和说明文语言的准确、严密。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(2)</a:t>
            </a:r>
            <a:r>
              <a:rPr lang="zh-CN" altLang="en-US" dirty="0" smtClean="0"/>
              <a:t>生动有趣。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①</a:t>
            </a:r>
            <a:r>
              <a:rPr lang="zh-CN" altLang="en-US" dirty="0" smtClean="0"/>
              <a:t>拟人化写法的大量运用。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如</a:t>
            </a:r>
            <a:r>
              <a:rPr lang="en-US" dirty="0" smtClean="0"/>
              <a:t>“</a:t>
            </a:r>
            <a:r>
              <a:rPr lang="zh-CN" altLang="en-US" dirty="0" smtClean="0"/>
              <a:t>炎热的阳光烘烤着它</a:t>
            </a:r>
            <a:r>
              <a:rPr lang="en-US" dirty="0" smtClean="0"/>
              <a:t>,</a:t>
            </a:r>
            <a:r>
              <a:rPr lang="zh-CN" altLang="en-US" dirty="0" smtClean="0"/>
              <a:t>严寒的霜雪冷冻着它</a:t>
            </a:r>
            <a:r>
              <a:rPr lang="en-US" dirty="0" smtClean="0"/>
              <a:t>,</a:t>
            </a:r>
            <a:r>
              <a:rPr lang="zh-CN" altLang="en-US" dirty="0" smtClean="0"/>
              <a:t>风吹着它</a:t>
            </a:r>
            <a:r>
              <a:rPr lang="en-US" dirty="0" smtClean="0"/>
              <a:t>,</a:t>
            </a:r>
            <a:r>
              <a:rPr lang="zh-CN" altLang="en-US" dirty="0" smtClean="0"/>
              <a:t>雨打着它</a:t>
            </a:r>
            <a:r>
              <a:rPr lang="en-US" dirty="0" smtClean="0"/>
              <a:t>……”;“</a:t>
            </a:r>
            <a:r>
              <a:rPr lang="zh-CN" altLang="en-US" dirty="0" smtClean="0"/>
              <a:t>狂风吹来了</a:t>
            </a:r>
            <a:r>
              <a:rPr lang="en-US" dirty="0" smtClean="0"/>
              <a:t>,</a:t>
            </a:r>
            <a:r>
              <a:rPr lang="zh-CN" altLang="en-US" dirty="0" smtClean="0"/>
              <a:t>洪水冲来了</a:t>
            </a:r>
            <a:r>
              <a:rPr lang="en-US" dirty="0" smtClean="0"/>
              <a:t>,</a:t>
            </a:r>
            <a:r>
              <a:rPr lang="zh-CN" altLang="en-US" dirty="0" smtClean="0"/>
              <a:t>冰河爬来了</a:t>
            </a:r>
            <a:r>
              <a:rPr lang="en-US" dirty="0" smtClean="0"/>
              <a:t>”</a:t>
            </a:r>
            <a:r>
              <a:rPr lang="zh-CN" altLang="en-US" dirty="0" smtClean="0"/>
              <a:t>。如此生动的语言</a:t>
            </a:r>
            <a:r>
              <a:rPr lang="en-US" dirty="0" smtClean="0"/>
              <a:t>,</a:t>
            </a:r>
            <a:r>
              <a:rPr lang="zh-CN" altLang="en-US" dirty="0" smtClean="0"/>
              <a:t>向我们展示了一幅幅岩石受</a:t>
            </a:r>
            <a:r>
              <a:rPr lang="en-US" dirty="0" smtClean="0"/>
              <a:t>“</a:t>
            </a:r>
            <a:r>
              <a:rPr lang="zh-CN" altLang="en-US" dirty="0" smtClean="0"/>
              <a:t>攻击</a:t>
            </a:r>
            <a:r>
              <a:rPr lang="en-US" dirty="0" smtClean="0"/>
              <a:t>”</a:t>
            </a:r>
            <a:r>
              <a:rPr lang="zh-CN" altLang="en-US" dirty="0" smtClean="0"/>
              <a:t>的画面</a:t>
            </a:r>
            <a:r>
              <a:rPr lang="en-US" dirty="0" smtClean="0"/>
              <a:t>,</a:t>
            </a:r>
            <a:r>
              <a:rPr lang="zh-CN" altLang="en-US" dirty="0" smtClean="0"/>
              <a:t>甚至让读者似乎感受到岩石不堪众多因素的</a:t>
            </a:r>
            <a:r>
              <a:rPr lang="en-US" dirty="0" smtClean="0"/>
              <a:t>“</a:t>
            </a:r>
            <a:r>
              <a:rPr lang="zh-CN" altLang="en-US" dirty="0" smtClean="0"/>
              <a:t>攻击</a:t>
            </a:r>
            <a:r>
              <a:rPr lang="en-US" dirty="0" smtClean="0"/>
              <a:t>”</a:t>
            </a:r>
            <a:r>
              <a:rPr lang="zh-CN" altLang="en-US" dirty="0" smtClean="0"/>
              <a:t>慢慢</a:t>
            </a:r>
            <a:r>
              <a:rPr lang="en-US" dirty="0" smtClean="0"/>
              <a:t>“</a:t>
            </a:r>
            <a:r>
              <a:rPr lang="zh-CN" altLang="en-US" dirty="0" smtClean="0"/>
              <a:t>烂</a:t>
            </a:r>
            <a:r>
              <a:rPr lang="en-US" dirty="0" smtClean="0"/>
              <a:t>”</a:t>
            </a:r>
            <a:r>
              <a:rPr lang="zh-CN" altLang="en-US" dirty="0" smtClean="0"/>
              <a:t>下去的</a:t>
            </a:r>
            <a:r>
              <a:rPr lang="en-US" dirty="0" smtClean="0"/>
              <a:t>“</a:t>
            </a:r>
            <a:r>
              <a:rPr lang="zh-CN" altLang="en-US" dirty="0" smtClean="0"/>
              <a:t>痛苦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7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明确文章的说明对象</a:t>
            </a:r>
            <a:r>
              <a:rPr lang="en-US" dirty="0" smtClean="0"/>
              <a:t>,</a:t>
            </a:r>
            <a:r>
              <a:rPr lang="zh-CN" altLang="en-US" dirty="0" smtClean="0"/>
              <a:t>理清文章思路。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掌握说明顺序中的逻辑顺序和运用恰当的说明方法进行说明的技巧。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体会本文生动有趣的语言。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认识岩石记录时间的功能</a:t>
            </a:r>
            <a:r>
              <a:rPr lang="en-US" dirty="0" smtClean="0"/>
              <a:t>,</a:t>
            </a:r>
            <a:r>
              <a:rPr lang="zh-CN" altLang="en-US" dirty="0" smtClean="0"/>
              <a:t>培养探索意识和科学精神。</a:t>
            </a:r>
          </a:p>
          <a:p>
            <a:pPr>
              <a:lnSpc>
                <a:spcPct val="130000"/>
              </a:lnSpc>
            </a:pP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81026" y="4714884"/>
            <a:ext cx="10644262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en-US" dirty="0" smtClean="0"/>
              <a:t>1.</a:t>
            </a:r>
            <a:r>
              <a:rPr lang="zh-CN" altLang="en-US" dirty="0" smtClean="0"/>
              <a:t>理清文章思路</a:t>
            </a:r>
            <a:r>
              <a:rPr lang="en-US" dirty="0" smtClean="0"/>
              <a:t>,</a:t>
            </a:r>
            <a:r>
              <a:rPr lang="zh-CN" altLang="en-US" dirty="0" smtClean="0"/>
              <a:t>把握说明顺序。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掌握常见的说明方法</a:t>
            </a:r>
            <a:r>
              <a:rPr lang="en-US" dirty="0" smtClean="0"/>
              <a:t>,</a:t>
            </a:r>
            <a:r>
              <a:rPr lang="zh-CN" altLang="en-US" dirty="0" smtClean="0"/>
              <a:t>体会本文生动有趣的语言。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占位符 5"/>
          <p:cNvSpPr>
            <a:spLocks noGrp="1"/>
          </p:cNvSpPr>
          <p:nvPr>
            <p:ph type="body" sz="quarter" idx="11"/>
          </p:nvPr>
        </p:nvSpPr>
        <p:spPr>
          <a:xfrm>
            <a:off x="738150" y="1071546"/>
            <a:ext cx="10858576" cy="85725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②</a:t>
            </a:r>
            <a:r>
              <a:rPr lang="zh-CN" altLang="en-US" dirty="0" smtClean="0"/>
              <a:t>比喻形象贴切。</a:t>
            </a:r>
          </a:p>
          <a:p>
            <a:pPr>
              <a:lnSpc>
                <a:spcPct val="120000"/>
              </a:lnSpc>
            </a:pPr>
            <a:r>
              <a:rPr lang="zh-CN" altLang="en-US" dirty="0" smtClean="0"/>
              <a:t>如</a:t>
            </a:r>
            <a:r>
              <a:rPr lang="en-US" dirty="0" smtClean="0"/>
              <a:t>“</a:t>
            </a:r>
            <a:r>
              <a:rPr lang="zh-CN" altLang="en-US" dirty="0" smtClean="0"/>
              <a:t>如果大量的水结成了冰</a:t>
            </a:r>
            <a:r>
              <a:rPr lang="en-US" dirty="0" smtClean="0"/>
              <a:t>,</a:t>
            </a:r>
            <a:r>
              <a:rPr lang="zh-CN" altLang="en-US" dirty="0" smtClean="0"/>
              <a:t>形成冰河</a:t>
            </a:r>
            <a:r>
              <a:rPr lang="en-US" dirty="0" smtClean="0"/>
              <a:t>,</a:t>
            </a:r>
            <a:r>
              <a:rPr lang="zh-CN" altLang="en-US" dirty="0" smtClean="0"/>
              <a:t>它缓慢地移动着</a:t>
            </a:r>
            <a:r>
              <a:rPr lang="en-US" dirty="0" smtClean="0"/>
              <a:t>,</a:t>
            </a:r>
            <a:r>
              <a:rPr lang="zh-CN" altLang="en-US" dirty="0" smtClean="0"/>
              <a:t>破坏作用就更大了</a:t>
            </a:r>
            <a:r>
              <a:rPr lang="en-US" dirty="0" smtClean="0"/>
              <a:t>,</a:t>
            </a:r>
            <a:r>
              <a:rPr lang="zh-CN" altLang="en-US" dirty="0" smtClean="0"/>
              <a:t>就好像一柄铁扫帚从地上扫过</a:t>
            </a:r>
            <a:r>
              <a:rPr lang="en-US" dirty="0" smtClean="0"/>
              <a:t>,</a:t>
            </a:r>
            <a:r>
              <a:rPr lang="zh-CN" altLang="en-US" dirty="0" smtClean="0"/>
              <a:t>刨刮着所遇到的一些石头</a:t>
            </a:r>
            <a:r>
              <a:rPr lang="en-US" dirty="0" smtClean="0"/>
              <a:t>”</a:t>
            </a:r>
            <a:r>
              <a:rPr lang="zh-CN" altLang="en-US" dirty="0" smtClean="0"/>
              <a:t>。将冰河的移动比喻成铁扫帚扫过地面</a:t>
            </a:r>
            <a:r>
              <a:rPr lang="en-US" dirty="0" smtClean="0"/>
              <a:t>,</a:t>
            </a:r>
            <a:r>
              <a:rPr lang="zh-CN" altLang="en-US" dirty="0" smtClean="0"/>
              <a:t>足见冰河对岩石破坏作用的巨大。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③</a:t>
            </a:r>
            <a:r>
              <a:rPr lang="zh-CN" altLang="en-US" dirty="0" smtClean="0"/>
              <a:t>用语生动</a:t>
            </a:r>
            <a:r>
              <a:rPr lang="en-US" dirty="0" smtClean="0"/>
              <a:t>,</a:t>
            </a:r>
            <a:r>
              <a:rPr lang="zh-CN" altLang="en-US" dirty="0" smtClean="0"/>
              <a:t>引人联想。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真的有</a:t>
            </a:r>
            <a:r>
              <a:rPr lang="en-US" dirty="0" smtClean="0"/>
              <a:t>‘</a:t>
            </a:r>
            <a:r>
              <a:rPr lang="zh-CN" altLang="en-US" dirty="0" smtClean="0"/>
              <a:t>海枯石烂</a:t>
            </a:r>
            <a:r>
              <a:rPr lang="en-US" dirty="0" smtClean="0"/>
              <a:t>’</a:t>
            </a:r>
            <a:r>
              <a:rPr lang="zh-CN" altLang="en-US" dirty="0" smtClean="0"/>
              <a:t>的时候</a:t>
            </a:r>
            <a:r>
              <a:rPr lang="en-US" dirty="0" smtClean="0"/>
              <a:t>”,</a:t>
            </a:r>
            <a:r>
              <a:rPr lang="zh-CN" altLang="en-US" dirty="0" smtClean="0"/>
              <a:t>让人感到亲切</a:t>
            </a:r>
            <a:r>
              <a:rPr lang="en-US" dirty="0" smtClean="0"/>
              <a:t>,“</a:t>
            </a:r>
            <a:r>
              <a:rPr lang="zh-CN" altLang="en-US" dirty="0" smtClean="0"/>
              <a:t>海枯石烂</a:t>
            </a:r>
            <a:r>
              <a:rPr lang="en-US" dirty="0" smtClean="0"/>
              <a:t>”</a:t>
            </a:r>
            <a:r>
              <a:rPr lang="zh-CN" altLang="en-US" dirty="0" smtClean="0"/>
              <a:t>常被人用来表达深厚的情谊永远不会改变</a:t>
            </a:r>
            <a:r>
              <a:rPr lang="en-US" dirty="0" smtClean="0"/>
              <a:t>,</a:t>
            </a:r>
            <a:r>
              <a:rPr lang="zh-CN" altLang="en-US" dirty="0" smtClean="0"/>
              <a:t>此处则让人浮想联翩</a:t>
            </a:r>
            <a:r>
              <a:rPr lang="en-US" dirty="0" smtClean="0"/>
              <a:t>,</a:t>
            </a:r>
            <a:r>
              <a:rPr lang="zh-CN" altLang="en-US" dirty="0" smtClean="0"/>
              <a:t>更急切地想读下文。说明的内容告一段落</a:t>
            </a:r>
            <a:r>
              <a:rPr lang="en-US" dirty="0" smtClean="0"/>
              <a:t>,</a:t>
            </a:r>
            <a:r>
              <a:rPr lang="zh-CN" altLang="en-US" dirty="0" smtClean="0"/>
              <a:t>在进行整体总结之前写道</a:t>
            </a:r>
            <a:r>
              <a:rPr lang="en-US" dirty="0" smtClean="0"/>
              <a:t>:“</a:t>
            </a:r>
            <a:r>
              <a:rPr lang="zh-CN" altLang="en-US" dirty="0" smtClean="0"/>
              <a:t>瞧</a:t>
            </a:r>
            <a:r>
              <a:rPr lang="en-US" dirty="0" smtClean="0"/>
              <a:t>!”</a:t>
            </a:r>
            <a:r>
              <a:rPr lang="zh-CN" altLang="en-US" dirty="0" smtClean="0"/>
              <a:t>仿佛拉了一段家常</a:t>
            </a:r>
            <a:r>
              <a:rPr lang="en-US" dirty="0" smtClean="0"/>
              <a:t>,</a:t>
            </a:r>
            <a:r>
              <a:rPr lang="zh-CN" altLang="en-US" dirty="0" smtClean="0"/>
              <a:t>在结束前提醒读者</a:t>
            </a:r>
            <a:r>
              <a:rPr lang="en-US" dirty="0" smtClean="0"/>
              <a:t>,</a:t>
            </a:r>
            <a:r>
              <a:rPr lang="zh-CN" altLang="en-US" dirty="0" smtClean="0"/>
              <a:t>本文前面说明了什么</a:t>
            </a:r>
            <a:r>
              <a:rPr lang="en-US" dirty="0" smtClean="0"/>
              <a:t>,</a:t>
            </a:r>
            <a:r>
              <a:rPr lang="zh-CN" altLang="en-US" dirty="0" smtClean="0"/>
              <a:t>后面还有什么需要说明。</a:t>
            </a:r>
            <a:endParaRPr lang="zh-CN" altLang="en-US" dirty="0"/>
          </a:p>
        </p:txBody>
      </p:sp>
      <p:sp>
        <p:nvSpPr>
          <p:cNvPr id="7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第</a:t>
            </a:r>
            <a:r>
              <a:rPr lang="en-US" dirty="0" smtClean="0"/>
              <a:t>4</a:t>
            </a:r>
            <a:r>
              <a:rPr lang="zh-CN" altLang="en-US" dirty="0" smtClean="0"/>
              <a:t>段介绍北京故宫的</a:t>
            </a:r>
            <a:r>
              <a:rPr lang="en-US" dirty="0" smtClean="0"/>
              <a:t>“</a:t>
            </a:r>
            <a:r>
              <a:rPr lang="zh-CN" altLang="en-US" dirty="0" smtClean="0"/>
              <a:t>铜壶滴漏</a:t>
            </a:r>
            <a:r>
              <a:rPr lang="en-US" dirty="0" smtClean="0"/>
              <a:t>”</a:t>
            </a:r>
            <a:r>
              <a:rPr lang="zh-CN" altLang="en-US" dirty="0" smtClean="0"/>
              <a:t>的内容</a:t>
            </a:r>
            <a:r>
              <a:rPr lang="en-US" dirty="0" smtClean="0"/>
              <a:t>,</a:t>
            </a:r>
            <a:r>
              <a:rPr lang="zh-CN" altLang="en-US" dirty="0" smtClean="0"/>
              <a:t>是否偏离主旨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428736"/>
            <a:ext cx="10644262" cy="857256"/>
          </a:xfrm>
        </p:spPr>
        <p:txBody>
          <a:bodyPr/>
          <a:lstStyle/>
          <a:p>
            <a:r>
              <a:rPr lang="zh-CN" altLang="en-US" dirty="0" smtClean="0"/>
              <a:t>不偏离主旨</a:t>
            </a:r>
            <a:r>
              <a:rPr lang="en-US" dirty="0" smtClean="0"/>
              <a:t>,</a:t>
            </a:r>
            <a:r>
              <a:rPr lang="zh-CN" altLang="en-US" dirty="0" smtClean="0"/>
              <a:t>这一段是插叙</a:t>
            </a:r>
            <a:r>
              <a:rPr lang="en-US" dirty="0" smtClean="0"/>
              <a:t>,</a:t>
            </a:r>
            <a:r>
              <a:rPr lang="zh-CN" altLang="en-US" dirty="0" smtClean="0"/>
              <a:t>由上文谈到岩石能记录时间</a:t>
            </a:r>
            <a:r>
              <a:rPr lang="en-US" dirty="0" smtClean="0"/>
              <a:t>,</a:t>
            </a:r>
            <a:r>
              <a:rPr lang="zh-CN" altLang="en-US" dirty="0" smtClean="0"/>
              <a:t>自然联想到</a:t>
            </a:r>
            <a:r>
              <a:rPr lang="en-US" dirty="0" smtClean="0"/>
              <a:t>“</a:t>
            </a:r>
            <a:r>
              <a:rPr lang="zh-CN" altLang="en-US" dirty="0" smtClean="0"/>
              <a:t>铜壶滴漏</a:t>
            </a:r>
            <a:r>
              <a:rPr lang="en-US" dirty="0" smtClean="0"/>
              <a:t>”</a:t>
            </a:r>
            <a:r>
              <a:rPr lang="zh-CN" altLang="en-US" dirty="0" smtClean="0"/>
              <a:t>的计时方法</a:t>
            </a:r>
            <a:r>
              <a:rPr lang="en-US" dirty="0" smtClean="0"/>
              <a:t>;</a:t>
            </a:r>
            <a:r>
              <a:rPr lang="zh-CN" altLang="en-US" dirty="0" smtClean="0"/>
              <a:t>然后下一段再提出问题</a:t>
            </a:r>
            <a:r>
              <a:rPr lang="en-US" dirty="0" smtClean="0"/>
              <a:t>“</a:t>
            </a:r>
            <a:r>
              <a:rPr lang="zh-CN" altLang="en-US" dirty="0" smtClean="0"/>
              <a:t>岩石是怎样记下时间的</a:t>
            </a:r>
            <a:r>
              <a:rPr lang="en-US" dirty="0" smtClean="0"/>
              <a:t>”</a:t>
            </a:r>
            <a:r>
              <a:rPr lang="zh-CN" altLang="en-US" dirty="0" smtClean="0"/>
              <a:t>。承上启下</a:t>
            </a:r>
            <a:r>
              <a:rPr lang="en-US" dirty="0" smtClean="0"/>
              <a:t>,</a:t>
            </a:r>
            <a:r>
              <a:rPr lang="zh-CN" altLang="en-US" dirty="0" smtClean="0"/>
              <a:t>过渡自然。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5" name="18DXAYWRJ8XDYT19.eps" descr="id:214749619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381356" y="2071678"/>
            <a:ext cx="4425132" cy="32861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643050"/>
            <a:ext cx="10358510" cy="1857388"/>
          </a:xfrm>
        </p:spPr>
        <p:txBody>
          <a:bodyPr/>
          <a:lstStyle/>
          <a:p>
            <a:r>
              <a:rPr lang="zh-CN" altLang="en-US" dirty="0" smtClean="0"/>
              <a:t>怎样生动形象地说明事物</a:t>
            </a:r>
          </a:p>
          <a:p>
            <a:r>
              <a:rPr lang="zh-CN" altLang="en-US" dirty="0" smtClean="0"/>
              <a:t>用平实的语言客观地介绍事物</a:t>
            </a:r>
            <a:r>
              <a:rPr lang="en-US" dirty="0" smtClean="0"/>
              <a:t>,</a:t>
            </a:r>
            <a:r>
              <a:rPr lang="zh-CN" altLang="en-US" dirty="0" smtClean="0"/>
              <a:t>是说明文的基本特点。但平实并不排除生动形象</a:t>
            </a:r>
            <a:r>
              <a:rPr lang="en-US" dirty="0" smtClean="0"/>
              <a:t>,</a:t>
            </a:r>
            <a:r>
              <a:rPr lang="zh-CN" altLang="en-US" dirty="0" smtClean="0"/>
              <a:t>正如叶圣陶先生所说</a:t>
            </a:r>
            <a:r>
              <a:rPr lang="en-US" dirty="0" smtClean="0"/>
              <a:t>:“</a:t>
            </a:r>
            <a:r>
              <a:rPr lang="zh-CN" altLang="en-US" dirty="0" smtClean="0"/>
              <a:t>说明文不一定就是板起面孔说话。</a:t>
            </a:r>
            <a:r>
              <a:rPr lang="en-US" dirty="0" smtClean="0"/>
              <a:t>”</a:t>
            </a:r>
            <a:r>
              <a:rPr lang="zh-CN" altLang="en-US" dirty="0" smtClean="0"/>
              <a:t>使说明文生动形象的方法</a:t>
            </a:r>
            <a:r>
              <a:rPr lang="en-US" dirty="0" smtClean="0"/>
              <a:t>,</a:t>
            </a:r>
            <a:r>
              <a:rPr lang="zh-CN" altLang="en-US" dirty="0" smtClean="0"/>
              <a:t>主要有以下几种。</a:t>
            </a:r>
          </a:p>
          <a:p>
            <a:r>
              <a:rPr lang="zh-CN" altLang="en-US" dirty="0" smtClean="0"/>
              <a:t>一、内容上</a:t>
            </a:r>
            <a:r>
              <a:rPr lang="en-US" dirty="0" smtClean="0"/>
              <a:t>,</a:t>
            </a:r>
            <a:r>
              <a:rPr lang="zh-CN" altLang="en-US" dirty="0" smtClean="0"/>
              <a:t>穿插诗文、传说、趣闻等。例如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银烛秋光冷画屏</a:t>
            </a:r>
            <a:r>
              <a:rPr lang="en-US" dirty="0" smtClean="0"/>
              <a:t>,</a:t>
            </a:r>
            <a:r>
              <a:rPr lang="zh-CN" altLang="en-US" dirty="0" smtClean="0"/>
              <a:t>轻罗小扇扑流萤。天阶夜色凉如水</a:t>
            </a:r>
            <a:r>
              <a:rPr lang="en-US" dirty="0" smtClean="0"/>
              <a:t>,</a:t>
            </a:r>
            <a:r>
              <a:rPr lang="zh-CN" altLang="en-US" dirty="0" smtClean="0"/>
              <a:t>卧看牵牛织女星。</a:t>
            </a:r>
          </a:p>
          <a:p>
            <a:pPr algn="r"/>
            <a:r>
              <a:rPr lang="en-US" dirty="0" smtClean="0"/>
              <a:t>——</a:t>
            </a:r>
            <a:r>
              <a:rPr lang="zh-CN" altLang="en-US" dirty="0" smtClean="0"/>
              <a:t>杜牧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秋夕</a:t>
            </a:r>
            <a:r>
              <a:rPr lang="en-US" altLang="zh-CN" dirty="0" smtClean="0"/>
              <a:t>》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二、表达方式上</a:t>
            </a:r>
            <a:r>
              <a:rPr lang="en-US" dirty="0" smtClean="0"/>
              <a:t>,</a:t>
            </a:r>
            <a:r>
              <a:rPr lang="zh-CN" altLang="en-US" dirty="0" smtClean="0"/>
              <a:t>适当运用描写。例如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立春过后</a:t>
            </a:r>
            <a:r>
              <a:rPr lang="en-US" dirty="0" smtClean="0"/>
              <a:t>,</a:t>
            </a:r>
            <a:r>
              <a:rPr lang="zh-CN" altLang="en-US" dirty="0" smtClean="0"/>
              <a:t>大地渐渐从沉睡中苏醒过来。冰雪融化</a:t>
            </a:r>
            <a:r>
              <a:rPr lang="en-US" dirty="0" smtClean="0"/>
              <a:t>,</a:t>
            </a:r>
            <a:r>
              <a:rPr lang="zh-CN" altLang="en-US" dirty="0" smtClean="0"/>
              <a:t>草木萌发</a:t>
            </a:r>
            <a:r>
              <a:rPr lang="en-US" dirty="0" smtClean="0"/>
              <a:t>,</a:t>
            </a:r>
            <a:r>
              <a:rPr lang="zh-CN" altLang="en-US" dirty="0" smtClean="0"/>
              <a:t>各种花次第开放。再过两个月</a:t>
            </a:r>
            <a:r>
              <a:rPr lang="en-US" dirty="0" smtClean="0"/>
              <a:t>,</a:t>
            </a:r>
            <a:r>
              <a:rPr lang="zh-CN" altLang="en-US" dirty="0" smtClean="0"/>
              <a:t>燕子翩然归来。不久</a:t>
            </a:r>
            <a:r>
              <a:rPr lang="en-US" dirty="0" smtClean="0"/>
              <a:t>,</a:t>
            </a:r>
            <a:r>
              <a:rPr lang="zh-CN" altLang="en-US" dirty="0" smtClean="0"/>
              <a:t>布谷鸟也来了。于是转入炎热的夏季</a:t>
            </a:r>
            <a:r>
              <a:rPr lang="en-US" dirty="0" smtClean="0"/>
              <a:t>,</a:t>
            </a:r>
            <a:r>
              <a:rPr lang="zh-CN" altLang="en-US" dirty="0" smtClean="0"/>
              <a:t>这是植物孕育果实的时期。到了秋天</a:t>
            </a:r>
            <a:r>
              <a:rPr lang="en-US" dirty="0" smtClean="0"/>
              <a:t>,</a:t>
            </a:r>
            <a:r>
              <a:rPr lang="zh-CN" altLang="en-US" dirty="0" smtClean="0"/>
              <a:t>果实成熟</a:t>
            </a:r>
            <a:r>
              <a:rPr lang="en-US" dirty="0" smtClean="0"/>
              <a:t>,</a:t>
            </a:r>
            <a:r>
              <a:rPr lang="zh-CN" altLang="en-US" dirty="0" smtClean="0"/>
              <a:t>植物的叶子渐渐变黄</a:t>
            </a:r>
            <a:r>
              <a:rPr lang="en-US" dirty="0" smtClean="0"/>
              <a:t>,</a:t>
            </a:r>
            <a:r>
              <a:rPr lang="zh-CN" altLang="en-US" dirty="0" smtClean="0"/>
              <a:t>在秋风中簌簌地落下来。北雁南飞</a:t>
            </a:r>
            <a:r>
              <a:rPr lang="en-US" dirty="0" smtClean="0"/>
              <a:t>,</a:t>
            </a:r>
            <a:r>
              <a:rPr lang="zh-CN" altLang="en-US" dirty="0" smtClean="0"/>
              <a:t>活跃在田间草际的昆虫也都销声匿迹。到处呈现一片衰草连天的景象</a:t>
            </a:r>
            <a:r>
              <a:rPr lang="en-US" dirty="0" smtClean="0"/>
              <a:t>,</a:t>
            </a:r>
            <a:r>
              <a:rPr lang="zh-CN" altLang="en-US" dirty="0" smtClean="0"/>
              <a:t>准备迎接风雪载途的寒冬。在地球上温带和亚热带区域里</a:t>
            </a:r>
            <a:r>
              <a:rPr lang="en-US" dirty="0" smtClean="0"/>
              <a:t>,</a:t>
            </a:r>
            <a:r>
              <a:rPr lang="zh-CN" altLang="en-US" dirty="0" smtClean="0"/>
              <a:t>年年如是</a:t>
            </a:r>
            <a:r>
              <a:rPr lang="en-US" dirty="0" smtClean="0"/>
              <a:t>,</a:t>
            </a:r>
            <a:r>
              <a:rPr lang="zh-CN" altLang="en-US" dirty="0" smtClean="0"/>
              <a:t>周而复始。</a:t>
            </a:r>
            <a:r>
              <a:rPr lang="en-US" dirty="0" smtClean="0"/>
              <a:t>(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大自然的语言</a:t>
            </a:r>
            <a:r>
              <a:rPr lang="en-US" altLang="zh-CN" dirty="0" smtClean="0"/>
              <a:t>》</a:t>
            </a:r>
            <a:r>
              <a:rPr lang="en-US" dirty="0" smtClean="0"/>
              <a:t>)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同学们</a:t>
            </a:r>
            <a:r>
              <a:rPr lang="en-US" dirty="0" smtClean="0"/>
              <a:t>,</a:t>
            </a:r>
            <a:r>
              <a:rPr lang="zh-CN" altLang="en-US" dirty="0" smtClean="0"/>
              <a:t>你能解释一下什么是</a:t>
            </a:r>
            <a:r>
              <a:rPr lang="en-US" dirty="0" smtClean="0"/>
              <a:t>“</a:t>
            </a:r>
            <a:r>
              <a:rPr lang="zh-CN" altLang="en-US" dirty="0" smtClean="0"/>
              <a:t>时间</a:t>
            </a:r>
            <a:r>
              <a:rPr lang="en-US" dirty="0" smtClean="0"/>
              <a:t>”</a:t>
            </a:r>
            <a:r>
              <a:rPr lang="zh-CN" altLang="en-US" dirty="0" smtClean="0"/>
              <a:t>吗</a:t>
            </a:r>
            <a:r>
              <a:rPr lang="en-US" dirty="0" smtClean="0"/>
              <a:t>?</a:t>
            </a:r>
            <a:r>
              <a:rPr lang="zh-CN" altLang="en-US" dirty="0" smtClean="0"/>
              <a:t>你能谈一下自己对</a:t>
            </a:r>
            <a:r>
              <a:rPr lang="en-US" dirty="0" smtClean="0"/>
              <a:t>“</a:t>
            </a:r>
            <a:r>
              <a:rPr lang="zh-CN" altLang="en-US" dirty="0" smtClean="0"/>
              <a:t>时间</a:t>
            </a:r>
            <a:r>
              <a:rPr lang="en-US" dirty="0" smtClean="0"/>
              <a:t>”</a:t>
            </a:r>
            <a:r>
              <a:rPr lang="zh-CN" altLang="en-US" dirty="0" smtClean="0"/>
              <a:t>的感受吗</a:t>
            </a:r>
            <a:r>
              <a:rPr lang="en-US" dirty="0" smtClean="0"/>
              <a:t>?</a:t>
            </a:r>
            <a:r>
              <a:rPr lang="zh-CN" altLang="en-US" dirty="0" smtClean="0"/>
              <a:t>的确</a:t>
            </a:r>
            <a:r>
              <a:rPr lang="en-US" dirty="0" smtClean="0"/>
              <a:t>,</a:t>
            </a:r>
            <a:r>
              <a:rPr lang="zh-CN" altLang="en-US" dirty="0" smtClean="0"/>
              <a:t>时间不是可观可触的物质</a:t>
            </a:r>
            <a:r>
              <a:rPr lang="en-US" dirty="0" smtClean="0"/>
              <a:t>,</a:t>
            </a:r>
            <a:r>
              <a:rPr lang="zh-CN" altLang="en-US" dirty="0" smtClean="0"/>
              <a:t>但它是物质存在的一种客观形式</a:t>
            </a:r>
            <a:r>
              <a:rPr lang="en-US" dirty="0" smtClean="0"/>
              <a:t>,</a:t>
            </a:r>
            <a:r>
              <a:rPr lang="zh-CN" altLang="en-US" dirty="0" smtClean="0"/>
              <a:t>是由过去、现在、未来构成的连续系统。它是物质的运动</a:t>
            </a:r>
            <a:r>
              <a:rPr lang="en-US" dirty="0" smtClean="0"/>
              <a:t>,</a:t>
            </a:r>
            <a:r>
              <a:rPr lang="zh-CN" altLang="en-US" dirty="0" smtClean="0"/>
              <a:t>是变化的持续性、顺序性的表现。你们注意观察过自然界体现时间流逝的现象吗</a:t>
            </a:r>
            <a:r>
              <a:rPr lang="en-US" dirty="0" smtClean="0"/>
              <a:t>?</a:t>
            </a:r>
            <a:r>
              <a:rPr lang="zh-CN" altLang="en-US" dirty="0" smtClean="0"/>
              <a:t>树木的年轮、四季的轮回</a:t>
            </a:r>
            <a:r>
              <a:rPr lang="en-US" dirty="0" smtClean="0"/>
              <a:t>……</a:t>
            </a:r>
            <a:r>
              <a:rPr lang="zh-CN" altLang="en-US" dirty="0" smtClean="0"/>
              <a:t>这些都是时间留下的印记</a:t>
            </a:r>
            <a:r>
              <a:rPr lang="en-US" dirty="0" smtClean="0"/>
              <a:t>,</a:t>
            </a:r>
            <a:r>
              <a:rPr lang="zh-CN" altLang="en-US" dirty="0" smtClean="0"/>
              <a:t>可你们知道时间是怎样在岩石上打下烙印的吗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572692" cy="1857388"/>
          </a:xfrm>
        </p:spPr>
        <p:txBody>
          <a:bodyPr/>
          <a:lstStyle/>
          <a:p>
            <a:r>
              <a:rPr lang="en-US" dirty="0" smtClean="0"/>
              <a:t> 1.</a:t>
            </a:r>
            <a:r>
              <a:rPr lang="zh-CN" altLang="en-US" dirty="0" smtClean="0"/>
              <a:t>作者资料小了解。</a:t>
            </a:r>
            <a:endParaRPr lang="en-US" dirty="0" smtClean="0"/>
          </a:p>
          <a:p>
            <a:r>
              <a:rPr lang="zh-CN" altLang="en-US" dirty="0" smtClean="0"/>
              <a:t>陶</a:t>
            </a:r>
            <a:r>
              <a:rPr lang="zh-CN" altLang="en-US" dirty="0" smtClean="0"/>
              <a:t>世龙</a:t>
            </a:r>
            <a:r>
              <a:rPr lang="en-US" dirty="0" smtClean="0"/>
              <a:t>,1929</a:t>
            </a:r>
            <a:r>
              <a:rPr lang="zh-CN" altLang="en-US" dirty="0" smtClean="0"/>
              <a:t>年</a:t>
            </a:r>
            <a:r>
              <a:rPr lang="en-US" dirty="0" smtClean="0"/>
              <a:t>4</a:t>
            </a:r>
            <a:r>
              <a:rPr lang="zh-CN" altLang="en-US" dirty="0" smtClean="0"/>
              <a:t>月出生于四川省安岳县。</a:t>
            </a:r>
            <a:r>
              <a:rPr lang="en-US" dirty="0" smtClean="0"/>
              <a:t>1949</a:t>
            </a:r>
            <a:r>
              <a:rPr lang="zh-CN" altLang="en-US" dirty="0" smtClean="0"/>
              <a:t>年开始写作普及地质矿物知识的文章</a:t>
            </a:r>
            <a:r>
              <a:rPr lang="en-US" dirty="0" smtClean="0"/>
              <a:t>,</a:t>
            </a:r>
            <a:r>
              <a:rPr lang="zh-CN" altLang="en-US" dirty="0" smtClean="0"/>
              <a:t>之后陆续发表科普小品及其他科普作品数百篇</a:t>
            </a:r>
            <a:r>
              <a:rPr lang="en-US" dirty="0" smtClean="0"/>
              <a:t>,</a:t>
            </a:r>
            <a:r>
              <a:rPr lang="zh-CN" altLang="en-US" dirty="0" smtClean="0"/>
              <a:t>部分结集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地球的画像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和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出版。被中国科普作家协会评为有突出成就的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4952992" y="2928934"/>
            <a:ext cx="3071834" cy="857256"/>
          </a:xfrm>
        </p:spPr>
        <p:txBody>
          <a:bodyPr/>
          <a:lstStyle/>
          <a:p>
            <a:r>
              <a:rPr lang="zh-CN" altLang="en-US" dirty="0" smtClean="0"/>
              <a:t>揭开大地的秘密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18DXAYWRJ8XDYT18.eps"/>
          <p:cNvPicPr/>
          <p:nvPr/>
        </p:nvPicPr>
        <p:blipFill>
          <a:blip r:embed="rId2"/>
          <a:stretch>
            <a:fillRect/>
          </a:stretch>
        </p:blipFill>
        <p:spPr>
          <a:xfrm>
            <a:off x="10525156" y="2143116"/>
            <a:ext cx="1634004" cy="2111363"/>
          </a:xfrm>
          <a:prstGeom prst="rect">
            <a:avLst/>
          </a:prstGeom>
        </p:spPr>
      </p:pic>
      <p:sp>
        <p:nvSpPr>
          <p:cNvPr id="11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2595538" y="3571876"/>
            <a:ext cx="3071834" cy="857256"/>
          </a:xfrm>
        </p:spPr>
        <p:txBody>
          <a:bodyPr/>
          <a:lstStyle/>
          <a:p>
            <a:r>
              <a:rPr lang="zh-CN" altLang="en-US" dirty="0" smtClean="0"/>
              <a:t>时间的脚印</a:t>
            </a:r>
            <a:endParaRPr lang="zh-CN" altLang="en-US" dirty="0"/>
          </a:p>
        </p:txBody>
      </p:sp>
      <p:sp>
        <p:nvSpPr>
          <p:cNvPr id="12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167042" y="4214818"/>
            <a:ext cx="3071834" cy="857256"/>
          </a:xfrm>
        </p:spPr>
        <p:txBody>
          <a:bodyPr/>
          <a:lstStyle/>
          <a:p>
            <a:r>
              <a:rPr lang="zh-CN" altLang="en-US" dirty="0" smtClean="0"/>
              <a:t>科普作家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11" grpId="0" build="p"/>
      <p:bldP spid="12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重点字音我会拼。</a:t>
            </a:r>
          </a:p>
          <a:p>
            <a:r>
              <a:rPr lang="zh-CN" altLang="en-US" dirty="0" smtClean="0"/>
              <a:t>海枯</a:t>
            </a:r>
            <a:r>
              <a:rPr lang="en-US" dirty="0" smtClean="0"/>
              <a:t>(		)</a:t>
            </a:r>
            <a:r>
              <a:rPr lang="zh-CN" altLang="en-US" dirty="0" smtClean="0"/>
              <a:t>石烂　　　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浑浊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楔</a:t>
            </a:r>
            <a:r>
              <a:rPr lang="en-US" dirty="0" smtClean="0"/>
              <a:t>(	)</a:t>
            </a:r>
            <a:r>
              <a:rPr lang="zh-CN" altLang="en-US" dirty="0" smtClean="0"/>
              <a:t>形文字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zh-CN" altLang="en-US" dirty="0" smtClean="0"/>
              <a:t>山麓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腐蚀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zh-CN" altLang="en-US" dirty="0" smtClean="0"/>
              <a:t>刨</a:t>
            </a:r>
            <a:r>
              <a:rPr lang="en-US" dirty="0" smtClean="0"/>
              <a:t>(		)</a:t>
            </a:r>
            <a:r>
              <a:rPr lang="zh-CN" altLang="en-US" dirty="0" smtClean="0"/>
              <a:t>刮</a:t>
            </a:r>
          </a:p>
          <a:p>
            <a:r>
              <a:rPr lang="zh-CN" altLang="en-US" dirty="0" smtClean="0"/>
              <a:t>粗糙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zh-CN" altLang="en-US" dirty="0" smtClean="0"/>
              <a:t>龟</a:t>
            </a:r>
            <a:r>
              <a:rPr lang="en-US" dirty="0" smtClean="0"/>
              <a:t>(		)</a:t>
            </a:r>
            <a:r>
              <a:rPr lang="zh-CN" altLang="en-US" dirty="0" smtClean="0"/>
              <a:t>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238348" y="1785926"/>
            <a:ext cx="1071570" cy="857256"/>
          </a:xfrm>
        </p:spPr>
        <p:txBody>
          <a:bodyPr/>
          <a:lstStyle/>
          <a:p>
            <a:pPr indent="0"/>
            <a:r>
              <a:rPr lang="en-US" dirty="0" err="1" smtClean="0"/>
              <a:t>kū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738942" y="1785926"/>
            <a:ext cx="192882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zhuó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10314" y="2857496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310314" y="2214554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953124" y="4143380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523968" y="2212295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5953124" y="3500438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523968" y="3500438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66778" y="2855237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1523968" y="4143380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2" name="文本占位符 2"/>
          <p:cNvSpPr txBox="1">
            <a:spLocks/>
          </p:cNvSpPr>
          <p:nvPr/>
        </p:nvSpPr>
        <p:spPr>
          <a:xfrm>
            <a:off x="1595406" y="2428868"/>
            <a:ext cx="114300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xiē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3" name="文本占位符 2"/>
          <p:cNvSpPr txBox="1">
            <a:spLocks/>
          </p:cNvSpPr>
          <p:nvPr/>
        </p:nvSpPr>
        <p:spPr>
          <a:xfrm>
            <a:off x="6953256" y="2428868"/>
            <a:ext cx="1928826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lù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4" name="文本占位符 2"/>
          <p:cNvSpPr txBox="1">
            <a:spLocks/>
          </p:cNvSpPr>
          <p:nvPr/>
        </p:nvSpPr>
        <p:spPr>
          <a:xfrm>
            <a:off x="2166910" y="3071810"/>
            <a:ext cx="107157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shí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文本占位符 2"/>
          <p:cNvSpPr txBox="1">
            <a:spLocks/>
          </p:cNvSpPr>
          <p:nvPr/>
        </p:nvSpPr>
        <p:spPr>
          <a:xfrm>
            <a:off x="6596066" y="3071810"/>
            <a:ext cx="128588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bào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7" name="文本占位符 2"/>
          <p:cNvSpPr txBox="1">
            <a:spLocks/>
          </p:cNvSpPr>
          <p:nvPr/>
        </p:nvSpPr>
        <p:spPr>
          <a:xfrm>
            <a:off x="2095472" y="3786190"/>
            <a:ext cx="128588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cāo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9" name="文本占位符 2"/>
          <p:cNvSpPr txBox="1">
            <a:spLocks/>
          </p:cNvSpPr>
          <p:nvPr/>
        </p:nvSpPr>
        <p:spPr>
          <a:xfrm>
            <a:off x="6667504" y="3714752"/>
            <a:ext cx="121444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jūn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22" grpId="0"/>
      <p:bldP spid="23" grpId="0"/>
      <p:bldP spid="24" grpId="0"/>
      <p:bldP spid="25" grpId="0"/>
      <p:bldP spid="27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38084" y="1071546"/>
            <a:ext cx="11715832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说明文知识小检测。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说明文按说明对象分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说明文、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说明文。按说明文语言特征分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说明文、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</a:t>
            </a:r>
            <a:r>
              <a:rPr lang="zh-CN" altLang="en-US" dirty="0" smtClean="0"/>
              <a:t>说明文</a:t>
            </a:r>
            <a:r>
              <a:rPr lang="zh-CN" altLang="en-US" dirty="0" smtClean="0"/>
              <a:t>。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常用说明顺序有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。空间顺序的具体分析</a:t>
            </a:r>
            <a:r>
              <a:rPr lang="en-US" dirty="0" smtClean="0"/>
              <a:t>:</a:t>
            </a:r>
            <a:r>
              <a:rPr lang="zh-CN" altLang="en-US" dirty="0" smtClean="0"/>
              <a:t>外</a:t>
            </a:r>
            <a:r>
              <a:rPr lang="en-US" dirty="0" smtClean="0"/>
              <a:t>—</a:t>
            </a:r>
            <a:r>
              <a:rPr lang="zh-CN" altLang="en-US" dirty="0" smtClean="0"/>
              <a:t>内、上</a:t>
            </a:r>
            <a:r>
              <a:rPr lang="en-US" dirty="0" smtClean="0"/>
              <a:t>—</a:t>
            </a:r>
            <a:r>
              <a:rPr lang="zh-CN" altLang="en-US" dirty="0" smtClean="0"/>
              <a:t>下、前</a:t>
            </a:r>
            <a:r>
              <a:rPr lang="en-US" dirty="0" smtClean="0"/>
              <a:t>—</a:t>
            </a:r>
            <a:r>
              <a:rPr lang="zh-CN" altLang="en-US" dirty="0" smtClean="0"/>
              <a:t>后、远</a:t>
            </a:r>
            <a:r>
              <a:rPr lang="en-US" dirty="0" smtClean="0"/>
              <a:t>—</a:t>
            </a:r>
            <a:r>
              <a:rPr lang="zh-CN" altLang="en-US" dirty="0" smtClean="0"/>
              <a:t>近</a:t>
            </a:r>
            <a:r>
              <a:rPr lang="en-US" dirty="0" smtClean="0"/>
              <a:t>(</a:t>
            </a:r>
            <a:r>
              <a:rPr lang="zh-CN" altLang="en-US" dirty="0" smtClean="0"/>
              <a:t>注意要抓住立足点</a:t>
            </a:r>
            <a:r>
              <a:rPr lang="en-US" dirty="0" smtClean="0"/>
              <a:t>)</a:t>
            </a:r>
            <a:r>
              <a:rPr lang="zh-CN" altLang="en-US" dirty="0" smtClean="0"/>
              <a:t>。 逻辑顺序的具体分析</a:t>
            </a:r>
            <a:r>
              <a:rPr lang="en-US" dirty="0" smtClean="0"/>
              <a:t>:</a:t>
            </a:r>
            <a:r>
              <a:rPr lang="zh-CN" altLang="en-US" dirty="0" smtClean="0"/>
              <a:t>主</a:t>
            </a:r>
            <a:r>
              <a:rPr lang="en-US" dirty="0" smtClean="0"/>
              <a:t>—</a:t>
            </a:r>
            <a:r>
              <a:rPr lang="zh-CN" altLang="en-US" dirty="0" smtClean="0"/>
              <a:t>次、原因</a:t>
            </a:r>
            <a:r>
              <a:rPr lang="en-US" dirty="0" smtClean="0"/>
              <a:t>—</a:t>
            </a:r>
            <a:r>
              <a:rPr lang="zh-CN" altLang="en-US" dirty="0" smtClean="0"/>
              <a:t>结果、现象</a:t>
            </a:r>
            <a:r>
              <a:rPr lang="en-US" dirty="0" smtClean="0"/>
              <a:t>—</a:t>
            </a:r>
            <a:r>
              <a:rPr lang="zh-CN" altLang="en-US" dirty="0" smtClean="0"/>
              <a:t>本质、特征</a:t>
            </a:r>
            <a:r>
              <a:rPr lang="en-US" dirty="0" smtClean="0"/>
              <a:t>—</a:t>
            </a:r>
            <a:r>
              <a:rPr lang="zh-CN" altLang="en-US" dirty="0" smtClean="0"/>
              <a:t>用途、一般</a:t>
            </a:r>
            <a:r>
              <a:rPr lang="en-US" dirty="0" smtClean="0"/>
              <a:t>—</a:t>
            </a:r>
            <a:r>
              <a:rPr lang="zh-CN" altLang="en-US" dirty="0" smtClean="0"/>
              <a:t>个别、概括</a:t>
            </a:r>
            <a:r>
              <a:rPr lang="en-US" dirty="0" smtClean="0"/>
              <a:t>—</a:t>
            </a:r>
            <a:r>
              <a:rPr lang="zh-CN" altLang="en-US" dirty="0" smtClean="0"/>
              <a:t>具体、整体</a:t>
            </a:r>
            <a:r>
              <a:rPr lang="en-US" dirty="0" smtClean="0"/>
              <a:t>—</a:t>
            </a:r>
            <a:r>
              <a:rPr lang="zh-CN" altLang="en-US" dirty="0" smtClean="0"/>
              <a:t>局部。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说明文的语言特点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。语言风格</a:t>
            </a:r>
            <a:r>
              <a:rPr lang="en-US" dirty="0" smtClean="0"/>
              <a:t>:</a:t>
            </a:r>
            <a:r>
              <a:rPr lang="zh-CN" altLang="en-US" dirty="0" smtClean="0"/>
              <a:t>平实、质朴、生动、形象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953256" y="1643050"/>
            <a:ext cx="1000132" cy="857256"/>
          </a:xfrm>
        </p:spPr>
        <p:txBody>
          <a:bodyPr/>
          <a:lstStyle/>
          <a:p>
            <a:pPr indent="0"/>
            <a:r>
              <a:rPr lang="zh-CN" altLang="en-US" dirty="0" smtClean="0"/>
              <a:t>事理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738678" y="1643050"/>
            <a:ext cx="1071570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事物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3881422" y="2928934"/>
            <a:ext cx="192882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时间顺序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524364" y="5500702"/>
            <a:ext cx="121444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准确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167042" y="2285992"/>
            <a:ext cx="100013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生动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1023902" y="2285992"/>
            <a:ext cx="100013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平实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5667372" y="2928934"/>
            <a:ext cx="192882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空间顺序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7524760" y="2928934"/>
            <a:ext cx="192882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逻辑顺序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6238876" y="5500702"/>
            <a:ext cx="121444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严密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11" grpId="0" build="p"/>
      <p:bldP spid="12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238084" y="1071546"/>
            <a:ext cx="11715832" cy="5214974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4)</a:t>
            </a:r>
            <a:r>
              <a:rPr lang="zh-CN" altLang="en-US" dirty="0" smtClean="0"/>
              <a:t>常见的说明方法有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</a:t>
            </a:r>
            <a:endParaRPr lang="en-US" altLang="zh-CN" dirty="0" smtClean="0"/>
          </a:p>
          <a:p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等。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667372" y="1000108"/>
            <a:ext cx="1357322" cy="857256"/>
          </a:xfrm>
        </p:spPr>
        <p:txBody>
          <a:bodyPr/>
          <a:lstStyle/>
          <a:p>
            <a:pPr indent="0"/>
            <a:r>
              <a:rPr lang="zh-CN" altLang="en-US" dirty="0" smtClean="0"/>
              <a:t>分类别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238612" y="1000108"/>
            <a:ext cx="1357322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下定义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7524760" y="1000108"/>
            <a:ext cx="128588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举例子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2809852" y="1643050"/>
            <a:ext cx="1714512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打比方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1166778" y="1643050"/>
            <a:ext cx="1357322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作比较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4667240" y="1714488"/>
            <a:ext cx="1714512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画图表</a:t>
            </a:r>
            <a:endParaRPr kumimoji="0" lang="zh-CN" altLang="en-US" sz="2800" b="1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9239272" y="1000108"/>
            <a:ext cx="1285884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列数字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2527</TotalTime>
  <Words>1826</Words>
  <Application>Microsoft Office PowerPoint</Application>
  <PresentationFormat>自定义</PresentationFormat>
  <Paragraphs>132</Paragraphs>
  <Slides>25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605</cp:revision>
  <dcterms:created xsi:type="dcterms:W3CDTF">2017-02-11T06:33:00Z</dcterms:created>
  <dcterms:modified xsi:type="dcterms:W3CDTF">2019-12-27T03:34:42Z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