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0"/>
  </p:notesMasterIdLst>
  <p:handoutMasterIdLst>
    <p:handoutMasterId r:id="rId21"/>
  </p:handoutMasterIdLst>
  <p:sldIdLst>
    <p:sldId id="371" r:id="rId3"/>
    <p:sldId id="429" r:id="rId4"/>
    <p:sldId id="444" r:id="rId5"/>
    <p:sldId id="428" r:id="rId6"/>
    <p:sldId id="443" r:id="rId7"/>
    <p:sldId id="455" r:id="rId8"/>
    <p:sldId id="456" r:id="rId9"/>
    <p:sldId id="397" r:id="rId10"/>
    <p:sldId id="461" r:id="rId11"/>
    <p:sldId id="478" r:id="rId12"/>
    <p:sldId id="492" r:id="rId13"/>
    <p:sldId id="477" r:id="rId14"/>
    <p:sldId id="491" r:id="rId15"/>
    <p:sldId id="484" r:id="rId16"/>
    <p:sldId id="476" r:id="rId17"/>
    <p:sldId id="493" r:id="rId18"/>
    <p:sldId id="395" r:id="rId19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4578" autoAdjust="0"/>
  </p:normalViewPr>
  <p:slideViewPr>
    <p:cSldViewPr>
      <p:cViewPr varScale="1">
        <p:scale>
          <a:sx n="56" d="100"/>
          <a:sy n="56" d="100"/>
        </p:scale>
        <p:origin x="-102" y="-62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第二单元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6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1" r:id="rId6"/>
    <p:sldLayoutId id="2147483695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024430" y="4000505"/>
            <a:ext cx="422423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/>
              <a:t>6.</a:t>
            </a:r>
            <a:r>
              <a:rPr lang="zh-CN" altLang="en-US" sz="3600" dirty="0" smtClean="0"/>
              <a:t>阿西莫夫短文两篇</a:t>
            </a:r>
            <a:endParaRPr lang="en-US" altLang="zh-CN" sz="3600" dirty="0" smtClean="0"/>
          </a:p>
          <a:p>
            <a:pPr algn="ctr">
              <a:lnSpc>
                <a:spcPct val="150000"/>
              </a:lnSpc>
            </a:pPr>
            <a:r>
              <a:rPr lang="zh-CN" altLang="en-US" sz="3600" dirty="0" smtClean="0"/>
              <a:t>被压扁的沙子</a:t>
            </a:r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738546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2单元.eps" descr="id:2147495452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881026" y="1714488"/>
            <a:ext cx="10358510" cy="184270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你也可以在真空中对金刚石加热</a:t>
            </a:r>
            <a:r>
              <a:rPr lang="en-US" dirty="0" smtClean="0"/>
              <a:t>,</a:t>
            </a:r>
            <a:r>
              <a:rPr lang="zh-CN" altLang="en-US" dirty="0" smtClean="0"/>
              <a:t>从而把它恢复到原始碳的状态</a:t>
            </a:r>
            <a:r>
              <a:rPr lang="en-US" dirty="0" smtClean="0"/>
              <a:t>,</a:t>
            </a:r>
            <a:r>
              <a:rPr lang="zh-CN" altLang="en-US" dirty="0" smtClean="0"/>
              <a:t>但谁愿意这样做呢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2500306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这一句话运用了反问</a:t>
            </a:r>
            <a:r>
              <a:rPr lang="en-US" dirty="0" smtClean="0"/>
              <a:t>,</a:t>
            </a:r>
            <a:r>
              <a:rPr lang="zh-CN" altLang="en-US" dirty="0" smtClean="0"/>
              <a:t>作者以金刚石经过高温加热可以变成普通的碳的例子</a:t>
            </a:r>
            <a:r>
              <a:rPr lang="en-US" dirty="0" smtClean="0"/>
              <a:t>,</a:t>
            </a:r>
            <a:r>
              <a:rPr lang="zh-CN" altLang="en-US" dirty="0" smtClean="0"/>
              <a:t>类比斯石英经过高温加热可以变为普通的沙子。也许没有人会在意斯石英的还原问题</a:t>
            </a:r>
            <a:r>
              <a:rPr lang="en-US" dirty="0" smtClean="0"/>
              <a:t>,</a:t>
            </a:r>
            <a:r>
              <a:rPr lang="zh-CN" altLang="en-US" dirty="0" smtClean="0"/>
              <a:t>但没有人会愿意把金刚石变为碳</a:t>
            </a:r>
            <a:r>
              <a:rPr lang="en-US" dirty="0" smtClean="0"/>
              <a:t>,</a:t>
            </a:r>
            <a:r>
              <a:rPr lang="zh-CN" altLang="en-US" dirty="0" smtClean="0"/>
              <a:t>因为金刚石太名贵了。作者用幽默风趣的语言</a:t>
            </a:r>
            <a:r>
              <a:rPr lang="en-US" dirty="0" smtClean="0"/>
              <a:t>,</a:t>
            </a:r>
            <a:r>
              <a:rPr lang="zh-CN" altLang="en-US" dirty="0" smtClean="0"/>
              <a:t>把事理说得简明透彻。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787138" cy="4857784"/>
          </a:xfrm>
        </p:spPr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两篇短文都谈到了恐龙的灭绝</a:t>
            </a:r>
            <a:r>
              <a:rPr lang="en-US" dirty="0" smtClean="0"/>
              <a:t>,</a:t>
            </a:r>
            <a:r>
              <a:rPr lang="zh-CN" altLang="en-US" dirty="0" smtClean="0"/>
              <a:t>但选用的材料不同</a:t>
            </a:r>
            <a:r>
              <a:rPr lang="en-US" dirty="0" smtClean="0"/>
              <a:t>,</a:t>
            </a:r>
            <a:r>
              <a:rPr lang="zh-CN" altLang="en-US" dirty="0" smtClean="0"/>
              <a:t>请同学们组内讨论</a:t>
            </a:r>
            <a:r>
              <a:rPr lang="en-US" dirty="0" smtClean="0"/>
              <a:t>,</a:t>
            </a:r>
            <a:r>
              <a:rPr lang="zh-CN" altLang="en-US" dirty="0" smtClean="0"/>
              <a:t>比较分析两篇短文的说明对象、说明角度和说明思路</a:t>
            </a:r>
            <a:r>
              <a:rPr lang="en-US" dirty="0" smtClean="0"/>
              <a:t>,</a:t>
            </a:r>
            <a:r>
              <a:rPr lang="zh-CN" altLang="en-US" dirty="0" smtClean="0"/>
              <a:t>深入理解文章内容</a:t>
            </a:r>
            <a:r>
              <a:rPr lang="en-US" dirty="0" smtClean="0"/>
              <a:t>,</a:t>
            </a:r>
            <a:r>
              <a:rPr lang="zh-CN" altLang="en-US" dirty="0" smtClean="0"/>
              <a:t>然后填写下表</a:t>
            </a:r>
            <a:r>
              <a:rPr lang="en-US" dirty="0" smtClean="0"/>
              <a:t>,</a:t>
            </a:r>
            <a:r>
              <a:rPr lang="zh-CN" altLang="en-US" dirty="0" smtClean="0"/>
              <a:t>看哪组交流得比较成功。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239272" y="3429000"/>
            <a:ext cx="1571636" cy="428628"/>
          </a:xfrm>
        </p:spPr>
        <p:txBody>
          <a:bodyPr/>
          <a:lstStyle/>
          <a:p>
            <a:pPr indent="0"/>
            <a:r>
              <a:rPr lang="zh-CN" altLang="en-US" sz="1800" kern="100" dirty="0" smtClean="0">
                <a:uFill>
                  <a:solidFill>
                    <a:srgbClr val="000000"/>
                  </a:solidFill>
                </a:uFill>
                <a:cs typeface="Times New Roman"/>
              </a:rPr>
              <a:t>恐龙无处不有</a:t>
            </a:r>
            <a:endParaRPr lang="zh-CN" altLang="en-US" sz="1800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23902" y="2928934"/>
          <a:ext cx="10287072" cy="3160032"/>
        </p:xfrm>
        <a:graphic>
          <a:graphicData uri="http://schemas.openxmlformats.org/drawingml/2006/table">
            <a:tbl>
              <a:tblPr/>
              <a:tblGrid>
                <a:gridCol w="2071702"/>
                <a:gridCol w="1500198"/>
                <a:gridCol w="2143140"/>
                <a:gridCol w="4572032"/>
              </a:tblGrid>
              <a:tr h="5000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短文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说明对象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说明角度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说明思路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80575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《恐龙无处不有》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板块构造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理论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通过南极洲恐龙化石的发现来证明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“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板块构造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理论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南极洲发现恐龙化石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     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恐龙不会迁移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         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→“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板块构造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理论成立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 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宋体" pitchFamily="2" charset="-122"/>
                        <a:ea typeface="宋体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7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《被压扁的沙子》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恐龙的灭绝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通过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“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被压扁的沙子</a:t>
                      </a:r>
                      <a:r>
                        <a:rPr lang="en-US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</a:t>
                      </a:r>
                      <a:r>
                        <a:rPr lang="zh-CN" sz="2000" kern="10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来探讨恐龙灭绝的原因</a:t>
                      </a: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恐龙灭绝的原因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  <a:r>
                        <a:rPr lang="zh-CN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举例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提出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“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”“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   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  <a:r>
                        <a:rPr lang="zh-CN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斯石英的性质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                  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→   </a:t>
                      </a:r>
                      <a:r>
                        <a:rPr lang="zh-CN" sz="2000" kern="100" dirty="0" smtClean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支持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“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altLang="zh-CN" sz="2000" u="sng" kern="100" dirty="0" smtClean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            </a:t>
                      </a:r>
                      <a:r>
                        <a:rPr lang="zh-CN" sz="2000" u="sng" kern="100" dirty="0">
                          <a:solidFill>
                            <a:srgbClr val="000000"/>
                          </a:solidFill>
                          <a:uFill>
                            <a:solidFill>
                              <a:srgbClr val="000000"/>
                            </a:solidFill>
                          </a:u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　</a:t>
                      </a:r>
                      <a:r>
                        <a:rPr lang="en-US" sz="2000" kern="100" dirty="0">
                          <a:solidFill>
                            <a:srgbClr val="000000"/>
                          </a:solidFill>
                          <a:latin typeface="宋体" pitchFamily="2" charset="-122"/>
                          <a:ea typeface="宋体" pitchFamily="2" charset="-122"/>
                          <a:cs typeface="Times New Roman"/>
                        </a:rPr>
                        <a:t>” </a:t>
                      </a:r>
                      <a:endParaRPr lang="zh-CN" sz="2000" kern="100" dirty="0">
                        <a:solidFill>
                          <a:srgbClr val="000000"/>
                        </a:solidFill>
                        <a:latin typeface="宋体" pitchFamily="2" charset="-122"/>
                        <a:ea typeface="宋体" pitchFamily="2" charset="-122"/>
                        <a:cs typeface="Times New Roman"/>
                      </a:endParaRPr>
                    </a:p>
                  </a:txBody>
                  <a:tcPr marL="66675" marR="6667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文本占位符 2"/>
          <p:cNvSpPr txBox="1">
            <a:spLocks/>
          </p:cNvSpPr>
          <p:nvPr/>
        </p:nvSpPr>
        <p:spPr>
          <a:xfrm>
            <a:off x="8739206" y="3786190"/>
            <a:ext cx="1571636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大陆在漂移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10096528" y="4643446"/>
            <a:ext cx="1571636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撞击说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7310446" y="4929198"/>
            <a:ext cx="1071570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火山说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7024694" y="5214950"/>
            <a:ext cx="2500330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恐龙灭绝的原因是撞击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7024694" y="5572140"/>
            <a:ext cx="2500330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恐龙</a:t>
            </a: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灭绝</a:t>
            </a:r>
            <a:r>
              <a:rPr lang="zh-CN" altLang="en-US" sz="1800" kern="100" dirty="0" smtClean="0">
                <a:solidFill>
                  <a:srgbClr val="FF0000"/>
                </a:solidFill>
                <a:uFill>
                  <a:solidFill>
                    <a:srgbClr val="000000"/>
                  </a:solidFill>
                </a:uFill>
                <a:latin typeface="华文细黑" pitchFamily="2" charset="-122"/>
                <a:ea typeface="华文细黑" pitchFamily="2" charset="-122"/>
                <a:cs typeface="Times New Roman"/>
              </a:rPr>
              <a:t>撞击说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8" grpId="0" build="p"/>
      <p:bldP spid="9" grpId="0" build="p"/>
      <p:bldP spid="10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本文题目</a:t>
            </a:r>
            <a:r>
              <a:rPr lang="en-US" dirty="0" smtClean="0"/>
              <a:t>“</a:t>
            </a:r>
            <a:r>
              <a:rPr lang="zh-CN" altLang="en-US" dirty="0" smtClean="0"/>
              <a:t>被压扁的沙子</a:t>
            </a:r>
            <a:r>
              <a:rPr lang="en-US" dirty="0" smtClean="0"/>
              <a:t>”</a:t>
            </a:r>
            <a:r>
              <a:rPr lang="zh-CN" altLang="en-US" dirty="0" smtClean="0"/>
              <a:t>是否离题太远</a:t>
            </a:r>
            <a:r>
              <a:rPr lang="en-US" dirty="0" smtClean="0"/>
              <a:t>?</a:t>
            </a:r>
            <a:r>
              <a:rPr lang="zh-CN" altLang="en-US" dirty="0" smtClean="0"/>
              <a:t>换成</a:t>
            </a:r>
            <a:r>
              <a:rPr lang="en-US" dirty="0" smtClean="0"/>
              <a:t>“</a:t>
            </a:r>
            <a:r>
              <a:rPr lang="zh-CN" altLang="en-US" dirty="0" smtClean="0"/>
              <a:t>恐龙是怎样灭绝的</a:t>
            </a:r>
            <a:r>
              <a:rPr lang="en-US" dirty="0" smtClean="0"/>
              <a:t>”</a:t>
            </a:r>
            <a:r>
              <a:rPr lang="zh-CN" altLang="en-US" dirty="0" smtClean="0"/>
              <a:t>好不好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占位符 7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358510" cy="3857652"/>
          </a:xfrm>
        </p:spPr>
        <p:txBody>
          <a:bodyPr/>
          <a:lstStyle/>
          <a:p>
            <a:r>
              <a:rPr lang="zh-CN" altLang="en-US" dirty="0" smtClean="0"/>
              <a:t>本文的题目不但没有离题</a:t>
            </a:r>
            <a:r>
              <a:rPr lang="en-US" dirty="0" smtClean="0"/>
              <a:t>,</a:t>
            </a:r>
            <a:r>
              <a:rPr lang="zh-CN" altLang="en-US" dirty="0" smtClean="0"/>
              <a:t>还能提示读者</a:t>
            </a:r>
            <a:r>
              <a:rPr lang="en-US" dirty="0" smtClean="0"/>
              <a:t>,</a:t>
            </a:r>
            <a:r>
              <a:rPr lang="zh-CN" altLang="en-US" dirty="0" smtClean="0"/>
              <a:t>恐龙灭绝的</a:t>
            </a:r>
            <a:r>
              <a:rPr lang="en-US" dirty="0" smtClean="0"/>
              <a:t>“</a:t>
            </a:r>
            <a:r>
              <a:rPr lang="zh-CN" altLang="en-US" dirty="0" smtClean="0"/>
              <a:t>撞击说</a:t>
            </a:r>
            <a:r>
              <a:rPr lang="en-US" dirty="0" smtClean="0"/>
              <a:t>”</a:t>
            </a:r>
            <a:r>
              <a:rPr lang="zh-CN" altLang="en-US" dirty="0" smtClean="0"/>
              <a:t>之所以产生</a:t>
            </a:r>
            <a:r>
              <a:rPr lang="en-US" dirty="0" smtClean="0"/>
              <a:t>,</a:t>
            </a:r>
            <a:r>
              <a:rPr lang="zh-CN" altLang="en-US" dirty="0" smtClean="0"/>
              <a:t>与对被压扁的沙子的科学发现和科学研究密不可分。此外</a:t>
            </a:r>
            <a:r>
              <a:rPr lang="en-US" dirty="0" smtClean="0"/>
              <a:t>,</a:t>
            </a:r>
            <a:r>
              <a:rPr lang="zh-CN" altLang="en-US" dirty="0" smtClean="0"/>
              <a:t>文题形象性强</a:t>
            </a:r>
            <a:r>
              <a:rPr lang="en-US" dirty="0" smtClean="0"/>
              <a:t>,</a:t>
            </a:r>
            <a:r>
              <a:rPr lang="zh-CN" altLang="en-US" dirty="0" smtClean="0"/>
              <a:t>能引起读者阅读的兴趣。若改成</a:t>
            </a:r>
            <a:r>
              <a:rPr lang="en-US" dirty="0" smtClean="0"/>
              <a:t>“</a:t>
            </a:r>
            <a:r>
              <a:rPr lang="zh-CN" altLang="en-US" dirty="0" smtClean="0"/>
              <a:t>恐龙是怎样灭绝的</a:t>
            </a:r>
            <a:r>
              <a:rPr lang="en-US" dirty="0" smtClean="0"/>
              <a:t>”,</a:t>
            </a:r>
            <a:r>
              <a:rPr lang="zh-CN" altLang="en-US" dirty="0" smtClean="0"/>
              <a:t>则对本文内容起不到提纲挈领的作用。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928670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通过本文的学习</a:t>
            </a:r>
            <a:r>
              <a:rPr lang="en-US" dirty="0" smtClean="0"/>
              <a:t>,</a:t>
            </a:r>
            <a:r>
              <a:rPr lang="zh-CN" altLang="en-US" dirty="0" smtClean="0"/>
              <a:t>我们了解到了一些科学知识</a:t>
            </a:r>
            <a:r>
              <a:rPr lang="en-US" dirty="0" smtClean="0"/>
              <a:t>,</a:t>
            </a:r>
            <a:r>
              <a:rPr lang="zh-CN" altLang="en-US" dirty="0" smtClean="0"/>
              <a:t>知道了恐龙灭绝的原因是</a:t>
            </a:r>
            <a:r>
              <a:rPr lang="en-US" dirty="0" smtClean="0"/>
              <a:t>“</a:t>
            </a:r>
            <a:r>
              <a:rPr lang="zh-CN" altLang="en-US" dirty="0" smtClean="0"/>
              <a:t>撞击说</a:t>
            </a:r>
            <a:r>
              <a:rPr lang="en-US" dirty="0" smtClean="0"/>
              <a:t>”</a:t>
            </a:r>
            <a:r>
              <a:rPr lang="zh-CN" altLang="en-US" dirty="0" smtClean="0"/>
              <a:t>而不是</a:t>
            </a:r>
            <a:r>
              <a:rPr lang="en-US" dirty="0" smtClean="0"/>
              <a:t>“</a:t>
            </a:r>
            <a:r>
              <a:rPr lang="zh-CN" altLang="en-US" dirty="0" smtClean="0"/>
              <a:t>火山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143116"/>
            <a:ext cx="10644262" cy="857256"/>
          </a:xfrm>
        </p:spPr>
        <p:txBody>
          <a:bodyPr/>
          <a:lstStyle/>
          <a:p>
            <a:r>
              <a:rPr lang="zh-CN" altLang="en-US" dirty="0" smtClean="0"/>
              <a:t>两篇短文都谈到了恐龙的灭绝</a:t>
            </a:r>
            <a:r>
              <a:rPr lang="en-US" dirty="0" smtClean="0"/>
              <a:t>,</a:t>
            </a:r>
            <a:r>
              <a:rPr lang="zh-CN" altLang="en-US" dirty="0" smtClean="0"/>
              <a:t>两文都证明了</a:t>
            </a:r>
            <a:r>
              <a:rPr lang="en-US" dirty="0" smtClean="0"/>
              <a:t>“</a:t>
            </a:r>
            <a:r>
              <a:rPr lang="zh-CN" altLang="en-US" dirty="0" smtClean="0"/>
              <a:t>不同科学领域之间是紧密相连的。在一个科学领域的发现肯定会对其他领域产生影响</a:t>
            </a:r>
            <a:r>
              <a:rPr lang="en-US" dirty="0" smtClean="0"/>
              <a:t>”</a:t>
            </a:r>
            <a:r>
              <a:rPr lang="zh-CN" altLang="en-US" dirty="0" smtClean="0"/>
              <a:t>这一观点</a:t>
            </a:r>
            <a:r>
              <a:rPr lang="en-US" dirty="0" smtClean="0"/>
              <a:t>,</a:t>
            </a:r>
            <a:r>
              <a:rPr lang="zh-CN" altLang="en-US" dirty="0" smtClean="0"/>
              <a:t>两文都运用科学发现相互佐证来进行科学研究。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1523968" y="1928802"/>
            <a:ext cx="9584647" cy="3714776"/>
            <a:chOff x="1523968" y="1928802"/>
            <a:chExt cx="9584647" cy="3714776"/>
          </a:xfrm>
        </p:grpSpPr>
        <p:grpSp>
          <p:nvGrpSpPr>
            <p:cNvPr id="12" name="组合 11"/>
            <p:cNvGrpSpPr/>
            <p:nvPr/>
          </p:nvGrpSpPr>
          <p:grpSpPr>
            <a:xfrm>
              <a:off x="1523968" y="1928802"/>
              <a:ext cx="9584647" cy="3714776"/>
              <a:chOff x="1523968" y="1928802"/>
              <a:chExt cx="9584647" cy="3714776"/>
            </a:xfrm>
          </p:grpSpPr>
          <p:pic>
            <p:nvPicPr>
              <p:cNvPr id="5" name="17YWDXABNJSDY3T23.eps" descr="id:2147495830;FounderCES"/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23968" y="1928802"/>
                <a:ext cx="9584647" cy="3714776"/>
              </a:xfrm>
              <a:prstGeom prst="rect">
                <a:avLst/>
              </a:prstGeom>
            </p:spPr>
          </p:pic>
          <p:sp>
            <p:nvSpPr>
              <p:cNvPr id="11" name="矩形 10"/>
              <p:cNvSpPr/>
              <p:nvPr/>
            </p:nvSpPr>
            <p:spPr>
              <a:xfrm>
                <a:off x="6524628" y="2214554"/>
                <a:ext cx="1500198" cy="50006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dk1"/>
              </a:lnRef>
              <a:fillRef idx="3">
                <a:schemeClr val="dk1"/>
              </a:fillRef>
              <a:effectRef idx="2">
                <a:schemeClr val="dk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zh-CN" altLang="en-US" sz="1800" b="0"/>
              </a:p>
            </p:txBody>
          </p:sp>
        </p:grpSp>
        <p:sp>
          <p:nvSpPr>
            <p:cNvPr id="18" name="矩形 17"/>
            <p:cNvSpPr/>
            <p:nvPr/>
          </p:nvSpPr>
          <p:spPr>
            <a:xfrm>
              <a:off x="4310050" y="3143248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3667108" y="4857760"/>
              <a:ext cx="571504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4738678" y="4929198"/>
              <a:ext cx="1000132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1" name="矩形 20"/>
            <p:cNvSpPr/>
            <p:nvPr/>
          </p:nvSpPr>
          <p:spPr>
            <a:xfrm>
              <a:off x="4167174" y="5357826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6667504" y="4929198"/>
              <a:ext cx="857256" cy="28575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7381884" y="3143248"/>
              <a:ext cx="85725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5595934" y="3143248"/>
              <a:ext cx="857256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095736" y="5214950"/>
            <a:ext cx="1285884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天文学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4238612" y="3071810"/>
            <a:ext cx="785818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考古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4810116" y="4786322"/>
            <a:ext cx="928694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地理学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3595670" y="4786322"/>
            <a:ext cx="714380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化学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7239008" y="3071810"/>
            <a:ext cx="1143008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地质学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7" name="文本占位符 2"/>
          <p:cNvSpPr txBox="1">
            <a:spLocks/>
          </p:cNvSpPr>
          <p:nvPr/>
        </p:nvSpPr>
        <p:spPr>
          <a:xfrm>
            <a:off x="5595934" y="3071810"/>
            <a:ext cx="1000132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生物学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6596066" y="2285992"/>
            <a:ext cx="2000264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大陆漂移学说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6596066" y="4857760"/>
            <a:ext cx="1000132" cy="42862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1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生物学</a:t>
            </a:r>
            <a:endParaRPr kumimoji="0" lang="zh-CN" altLang="en-US" sz="1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  <p:bldLst>
      <p:bldP spid="8" grpId="0" build="p"/>
      <p:bldP spid="13" grpId="0" build="p"/>
      <p:bldP spid="14" grpId="0" build="p"/>
      <p:bldP spid="15" grpId="0" build="p"/>
      <p:bldP spid="16" grpId="0" build="p"/>
      <p:bldP spid="17" grpId="0" build="p"/>
      <p:bldP spid="26" grpId="0" build="p"/>
      <p:bldP spid="27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能解释</a:t>
            </a:r>
            <a:r>
              <a:rPr lang="en-US" dirty="0" smtClean="0"/>
              <a:t>“</a:t>
            </a:r>
            <a:r>
              <a:rPr lang="zh-CN" altLang="en-US" dirty="0" smtClean="0"/>
              <a:t>撞击说</a:t>
            </a:r>
            <a:r>
              <a:rPr lang="en-US" dirty="0" smtClean="0"/>
              <a:t>”“</a:t>
            </a:r>
            <a:r>
              <a:rPr lang="zh-CN" altLang="en-US" dirty="0" smtClean="0"/>
              <a:t>火山说</a:t>
            </a:r>
            <a:r>
              <a:rPr lang="en-US" dirty="0" smtClean="0"/>
              <a:t>”“</a:t>
            </a:r>
            <a:r>
              <a:rPr lang="zh-CN" altLang="en-US" dirty="0" smtClean="0"/>
              <a:t>斯石英</a:t>
            </a:r>
            <a:r>
              <a:rPr lang="en-US" dirty="0" smtClean="0"/>
              <a:t>”</a:t>
            </a:r>
            <a:r>
              <a:rPr lang="zh-CN" altLang="en-US" dirty="0" smtClean="0"/>
              <a:t>等科学概念。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整理归纳短文的行文顺序及说明方法、语言特色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　　</a:t>
            </a: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881026" y="3714752"/>
            <a:ext cx="10572824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en-US" dirty="0" smtClean="0"/>
              <a:t>1</a:t>
            </a:r>
            <a:r>
              <a:rPr lang="en-US" dirty="0" smtClean="0"/>
              <a:t>.</a:t>
            </a:r>
            <a:r>
              <a:rPr lang="zh-CN" altLang="en-US" dirty="0" smtClean="0"/>
              <a:t>揣摩语言</a:t>
            </a:r>
            <a:r>
              <a:rPr lang="en-US" dirty="0" smtClean="0"/>
              <a:t>,</a:t>
            </a:r>
            <a:r>
              <a:rPr lang="zh-CN" altLang="en-US" dirty="0" smtClean="0"/>
              <a:t>体会本文语言简明精练、逻辑性强、幽默风趣的特点。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学会比较阅读</a:t>
            </a:r>
            <a:r>
              <a:rPr lang="en-US" dirty="0" smtClean="0"/>
              <a:t>,</a:t>
            </a:r>
            <a:r>
              <a:rPr lang="zh-CN" altLang="en-US" dirty="0" smtClean="0"/>
              <a:t>培养用联系的观点看问题、想问题的思维方法。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大自然是人类的良师益友</a:t>
            </a:r>
            <a:r>
              <a:rPr lang="en-US" dirty="0" smtClean="0"/>
              <a:t>,</a:t>
            </a:r>
            <a:r>
              <a:rPr lang="zh-CN" altLang="en-US" dirty="0" smtClean="0"/>
              <a:t>大自然中许多生物的生存技能启发了科学家的灵感。科学家模仿苍蝇的构造发明了微型飞行器</a:t>
            </a:r>
            <a:r>
              <a:rPr lang="en-US" dirty="0" smtClean="0"/>
              <a:t>,</a:t>
            </a:r>
            <a:r>
              <a:rPr lang="zh-CN" altLang="en-US" dirty="0" smtClean="0"/>
              <a:t>模仿蟑螂的构造发明了太空探测器</a:t>
            </a:r>
            <a:r>
              <a:rPr lang="en-US" dirty="0" smtClean="0"/>
              <a:t>,</a:t>
            </a:r>
            <a:r>
              <a:rPr lang="zh-CN" altLang="en-US" dirty="0" smtClean="0"/>
              <a:t>甚至仿造人体视网膜制作了微型感光器</a:t>
            </a:r>
            <a:r>
              <a:rPr lang="en-US" dirty="0" smtClean="0"/>
              <a:t>,</a:t>
            </a:r>
            <a:r>
              <a:rPr lang="zh-CN" altLang="en-US" dirty="0" smtClean="0"/>
              <a:t>置于盲人眼内</a:t>
            </a:r>
            <a:r>
              <a:rPr lang="en-US" dirty="0" smtClean="0"/>
              <a:t>,</a:t>
            </a:r>
            <a:r>
              <a:rPr lang="zh-CN" altLang="en-US" dirty="0" smtClean="0"/>
              <a:t>可以帮助视力恢复。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恐龙为什么会突然灭绝</a:t>
            </a:r>
            <a:r>
              <a:rPr lang="en-US" dirty="0" smtClean="0"/>
              <a:t>?</a:t>
            </a:r>
            <a:r>
              <a:rPr lang="zh-CN" altLang="en-US" dirty="0" smtClean="0"/>
              <a:t>这成了生物史上最大的谜。不同地域恐龙化石的发现意味着什么</a:t>
            </a:r>
            <a:r>
              <a:rPr lang="en-US" dirty="0" smtClean="0"/>
              <a:t>?</a:t>
            </a:r>
            <a:r>
              <a:rPr lang="zh-CN" altLang="en-US" dirty="0" smtClean="0"/>
              <a:t>导致恐龙灭绝的原因是什么</a:t>
            </a:r>
            <a:r>
              <a:rPr lang="en-US" dirty="0" smtClean="0"/>
              <a:t>?</a:t>
            </a:r>
            <a:r>
              <a:rPr lang="zh-CN" altLang="en-US" dirty="0" smtClean="0"/>
              <a:t>让我们带着这些问题走进阿西莫夫笔下的科普世界去寻求答案吧。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潮汐</a:t>
            </a:r>
            <a:r>
              <a:rPr lang="en-US" dirty="0" smtClean="0"/>
              <a:t>(		)</a:t>
            </a:r>
            <a:r>
              <a:rPr lang="zh-CN" altLang="en-US" dirty="0" smtClean="0"/>
              <a:t>　　　　　追溯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天衣无缝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zh-CN" altLang="en-US" dirty="0" smtClean="0"/>
              <a:t>陨</a:t>
            </a:r>
            <a:r>
              <a:rPr lang="en-US" dirty="0" smtClean="0"/>
              <a:t>(		)</a:t>
            </a:r>
            <a:r>
              <a:rPr lang="zh-CN" altLang="en-US" dirty="0" smtClean="0"/>
              <a:t>石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9786" y="1714488"/>
            <a:ext cx="928694" cy="857256"/>
          </a:xfrm>
        </p:spPr>
        <p:txBody>
          <a:bodyPr/>
          <a:lstStyle/>
          <a:p>
            <a:pPr indent="0"/>
            <a:r>
              <a:rPr lang="en-US" dirty="0" err="1" smtClean="0"/>
              <a:t>xī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881290" y="242886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fèng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38348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523968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453058" y="2214554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5953124" y="1785926"/>
            <a:ext cx="7858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738810" y="2428868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yǔn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24430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166646" y="1071546"/>
            <a:ext cx="11953916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结合语境</a:t>
            </a:r>
            <a:r>
              <a:rPr lang="en-US" dirty="0" smtClean="0"/>
              <a:t>,</a:t>
            </a:r>
            <a:r>
              <a:rPr lang="zh-CN" altLang="en-US" dirty="0" smtClean="0"/>
              <a:t>理解加点词语的意思。</a:t>
            </a:r>
          </a:p>
          <a:p>
            <a:r>
              <a:rPr lang="zh-CN" altLang="en-US" dirty="0" smtClean="0"/>
              <a:t>这种撞击也许深入到了地壳内部</a:t>
            </a:r>
            <a:r>
              <a:rPr lang="en-US" dirty="0" smtClean="0"/>
              <a:t>,</a:t>
            </a:r>
            <a:r>
              <a:rPr lang="zh-CN" altLang="en-US" dirty="0" smtClean="0"/>
              <a:t>引起火山喷发</a:t>
            </a:r>
            <a:r>
              <a:rPr lang="en-US" dirty="0" smtClean="0"/>
              <a:t>,</a:t>
            </a:r>
            <a:r>
              <a:rPr lang="zh-CN" altLang="en-US" dirty="0" smtClean="0"/>
              <a:t>造成大火和潮汐大浪。</a:t>
            </a:r>
          </a:p>
          <a:p>
            <a:r>
              <a:rPr lang="zh-CN" altLang="en-US" dirty="0" smtClean="0"/>
              <a:t>潮汐</a:t>
            </a:r>
            <a:r>
              <a:rPr lang="en-US" dirty="0" smtClean="0"/>
              <a:t>:</a:t>
            </a:r>
            <a:endParaRPr lang="zh-CN" altLang="en-US" dirty="0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2357430"/>
            <a:ext cx="10144196" cy="857256"/>
          </a:xfrm>
        </p:spPr>
        <p:txBody>
          <a:bodyPr/>
          <a:lstStyle/>
          <a:p>
            <a:pPr indent="0"/>
            <a:r>
              <a:rPr lang="zh-CN" altLang="en-US" dirty="0" smtClean="0"/>
              <a:t>本义是由于月亮和太阳的引力而产生的水位定时涨落的自然现象。文中特指海潮。  </a:t>
            </a:r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858576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通过对</a:t>
            </a:r>
            <a:r>
              <a:rPr lang="en-US" dirty="0" smtClean="0"/>
              <a:t>“</a:t>
            </a:r>
            <a:r>
              <a:rPr lang="zh-CN" altLang="en-US" dirty="0" smtClean="0"/>
              <a:t>被压扁的沙子</a:t>
            </a:r>
            <a:r>
              <a:rPr lang="en-US" dirty="0" smtClean="0"/>
              <a:t>”</a:t>
            </a:r>
            <a:r>
              <a:rPr lang="zh-CN" altLang="en-US" dirty="0" smtClean="0"/>
              <a:t>的反思</a:t>
            </a:r>
            <a:r>
              <a:rPr lang="en-US" dirty="0" smtClean="0"/>
              <a:t>,</a:t>
            </a:r>
            <a:r>
              <a:rPr lang="zh-CN" altLang="en-US" dirty="0" smtClean="0"/>
              <a:t>证明外星撞击地球导致恐龙灭绝。这表明</a:t>
            </a:r>
            <a:r>
              <a:rPr lang="en-US" dirty="0" smtClean="0"/>
              <a:t>,</a:t>
            </a:r>
            <a:r>
              <a:rPr lang="zh-CN" altLang="en-US" dirty="0" smtClean="0"/>
              <a:t>思考问题的角度不同</a:t>
            </a:r>
            <a:r>
              <a:rPr lang="en-US" dirty="0" smtClean="0"/>
              <a:t>,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也会不同。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953256" y="1714488"/>
            <a:ext cx="292895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得出的结论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428736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阅读文章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zh-CN" altLang="en-US" dirty="0" smtClean="0"/>
              <a:t>在造成恐龙灭绝的原因中</a:t>
            </a:r>
            <a:r>
              <a:rPr lang="en-US" dirty="0" smtClean="0"/>
              <a:t>,</a:t>
            </a:r>
            <a:r>
              <a:rPr lang="zh-CN" altLang="en-US" dirty="0" smtClean="0"/>
              <a:t>作者为什么选择</a:t>
            </a:r>
            <a:r>
              <a:rPr lang="en-US" dirty="0" smtClean="0"/>
              <a:t>“</a:t>
            </a:r>
            <a:r>
              <a:rPr lang="zh-CN" altLang="en-US" dirty="0" smtClean="0"/>
              <a:t>撞击说</a:t>
            </a:r>
            <a:r>
              <a:rPr lang="en-US" dirty="0" smtClean="0"/>
              <a:t>”</a:t>
            </a:r>
            <a:r>
              <a:rPr lang="zh-CN" altLang="en-US" dirty="0" smtClean="0"/>
              <a:t>而否认</a:t>
            </a:r>
            <a:r>
              <a:rPr lang="en-US" dirty="0" smtClean="0"/>
              <a:t>“</a:t>
            </a:r>
            <a:r>
              <a:rPr lang="zh-CN" altLang="en-US" dirty="0" smtClean="0"/>
              <a:t>火山说</a:t>
            </a:r>
            <a:r>
              <a:rPr lang="en-US" dirty="0" smtClean="0"/>
              <a:t>”?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1095340" y="3286124"/>
            <a:ext cx="10072758" cy="85725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示例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在一些地方已经发现了斯石英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而且有证据显示这些地区曾经受到过巨大陨石的撞击。作者认为斯石英也应该出现在压力极高的地壳深处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而火山活动地区至今没有发现过斯石英。作者认为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地壳深处的斯石英可以通过火山喷发被携带到地表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然而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喷发温度极高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岩石会被熔化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所以任何由火山携带而来的斯石英都被转化为普通的二氧化硅。</a:t>
            </a:r>
          </a:p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由此作者断定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: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斯石英出现的地方肯定发生过撞击而不是火山喷发。</a:t>
            </a: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阿西莫夫素以善于驾驭语言和概念著称。试结合上下文</a:t>
            </a:r>
            <a:r>
              <a:rPr lang="en-US" dirty="0" smtClean="0"/>
              <a:t>,</a:t>
            </a:r>
            <a:r>
              <a:rPr lang="zh-CN" altLang="en-US" dirty="0" smtClean="0"/>
              <a:t>赏析下列语句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如果看一张地图</a:t>
            </a:r>
            <a:r>
              <a:rPr lang="en-US" dirty="0" smtClean="0"/>
              <a:t>,</a:t>
            </a:r>
            <a:r>
              <a:rPr lang="zh-CN" altLang="en-US" dirty="0" smtClean="0"/>
              <a:t>并假定把非洲和南美洲拼合在一起</a:t>
            </a:r>
            <a:r>
              <a:rPr lang="en-US" dirty="0" smtClean="0"/>
              <a:t>,</a:t>
            </a:r>
            <a:r>
              <a:rPr lang="zh-CN" altLang="en-US" dirty="0" smtClean="0"/>
              <a:t>你就会看到它们拼合得多么天衣无缝。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3643314"/>
            <a:ext cx="10787138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这一句补充说明了大陆漂移学说的一个最显而易见的证据</a:t>
            </a:r>
            <a:r>
              <a:rPr lang="en-US" dirty="0" smtClean="0"/>
              <a:t>,</a:t>
            </a:r>
            <a:r>
              <a:rPr lang="zh-CN" altLang="en-US" dirty="0" smtClean="0"/>
              <a:t>即南美洲和非洲海岸线惊人的互补性</a:t>
            </a:r>
            <a:r>
              <a:rPr lang="en-US" dirty="0" smtClean="0"/>
              <a:t>,</a:t>
            </a:r>
            <a:r>
              <a:rPr lang="zh-CN" altLang="en-US" dirty="0" smtClean="0"/>
              <a:t>这不是能用巧合来解释的</a:t>
            </a:r>
            <a:r>
              <a:rPr lang="en-US" dirty="0" smtClean="0"/>
              <a:t>,</a:t>
            </a:r>
            <a:r>
              <a:rPr lang="zh-CN" altLang="en-US" dirty="0" smtClean="0"/>
              <a:t>只能说明它们原来在一起。当然</a:t>
            </a:r>
            <a:r>
              <a:rPr lang="en-US" dirty="0" smtClean="0"/>
              <a:t>,</a:t>
            </a:r>
            <a:r>
              <a:rPr lang="zh-CN" altLang="en-US" dirty="0" smtClean="0"/>
              <a:t>大陆漂移学说还有很多深层证据。</a:t>
            </a:r>
          </a:p>
          <a:p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2517</TotalTime>
  <Words>1026</Words>
  <Application>Microsoft Office PowerPoint</Application>
  <PresentationFormat>自定义</PresentationFormat>
  <Paragraphs>90</Paragraphs>
  <Slides>17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17</vt:i4>
      </vt:variant>
    </vt:vector>
  </HeadingPairs>
  <TitlesOfParts>
    <vt:vector size="19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602</cp:revision>
  <dcterms:created xsi:type="dcterms:W3CDTF">2017-02-11T06:33:00Z</dcterms:created>
  <dcterms:modified xsi:type="dcterms:W3CDTF">2019-12-27T03:00:30Z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