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4"/>
  </p:notesMasterIdLst>
  <p:handoutMasterIdLst>
    <p:handoutMasterId r:id="rId25"/>
  </p:handoutMasterIdLst>
  <p:sldIdLst>
    <p:sldId id="371" r:id="rId3"/>
    <p:sldId id="429" r:id="rId4"/>
    <p:sldId id="444" r:id="rId5"/>
    <p:sldId id="428" r:id="rId6"/>
    <p:sldId id="443" r:id="rId7"/>
    <p:sldId id="537" r:id="rId8"/>
    <p:sldId id="546" r:id="rId9"/>
    <p:sldId id="397" r:id="rId10"/>
    <p:sldId id="478" r:id="rId11"/>
    <p:sldId id="551" r:id="rId12"/>
    <p:sldId id="552" r:id="rId13"/>
    <p:sldId id="505" r:id="rId14"/>
    <p:sldId id="533" r:id="rId15"/>
    <p:sldId id="548" r:id="rId16"/>
    <p:sldId id="554" r:id="rId17"/>
    <p:sldId id="553" r:id="rId18"/>
    <p:sldId id="555" r:id="rId19"/>
    <p:sldId id="550" r:id="rId20"/>
    <p:sldId id="556" r:id="rId21"/>
    <p:sldId id="476" r:id="rId22"/>
    <p:sldId id="395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2" y="-774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23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2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67306" y="4000504"/>
            <a:ext cx="26084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 smtClean="0"/>
              <a:t>23.</a:t>
            </a:r>
            <a:r>
              <a:rPr lang="zh-CN" altLang="en-US" sz="3600" dirty="0" smtClean="0"/>
              <a:t>马　　说</a:t>
            </a:r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88142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6单元.eps" descr="id:2147499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928802"/>
            <a:ext cx="10144196" cy="17653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738150" y="1142984"/>
            <a:ext cx="10787138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本文采用了什么写法</a:t>
            </a:r>
            <a:r>
              <a:rPr lang="en-US" dirty="0" smtClean="0"/>
              <a:t>?</a:t>
            </a:r>
            <a:r>
              <a:rPr lang="zh-CN" altLang="en-US" dirty="0" smtClean="0"/>
              <a:t>文章以伯乐和千里马为喻</a:t>
            </a:r>
            <a:r>
              <a:rPr lang="en-US" dirty="0" smtClean="0"/>
              <a:t>,</a:t>
            </a:r>
            <a:r>
              <a:rPr lang="zh-CN" altLang="en-US" dirty="0" smtClean="0"/>
              <a:t>有什么目的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09588" y="1714488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托物寓意。</a:t>
            </a:r>
          </a:p>
          <a:p>
            <a:r>
              <a:rPr lang="zh-CN" altLang="en-US" dirty="0" smtClean="0"/>
              <a:t>以伯乐和千里马为喻</a:t>
            </a:r>
            <a:r>
              <a:rPr lang="en-US" dirty="0" smtClean="0"/>
              <a:t>,</a:t>
            </a:r>
            <a:r>
              <a:rPr lang="zh-CN" altLang="en-US" dirty="0" smtClean="0"/>
              <a:t>对在位者不能识别人才、摧残人才、埋没人才的行为表示强烈的愤慨</a:t>
            </a:r>
            <a:r>
              <a:rPr lang="en-US" dirty="0" smtClean="0"/>
              <a:t>,</a:t>
            </a:r>
            <a:r>
              <a:rPr lang="zh-CN" altLang="en-US" dirty="0" smtClean="0"/>
              <a:t>警诫统治者要学会识别人才</a:t>
            </a:r>
            <a:r>
              <a:rPr lang="en-US" dirty="0" smtClean="0"/>
              <a:t>,</a:t>
            </a:r>
            <a:r>
              <a:rPr lang="zh-CN" altLang="en-US" dirty="0" smtClean="0"/>
              <a:t>善用人才。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738150" y="1142984"/>
            <a:ext cx="10787138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体会作者的情感。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找出全文的主旨句</a:t>
            </a:r>
            <a:r>
              <a:rPr lang="en-US" dirty="0" smtClean="0"/>
              <a:t>,</a:t>
            </a:r>
            <a:r>
              <a:rPr lang="zh-CN" altLang="en-US" dirty="0" smtClean="0"/>
              <a:t>说说它表达了作者怎样的思想感情。</a:t>
            </a:r>
          </a:p>
          <a:p>
            <a:r>
              <a:rPr lang="zh-CN" altLang="en-US" dirty="0" smtClean="0"/>
              <a:t>试着从语气助词上体会作者的感情。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09588" y="3071810"/>
            <a:ext cx="10930014" cy="85725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其真不知马也</a:t>
            </a:r>
            <a:r>
              <a:rPr lang="en-US" dirty="0" smtClean="0"/>
              <a:t>!”</a:t>
            </a:r>
            <a:endParaRPr lang="zh-CN" altLang="en-US" dirty="0" smtClean="0"/>
          </a:p>
          <a:p>
            <a:r>
              <a:rPr lang="zh-CN" altLang="en-US" dirty="0" smtClean="0"/>
              <a:t>对统治者有眼不识人才和摧残人才的现象进行抨击</a:t>
            </a:r>
            <a:r>
              <a:rPr lang="en-US" dirty="0" smtClean="0"/>
              <a:t>,</a:t>
            </a:r>
            <a:r>
              <a:rPr lang="zh-CN" altLang="en-US" dirty="0" smtClean="0"/>
              <a:t>表达了作者强烈的愤慨。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请结合实际谈谈你对</a:t>
            </a:r>
            <a:r>
              <a:rPr lang="en-US" dirty="0" smtClean="0"/>
              <a:t>“</a:t>
            </a:r>
            <a:r>
              <a:rPr lang="zh-CN" altLang="en-US" dirty="0" smtClean="0"/>
              <a:t>世有伯乐</a:t>
            </a:r>
            <a:r>
              <a:rPr lang="en-US" dirty="0" smtClean="0"/>
              <a:t>,</a:t>
            </a:r>
            <a:r>
              <a:rPr lang="zh-CN" altLang="en-US" dirty="0" smtClean="0"/>
              <a:t>然后有千里马</a:t>
            </a:r>
            <a:r>
              <a:rPr lang="en-US" dirty="0" smtClean="0"/>
              <a:t>”</a:t>
            </a:r>
            <a:r>
              <a:rPr lang="zh-CN" altLang="en-US" dirty="0" smtClean="0"/>
              <a:t>的理解。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1643050"/>
            <a:ext cx="10287072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这句话写出了伯乐对千里马命运的决定性作用</a:t>
            </a:r>
            <a:r>
              <a:rPr lang="en-US" dirty="0" smtClean="0"/>
              <a:t>,</a:t>
            </a:r>
            <a:r>
              <a:rPr lang="zh-CN" altLang="en-US" dirty="0" smtClean="0"/>
              <a:t>也写出了千里马对伯乐的依赖</a:t>
            </a:r>
            <a:r>
              <a:rPr lang="en-US" dirty="0" smtClean="0"/>
              <a:t>,</a:t>
            </a:r>
            <a:r>
              <a:rPr lang="zh-CN" altLang="en-US" dirty="0" smtClean="0"/>
              <a:t>其中暗含着</a:t>
            </a:r>
            <a:r>
              <a:rPr lang="en-US" dirty="0" smtClean="0"/>
              <a:t>“</a:t>
            </a:r>
            <a:r>
              <a:rPr lang="zh-CN" altLang="en-US" dirty="0" smtClean="0"/>
              <a:t>没有伯乐就没有千里马</a:t>
            </a:r>
            <a:r>
              <a:rPr lang="en-US" dirty="0" smtClean="0"/>
              <a:t>”</a:t>
            </a:r>
            <a:r>
              <a:rPr lang="zh-CN" altLang="en-US" dirty="0" smtClean="0"/>
              <a:t>这一深层含义。在现实生活中</a:t>
            </a:r>
            <a:r>
              <a:rPr lang="en-US" dirty="0" smtClean="0"/>
              <a:t>,</a:t>
            </a:r>
            <a:r>
              <a:rPr lang="zh-CN" altLang="en-US" dirty="0" smtClean="0"/>
              <a:t>即使没有遇到</a:t>
            </a:r>
            <a:r>
              <a:rPr lang="en-US" dirty="0" smtClean="0"/>
              <a:t>“</a:t>
            </a:r>
            <a:r>
              <a:rPr lang="zh-CN" altLang="en-US" dirty="0" smtClean="0"/>
              <a:t>伯乐</a:t>
            </a:r>
            <a:r>
              <a:rPr lang="en-US" dirty="0" smtClean="0"/>
              <a:t>”,</a:t>
            </a:r>
            <a:r>
              <a:rPr lang="zh-CN" altLang="en-US" dirty="0" smtClean="0"/>
              <a:t>我们也要抓住时机展示自己的才能</a:t>
            </a:r>
            <a:r>
              <a:rPr lang="en-US" dirty="0" smtClean="0"/>
              <a:t>,</a:t>
            </a:r>
            <a:r>
              <a:rPr lang="zh-CN" altLang="en-US" dirty="0" smtClean="0"/>
              <a:t>乐观向上</a:t>
            </a:r>
            <a:r>
              <a:rPr lang="en-US" dirty="0" smtClean="0"/>
              <a:t>,</a:t>
            </a:r>
            <a:r>
              <a:rPr lang="zh-CN" altLang="en-US" dirty="0" smtClean="0"/>
              <a:t>积极进取</a:t>
            </a:r>
            <a:r>
              <a:rPr lang="en-US" dirty="0" smtClean="0"/>
              <a:t>,</a:t>
            </a:r>
            <a:r>
              <a:rPr lang="zh-CN" altLang="en-US" dirty="0" smtClean="0"/>
              <a:t>为社会做出贡献</a:t>
            </a:r>
            <a:r>
              <a:rPr lang="en-US" dirty="0" smtClean="0"/>
              <a:t>,</a:t>
            </a:r>
            <a:r>
              <a:rPr lang="zh-CN" altLang="en-US" dirty="0" smtClean="0"/>
              <a:t>让自己的人生充实而有意义。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3.“</a:t>
            </a:r>
            <a:r>
              <a:rPr lang="zh-CN" altLang="en-US" dirty="0" smtClean="0"/>
              <a:t>世有伯乐</a:t>
            </a:r>
            <a:r>
              <a:rPr lang="en-US" dirty="0" smtClean="0"/>
              <a:t>,</a:t>
            </a:r>
            <a:r>
              <a:rPr lang="zh-CN" altLang="en-US" dirty="0" smtClean="0"/>
              <a:t>然后有千里马</a:t>
            </a:r>
            <a:r>
              <a:rPr lang="en-US" dirty="0" smtClean="0"/>
              <a:t>”</a:t>
            </a:r>
            <a:r>
              <a:rPr lang="zh-CN" altLang="en-US" dirty="0" smtClean="0"/>
              <a:t>这一说法</a:t>
            </a:r>
            <a:r>
              <a:rPr lang="en-US" dirty="0" smtClean="0"/>
              <a:t>,</a:t>
            </a:r>
            <a:r>
              <a:rPr lang="zh-CN" altLang="en-US" dirty="0" smtClean="0"/>
              <a:t>启发我们应该怎样对待</a:t>
            </a:r>
            <a:r>
              <a:rPr lang="en-US" dirty="0" smtClean="0"/>
              <a:t>“</a:t>
            </a:r>
            <a:r>
              <a:rPr lang="zh-CN" altLang="en-US" dirty="0" smtClean="0"/>
              <a:t>千里马</a:t>
            </a:r>
            <a:r>
              <a:rPr lang="en-US" dirty="0" smtClean="0"/>
              <a:t>”?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2500306"/>
            <a:ext cx="10144196" cy="857256"/>
          </a:xfrm>
        </p:spPr>
        <p:txBody>
          <a:bodyPr/>
          <a:lstStyle/>
          <a:p>
            <a:r>
              <a:rPr lang="zh-CN" altLang="en-US" dirty="0" smtClean="0"/>
              <a:t>要学会识别人才</a:t>
            </a:r>
            <a:r>
              <a:rPr lang="en-US" dirty="0" smtClean="0"/>
              <a:t>,</a:t>
            </a:r>
            <a:r>
              <a:rPr lang="zh-CN" altLang="en-US" dirty="0" smtClean="0"/>
              <a:t>善待人才</a:t>
            </a:r>
            <a:r>
              <a:rPr lang="en-US" dirty="0" smtClean="0"/>
              <a:t>,</a:t>
            </a:r>
            <a:r>
              <a:rPr lang="zh-CN" altLang="en-US" dirty="0" smtClean="0"/>
              <a:t>善用人才。</a:t>
            </a:r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715700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有这样一个故事</a:t>
            </a:r>
            <a:r>
              <a:rPr lang="en-US" dirty="0" smtClean="0"/>
              <a:t>:</a:t>
            </a:r>
            <a:r>
              <a:rPr lang="zh-CN" altLang="en-US" dirty="0" smtClean="0"/>
              <a:t>一匹骨瘦如柴的老马拉着盐车上山坡</a:t>
            </a:r>
            <a:r>
              <a:rPr lang="en-US" dirty="0" smtClean="0"/>
              <a:t>,</a:t>
            </a:r>
            <a:r>
              <a:rPr lang="zh-CN" altLang="en-US" dirty="0" smtClean="0"/>
              <a:t>气直喘</a:t>
            </a:r>
            <a:r>
              <a:rPr lang="en-US" dirty="0" smtClean="0"/>
              <a:t>,</a:t>
            </a:r>
            <a:r>
              <a:rPr lang="zh-CN" altLang="en-US" dirty="0" smtClean="0"/>
              <a:t>汗直流</a:t>
            </a:r>
            <a:r>
              <a:rPr lang="en-US" dirty="0" smtClean="0"/>
              <a:t>,</a:t>
            </a:r>
            <a:r>
              <a:rPr lang="zh-CN" altLang="en-US" dirty="0" smtClean="0"/>
              <a:t>竭尽全力还是拉不上去。赶车的人吆喝着</a:t>
            </a:r>
            <a:r>
              <a:rPr lang="en-US" dirty="0" smtClean="0"/>
              <a:t>,</a:t>
            </a:r>
            <a:r>
              <a:rPr lang="zh-CN" altLang="en-US" dirty="0" smtClean="0"/>
              <a:t>用鞭子狠狠地抽打它</a:t>
            </a:r>
            <a:r>
              <a:rPr lang="en-US" dirty="0" smtClean="0"/>
              <a:t>……</a:t>
            </a:r>
            <a:r>
              <a:rPr lang="zh-CN" altLang="en-US" dirty="0" smtClean="0"/>
              <a:t>这时</a:t>
            </a:r>
            <a:r>
              <a:rPr lang="en-US" dirty="0" smtClean="0"/>
              <a:t>,</a:t>
            </a:r>
            <a:r>
              <a:rPr lang="zh-CN" altLang="en-US" dirty="0" smtClean="0"/>
              <a:t>一个路过的相马人看见了</a:t>
            </a:r>
            <a:r>
              <a:rPr lang="en-US" dirty="0" smtClean="0"/>
              <a:t>,</a:t>
            </a:r>
            <a:r>
              <a:rPr lang="zh-CN" altLang="en-US" dirty="0" smtClean="0"/>
              <a:t>心疼地流下了眼泪</a:t>
            </a:r>
            <a:r>
              <a:rPr lang="en-US" dirty="0" smtClean="0"/>
              <a:t>,</a:t>
            </a:r>
            <a:r>
              <a:rPr lang="zh-CN" altLang="en-US" dirty="0" smtClean="0"/>
              <a:t>急忙脱下衣裳披在瘫倒在地的老马身上。老马睁开眼</a:t>
            </a:r>
            <a:r>
              <a:rPr lang="en-US" dirty="0" smtClean="0"/>
              <a:t>,</a:t>
            </a:r>
            <a:r>
              <a:rPr lang="zh-CN" altLang="en-US" dirty="0" smtClean="0"/>
              <a:t>看到相马人</a:t>
            </a:r>
            <a:r>
              <a:rPr lang="en-US" dirty="0" smtClean="0"/>
              <a:t>,</a:t>
            </a:r>
            <a:r>
              <a:rPr lang="zh-CN" altLang="en-US" dirty="0" smtClean="0"/>
              <a:t>眼睛一亮</a:t>
            </a:r>
            <a:r>
              <a:rPr lang="en-US" dirty="0" smtClean="0"/>
              <a:t>,</a:t>
            </a:r>
            <a:r>
              <a:rPr lang="zh-CN" altLang="en-US" dirty="0" smtClean="0"/>
              <a:t>长嘶一声而逝。请你展开想象</a:t>
            </a:r>
            <a:r>
              <a:rPr lang="en-US" dirty="0" smtClean="0"/>
              <a:t>,</a:t>
            </a:r>
            <a:r>
              <a:rPr lang="zh-CN" altLang="en-US" dirty="0" smtClean="0"/>
              <a:t>写出老马临死前想对相马人说的话。</a:t>
            </a:r>
            <a:r>
              <a:rPr lang="en-US" dirty="0" smtClean="0"/>
              <a:t>(</a:t>
            </a:r>
            <a:r>
              <a:rPr lang="zh-CN" altLang="en-US" dirty="0" smtClean="0"/>
              <a:t>不超过</a:t>
            </a:r>
            <a:r>
              <a:rPr lang="en-US" dirty="0" smtClean="0"/>
              <a:t>50</a:t>
            </a:r>
            <a:r>
              <a:rPr lang="zh-CN" altLang="en-US" dirty="0" smtClean="0"/>
              <a:t>字</a:t>
            </a:r>
            <a:r>
              <a:rPr lang="en-US" dirty="0" smtClean="0"/>
              <a:t>)</a:t>
            </a:r>
          </a:p>
          <a:p>
            <a:endParaRPr lang="zh-CN" alt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1500174"/>
            <a:ext cx="10858576" cy="4214842"/>
          </a:xfrm>
        </p:spPr>
        <p:txBody>
          <a:bodyPr/>
          <a:lstStyle/>
          <a:p>
            <a:r>
              <a:rPr lang="zh-CN" altLang="en-US" dirty="0" smtClean="0"/>
              <a:t>提示</a:t>
            </a:r>
            <a:r>
              <a:rPr lang="en-US" dirty="0" smtClean="0"/>
              <a:t>:</a:t>
            </a:r>
            <a:r>
              <a:rPr lang="zh-CN" altLang="en-US" dirty="0" smtClean="0"/>
              <a:t>围绕千里马与伯乐的关系展开联想</a:t>
            </a:r>
            <a:r>
              <a:rPr lang="en-US" dirty="0" smtClean="0"/>
              <a:t>,</a:t>
            </a:r>
            <a:r>
              <a:rPr lang="zh-CN" altLang="en-US" dirty="0" smtClean="0"/>
              <a:t>注意揣摩人称和语气。</a:t>
            </a:r>
          </a:p>
          <a:p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如果你是一匹</a:t>
            </a:r>
            <a:r>
              <a:rPr lang="en-US" dirty="0" smtClean="0"/>
              <a:t>“</a:t>
            </a:r>
            <a:r>
              <a:rPr lang="zh-CN" altLang="en-US" dirty="0" smtClean="0"/>
              <a:t>千里马</a:t>
            </a:r>
            <a:r>
              <a:rPr lang="en-US" dirty="0" smtClean="0"/>
              <a:t>”,</a:t>
            </a:r>
            <a:r>
              <a:rPr lang="zh-CN" altLang="en-US" dirty="0" smtClean="0"/>
              <a:t>并且尚未被</a:t>
            </a:r>
            <a:r>
              <a:rPr lang="en-US" dirty="0" smtClean="0"/>
              <a:t>“</a:t>
            </a:r>
            <a:r>
              <a:rPr lang="zh-CN" altLang="en-US" dirty="0" smtClean="0"/>
              <a:t>伯乐</a:t>
            </a:r>
            <a:r>
              <a:rPr lang="en-US" dirty="0" smtClean="0"/>
              <a:t>”</a:t>
            </a:r>
            <a:r>
              <a:rPr lang="zh-CN" altLang="en-US" dirty="0" smtClean="0"/>
              <a:t>发现</a:t>
            </a:r>
            <a:r>
              <a:rPr lang="en-US" dirty="0" smtClean="0"/>
              <a:t>,</a:t>
            </a:r>
            <a:r>
              <a:rPr lang="zh-CN" altLang="en-US" dirty="0" smtClean="0"/>
              <a:t>你应该怎么办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500174"/>
            <a:ext cx="10144196" cy="857256"/>
          </a:xfrm>
        </p:spPr>
        <p:txBody>
          <a:bodyPr/>
          <a:lstStyle/>
          <a:p>
            <a:r>
              <a:rPr lang="zh-CN" altLang="en-US" dirty="0" smtClean="0"/>
              <a:t>示例一</a:t>
            </a:r>
            <a:r>
              <a:rPr lang="en-US" dirty="0" smtClean="0"/>
              <a:t>:</a:t>
            </a:r>
            <a:r>
              <a:rPr lang="zh-CN" altLang="en-US" dirty="0" smtClean="0"/>
              <a:t>我要努力从各个方面锻炼自己</a:t>
            </a:r>
            <a:r>
              <a:rPr lang="en-US" dirty="0" smtClean="0"/>
              <a:t>,</a:t>
            </a:r>
            <a:r>
              <a:rPr lang="zh-CN" altLang="en-US" dirty="0" smtClean="0"/>
              <a:t>让自己有更多的机会得到</a:t>
            </a:r>
            <a:r>
              <a:rPr lang="en-US" dirty="0" smtClean="0"/>
              <a:t>“</a:t>
            </a:r>
            <a:r>
              <a:rPr lang="zh-CN" altLang="en-US" dirty="0" smtClean="0"/>
              <a:t>伯乐</a:t>
            </a:r>
            <a:r>
              <a:rPr lang="en-US" dirty="0" smtClean="0"/>
              <a:t>”</a:t>
            </a:r>
            <a:r>
              <a:rPr lang="zh-CN" altLang="en-US" dirty="0" smtClean="0"/>
              <a:t>的赏识。</a:t>
            </a:r>
          </a:p>
          <a:p>
            <a:r>
              <a:rPr lang="zh-CN" altLang="en-US" dirty="0" smtClean="0"/>
              <a:t>示例二</a:t>
            </a:r>
            <a:r>
              <a:rPr lang="en-US" dirty="0" smtClean="0"/>
              <a:t>:</a:t>
            </a:r>
            <a:r>
              <a:rPr lang="zh-CN" altLang="en-US" dirty="0" smtClean="0"/>
              <a:t>我要毛遂自荐</a:t>
            </a:r>
            <a:r>
              <a:rPr lang="en-US" dirty="0" smtClean="0"/>
              <a:t>,</a:t>
            </a:r>
            <a:r>
              <a:rPr lang="zh-CN" altLang="en-US" dirty="0" smtClean="0"/>
              <a:t>向大家推销自己。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23836" y="1142984"/>
            <a:ext cx="1121576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有一位名人说过</a:t>
            </a:r>
            <a:r>
              <a:rPr lang="en-US" dirty="0" smtClean="0"/>
              <a:t>:“</a:t>
            </a:r>
            <a:r>
              <a:rPr lang="zh-CN" altLang="en-US" dirty="0" smtClean="0"/>
              <a:t>世上不是没有美</a:t>
            </a:r>
            <a:r>
              <a:rPr lang="en-US" dirty="0" smtClean="0"/>
              <a:t>,</a:t>
            </a:r>
            <a:r>
              <a:rPr lang="zh-CN" altLang="en-US" dirty="0" smtClean="0"/>
              <a:t>而是缺少发现美的眼睛。</a:t>
            </a:r>
            <a:r>
              <a:rPr lang="en-US" dirty="0" smtClean="0"/>
              <a:t>”</a:t>
            </a:r>
            <a:r>
              <a:rPr lang="zh-CN" altLang="en-US" dirty="0" smtClean="0"/>
              <a:t>由此我们可以想到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马说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中的一句话</a:t>
            </a:r>
            <a:r>
              <a:rPr lang="en-US" dirty="0" smtClean="0"/>
              <a:t>:“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en-US" altLang="zh-CN" u="sng" dirty="0" smtClean="0"/>
              <a:t> </a:t>
            </a:r>
            <a:r>
              <a:rPr lang="en-US" altLang="zh-CN" u="sng" dirty="0" smtClean="0"/>
              <a:t>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r>
              <a:rPr lang="en-US" dirty="0" smtClean="0"/>
              <a:t>”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381752" y="1714488"/>
            <a:ext cx="4929222" cy="857256"/>
          </a:xfrm>
        </p:spPr>
        <p:txBody>
          <a:bodyPr/>
          <a:lstStyle/>
          <a:p>
            <a:r>
              <a:rPr lang="zh-CN" altLang="en-US" dirty="0" smtClean="0"/>
              <a:t>千里马常有</a:t>
            </a:r>
            <a:r>
              <a:rPr lang="en-US" dirty="0" smtClean="0"/>
              <a:t>,</a:t>
            </a:r>
            <a:r>
              <a:rPr lang="zh-CN" altLang="en-US" dirty="0" smtClean="0"/>
              <a:t>而伯乐不常有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59" name="Object 3"/>
          <p:cNvGraphicFramePr>
            <a:graphicFrameLocks noChangeAspect="1"/>
          </p:cNvGraphicFramePr>
          <p:nvPr/>
        </p:nvGraphicFramePr>
        <p:xfrm>
          <a:off x="952464" y="2786058"/>
          <a:ext cx="10501312" cy="2774950"/>
        </p:xfrm>
        <a:graphic>
          <a:graphicData uri="http://schemas.openxmlformats.org/presentationml/2006/ole">
            <p:oleObj spid="_x0000_s70659" name="文档" r:id="rId3" imgW="10712799" imgH="2842838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7024694" y="2714620"/>
            <a:ext cx="1143008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千里马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19" name="文本占位符 3"/>
          <p:cNvSpPr txBox="1">
            <a:spLocks/>
          </p:cNvSpPr>
          <p:nvPr/>
        </p:nvSpPr>
        <p:spPr>
          <a:xfrm>
            <a:off x="4381488" y="4214818"/>
            <a:ext cx="2000264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食之不能尽其材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9" name="文本占位符 3"/>
          <p:cNvSpPr txBox="1">
            <a:spLocks/>
          </p:cNvSpPr>
          <p:nvPr/>
        </p:nvSpPr>
        <p:spPr>
          <a:xfrm>
            <a:off x="9239272" y="3714752"/>
            <a:ext cx="1500198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怀才不遇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9239272" y="4786346"/>
            <a:ext cx="1500198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重用人才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9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了解有关韩愈的文学常识</a:t>
            </a:r>
            <a:r>
              <a:rPr lang="en-US" dirty="0" smtClean="0"/>
              <a:t>,</a:t>
            </a:r>
            <a:r>
              <a:rPr lang="zh-CN" altLang="en-US" dirty="0" smtClean="0"/>
              <a:t>能正确地朗读课文</a:t>
            </a:r>
            <a:r>
              <a:rPr lang="en-US" dirty="0" smtClean="0"/>
              <a:t>,</a:t>
            </a:r>
            <a:r>
              <a:rPr lang="zh-CN" altLang="en-US" dirty="0" smtClean="0"/>
              <a:t>疏通文意。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了解</a:t>
            </a:r>
            <a:r>
              <a:rPr lang="en-US" dirty="0" smtClean="0"/>
              <a:t>“</a:t>
            </a:r>
            <a:r>
              <a:rPr lang="zh-CN" altLang="en-US" dirty="0" smtClean="0"/>
              <a:t>说</a:t>
            </a:r>
            <a:r>
              <a:rPr lang="en-US" dirty="0" smtClean="0"/>
              <a:t>”</a:t>
            </a:r>
            <a:r>
              <a:rPr lang="zh-CN" altLang="en-US" dirty="0" smtClean="0"/>
              <a:t>这种文体的特点</a:t>
            </a:r>
            <a:r>
              <a:rPr lang="en-US" dirty="0" smtClean="0"/>
              <a:t>,</a:t>
            </a:r>
            <a:r>
              <a:rPr lang="zh-CN" altLang="en-US" dirty="0" smtClean="0"/>
              <a:t>分辨其中的议论和记叙。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理解</a:t>
            </a:r>
            <a:r>
              <a:rPr lang="en-US" dirty="0" smtClean="0"/>
              <a:t>“</a:t>
            </a:r>
            <a:r>
              <a:rPr lang="zh-CN" altLang="en-US" dirty="0" smtClean="0"/>
              <a:t>千里马</a:t>
            </a:r>
            <a:r>
              <a:rPr lang="en-US" dirty="0" smtClean="0"/>
              <a:t>”“</a:t>
            </a:r>
            <a:r>
              <a:rPr lang="zh-CN" altLang="en-US" dirty="0" smtClean="0"/>
              <a:t>伯乐</a:t>
            </a:r>
            <a:r>
              <a:rPr lang="en-US" dirty="0" smtClean="0"/>
              <a:t>”“</a:t>
            </a:r>
            <a:r>
              <a:rPr lang="zh-CN" altLang="en-US" dirty="0" smtClean="0"/>
              <a:t>奴隶人</a:t>
            </a:r>
            <a:r>
              <a:rPr lang="en-US" dirty="0" smtClean="0"/>
              <a:t>”</a:t>
            </a:r>
            <a:r>
              <a:rPr lang="zh-CN" altLang="en-US" dirty="0" smtClean="0"/>
              <a:t>的深层含义。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学习托物寓意、以事喻理的议论方法</a:t>
            </a:r>
            <a:r>
              <a:rPr lang="en-US" dirty="0" smtClean="0"/>
              <a:t>,</a:t>
            </a:r>
            <a:r>
              <a:rPr lang="zh-CN" altLang="en-US" dirty="0" smtClean="0"/>
              <a:t>体会作者对古代封建统治者压抑、摧残人才的愤慨之情。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第 二 课 时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5429264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理解</a:t>
            </a:r>
            <a:r>
              <a:rPr lang="en-US" dirty="0" smtClean="0"/>
              <a:t>“</a:t>
            </a:r>
            <a:r>
              <a:rPr lang="zh-CN" altLang="en-US" dirty="0" smtClean="0"/>
              <a:t>千里马</a:t>
            </a:r>
            <a:r>
              <a:rPr lang="en-US" dirty="0" smtClean="0"/>
              <a:t>”“</a:t>
            </a:r>
            <a:r>
              <a:rPr lang="zh-CN" altLang="en-US" dirty="0" smtClean="0"/>
              <a:t>伯乐</a:t>
            </a:r>
            <a:r>
              <a:rPr lang="en-US" dirty="0" smtClean="0"/>
              <a:t>”“</a:t>
            </a:r>
            <a:r>
              <a:rPr lang="zh-CN" altLang="en-US" dirty="0" smtClean="0"/>
              <a:t>奴隶人</a:t>
            </a:r>
            <a:r>
              <a:rPr lang="en-US" dirty="0" smtClean="0"/>
              <a:t>”</a:t>
            </a:r>
            <a:r>
              <a:rPr lang="zh-CN" altLang="en-US" dirty="0" smtClean="0"/>
              <a:t>的深层含义。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学习托物寓意、以事喻理的议论方法。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858576" cy="1857388"/>
          </a:xfrm>
        </p:spPr>
        <p:txBody>
          <a:bodyPr/>
          <a:lstStyle/>
          <a:p>
            <a:r>
              <a:rPr lang="zh-CN" altLang="en-US" dirty="0" smtClean="0"/>
              <a:t>相传伯乐是春秋时人</a:t>
            </a:r>
            <a:r>
              <a:rPr lang="en-US" dirty="0" smtClean="0"/>
              <a:t>,</a:t>
            </a:r>
            <a:r>
              <a:rPr lang="zh-CN" altLang="en-US" dirty="0" smtClean="0"/>
              <a:t>姓孙名阳。据说</a:t>
            </a:r>
            <a:r>
              <a:rPr lang="en-US" dirty="0" smtClean="0"/>
              <a:t>,</a:t>
            </a:r>
            <a:r>
              <a:rPr lang="zh-CN" altLang="en-US" dirty="0" smtClean="0"/>
              <a:t>有匹千里马拉着沉重的盐车翻越太行山。在羊肠小道上</a:t>
            </a:r>
            <a:r>
              <a:rPr lang="en-US" dirty="0" smtClean="0"/>
              <a:t>,</a:t>
            </a:r>
            <a:r>
              <a:rPr lang="zh-CN" altLang="en-US" dirty="0" smtClean="0"/>
              <a:t>它用力挣扎</a:t>
            </a:r>
            <a:r>
              <a:rPr lang="en-US" dirty="0" smtClean="0"/>
              <a:t>,</a:t>
            </a:r>
            <a:r>
              <a:rPr lang="zh-CN" altLang="en-US" dirty="0" smtClean="0"/>
              <a:t>汗水淋漓</a:t>
            </a:r>
            <a:r>
              <a:rPr lang="en-US" dirty="0" smtClean="0"/>
              <a:t>,</a:t>
            </a:r>
            <a:r>
              <a:rPr lang="zh-CN" altLang="en-US" dirty="0" smtClean="0"/>
              <a:t>还是拉不上去。伯乐见了</a:t>
            </a:r>
            <a:r>
              <a:rPr lang="en-US" dirty="0" smtClean="0"/>
              <a:t>,</a:t>
            </a:r>
            <a:r>
              <a:rPr lang="zh-CN" altLang="en-US" dirty="0" smtClean="0"/>
              <a:t>就赶紧挽住千里马</a:t>
            </a:r>
            <a:r>
              <a:rPr lang="en-US" dirty="0" smtClean="0"/>
              <a:t>,</a:t>
            </a:r>
            <a:r>
              <a:rPr lang="zh-CN" altLang="en-US" dirty="0" smtClean="0"/>
              <a:t>泪流满面</a:t>
            </a:r>
            <a:r>
              <a:rPr lang="en-US" dirty="0" smtClean="0"/>
              <a:t>,</a:t>
            </a:r>
            <a:r>
              <a:rPr lang="zh-CN" altLang="en-US" dirty="0" smtClean="0"/>
              <a:t>并脱下自己的衣服盖在千里马身上。千里马低下头吐气</a:t>
            </a:r>
            <a:r>
              <a:rPr lang="en-US" dirty="0" smtClean="0"/>
              <a:t>,</a:t>
            </a:r>
            <a:r>
              <a:rPr lang="zh-CN" altLang="en-US" dirty="0" smtClean="0"/>
              <a:t>又抬起头来长鸣</a:t>
            </a:r>
            <a:r>
              <a:rPr lang="en-US" dirty="0" smtClean="0"/>
              <a:t>,</a:t>
            </a:r>
            <a:r>
              <a:rPr lang="zh-CN" altLang="en-US" dirty="0" smtClean="0"/>
              <a:t>嘶鸣声直达云霄。这是它感激伯乐了解并且体贴它啊。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马说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作于贞元十一年</a:t>
            </a:r>
            <a:r>
              <a:rPr lang="en-US" dirty="0" smtClean="0"/>
              <a:t>(795)</a:t>
            </a:r>
            <a:r>
              <a:rPr lang="zh-CN" altLang="en-US" dirty="0" smtClean="0"/>
              <a:t>至十六年</a:t>
            </a:r>
            <a:r>
              <a:rPr lang="en-US" dirty="0" smtClean="0"/>
              <a:t>(800)</a:t>
            </a:r>
            <a:r>
              <a:rPr lang="zh-CN" altLang="en-US" dirty="0" smtClean="0"/>
              <a:t>间。其时</a:t>
            </a:r>
            <a:r>
              <a:rPr lang="en-US" dirty="0" smtClean="0"/>
              <a:t>,</a:t>
            </a:r>
            <a:r>
              <a:rPr lang="zh-CN" altLang="en-US" dirty="0" smtClean="0"/>
              <a:t>韩愈初登仕途</a:t>
            </a:r>
            <a:r>
              <a:rPr lang="en-US" dirty="0" smtClean="0"/>
              <a:t>,</a:t>
            </a:r>
            <a:r>
              <a:rPr lang="zh-CN" altLang="en-US" dirty="0" smtClean="0"/>
              <a:t>很不得志</a:t>
            </a:r>
            <a:r>
              <a:rPr lang="en-US" dirty="0" smtClean="0"/>
              <a:t>,</a:t>
            </a:r>
            <a:r>
              <a:rPr lang="zh-CN" altLang="en-US" dirty="0" smtClean="0"/>
              <a:t>曾三次上书宰相求擢用</a:t>
            </a:r>
            <a:r>
              <a:rPr lang="en-US" dirty="0" smtClean="0"/>
              <a:t>,“</a:t>
            </a:r>
            <a:r>
              <a:rPr lang="zh-CN" altLang="en-US" dirty="0" smtClean="0"/>
              <a:t>足三及门</a:t>
            </a:r>
            <a:r>
              <a:rPr lang="en-US" dirty="0" smtClean="0"/>
              <a:t>,</a:t>
            </a:r>
            <a:r>
              <a:rPr lang="zh-CN" altLang="en-US" dirty="0" smtClean="0"/>
              <a:t>而阍人</a:t>
            </a:r>
            <a:r>
              <a:rPr lang="en-US" dirty="0" smtClean="0"/>
              <a:t>(</a:t>
            </a:r>
            <a:r>
              <a:rPr lang="zh-CN" altLang="en-US" dirty="0" smtClean="0"/>
              <a:t>守门人</a:t>
            </a:r>
            <a:r>
              <a:rPr lang="en-US" dirty="0" smtClean="0"/>
              <a:t>)</a:t>
            </a:r>
            <a:r>
              <a:rPr lang="zh-CN" altLang="en-US" dirty="0" smtClean="0"/>
              <a:t>辞焉</a:t>
            </a:r>
            <a:r>
              <a:rPr lang="en-US" dirty="0" smtClean="0"/>
              <a:t>”</a:t>
            </a:r>
            <a:r>
              <a:rPr lang="zh-CN" altLang="en-US" dirty="0" smtClean="0"/>
              <a:t>。尽管如此</a:t>
            </a:r>
            <a:r>
              <a:rPr lang="en-US" dirty="0" smtClean="0"/>
              <a:t>,</a:t>
            </a:r>
            <a:r>
              <a:rPr lang="zh-CN" altLang="en-US" dirty="0" smtClean="0"/>
              <a:t>他仍然声明自己</a:t>
            </a:r>
            <a:r>
              <a:rPr lang="en-US" dirty="0" smtClean="0"/>
              <a:t>“</a:t>
            </a:r>
            <a:r>
              <a:rPr lang="zh-CN" altLang="en-US" dirty="0" smtClean="0"/>
              <a:t>有忧天下之心</a:t>
            </a:r>
            <a:r>
              <a:rPr lang="en-US" dirty="0" smtClean="0"/>
              <a:t>”,</a:t>
            </a:r>
            <a:r>
              <a:rPr lang="zh-CN" altLang="en-US" dirty="0" smtClean="0"/>
              <a:t>不会遁迹山林</a:t>
            </a:r>
            <a:r>
              <a:rPr lang="en-US" dirty="0" smtClean="0"/>
              <a:t>,</a:t>
            </a:r>
            <a:r>
              <a:rPr lang="zh-CN" altLang="en-US" dirty="0" smtClean="0"/>
              <a:t>因此郁郁不乐</a:t>
            </a:r>
            <a:r>
              <a:rPr lang="en-US" dirty="0" smtClean="0"/>
              <a:t>,</a:t>
            </a:r>
            <a:r>
              <a:rPr lang="zh-CN" altLang="en-US" dirty="0" smtClean="0"/>
              <a:t>有</a:t>
            </a:r>
            <a:r>
              <a:rPr lang="en-US" dirty="0" smtClean="0"/>
              <a:t>“</a:t>
            </a:r>
            <a:r>
              <a:rPr lang="zh-CN" altLang="en-US" dirty="0" smtClean="0"/>
              <a:t>伯乐不常有</a:t>
            </a:r>
            <a:r>
              <a:rPr lang="en-US" dirty="0" smtClean="0"/>
              <a:t>”</a:t>
            </a:r>
            <a:r>
              <a:rPr lang="zh-CN" altLang="en-US" dirty="0" smtClean="0"/>
              <a:t>之叹。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3714776"/>
          </a:xfrm>
        </p:spPr>
        <p:txBody>
          <a:bodyPr/>
          <a:lstStyle/>
          <a:p>
            <a:r>
              <a:rPr lang="zh-CN" altLang="en-US" dirty="0" smtClean="0"/>
              <a:t>今天</a:t>
            </a:r>
            <a:r>
              <a:rPr lang="en-US" dirty="0" smtClean="0"/>
              <a:t>,</a:t>
            </a:r>
            <a:r>
              <a:rPr lang="zh-CN" altLang="en-US" dirty="0" smtClean="0"/>
              <a:t>我们再次学习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马说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深入探究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马说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的主题</a:t>
            </a:r>
            <a:r>
              <a:rPr lang="en-US" dirty="0" smtClean="0"/>
              <a:t>,</a:t>
            </a:r>
            <a:r>
              <a:rPr lang="zh-CN" altLang="en-US" dirty="0" smtClean="0"/>
              <a:t>理解作者所表达的思想感情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1" name="Object 1"/>
          <p:cNvGraphicFramePr>
            <a:graphicFrameLocks noChangeAspect="1"/>
          </p:cNvGraphicFramePr>
          <p:nvPr/>
        </p:nvGraphicFramePr>
        <p:xfrm>
          <a:off x="1095340" y="1857364"/>
          <a:ext cx="9434512" cy="4800600"/>
        </p:xfrm>
        <a:graphic>
          <a:graphicData uri="http://schemas.openxmlformats.org/presentationml/2006/ole">
            <p:oleObj spid="_x0000_s51201" name="文档" r:id="rId3" imgW="9463171" imgH="5072525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71546"/>
            <a:ext cx="10358510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解释下列加点的古今异义词。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310050" y="1714488"/>
            <a:ext cx="2214578" cy="857256"/>
          </a:xfrm>
        </p:spPr>
        <p:txBody>
          <a:bodyPr/>
          <a:lstStyle/>
          <a:p>
            <a:pPr indent="0"/>
            <a:r>
              <a:rPr lang="zh-CN" altLang="en-US" dirty="0" smtClean="0"/>
              <a:t>容量单位</a:t>
            </a:r>
            <a:endParaRPr lang="zh-CN" altLang="en-US" dirty="0"/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381488" y="2357430"/>
            <a:ext cx="264320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石头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3595670" y="3357562"/>
            <a:ext cx="92869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即使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3738546" y="4000504"/>
            <a:ext cx="92869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虽然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4238612" y="5000636"/>
            <a:ext cx="178595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正确方法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4095736" y="5572140"/>
            <a:ext cx="178595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道路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9" grpId="0"/>
      <p:bldP spid="10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找出并解释下列各句中的通假字。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才美不外见</a:t>
            </a:r>
          </a:p>
          <a:p>
            <a:r>
              <a:rPr lang="zh-CN" altLang="en-US" u="sng" dirty="0" smtClean="0"/>
              <a:t>　　</a:t>
            </a:r>
            <a:r>
              <a:rPr lang="zh-CN" altLang="en-US" dirty="0" smtClean="0"/>
              <a:t>通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　含义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食之不能尽其材</a:t>
            </a:r>
          </a:p>
          <a:p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通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en-US" u="sng" dirty="0" smtClean="0"/>
              <a:t> 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zh-CN" altLang="en-US" dirty="0" smtClean="0"/>
              <a:t>含义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 </a:t>
            </a:r>
          </a:p>
          <a:p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通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en-US" u="sng" dirty="0" smtClean="0"/>
              <a:t> 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zh-CN" altLang="en-US" dirty="0" smtClean="0"/>
              <a:t>含义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其真无马邪</a:t>
            </a:r>
          </a:p>
          <a:p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通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en-US" u="sng" dirty="0" smtClean="0"/>
              <a:t> 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zh-CN" altLang="en-US" dirty="0" smtClean="0"/>
              <a:t>含义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2214554"/>
            <a:ext cx="3071834" cy="571504"/>
          </a:xfrm>
        </p:spPr>
        <p:txBody>
          <a:bodyPr/>
          <a:lstStyle/>
          <a:p>
            <a:r>
              <a:rPr lang="zh-CN" altLang="en-US" dirty="0" smtClean="0"/>
              <a:t>见          现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4452926" y="2214554"/>
            <a:ext cx="357190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显露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或表现 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4167174" y="3500438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738150" y="3500438"/>
            <a:ext cx="2571768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食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	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饲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666712" y="4143380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材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1809720" y="4143380"/>
            <a:ext cx="1428760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才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4310050" y="4143380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才能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595274" y="5429264"/>
            <a:ext cx="164307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邪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1666844" y="5429264"/>
            <a:ext cx="128588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耶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文本占位符 2"/>
          <p:cNvSpPr txBox="1">
            <a:spLocks/>
          </p:cNvSpPr>
          <p:nvPr/>
        </p:nvSpPr>
        <p:spPr>
          <a:xfrm>
            <a:off x="4452926" y="5429264"/>
            <a:ext cx="135732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吗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11" grpId="0" build="p"/>
      <p:bldP spid="7" grpId="0" build="p"/>
      <p:bldP spid="8" grpId="0" build="p"/>
      <p:bldP spid="9" grpId="0" build="p"/>
      <p:bldP spid="18" grpId="0" build="p"/>
      <p:bldP spid="19" grpId="0" build="p"/>
      <p:bldP spid="20" grpId="0" build="p"/>
      <p:bldP spid="2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142984"/>
            <a:ext cx="11310974" cy="4286280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马说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共三段</a:t>
            </a:r>
            <a:r>
              <a:rPr lang="en-US" dirty="0" smtClean="0"/>
              <a:t>,</a:t>
            </a:r>
            <a:r>
              <a:rPr lang="zh-CN" altLang="en-US" dirty="0" smtClean="0"/>
              <a:t>阐述了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和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dirty="0" smtClean="0"/>
              <a:t>的</a:t>
            </a:r>
            <a:r>
              <a:rPr lang="zh-CN" altLang="en-US" dirty="0" smtClean="0"/>
              <a:t>关系</a:t>
            </a:r>
            <a:r>
              <a:rPr lang="en-US" dirty="0" smtClean="0"/>
              <a:t>,</a:t>
            </a:r>
            <a:r>
              <a:rPr lang="zh-CN" altLang="en-US" dirty="0" smtClean="0"/>
              <a:t>提出了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        </a:t>
            </a:r>
            <a:r>
              <a:rPr lang="en-US" dirty="0" smtClean="0"/>
              <a:t>”</a:t>
            </a:r>
            <a:r>
              <a:rPr lang="zh-CN" altLang="en-US" dirty="0" smtClean="0"/>
              <a:t>的观点。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595934" y="1071546"/>
            <a:ext cx="2428892" cy="571504"/>
          </a:xfrm>
        </p:spPr>
        <p:txBody>
          <a:bodyPr/>
          <a:lstStyle/>
          <a:p>
            <a:r>
              <a:rPr lang="zh-CN" altLang="en-US" dirty="0" smtClean="0"/>
              <a:t>千里马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-333420" y="1714488"/>
            <a:ext cx="492922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千里马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常有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而伯乐不常有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4381488" y="1071546"/>
            <a:ext cx="200026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伯乐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93001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精读课文 </a:t>
            </a:r>
            <a:r>
              <a:rPr lang="en-US" dirty="0" smtClean="0"/>
              <a:t>,</a:t>
            </a:r>
            <a:r>
              <a:rPr lang="zh-CN" altLang="en-US" dirty="0" smtClean="0"/>
              <a:t>深入理解。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根据文章内容填空。</a:t>
            </a:r>
          </a:p>
          <a:p>
            <a:r>
              <a:rPr lang="zh-CN" altLang="en-US" dirty="0" smtClean="0"/>
              <a:t>文章把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比作</a:t>
            </a:r>
            <a:r>
              <a:rPr lang="en-US" dirty="0" smtClean="0"/>
              <a:t>“</a:t>
            </a:r>
            <a:r>
              <a:rPr lang="zh-CN" altLang="en-US" dirty="0" smtClean="0"/>
              <a:t>食马者</a:t>
            </a:r>
            <a:r>
              <a:rPr lang="en-US" dirty="0" smtClean="0"/>
              <a:t>”,</a:t>
            </a:r>
            <a:r>
              <a:rPr lang="zh-CN" altLang="en-US" dirty="0" smtClean="0"/>
              <a:t>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比作</a:t>
            </a:r>
            <a:r>
              <a:rPr lang="en-US" dirty="0" smtClean="0"/>
              <a:t>“</a:t>
            </a:r>
            <a:r>
              <a:rPr lang="zh-CN" altLang="en-US" dirty="0" smtClean="0"/>
              <a:t>千里马</a:t>
            </a:r>
            <a:r>
              <a:rPr lang="en-US" dirty="0" smtClean="0"/>
              <a:t>”,</a:t>
            </a:r>
            <a:r>
              <a:rPr lang="zh-CN" altLang="en-US" dirty="0" smtClean="0"/>
              <a:t>用</a:t>
            </a:r>
            <a:r>
              <a:rPr lang="en-US" dirty="0" smtClean="0"/>
              <a:t>“</a:t>
            </a:r>
            <a:r>
              <a:rPr lang="zh-CN" altLang="en-US" dirty="0" smtClean="0"/>
              <a:t>伯乐</a:t>
            </a:r>
            <a:r>
              <a:rPr lang="en-US" dirty="0" smtClean="0"/>
              <a:t>”</a:t>
            </a:r>
            <a:r>
              <a:rPr lang="zh-CN" altLang="en-US" dirty="0" smtClean="0"/>
              <a:t>喻指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en-US" altLang="zh-CN" u="sng" dirty="0" smtClean="0"/>
              <a:t> </a:t>
            </a:r>
            <a:r>
              <a:rPr lang="en-US" altLang="zh-CN" u="sng" dirty="0" smtClean="0"/>
              <a:t>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用千里马不遇</a:t>
            </a:r>
            <a:r>
              <a:rPr lang="zh-CN" altLang="en-US" dirty="0" smtClean="0"/>
              <a:t>伯乐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</a:t>
            </a:r>
            <a:r>
              <a:rPr lang="en-US" dirty="0" smtClean="0"/>
              <a:t>,</a:t>
            </a:r>
            <a:r>
              <a:rPr lang="zh-CN" altLang="en-US" dirty="0" smtClean="0"/>
              <a:t>以千里马</a:t>
            </a:r>
            <a:r>
              <a:rPr lang="en-US" dirty="0" smtClean="0"/>
              <a:t>“</a:t>
            </a:r>
            <a:r>
              <a:rPr lang="zh-CN" altLang="en-US" dirty="0" smtClean="0"/>
              <a:t>只辱于奴隶人之手</a:t>
            </a:r>
            <a:r>
              <a:rPr lang="en-US" dirty="0" smtClean="0"/>
              <a:t>,</a:t>
            </a:r>
            <a:r>
              <a:rPr lang="zh-CN" altLang="en-US" dirty="0" smtClean="0"/>
              <a:t>骈死于槽枥之间</a:t>
            </a:r>
            <a:r>
              <a:rPr lang="en-US" dirty="0" smtClean="0"/>
              <a:t>”</a:t>
            </a:r>
            <a:r>
              <a:rPr lang="zh-CN" altLang="en-US" dirty="0" smtClean="0"/>
              <a:t>的遭遇比喻有才能的人终生不得赏识的际遇以及集中抨击</a:t>
            </a:r>
            <a:r>
              <a:rPr lang="en-US" dirty="0" smtClean="0"/>
              <a:t>(</a:t>
            </a:r>
            <a:r>
              <a:rPr lang="zh-CN" altLang="en-US" dirty="0" smtClean="0"/>
              <a:t>反映</a:t>
            </a:r>
            <a:r>
              <a:rPr lang="en-US" dirty="0" smtClean="0"/>
              <a:t>)</a:t>
            </a:r>
            <a:r>
              <a:rPr lang="zh-CN" altLang="en-US" dirty="0" smtClean="0"/>
              <a:t>了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</a:t>
            </a:r>
            <a:r>
              <a:rPr lang="en-US" altLang="zh-CN" u="sng" dirty="0" smtClean="0"/>
              <a:t> </a:t>
            </a:r>
            <a:r>
              <a:rPr lang="en-US" altLang="zh-CN" u="sng" dirty="0" smtClean="0"/>
              <a:t>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的社会现象</a:t>
            </a:r>
            <a:r>
              <a:rPr lang="en-US" dirty="0" smtClean="0"/>
              <a:t>,</a:t>
            </a:r>
            <a:r>
              <a:rPr lang="zh-CN" altLang="en-US" dirty="0" smtClean="0"/>
              <a:t>寄托了作者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的思想感情。</a:t>
            </a:r>
            <a:endParaRPr lang="zh-CN" altLang="en-US" dirty="0"/>
          </a:p>
        </p:txBody>
      </p:sp>
      <p:sp>
        <p:nvSpPr>
          <p:cNvPr id="3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809852" y="2857496"/>
            <a:ext cx="3857652" cy="571504"/>
          </a:xfrm>
        </p:spPr>
        <p:txBody>
          <a:bodyPr/>
          <a:lstStyle/>
          <a:p>
            <a:r>
              <a:rPr lang="zh-CN" altLang="en-US" dirty="0" smtClean="0"/>
              <a:t>愚妄浅薄的封建统治者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3"/>
          <p:cNvSpPr txBox="1">
            <a:spLocks/>
          </p:cNvSpPr>
          <p:nvPr/>
        </p:nvSpPr>
        <p:spPr>
          <a:xfrm>
            <a:off x="9739338" y="2857496"/>
            <a:ext cx="1143008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人才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3"/>
          <p:cNvSpPr txBox="1">
            <a:spLocks/>
          </p:cNvSpPr>
          <p:nvPr/>
        </p:nvSpPr>
        <p:spPr>
          <a:xfrm>
            <a:off x="4952992" y="3500438"/>
            <a:ext cx="4357718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能识别人才的封建统治者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952464" y="4143380"/>
            <a:ext cx="621510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    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比喻统治者不识人才和摧残人才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>
            <a:off x="4452926" y="5429264"/>
            <a:ext cx="6357982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统治者不能识别人才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摧残、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埋没人才</a:t>
            </a:r>
            <a:endParaRPr 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3"/>
          <p:cNvSpPr txBox="1">
            <a:spLocks/>
          </p:cNvSpPr>
          <p:nvPr/>
        </p:nvSpPr>
        <p:spPr>
          <a:xfrm>
            <a:off x="3595670" y="6072206"/>
            <a:ext cx="2214578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不满和愤慨</a:t>
            </a:r>
            <a:endParaRPr 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本文写了千里马的哪些遭遇</a:t>
            </a:r>
            <a:r>
              <a:rPr lang="en-US" dirty="0" smtClean="0"/>
              <a:t>?</a:t>
            </a:r>
            <a:r>
              <a:rPr lang="zh-CN" altLang="en-US" dirty="0" smtClean="0"/>
              <a:t>它暗示在封建时代</a:t>
            </a:r>
            <a:r>
              <a:rPr lang="en-US" dirty="0" smtClean="0"/>
              <a:t>,</a:t>
            </a:r>
            <a:r>
              <a:rPr lang="zh-CN" altLang="en-US" dirty="0" smtClean="0"/>
              <a:t>统治者是怎样对待真正的人才的</a:t>
            </a:r>
            <a:r>
              <a:rPr lang="en-US" dirty="0" smtClean="0"/>
              <a:t>?</a:t>
            </a:r>
            <a:endParaRPr lang="zh-CN" altLang="en-US" dirty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2357430"/>
            <a:ext cx="10644262" cy="857256"/>
          </a:xfrm>
        </p:spPr>
        <p:txBody>
          <a:bodyPr/>
          <a:lstStyle/>
          <a:p>
            <a:r>
              <a:rPr lang="en-US" dirty="0" smtClean="0"/>
              <a:t>①</a:t>
            </a:r>
            <a:r>
              <a:rPr lang="zh-CN" altLang="en-US" dirty="0" smtClean="0"/>
              <a:t>祗辱于奴隶人之手</a:t>
            </a:r>
            <a:r>
              <a:rPr lang="en-US" dirty="0" smtClean="0"/>
              <a:t>,</a:t>
            </a:r>
            <a:r>
              <a:rPr lang="zh-CN" altLang="en-US" dirty="0" smtClean="0"/>
              <a:t>骈死于槽枥之间</a:t>
            </a:r>
            <a:r>
              <a:rPr lang="en-US" dirty="0" smtClean="0"/>
              <a:t>;②</a:t>
            </a:r>
            <a:r>
              <a:rPr lang="zh-CN" altLang="en-US" dirty="0" smtClean="0"/>
              <a:t>虽有千里之能</a:t>
            </a:r>
            <a:r>
              <a:rPr lang="en-US" dirty="0" smtClean="0"/>
              <a:t>,</a:t>
            </a:r>
            <a:r>
              <a:rPr lang="zh-CN" altLang="en-US" dirty="0" smtClean="0"/>
              <a:t>食不饱</a:t>
            </a:r>
            <a:r>
              <a:rPr lang="en-US" dirty="0" smtClean="0"/>
              <a:t>,</a:t>
            </a:r>
            <a:r>
              <a:rPr lang="zh-CN" altLang="en-US" dirty="0" smtClean="0"/>
              <a:t>力不足</a:t>
            </a:r>
            <a:r>
              <a:rPr lang="en-US" dirty="0" smtClean="0"/>
              <a:t>,</a:t>
            </a:r>
            <a:r>
              <a:rPr lang="zh-CN" altLang="en-US" dirty="0" smtClean="0"/>
              <a:t>才美不外见</a:t>
            </a:r>
            <a:r>
              <a:rPr lang="en-US" dirty="0" smtClean="0"/>
              <a:t>,</a:t>
            </a:r>
            <a:r>
              <a:rPr lang="zh-CN" altLang="en-US" dirty="0" smtClean="0"/>
              <a:t>且欲与常马等不可得。</a:t>
            </a:r>
          </a:p>
          <a:p>
            <a:r>
              <a:rPr lang="zh-CN" altLang="en-US" dirty="0" smtClean="0"/>
              <a:t>不能</a:t>
            </a:r>
            <a:r>
              <a:rPr lang="zh-CN" altLang="en-US" dirty="0" smtClean="0"/>
              <a:t>识别人才</a:t>
            </a:r>
            <a:r>
              <a:rPr lang="en-US" dirty="0" smtClean="0"/>
              <a:t>,</a:t>
            </a:r>
            <a:r>
              <a:rPr lang="zh-CN" altLang="en-US" dirty="0" smtClean="0"/>
              <a:t>摧残、埋没人才。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2970</TotalTime>
  <Words>1075</Words>
  <Application>Microsoft Office PowerPoint</Application>
  <PresentationFormat>自定义</PresentationFormat>
  <Paragraphs>99</Paragraphs>
  <Slides>21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632</cp:revision>
  <dcterms:created xsi:type="dcterms:W3CDTF">2017-02-11T06:33:00Z</dcterms:created>
  <dcterms:modified xsi:type="dcterms:W3CDTF">2019-12-29T03:28:19Z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