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673" r:id="rId2"/>
  </p:sldMasterIdLst>
  <p:notesMasterIdLst>
    <p:notesMasterId r:id="rId28"/>
  </p:notesMasterIdLst>
  <p:handoutMasterIdLst>
    <p:handoutMasterId r:id="rId29"/>
  </p:handoutMasterIdLst>
  <p:sldIdLst>
    <p:sldId id="371" r:id="rId3"/>
    <p:sldId id="429" r:id="rId4"/>
    <p:sldId id="444" r:id="rId5"/>
    <p:sldId id="516" r:id="rId6"/>
    <p:sldId id="428" r:id="rId7"/>
    <p:sldId id="445" r:id="rId8"/>
    <p:sldId id="517" r:id="rId9"/>
    <p:sldId id="529" r:id="rId10"/>
    <p:sldId id="397" r:id="rId11"/>
    <p:sldId id="521" r:id="rId12"/>
    <p:sldId id="530" r:id="rId13"/>
    <p:sldId id="531" r:id="rId14"/>
    <p:sldId id="532" r:id="rId15"/>
    <p:sldId id="533" r:id="rId16"/>
    <p:sldId id="534" r:id="rId17"/>
    <p:sldId id="480" r:id="rId18"/>
    <p:sldId id="535" r:id="rId19"/>
    <p:sldId id="536" r:id="rId20"/>
    <p:sldId id="527" r:id="rId21"/>
    <p:sldId id="537" r:id="rId22"/>
    <p:sldId id="528" r:id="rId23"/>
    <p:sldId id="538" r:id="rId24"/>
    <p:sldId id="539" r:id="rId25"/>
    <p:sldId id="476" r:id="rId26"/>
    <p:sldId id="395" r:id="rId27"/>
  </p:sldIdLst>
  <p:sldSz cx="12192000" cy="6858000"/>
  <p:notesSz cx="6858000" cy="9144000"/>
  <p:defaultTextStyle>
    <a:defPPr>
      <a:defRPr lang="zh-CN"/>
    </a:defPPr>
    <a:lvl1pPr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1pPr>
    <a:lvl2pPr marL="4572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2pPr>
    <a:lvl3pPr marL="9144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3pPr>
    <a:lvl4pPr marL="13716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4pPr>
    <a:lvl5pPr marL="18288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5pPr>
    <a:lvl6pPr marL="2286000" algn="l" defTabSz="914400" rtl="0" eaLnBrk="1" latinLnBrk="0" hangingPunct="1">
      <a:defRPr sz="2200" b="1" kern="1200">
        <a:solidFill>
          <a:srgbClr val="000000"/>
        </a:solidFill>
        <a:latin typeface="Times New Roman" pitchFamily="18" charset="0"/>
        <a:ea typeface="微软雅黑" pitchFamily="34" charset="-122"/>
        <a:cs typeface="+mn-cs"/>
      </a:defRPr>
    </a:lvl6pPr>
    <a:lvl7pPr marL="2743200" algn="l" defTabSz="914400" rtl="0" eaLnBrk="1" latinLnBrk="0" hangingPunct="1">
      <a:defRPr sz="2200" b="1" kern="1200">
        <a:solidFill>
          <a:srgbClr val="000000"/>
        </a:solidFill>
        <a:latin typeface="Times New Roman" pitchFamily="18" charset="0"/>
        <a:ea typeface="微软雅黑" pitchFamily="34" charset="-122"/>
        <a:cs typeface="+mn-cs"/>
      </a:defRPr>
    </a:lvl7pPr>
    <a:lvl8pPr marL="3200400" algn="l" defTabSz="914400" rtl="0" eaLnBrk="1" latinLnBrk="0" hangingPunct="1">
      <a:defRPr sz="2200" b="1" kern="1200">
        <a:solidFill>
          <a:srgbClr val="000000"/>
        </a:solidFill>
        <a:latin typeface="Times New Roman" pitchFamily="18" charset="0"/>
        <a:ea typeface="微软雅黑" pitchFamily="34" charset="-122"/>
        <a:cs typeface="+mn-cs"/>
      </a:defRPr>
    </a:lvl8pPr>
    <a:lvl9pPr marL="3657600" algn="l" defTabSz="914400" rtl="0" eaLnBrk="1" latinLnBrk="0" hangingPunct="1">
      <a:defRPr sz="2200" b="1" kern="1200">
        <a:solidFill>
          <a:srgbClr val="000000"/>
        </a:solidFill>
        <a:latin typeface="Times New Roman" pitchFamily="18" charset="0"/>
        <a:ea typeface="微软雅黑" pitchFamily="34" charset="-122"/>
        <a:cs typeface="+mn-cs"/>
      </a:defRPr>
    </a:lvl9pPr>
  </p:defaultTextStyle>
  <p:extLst>
    <p:ext uri="{EFAFB233-063F-42B5-8137-9DF3F51BA10A}">
      <p15:sldGuideLst xmlns:p15="http://schemas.microsoft.com/office/powerpoint/2012/main" xmlns="">
        <p15:guide id="1" orient="horz" pos="2205">
          <p15:clr>
            <a:srgbClr val="A4A3A4"/>
          </p15:clr>
        </p15:guide>
        <p15:guide id="2" pos="384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FF"/>
    <a:srgbClr val="FFFFFF"/>
    <a:srgbClr val="B608C8"/>
    <a:srgbClr val="EE8012"/>
    <a:srgbClr val="EB9415"/>
    <a:srgbClr val="35CBC4"/>
    <a:srgbClr val="558335"/>
    <a:srgbClr val="EB6FC8"/>
    <a:srgbClr val="000000"/>
    <a:srgbClr val="C9C9C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主题样式 2 - 强调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354" autoAdjust="0"/>
    <p:restoredTop sz="98795" autoAdjust="0"/>
  </p:normalViewPr>
  <p:slideViewPr>
    <p:cSldViewPr>
      <p:cViewPr varScale="1">
        <p:scale>
          <a:sx n="56" d="100"/>
          <a:sy n="56" d="100"/>
        </p:scale>
        <p:origin x="-90" y="-756"/>
      </p:cViewPr>
      <p:guideLst>
        <p:guide orient="horz" pos="2205"/>
        <p:guide pos="3840"/>
      </p:guideLst>
    </p:cSldViewPr>
  </p:slideViewPr>
  <p:outlineViewPr>
    <p:cViewPr>
      <p:scale>
        <a:sx n="33" d="100"/>
        <a:sy n="33" d="100"/>
      </p:scale>
      <p:origin x="0" y="9438"/>
    </p:cViewPr>
  </p:outlineViewPr>
  <p:notesTextViewPr>
    <p:cViewPr>
      <p:scale>
        <a:sx n="100" d="100"/>
        <a:sy n="100" d="100"/>
      </p:scale>
      <p:origin x="0" y="0"/>
    </p:cViewPr>
  </p:notesTextViewPr>
  <p:notesViewPr>
    <p:cSldViewPr>
      <p:cViewPr varScale="1">
        <p:scale>
          <a:sx n="41" d="100"/>
          <a:sy n="41" d="100"/>
        </p:scale>
        <p:origin x="-1782" y="-11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tableStyles" Target="tableStyle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handoutMaster" Target="handoutMasters/handoutMaster1.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theme" Target="theme/theme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notesMaster" Target="notesMasters/notesMaster1.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viewProps" Target="viewProps.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presProps" Target="presProp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367A1F79-9674-45EB-B8A6-1351A6753A23}" type="datetimeFigureOut">
              <a:rPr lang="zh-CN" altLang="en-US"/>
              <a:pPr>
                <a:defRPr/>
              </a:pPr>
              <a:t>2019/12/28</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4A824B8-E200-4359-8853-E0F6A88E97BD}"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A6695BAE-1F34-42A7-8D3E-D1B8CD91B1BA}" type="datetimeFigureOut">
              <a:rPr lang="zh-CN" altLang="en-US"/>
              <a:pPr>
                <a:defRPr/>
              </a:pPr>
              <a:t>2019/12/28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51922F9-717D-48C6-9265-54BFA63D79C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5.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751922F9-717D-48C6-9265-54BFA63D79CE}" type="slidenum">
              <a:rPr lang="zh-CN" altLang="en-US" smtClean="0"/>
              <a:pPr>
                <a:defRPr/>
              </a:pPr>
              <a:t>6</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751922F9-717D-48C6-9265-54BFA63D79CE}" type="slidenum">
              <a:rPr lang="zh-CN" altLang="en-US" smtClean="0"/>
              <a:pPr>
                <a:defRPr/>
              </a:pPr>
              <a:t>7</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751922F9-717D-48C6-9265-54BFA63D79CE}" type="slidenum">
              <a:rPr lang="zh-CN" altLang="en-US" smtClean="0"/>
              <a:pPr>
                <a:defRPr/>
              </a:pPr>
              <a:t>8</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headEnd/>
            <a:tailEnd/>
          </a:ln>
        </p:spPr>
      </p:sp>
      <p:sp>
        <p:nvSpPr>
          <p:cNvPr id="86019"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8602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4CAB7FD-21D3-41BA-B92E-E96B567A9861}" type="slidenum">
              <a:rPr lang="zh-CN" altLang="en-US"/>
              <a:pPr fontAlgn="base">
                <a:spcBef>
                  <a:spcPct val="0"/>
                </a:spcBef>
                <a:spcAft>
                  <a:spcPct val="0"/>
                </a:spcAft>
              </a:pPr>
              <a:t>25</a:t>
            </a:fld>
            <a:endParaRPr lang="en-US" altLang="zh-CN"/>
          </a:p>
        </p:txBody>
      </p:sp>
    </p:spTree>
    <p:extLst>
      <p:ext uri="{BB962C8B-B14F-4D97-AF65-F5344CB8AC3E}">
        <p14:creationId xmlns:p14="http://schemas.microsoft.com/office/powerpoint/2010/main" xmlns="" val="35392880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071678"/>
            <a:ext cx="10358510" cy="857256"/>
          </a:xfrm>
          <a:prstGeom prst="rect">
            <a:avLst/>
          </a:prstGeom>
        </p:spPr>
        <p:txBody>
          <a:bodyPr/>
          <a:lstStyle>
            <a:lvl1pPr marL="0" indent="72000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148904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学习目标">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666712" y="1571612"/>
            <a:ext cx="10930014" cy="4643470"/>
          </a:xfrm>
          <a:prstGeom prst="round2SameRect">
            <a:avLst/>
          </a:prstGeom>
          <a:ln/>
        </p:spPr>
        <p:style>
          <a:lnRef idx="2">
            <a:schemeClr val="dk1"/>
          </a:lnRef>
          <a:fillRef idx="1">
            <a:schemeClr val="lt1"/>
          </a:fillRef>
          <a:effectRef idx="0">
            <a:schemeClr val="dk1"/>
          </a:effectRef>
          <a:fontRef idx="none"/>
        </p:style>
        <p:txBody>
          <a:bodyPr/>
          <a:lstStyle>
            <a:lvl1pPr marL="0" indent="720000" hangingPunct="0">
              <a:lnSpc>
                <a:spcPct val="150000"/>
              </a:lnSpc>
              <a:spcBef>
                <a:spcPts val="0"/>
              </a:spcBef>
              <a:buFontTx/>
              <a:buNone/>
              <a:defRPr sz="2800" baseline="0">
                <a:effectLst/>
                <a:latin typeface="华文细黑" pitchFamily="2" charset="-122"/>
                <a:ea typeface="华文细黑" pitchFamily="2" charset="-122"/>
              </a:defRPr>
            </a:lvl1pPr>
          </a:lstStyle>
          <a:p>
            <a:pPr lvl="0"/>
            <a:r>
              <a:rPr lang="zh-CN" altLang="en-US" dirty="0"/>
              <a:t>单击此处编辑母版文本样式</a:t>
            </a:r>
          </a:p>
        </p:txBody>
      </p:sp>
      <p:sp>
        <p:nvSpPr>
          <p:cNvPr id="4" name="下箭头标注 3"/>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学习目标</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4214818"/>
            <a:ext cx="10358510" cy="857256"/>
          </a:xfrm>
          <a:prstGeom prst="rect">
            <a:avLst/>
          </a:prstGeom>
        </p:spPr>
        <p:txBody>
          <a:bodyPr/>
          <a:lstStyle>
            <a:lvl1pPr marL="0" indent="720000" hangingPunct="0">
              <a:lnSpc>
                <a:spcPct val="150000"/>
              </a:lnSpc>
              <a:spcBef>
                <a:spcPts val="0"/>
              </a:spcBef>
              <a:buFontTx/>
              <a:buNone/>
              <a:defRPr sz="2800" b="0"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extLst>
      <p:ext uri="{BB962C8B-B14F-4D97-AF65-F5344CB8AC3E}">
        <p14:creationId xmlns:p14="http://schemas.microsoft.com/office/powerpoint/2010/main" xmlns="" val="189791275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2"/>
          </p:nvPr>
        </p:nvSpPr>
        <p:spPr>
          <a:xfrm>
            <a:off x="881026" y="2714620"/>
            <a:ext cx="10358510" cy="185738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预习导学">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0" baseline="0">
                <a:latin typeface="华文细黑" pitchFamily="2" charset="-122"/>
                <a:ea typeface="华文细黑" pitchFamily="2" charset="-122"/>
              </a:defRPr>
            </a:lvl1pPr>
          </a:lstStyle>
          <a:p>
            <a:pPr lvl="0"/>
            <a:r>
              <a:rPr lang="zh-CN" altLang="en-US" dirty="0"/>
              <a:t>单击此处编辑母版文本样式</a:t>
            </a:r>
          </a:p>
        </p:txBody>
      </p:sp>
      <p:sp>
        <p:nvSpPr>
          <p:cNvPr id="8" name="下箭头标注 7"/>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预习导学</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571744"/>
            <a:ext cx="10358510" cy="857256"/>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探究新知">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7" name="下箭头标注 6"/>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合作探究</a:t>
            </a:r>
            <a:endParaRPr lang="zh-CN" altLang="en-US" sz="2800" dirty="0">
              <a:solidFill>
                <a:srgbClr val="FFFFFF"/>
              </a:solidFill>
              <a:effectLst>
                <a:outerShdw blurRad="38100" dist="38100" dir="2700000" algn="tl">
                  <a:srgbClr val="000000">
                    <a:alpha val="43137"/>
                  </a:srgbClr>
                </a:outerShdw>
              </a:effectLst>
            </a:endParaRP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428868"/>
            <a:ext cx="10358510" cy="78581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无标题">
    <p:spTree>
      <p:nvGrpSpPr>
        <p:cNvPr id="1" name=""/>
        <p:cNvGrpSpPr/>
        <p:nvPr/>
      </p:nvGrpSpPr>
      <p:grpSpPr>
        <a:xfrm>
          <a:off x="0" y="0"/>
          <a:ext cx="0" cy="0"/>
          <a:chOff x="0" y="0"/>
          <a:chExt cx="0" cy="0"/>
        </a:xfrm>
      </p:grpSpPr>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1571612"/>
            <a:ext cx="10358510" cy="4214842"/>
          </a:xfrm>
          <a:prstGeom prst="rect">
            <a:avLst/>
          </a:prstGeom>
        </p:spPr>
        <p:txBody>
          <a:bodyPr/>
          <a:lstStyle>
            <a:lvl1pPr marL="0" indent="72000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89090" name="Picture 1"/>
          <p:cNvPicPr>
            <a:picLocks noChangeAspect="1" noChangeArrowheads="1"/>
          </p:cNvPicPr>
          <p:nvPr userDrawn="1"/>
        </p:nvPicPr>
        <p:blipFill>
          <a:blip r:embed="rId4" cstate="print"/>
          <a:srcRect/>
          <a:stretch>
            <a:fillRect/>
          </a:stretch>
        </p:blipFill>
        <p:spPr bwMode="auto">
          <a:xfrm>
            <a:off x="0" y="0"/>
            <a:ext cx="12192000" cy="6858000"/>
          </a:xfrm>
          <a:prstGeom prst="rect">
            <a:avLst/>
          </a:prstGeom>
          <a:noFill/>
          <a:ln w="9525">
            <a:noFill/>
            <a:miter lim="800000"/>
            <a:headEnd/>
            <a:tailEnd/>
          </a:ln>
        </p:spPr>
      </p:pic>
      <p:sp>
        <p:nvSpPr>
          <p:cNvPr id="89091"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422CB99-868B-43A7-BE81-7449AC7F803D}"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
        <p:nvSpPr>
          <p:cNvPr id="89092"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AC4F539-E542-443C-8D1B-154377A4059F}"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Tree>
  </p:cSld>
  <p:clrMap bg1="dk2" tx1="lt1" bg2="dk1" tx2="lt2" accent1="accent1" accent2="accent2" accent3="accent3" accent4="accent4" accent5="accent5" accent6="accent6" hlink="hlink" folHlink="folHlink"/>
  <p:sldLayoutIdLst>
    <p:sldLayoutId id="2147483657" r:id="rId1"/>
    <p:sldLayoutId id="2147483690" r:id="rId2"/>
  </p:sldLayoutIdLst>
  <p:transition spd="slow"/>
  <p:hf hdr="0" ftr="0" dt="0"/>
  <p:txStyles>
    <p:titleStyle>
      <a:lvl1pPr algn="ctr" rtl="0" fontAlgn="base">
        <a:spcBef>
          <a:spcPct val="0"/>
        </a:spcBef>
        <a:spcAft>
          <a:spcPct val="0"/>
        </a:spcAft>
        <a:defRPr sz="4400">
          <a:solidFill>
            <a:schemeClr val="tx1"/>
          </a:solidFill>
          <a:latin typeface="+mj-lt"/>
          <a:ea typeface="+mj-ea"/>
          <a:cs typeface="+mj-cs"/>
        </a:defRPr>
      </a:lvl1pPr>
      <a:lvl2pPr algn="ctr" rtl="0" fontAlgn="base">
        <a:spcBef>
          <a:spcPct val="0"/>
        </a:spcBef>
        <a:spcAft>
          <a:spcPct val="0"/>
        </a:spcAft>
        <a:defRPr sz="4400">
          <a:solidFill>
            <a:schemeClr val="tx1"/>
          </a:solidFill>
          <a:latin typeface="Arial" pitchFamily="34" charset="0"/>
          <a:ea typeface="宋体" pitchFamily="2" charset="-122"/>
        </a:defRPr>
      </a:lvl2pPr>
      <a:lvl3pPr algn="ctr" rtl="0" fontAlgn="base">
        <a:spcBef>
          <a:spcPct val="0"/>
        </a:spcBef>
        <a:spcAft>
          <a:spcPct val="0"/>
        </a:spcAft>
        <a:defRPr sz="4400">
          <a:solidFill>
            <a:schemeClr val="tx1"/>
          </a:solidFill>
          <a:latin typeface="Arial" pitchFamily="34" charset="0"/>
          <a:ea typeface="宋体" pitchFamily="2" charset="-122"/>
        </a:defRPr>
      </a:lvl3pPr>
      <a:lvl4pPr algn="ctr" rtl="0" fontAlgn="base">
        <a:spcBef>
          <a:spcPct val="0"/>
        </a:spcBef>
        <a:spcAft>
          <a:spcPct val="0"/>
        </a:spcAft>
        <a:defRPr sz="4400">
          <a:solidFill>
            <a:schemeClr val="tx1"/>
          </a:solidFill>
          <a:latin typeface="Arial" pitchFamily="34" charset="0"/>
          <a:ea typeface="宋体" pitchFamily="2" charset="-122"/>
        </a:defRPr>
      </a:lvl4pPr>
      <a:lvl5pPr algn="ctr" rtl="0" fontAlgn="base">
        <a:spcBef>
          <a:spcPct val="0"/>
        </a:spcBef>
        <a:spcAft>
          <a:spcPct val="0"/>
        </a:spcAft>
        <a:defRPr sz="4400">
          <a:solidFill>
            <a:schemeClr val="tx1"/>
          </a:solidFill>
          <a:latin typeface="Arial" pitchFamily="34" charset="0"/>
          <a:ea typeface="宋体" pitchFamily="2" charset="-122"/>
        </a:defRPr>
      </a:lvl5pPr>
      <a:lvl6pPr marL="457200" algn="ctr" rtl="0" fontAlgn="base">
        <a:spcBef>
          <a:spcPct val="0"/>
        </a:spcBef>
        <a:spcAft>
          <a:spcPct val="0"/>
        </a:spcAft>
        <a:defRPr sz="4400">
          <a:solidFill>
            <a:schemeClr val="tx1"/>
          </a:solidFill>
          <a:latin typeface="Arial" pitchFamily="34" charset="0"/>
          <a:ea typeface="宋体" pitchFamily="2" charset="-122"/>
        </a:defRPr>
      </a:lvl6pPr>
      <a:lvl7pPr marL="914400" algn="ctr" rtl="0" fontAlgn="base">
        <a:spcBef>
          <a:spcPct val="0"/>
        </a:spcBef>
        <a:spcAft>
          <a:spcPct val="0"/>
        </a:spcAft>
        <a:defRPr sz="4400">
          <a:solidFill>
            <a:schemeClr val="tx1"/>
          </a:solidFill>
          <a:latin typeface="Arial" pitchFamily="34" charset="0"/>
          <a:ea typeface="宋体" pitchFamily="2" charset="-122"/>
        </a:defRPr>
      </a:lvl7pPr>
      <a:lvl8pPr marL="1371600" algn="ctr" rtl="0" fontAlgn="base">
        <a:spcBef>
          <a:spcPct val="0"/>
        </a:spcBef>
        <a:spcAft>
          <a:spcPct val="0"/>
        </a:spcAft>
        <a:defRPr sz="4400">
          <a:solidFill>
            <a:schemeClr val="tx1"/>
          </a:solidFill>
          <a:latin typeface="Arial" pitchFamily="34" charset="0"/>
          <a:ea typeface="宋体" pitchFamily="2" charset="-122"/>
        </a:defRPr>
      </a:lvl8pPr>
      <a:lvl9pPr marL="1828800" algn="ctr" rtl="0" fontAlgn="base">
        <a:spcBef>
          <a:spcPct val="0"/>
        </a:spcBef>
        <a:spcAft>
          <a:spcPct val="0"/>
        </a:spcAft>
        <a:defRPr sz="4400">
          <a:solidFill>
            <a:schemeClr val="tx1"/>
          </a:solidFill>
          <a:latin typeface="Arial" pitchFamily="34" charset="0"/>
          <a:ea typeface="宋体" pitchFamily="2" charset="-122"/>
        </a:defRPr>
      </a:lvl9pPr>
    </p:titleStyle>
    <p:bodyStyle>
      <a:lvl1pPr marL="342900" indent="-342900" algn="l" rtl="0" fontAlgn="base">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a:solidFill>
            <a:schemeClr val="tx1"/>
          </a:solidFill>
          <a:latin typeface="+mn-lt"/>
          <a:ea typeface="+mn-ea"/>
        </a:defRPr>
      </a:lvl2pPr>
      <a:lvl3pPr marL="1143000" indent="-228600" algn="l" rtl="0" fontAlgn="base">
        <a:spcBef>
          <a:spcPct val="20000"/>
        </a:spcBef>
        <a:spcAft>
          <a:spcPct val="0"/>
        </a:spcAft>
        <a:buFont typeface="Arial" pitchFamily="34" charset="0"/>
        <a:buChar char="•"/>
        <a:defRPr sz="2400">
          <a:solidFill>
            <a:schemeClr val="tx1"/>
          </a:solidFill>
          <a:latin typeface="+mn-lt"/>
          <a:ea typeface="+mn-ea"/>
        </a:defRPr>
      </a:lvl3pPr>
      <a:lvl4pPr marL="1600200" indent="-228600" algn="l" rtl="0" fontAlgn="base">
        <a:spcBef>
          <a:spcPct val="20000"/>
        </a:spcBef>
        <a:spcAft>
          <a:spcPct val="0"/>
        </a:spcAft>
        <a:buFont typeface="Arial" pitchFamily="34" charset="0"/>
        <a:buChar char="–"/>
        <a:defRPr sz="2000">
          <a:solidFill>
            <a:schemeClr val="tx1"/>
          </a:solidFill>
          <a:latin typeface="+mn-lt"/>
          <a:ea typeface="+mn-ea"/>
        </a:defRPr>
      </a:lvl4pPr>
      <a:lvl5pPr marL="2057400" indent="-228600" algn="l" rtl="0" fontAlgn="base">
        <a:spcBef>
          <a:spcPct val="20000"/>
        </a:spcBef>
        <a:spcAft>
          <a:spcPct val="0"/>
        </a:spcAft>
        <a:buFont typeface="Arial" pitchFamily="34" charset="0"/>
        <a:buChar char="»"/>
        <a:defRPr sz="2000">
          <a:solidFill>
            <a:schemeClr val="tx1"/>
          </a:solidFill>
          <a:latin typeface="+mn-lt"/>
          <a:ea typeface="+mn-ea"/>
        </a:defRPr>
      </a:lvl5pPr>
      <a:lvl6pPr marL="2514600" indent="-228600" algn="l" rtl="0" fontAlgn="base">
        <a:spcBef>
          <a:spcPct val="20000"/>
        </a:spcBef>
        <a:spcAft>
          <a:spcPct val="0"/>
        </a:spcAft>
        <a:buFont typeface="Arial" pitchFamily="34" charset="0"/>
        <a:buChar char="»"/>
        <a:defRPr sz="2000">
          <a:solidFill>
            <a:schemeClr val="tx1"/>
          </a:solidFill>
          <a:latin typeface="+mn-lt"/>
          <a:ea typeface="+mn-ea"/>
        </a:defRPr>
      </a:lvl6pPr>
      <a:lvl7pPr marL="2971800" indent="-228600" algn="l" rtl="0" fontAlgn="base">
        <a:spcBef>
          <a:spcPct val="20000"/>
        </a:spcBef>
        <a:spcAft>
          <a:spcPct val="0"/>
        </a:spcAft>
        <a:buFont typeface="Arial" pitchFamily="34" charset="0"/>
        <a:buChar char="»"/>
        <a:defRPr sz="2000">
          <a:solidFill>
            <a:schemeClr val="tx1"/>
          </a:solidFill>
          <a:latin typeface="+mn-lt"/>
          <a:ea typeface="+mn-ea"/>
        </a:defRPr>
      </a:lvl7pPr>
      <a:lvl8pPr marL="3429000" indent="-228600" algn="l" rtl="0" fontAlgn="base">
        <a:spcBef>
          <a:spcPct val="20000"/>
        </a:spcBef>
        <a:spcAft>
          <a:spcPct val="0"/>
        </a:spcAft>
        <a:buFont typeface="Arial" pitchFamily="34" charset="0"/>
        <a:buChar char="»"/>
        <a:defRPr sz="2000">
          <a:solidFill>
            <a:schemeClr val="tx1"/>
          </a:solidFill>
          <a:latin typeface="+mn-lt"/>
          <a:ea typeface="+mn-ea"/>
        </a:defRPr>
      </a:lvl8pPr>
      <a:lvl9pPr marL="3886200" indent="-228600" algn="l" rtl="0" fontAlgn="base">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5">
            <a:extLst>
              <a:ext uri="{FF2B5EF4-FFF2-40B4-BE49-F238E27FC236}">
                <a16:creationId xmlns:a16="http://schemas.microsoft.com/office/drawing/2014/main" xmlns="" id="{90C972B7-75CB-4FE4-A103-D9FCE618E341}"/>
              </a:ext>
            </a:extLst>
          </p:cNvPr>
          <p:cNvSpPr>
            <a:spLocks noChangeArrowheads="1"/>
          </p:cNvSpPr>
          <p:nvPr userDrawn="1"/>
        </p:nvSpPr>
        <p:spPr bwMode="auto">
          <a:xfrm rot="-5400000">
            <a:off x="10285380" y="19160"/>
            <a:ext cx="1059087"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7" name="矩形 9">
            <a:extLst>
              <a:ext uri="{FF2B5EF4-FFF2-40B4-BE49-F238E27FC236}">
                <a16:creationId xmlns:a16="http://schemas.microsoft.com/office/drawing/2014/main" xmlns="" id="{4B876050-6EAA-4FC6-AA85-6FF1AFFCB4FE}"/>
              </a:ext>
            </a:extLst>
          </p:cNvPr>
          <p:cNvSpPr/>
          <p:nvPr userDrawn="1"/>
        </p:nvSpPr>
        <p:spPr>
          <a:xfrm>
            <a:off x="1452530" y="0"/>
            <a:ext cx="10739470" cy="542925"/>
          </a:xfrm>
          <a:prstGeom prst="snip2DiagRect">
            <a:avLst>
              <a:gd name="adj1" fmla="val 50000"/>
              <a:gd name="adj2" fmla="val 16667"/>
            </a:avLst>
          </a:prstGeom>
          <a:solidFill>
            <a:schemeClr val="accent1">
              <a:lumMod val="60000"/>
              <a:lumOff val="40000"/>
            </a:schemeClr>
          </a:solidFill>
          <a:ln>
            <a:noFill/>
          </a:ln>
          <a:effectLst/>
        </p:spPr>
        <p:style>
          <a:lnRef idx="1">
            <a:schemeClr val="dk1"/>
          </a:lnRef>
          <a:fillRef idx="3">
            <a:schemeClr val="dk1"/>
          </a:fillRef>
          <a:effectRef idx="2">
            <a:schemeClr val="dk1"/>
          </a:effectRef>
          <a:fontRef idx="minor">
            <a:schemeClr val="lt1"/>
          </a:fontRef>
        </p:style>
        <p:txBody>
          <a:bodyPr anchor="ctr"/>
          <a:lstStyle/>
          <a:p>
            <a:pPr algn="ctr" fontAlgn="auto">
              <a:spcBef>
                <a:spcPts val="0"/>
              </a:spcBef>
              <a:spcAft>
                <a:spcPts val="0"/>
              </a:spcAft>
              <a:defRPr/>
            </a:pPr>
            <a:endParaRPr lang="en-US" sz="1800" b="0"/>
          </a:p>
        </p:txBody>
      </p:sp>
      <p:sp>
        <p:nvSpPr>
          <p:cNvPr id="9" name="矩形 12">
            <a:extLst>
              <a:ext uri="{FF2B5EF4-FFF2-40B4-BE49-F238E27FC236}">
                <a16:creationId xmlns:a16="http://schemas.microsoft.com/office/drawing/2014/main" xmlns="" id="{E9B06FAD-39AE-4A0A-AA38-3ACDEF7CD4D7}"/>
              </a:ext>
            </a:extLst>
          </p:cNvPr>
          <p:cNvSpPr/>
          <p:nvPr userDrawn="1"/>
        </p:nvSpPr>
        <p:spPr>
          <a:xfrm>
            <a:off x="0" y="106785"/>
            <a:ext cx="1353568" cy="369887"/>
          </a:xfrm>
          <a:prstGeom prst="rect">
            <a:avLst/>
          </a:prstGeom>
        </p:spPr>
        <p:txBody>
          <a:bodyPr/>
          <a:lstStyle/>
          <a:p>
            <a:pPr algn="dist" fontAlgn="auto">
              <a:spcBef>
                <a:spcPts val="0"/>
              </a:spcBef>
              <a:spcAft>
                <a:spcPts val="0"/>
              </a:spcAft>
              <a:defRPr/>
            </a:pPr>
            <a:r>
              <a:rPr lang="zh-CN" altLang="en-US" sz="1600" b="0" dirty="0">
                <a:solidFill>
                  <a:srgbClr val="0070C0"/>
                </a:solidFill>
                <a:latin typeface="微软雅黑" pitchFamily="34" charset="-122"/>
              </a:rPr>
              <a:t>第  </a:t>
            </a:r>
            <a:fld id="{E29A5833-BF3C-46DD-ABB9-8C7DF1E18923}" type="slidenum">
              <a:rPr lang="zh-CN" altLang="en-US" sz="1600" b="1" smtClean="0">
                <a:solidFill>
                  <a:srgbClr val="0070C0"/>
                </a:solidFill>
                <a:latin typeface="+mn-lt"/>
                <a:ea typeface="+mn-ea"/>
              </a:rPr>
              <a:pPr algn="dist" fontAlgn="auto">
                <a:spcBef>
                  <a:spcPts val="0"/>
                </a:spcBef>
                <a:spcAft>
                  <a:spcPts val="0"/>
                </a:spcAft>
                <a:defRPr/>
              </a:pPr>
              <a:t>‹#›</a:t>
            </a:fld>
            <a:r>
              <a:rPr lang="zh-CN" altLang="en-US" sz="1600" b="0" dirty="0">
                <a:solidFill>
                  <a:srgbClr val="0070C0"/>
                </a:solidFill>
                <a:latin typeface="+mn-lt"/>
                <a:ea typeface="+mn-ea"/>
              </a:rPr>
              <a:t>  </a:t>
            </a:r>
            <a:r>
              <a:rPr lang="zh-CN" altLang="en-US" sz="1600" b="0" dirty="0">
                <a:solidFill>
                  <a:srgbClr val="0070C0"/>
                </a:solidFill>
                <a:latin typeface="微软雅黑" pitchFamily="34" charset="-122"/>
              </a:rPr>
              <a:t>页</a:t>
            </a:r>
          </a:p>
        </p:txBody>
      </p:sp>
      <p:sp>
        <p:nvSpPr>
          <p:cNvPr id="12" name="Rectangle 5">
            <a:extLst>
              <a:ext uri="{FF2B5EF4-FFF2-40B4-BE49-F238E27FC236}">
                <a16:creationId xmlns:a16="http://schemas.microsoft.com/office/drawing/2014/main" xmlns="" id="{87DB1F45-732C-4526-A59D-CF5FB69A3C21}"/>
              </a:ext>
            </a:extLst>
          </p:cNvPr>
          <p:cNvSpPr>
            <a:spLocks noChangeArrowheads="1"/>
          </p:cNvSpPr>
          <p:nvPr userDrawn="1"/>
        </p:nvSpPr>
        <p:spPr bwMode="auto">
          <a:xfrm rot="-5400000">
            <a:off x="10288506" y="22336"/>
            <a:ext cx="1052736"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13" name="TextBox 13">
            <a:extLst>
              <a:ext uri="{FF2B5EF4-FFF2-40B4-BE49-F238E27FC236}">
                <a16:creationId xmlns:a16="http://schemas.microsoft.com/office/drawing/2014/main" xmlns="" id="{AB1CAB90-8933-4F54-8877-27446346C721}"/>
              </a:ext>
            </a:extLst>
          </p:cNvPr>
          <p:cNvSpPr txBox="1"/>
          <p:nvPr userDrawn="1"/>
        </p:nvSpPr>
        <p:spPr>
          <a:xfrm>
            <a:off x="10302911" y="173038"/>
            <a:ext cx="1008063" cy="338554"/>
          </a:xfrm>
          <a:prstGeom prst="rect">
            <a:avLst/>
          </a:prstGeom>
          <a:noFill/>
          <a:effectLst/>
        </p:spPr>
        <p:txBody>
          <a:bodyPr>
            <a:spAutoFit/>
          </a:bodyPr>
          <a:lstStyle/>
          <a:p>
            <a:pPr algn="ctr" fontAlgn="auto">
              <a:spcBef>
                <a:spcPts val="0"/>
              </a:spcBef>
              <a:spcAft>
                <a:spcPts val="0"/>
              </a:spcAft>
              <a:defRPr/>
            </a:pPr>
            <a:r>
              <a:rPr lang="zh-CN" altLang="en-US" sz="1600" b="1" dirty="0" smtClean="0">
                <a:solidFill>
                  <a:schemeClr val="tx1"/>
                </a:solidFill>
                <a:latin typeface="微软雅黑" pitchFamily="34" charset="-122"/>
              </a:rPr>
              <a:t>第三单元</a:t>
            </a:r>
            <a:endParaRPr lang="en-US" altLang="zh-CN" sz="1600" b="1" dirty="0">
              <a:solidFill>
                <a:schemeClr val="tx1"/>
              </a:solidFill>
              <a:latin typeface="微软雅黑" pitchFamily="34" charset="-122"/>
            </a:endParaRPr>
          </a:p>
        </p:txBody>
      </p:sp>
      <p:sp>
        <p:nvSpPr>
          <p:cNvPr id="14" name="TextBox 15">
            <a:extLst>
              <a:ext uri="{FF2B5EF4-FFF2-40B4-BE49-F238E27FC236}">
                <a16:creationId xmlns:a16="http://schemas.microsoft.com/office/drawing/2014/main" xmlns="" id="{2C3804B7-DF39-4FDD-983B-BA3CDF4C0456}"/>
              </a:ext>
            </a:extLst>
          </p:cNvPr>
          <p:cNvSpPr txBox="1"/>
          <p:nvPr userDrawn="1"/>
        </p:nvSpPr>
        <p:spPr>
          <a:xfrm>
            <a:off x="10239404" y="614016"/>
            <a:ext cx="1143008" cy="369332"/>
          </a:xfrm>
          <a:prstGeom prst="rect">
            <a:avLst/>
          </a:prstGeom>
          <a:noFill/>
          <a:effectLst/>
        </p:spPr>
        <p:txBody>
          <a:bodyPr wrap="square">
            <a:spAutoFit/>
          </a:bodyPr>
          <a:lstStyle/>
          <a:p>
            <a:pPr algn="ctr"/>
            <a:r>
              <a:rPr lang="zh-CN" altLang="en-US" sz="1800" b="1" dirty="0" smtClean="0">
                <a:solidFill>
                  <a:schemeClr val="accent5">
                    <a:lumMod val="50000"/>
                  </a:schemeClr>
                </a:solidFill>
                <a:latin typeface="微软雅黑" pitchFamily="34" charset="-122"/>
              </a:rPr>
              <a:t>名著导读</a:t>
            </a:r>
            <a:endParaRPr lang="en-US" altLang="zh-CN" sz="1800" b="1" dirty="0">
              <a:solidFill>
                <a:schemeClr val="accent5">
                  <a:lumMod val="50000"/>
                </a:schemeClr>
              </a:solidFill>
              <a:latin typeface="微软雅黑" pitchFamily="34" charset="-122"/>
            </a:endParaRPr>
          </a:p>
        </p:txBody>
      </p:sp>
      <p:cxnSp>
        <p:nvCxnSpPr>
          <p:cNvPr id="17" name="直接连接符 16">
            <a:extLst>
              <a:ext uri="{FF2B5EF4-FFF2-40B4-BE49-F238E27FC236}">
                <a16:creationId xmlns:a16="http://schemas.microsoft.com/office/drawing/2014/main" xmlns="" id="{0804E4FB-3903-488F-BBD8-8EC5686172E5}"/>
              </a:ext>
            </a:extLst>
          </p:cNvPr>
          <p:cNvCxnSpPr/>
          <p:nvPr userDrawn="1"/>
        </p:nvCxnSpPr>
        <p:spPr>
          <a:xfrm>
            <a:off x="10455355" y="536575"/>
            <a:ext cx="720725"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80779425"/>
      </p:ext>
    </p:extLst>
  </p:cSld>
  <p:clrMap bg1="lt1" tx1="dk1" bg2="lt2" tx2="dk2" accent1="accent1" accent2="accent2" accent3="accent3" accent4="accent4" accent5="accent5" accent6="accent6" hlink="hlink" folHlink="folHlink"/>
  <p:sldLayoutIdLst>
    <p:sldLayoutId id="2147483674" r:id="rId1"/>
    <p:sldLayoutId id="2147483696" r:id="rId2"/>
    <p:sldLayoutId id="2147483698" r:id="rId3"/>
    <p:sldLayoutId id="2147483694" r:id="rId4"/>
    <p:sldLayoutId id="2147483693" r:id="rId5"/>
    <p:sldLayoutId id="2147483699" r:id="rId6"/>
    <p:sldLayoutId id="2147483691" r:id="rId7"/>
    <p:sldLayoutId id="2147483695"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5.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3" Type="http://schemas.openxmlformats.org/officeDocument/2006/relationships/image" Target="../media/image3.jpeg"/><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_文本框 26">
            <a:extLst>
              <a:ext uri="{FF2B5EF4-FFF2-40B4-BE49-F238E27FC236}">
                <a16:creationId xmlns:a16="http://schemas.microsoft.com/office/drawing/2014/main" xmlns="" id="{BF4CD2C8-D272-4AC8-B9D7-A5F0AF826858}"/>
              </a:ext>
            </a:extLst>
          </p:cNvPr>
          <p:cNvSpPr txBox="1"/>
          <p:nvPr/>
        </p:nvSpPr>
        <p:spPr>
          <a:xfrm>
            <a:off x="595274" y="428604"/>
            <a:ext cx="3338411" cy="523220"/>
          </a:xfrm>
          <a:prstGeom prst="rect">
            <a:avLst/>
          </a:prstGeom>
          <a:solidFill>
            <a:srgbClr val="FFFFFF"/>
          </a:solidFill>
          <a:ln w="12700">
            <a:miter lim="400000"/>
          </a:ln>
          <a:extLst>
            <a:ext uri="{C572A759-6A51-4108-AA02-DFA0A04FC94B}">
              <ma14:wrappingTextBoxFlag xmlns="" xmlns:ma14="http://schemas.microsoft.com/office/mac/drawingml/2011/main" val="1"/>
            </a:ext>
          </a:extLst>
        </p:spPr>
        <p:txBody>
          <a:bodyPr wrap="none" lIns="45719" rIns="45719">
            <a:spAutoFit/>
          </a:bodyPr>
          <a:lstStyle>
            <a:lvl1pPr algn="ctr">
              <a:defRPr sz="4000">
                <a:solidFill>
                  <a:srgbClr val="3F403E"/>
                </a:solidFill>
                <a:latin typeface="微软雅黑"/>
                <a:ea typeface="微软雅黑"/>
                <a:cs typeface="微软雅黑"/>
                <a:sym typeface="微软雅黑"/>
              </a:defRPr>
            </a:lvl1pPr>
          </a:lstStyle>
          <a:p>
            <a:r>
              <a:rPr lang="zh-CN" altLang="en-US"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rPr>
              <a:t>导学案课堂同步用书</a:t>
            </a:r>
            <a:endParaRPr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endParaRPr>
          </a:p>
        </p:txBody>
      </p:sp>
      <p:sp>
        <p:nvSpPr>
          <p:cNvPr id="30" name="文本框 29">
            <a:extLst>
              <a:ext uri="{FF2B5EF4-FFF2-40B4-BE49-F238E27FC236}">
                <a16:creationId xmlns:a16="http://schemas.microsoft.com/office/drawing/2014/main" xmlns="" id="{F2E513BD-603F-40C5-8B26-136735651DD9}"/>
              </a:ext>
            </a:extLst>
          </p:cNvPr>
          <p:cNvSpPr txBox="1"/>
          <p:nvPr/>
        </p:nvSpPr>
        <p:spPr>
          <a:xfrm>
            <a:off x="8667768" y="642918"/>
            <a:ext cx="3143272" cy="338554"/>
          </a:xfrm>
          <a:prstGeom prst="rect">
            <a:avLst/>
          </a:prstGeom>
          <a:solidFill>
            <a:srgbClr val="FFFFFF"/>
          </a:solidFill>
        </p:spPr>
        <p:txBody>
          <a:bodyPr wrap="square" rtlCol="0">
            <a:spAutoFit/>
          </a:bodyPr>
          <a:lstStyle/>
          <a:p>
            <a:pPr algn="ctr"/>
            <a:r>
              <a:rPr lang="zh-CN" altLang="en-US" sz="1600" dirty="0" smtClean="0">
                <a:solidFill>
                  <a:schemeClr val="accent1">
                    <a:lumMod val="75000"/>
                    <a:lumOff val="25000"/>
                  </a:schemeClr>
                </a:solidFill>
                <a:latin typeface="黑体" pitchFamily="2" charset="-122"/>
                <a:ea typeface="黑体" pitchFamily="2" charset="-122"/>
              </a:rPr>
              <a:t>八年级</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语文</a:t>
            </a:r>
            <a:r>
              <a:rPr lang="en-US" altLang="zh-CN" sz="1600" dirty="0" smtClean="0">
                <a:solidFill>
                  <a:schemeClr val="accent1">
                    <a:lumMod val="75000"/>
                    <a:lumOff val="25000"/>
                  </a:schemeClr>
                </a:solidFill>
                <a:latin typeface="黑体" pitchFamily="2" charset="-122"/>
                <a:ea typeface="黑体" pitchFamily="2" charset="-122"/>
              </a:rPr>
              <a:t>· </a:t>
            </a:r>
            <a:r>
              <a:rPr lang="zh-CN" altLang="en-US" sz="1600" dirty="0" smtClean="0">
                <a:solidFill>
                  <a:schemeClr val="accent1">
                    <a:lumMod val="75000"/>
                    <a:lumOff val="25000"/>
                  </a:schemeClr>
                </a:solidFill>
                <a:latin typeface="黑体" pitchFamily="2" charset="-122"/>
                <a:ea typeface="黑体" pitchFamily="2" charset="-122"/>
              </a:rPr>
              <a:t>人教版</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下册</a:t>
            </a:r>
            <a:endParaRPr lang="zh-CN" altLang="en-US" sz="1600" dirty="0">
              <a:solidFill>
                <a:schemeClr val="accent1">
                  <a:lumMod val="75000"/>
                  <a:lumOff val="25000"/>
                </a:schemeClr>
              </a:solidFill>
              <a:latin typeface="黑体" pitchFamily="2" charset="-122"/>
              <a:ea typeface="黑体" pitchFamily="2" charset="-122"/>
            </a:endParaRPr>
          </a:p>
        </p:txBody>
      </p:sp>
      <p:sp>
        <p:nvSpPr>
          <p:cNvPr id="21" name="矩形 20"/>
          <p:cNvSpPr/>
          <p:nvPr/>
        </p:nvSpPr>
        <p:spPr>
          <a:xfrm>
            <a:off x="4119169" y="4000504"/>
            <a:ext cx="5724644" cy="1200329"/>
          </a:xfrm>
          <a:prstGeom prst="rect">
            <a:avLst/>
          </a:prstGeom>
        </p:spPr>
        <p:txBody>
          <a:bodyPr wrap="none">
            <a:spAutoFit/>
          </a:bodyPr>
          <a:lstStyle/>
          <a:p>
            <a:r>
              <a:rPr lang="zh-CN" altLang="en-US" sz="3600" dirty="0" smtClean="0"/>
              <a:t>名著导读　</a:t>
            </a:r>
            <a:r>
              <a:rPr lang="en-US" altLang="zh-CN" sz="3600" dirty="0" smtClean="0"/>
              <a:t>《</a:t>
            </a:r>
            <a:r>
              <a:rPr lang="zh-CN" altLang="en-US" sz="3600" dirty="0" smtClean="0"/>
              <a:t>傅雷家书</a:t>
            </a:r>
            <a:r>
              <a:rPr lang="en-US" altLang="zh-CN" sz="3600" dirty="0" smtClean="0"/>
              <a:t>》</a:t>
            </a:r>
            <a:r>
              <a:rPr lang="zh-CN" altLang="en-US" sz="3600" dirty="0" smtClean="0"/>
              <a:t>　</a:t>
            </a:r>
            <a:endParaRPr lang="en-US" altLang="zh-CN" sz="3600" dirty="0" smtClean="0"/>
          </a:p>
          <a:p>
            <a:pPr algn="ctr"/>
            <a:r>
              <a:rPr lang="zh-CN" altLang="en-US" sz="3600" dirty="0" smtClean="0"/>
              <a:t>选择性</a:t>
            </a:r>
            <a:r>
              <a:rPr lang="zh-CN" altLang="en-US" sz="3600" dirty="0" smtClean="0"/>
              <a:t>阅读</a:t>
            </a:r>
            <a:endParaRPr lang="zh-CN" altLang="en-US" sz="3600" dirty="0"/>
          </a:p>
        </p:txBody>
      </p:sp>
      <p:sp>
        <p:nvSpPr>
          <p:cNvPr id="24" name="动作按钮: 声音 23">
            <a:hlinkClick r:id="" action="ppaction://noaction" highlightClick="1">
              <a:snd r:embed="rId2" name="applause.wav" builtIn="1"/>
            </a:hlinkClick>
          </p:cNvPr>
          <p:cNvSpPr/>
          <p:nvPr/>
        </p:nvSpPr>
        <p:spPr>
          <a:xfrm>
            <a:off x="2833285" y="4000504"/>
            <a:ext cx="928694" cy="642942"/>
          </a:xfrm>
          <a:prstGeom prst="actionButtonSound">
            <a:avLst/>
          </a:prstGeom>
          <a:ln w="25400">
            <a:solidFill>
              <a:schemeClr val="accent1">
                <a:lumMod val="90000"/>
                <a:lumOff val="10000"/>
              </a:schemeClr>
            </a:solidFill>
            <a:miter/>
          </a:ln>
        </p:spPr>
        <p:txBody>
          <a:bodyPr lIns="45719" rIns="45719" rtlCol="0" anchor="ctr"/>
          <a:lstStyle/>
          <a:p>
            <a:pPr algn="ctr"/>
            <a:endParaRPr lang="zh-CN" altLang="en-US">
              <a:solidFill>
                <a:srgbClr val="FFFFFF"/>
              </a:solidFill>
            </a:endParaRPr>
          </a:p>
        </p:txBody>
      </p:sp>
      <p:pic>
        <p:nvPicPr>
          <p:cNvPr id="7" name="第3单元.eps" descr="id:2147496383;FounderCES"/>
          <p:cNvPicPr/>
          <p:nvPr/>
        </p:nvPicPr>
        <p:blipFill>
          <a:blip r:embed="rId3"/>
          <a:stretch>
            <a:fillRect/>
          </a:stretch>
        </p:blipFill>
        <p:spPr>
          <a:xfrm>
            <a:off x="1023902" y="1442926"/>
            <a:ext cx="10358510" cy="2057512"/>
          </a:xfrm>
          <a:prstGeom prst="rect">
            <a:avLst/>
          </a:prstGeom>
        </p:spPr>
      </p:pic>
    </p:spTree>
    <p:extLst>
      <p:ext uri="{BB962C8B-B14F-4D97-AF65-F5344CB8AC3E}">
        <p14:creationId xmlns:p14="http://schemas.microsoft.com/office/powerpoint/2010/main" xmlns="" val="3193792668"/>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0"/>
          </p:nvPr>
        </p:nvSpPr>
        <p:spPr>
          <a:xfrm>
            <a:off x="881026" y="1142984"/>
            <a:ext cx="10715700" cy="5214974"/>
          </a:xfrm>
        </p:spPr>
        <p:txBody>
          <a:bodyPr/>
          <a:lstStyle/>
          <a:p>
            <a:r>
              <a:rPr lang="en-US" dirty="0" smtClean="0"/>
              <a:t>(3)“</a:t>
            </a:r>
            <a:r>
              <a:rPr lang="zh-CN" altLang="en-US" dirty="0" smtClean="0"/>
              <a:t>辛酸的眼泪是培养你心灵的酒浆。不经历尖锐的痛苦</a:t>
            </a:r>
            <a:r>
              <a:rPr lang="en-US" dirty="0" smtClean="0"/>
              <a:t>,</a:t>
            </a:r>
            <a:r>
              <a:rPr lang="zh-CN" altLang="en-US" dirty="0" smtClean="0"/>
              <a:t>不会有深厚博大的同情心。</a:t>
            </a:r>
            <a:r>
              <a:rPr lang="en-US" dirty="0" smtClean="0"/>
              <a:t>”</a:t>
            </a:r>
            <a:endParaRPr lang="zh-CN" altLang="en-US" dirty="0" smtClean="0"/>
          </a:p>
          <a:p>
            <a:r>
              <a:rPr lang="en-US" dirty="0" smtClean="0"/>
              <a:t>——</a:t>
            </a:r>
            <a:r>
              <a:rPr lang="zh-CN" altLang="en-US" dirty="0" smtClean="0"/>
              <a:t>当儿子受到挫折时</a:t>
            </a:r>
            <a:r>
              <a:rPr lang="en-US" dirty="0" smtClean="0"/>
              <a:t>,</a:t>
            </a:r>
            <a:r>
              <a:rPr lang="zh-CN" altLang="en-US" dirty="0" smtClean="0"/>
              <a:t>傅雷这样安慰他。</a:t>
            </a:r>
          </a:p>
          <a:p>
            <a:r>
              <a:rPr lang="zh-CN" altLang="en-US" dirty="0" smtClean="0"/>
              <a:t>从以上材料中</a:t>
            </a:r>
            <a:r>
              <a:rPr lang="en-US" dirty="0" smtClean="0"/>
              <a:t>,</a:t>
            </a:r>
            <a:r>
              <a:rPr lang="zh-CN" altLang="en-US" dirty="0" smtClean="0"/>
              <a:t>我们看到了一个</a:t>
            </a:r>
            <a:r>
              <a:rPr lang="zh-CN" altLang="en-US" u="sng" dirty="0" smtClean="0"/>
              <a:t>　</a:t>
            </a:r>
            <a:r>
              <a:rPr lang="en-US" altLang="zh-CN" u="sng" dirty="0" smtClean="0"/>
              <a:t>		</a:t>
            </a:r>
            <a:r>
              <a:rPr lang="zh-CN" altLang="en-US" u="sng" dirty="0" smtClean="0"/>
              <a:t>　</a:t>
            </a:r>
            <a:r>
              <a:rPr lang="zh-CN" altLang="en-US" dirty="0" smtClean="0"/>
              <a:t>的父亲。</a:t>
            </a:r>
          </a:p>
          <a:p>
            <a:pPr>
              <a:lnSpc>
                <a:spcPct val="130000"/>
              </a:lnSpc>
            </a:pPr>
            <a:endParaRPr lang="zh-CN" altLang="en-US" dirty="0"/>
          </a:p>
        </p:txBody>
      </p:sp>
      <p:sp>
        <p:nvSpPr>
          <p:cNvPr id="3"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5" name="文本占位符 7"/>
          <p:cNvSpPr txBox="1">
            <a:spLocks/>
          </p:cNvSpPr>
          <p:nvPr/>
        </p:nvSpPr>
        <p:spPr>
          <a:xfrm>
            <a:off x="6667504" y="3000372"/>
            <a:ext cx="1928826" cy="714380"/>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爱子心切</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nextCondLst>
                <p:cond evt="onClick" delay="0">
                  <p:tgtEl>
                    <p:spTgt spid="3"/>
                  </p:tgtEl>
                </p:cond>
              </p:nextCondLst>
            </p:seq>
          </p:childTnLst>
        </p:cTn>
      </p:par>
    </p:tnLst>
    <p:bldLst>
      <p:bldP spid="5"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0"/>
          </p:nvPr>
        </p:nvSpPr>
        <p:spPr>
          <a:xfrm>
            <a:off x="881026" y="1142984"/>
            <a:ext cx="10715700" cy="5214974"/>
          </a:xfrm>
        </p:spPr>
        <p:txBody>
          <a:bodyPr/>
          <a:lstStyle/>
          <a:p>
            <a:r>
              <a:rPr lang="zh-CN" altLang="en-US" dirty="0" smtClean="0"/>
              <a:t>二、问题</a:t>
            </a:r>
            <a:r>
              <a:rPr lang="en-US" dirty="0" smtClean="0"/>
              <a:t>:</a:t>
            </a:r>
            <a:r>
              <a:rPr lang="zh-CN" altLang="en-US" dirty="0" smtClean="0"/>
              <a:t>重点探究</a:t>
            </a:r>
            <a:r>
              <a:rPr lang="en-US" dirty="0" smtClean="0"/>
              <a:t>,</a:t>
            </a:r>
            <a:r>
              <a:rPr lang="zh-CN" altLang="en-US" dirty="0" smtClean="0"/>
              <a:t>援疑质理。</a:t>
            </a:r>
          </a:p>
          <a:p>
            <a:r>
              <a:rPr lang="en-US" dirty="0" smtClean="0"/>
              <a:t>1.</a:t>
            </a:r>
            <a:r>
              <a:rPr lang="en-US" altLang="zh-CN" dirty="0" smtClean="0"/>
              <a:t>《</a:t>
            </a:r>
            <a:r>
              <a:rPr lang="zh-CN" altLang="en-US" dirty="0" smtClean="0"/>
              <a:t>傅雷家书</a:t>
            </a:r>
            <a:r>
              <a:rPr lang="en-US" altLang="zh-CN" dirty="0" smtClean="0"/>
              <a:t>》</a:t>
            </a:r>
            <a:r>
              <a:rPr lang="zh-CN" altLang="en-US" dirty="0" smtClean="0"/>
              <a:t>中</a:t>
            </a:r>
            <a:r>
              <a:rPr lang="en-US" dirty="0" smtClean="0"/>
              <a:t>,</a:t>
            </a:r>
            <a:r>
              <a:rPr lang="zh-CN" altLang="en-US" dirty="0" smtClean="0"/>
              <a:t>傅雷教导儿子要做一个怎样的人</a:t>
            </a:r>
            <a:r>
              <a:rPr lang="en-US" dirty="0" smtClean="0"/>
              <a:t>?</a:t>
            </a:r>
            <a:endParaRPr lang="zh-CN" altLang="en-US" dirty="0"/>
          </a:p>
        </p:txBody>
      </p:sp>
      <p:sp>
        <p:nvSpPr>
          <p:cNvPr id="3"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5" name="文本占位符 7"/>
          <p:cNvSpPr txBox="1">
            <a:spLocks/>
          </p:cNvSpPr>
          <p:nvPr/>
        </p:nvSpPr>
        <p:spPr>
          <a:xfrm>
            <a:off x="1595406" y="2571744"/>
            <a:ext cx="9715568" cy="714380"/>
          </a:xfrm>
          <a:prstGeom prst="rect">
            <a:avLst/>
          </a:prstGeom>
        </p:spPr>
        <p:txBody>
          <a:bodyPr/>
          <a:lstStyle/>
          <a:p>
            <a:pPr>
              <a:lnSpc>
                <a:spcPct val="150000"/>
              </a:lnSpc>
            </a:pPr>
            <a:r>
              <a:rPr lang="zh-CN" altLang="en-US" sz="2800" dirty="0" smtClean="0">
                <a:solidFill>
                  <a:srgbClr val="FF0000"/>
                </a:solidFill>
                <a:latin typeface="华文细黑" pitchFamily="2" charset="-122"/>
                <a:ea typeface="华文细黑" pitchFamily="2" charset="-122"/>
              </a:rPr>
              <a:t>傅雷教导儿子待人要谦虚</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做事要严谨</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礼仪要得体</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遇困境不气馁</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获大奖不骄傲</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要有国家和民族的荣辱感</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要有艺术、人格的尊严</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做一个</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德艺俱备、人格卓越的艺术家</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a:t>
            </a:r>
            <a:endParaRPr lang="zh-CN" altLang="en-US" sz="2800" dirty="0">
              <a:solidFill>
                <a:srgbClr val="FF0000"/>
              </a:solidFill>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nextCondLst>
                <p:cond evt="onClick" delay="0">
                  <p:tgtEl>
                    <p:spTgt spid="3"/>
                  </p:tgtEl>
                </p:cond>
              </p:nextCondLst>
            </p:seq>
          </p:childTnLst>
        </p:cTn>
      </p:par>
    </p:tnLst>
    <p:bldLst>
      <p:bldP spid="5"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0"/>
          </p:nvPr>
        </p:nvSpPr>
        <p:spPr/>
        <p:txBody>
          <a:bodyPr/>
          <a:lstStyle/>
          <a:p>
            <a:r>
              <a:rPr lang="en-US" dirty="0" smtClean="0"/>
              <a:t>2</a:t>
            </a:r>
            <a:r>
              <a:rPr lang="en-US" dirty="0" smtClean="0"/>
              <a:t>.</a:t>
            </a:r>
            <a:r>
              <a:rPr lang="zh-CN" altLang="en-US" dirty="0" smtClean="0"/>
              <a:t>傅雷是如何教导儿子面对困难的</a:t>
            </a:r>
            <a:r>
              <a:rPr lang="en-US" dirty="0" smtClean="0"/>
              <a:t>?</a:t>
            </a:r>
            <a:endParaRPr lang="zh-CN" altLang="en-US" dirty="0"/>
          </a:p>
        </p:txBody>
      </p:sp>
      <p:sp>
        <p:nvSpPr>
          <p:cNvPr id="6" name="文本占位符 5"/>
          <p:cNvSpPr>
            <a:spLocks noGrp="1"/>
          </p:cNvSpPr>
          <p:nvPr>
            <p:ph type="body" sz="quarter" idx="11"/>
          </p:nvPr>
        </p:nvSpPr>
        <p:spPr>
          <a:xfrm>
            <a:off x="809588" y="1785926"/>
            <a:ext cx="10787138" cy="857256"/>
          </a:xfrm>
        </p:spPr>
        <p:txBody>
          <a:bodyPr/>
          <a:lstStyle/>
          <a:p>
            <a:r>
              <a:rPr lang="zh-CN" altLang="en-US" dirty="0" smtClean="0"/>
              <a:t>傅雷告诉儿子</a:t>
            </a:r>
            <a:r>
              <a:rPr lang="en-US" dirty="0" smtClean="0"/>
              <a:t>,</a:t>
            </a:r>
            <a:r>
              <a:rPr lang="zh-CN" altLang="en-US" dirty="0" smtClean="0"/>
              <a:t>想着过去的艰难</a:t>
            </a:r>
            <a:r>
              <a:rPr lang="en-US" dirty="0" smtClean="0"/>
              <a:t>,</a:t>
            </a:r>
            <a:r>
              <a:rPr lang="zh-CN" altLang="en-US" dirty="0" smtClean="0"/>
              <a:t>会让你以后遇到困难时更有勇气去克服</a:t>
            </a:r>
            <a:r>
              <a:rPr lang="en-US" dirty="0" smtClean="0"/>
              <a:t>,</a:t>
            </a:r>
            <a:r>
              <a:rPr lang="zh-CN" altLang="en-US" dirty="0" smtClean="0"/>
              <a:t>不至于失掉信心。人生本是没穷尽没终点的</a:t>
            </a:r>
            <a:r>
              <a:rPr lang="zh-CN" altLang="en-US" dirty="0" smtClean="0"/>
              <a:t>马拉松赛跑。</a:t>
            </a:r>
            <a:endParaRPr lang="zh-CN" altLang="en-US" dirty="0"/>
          </a:p>
        </p:txBody>
      </p:sp>
      <p:sp>
        <p:nvSpPr>
          <p:cNvPr id="3"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childTnLst>
              </p:cTn>
              <p:nextCondLst>
                <p:cond evt="onClick" delay="0">
                  <p:tgtEl>
                    <p:spTgt spid="3"/>
                  </p:tgtEl>
                </p:cond>
              </p:nextCondLst>
            </p:seq>
          </p:childTnLst>
        </p:cTn>
      </p:par>
    </p:tnLst>
    <p:bldLst>
      <p:bldP spid="6" grpId="0" build="p"/>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0"/>
          </p:nvPr>
        </p:nvSpPr>
        <p:spPr/>
        <p:txBody>
          <a:bodyPr/>
          <a:lstStyle/>
          <a:p>
            <a:r>
              <a:rPr lang="en-US" dirty="0" smtClean="0"/>
              <a:t>3.</a:t>
            </a:r>
            <a:r>
              <a:rPr lang="en-US" altLang="zh-CN" dirty="0" smtClean="0"/>
              <a:t>《</a:t>
            </a:r>
            <a:r>
              <a:rPr lang="zh-CN" altLang="en-US" dirty="0" smtClean="0"/>
              <a:t>傅雷家书</a:t>
            </a:r>
            <a:r>
              <a:rPr lang="en-US" altLang="zh-CN" dirty="0" smtClean="0"/>
              <a:t>》</a:t>
            </a:r>
            <a:r>
              <a:rPr lang="zh-CN" altLang="en-US" dirty="0" smtClean="0"/>
              <a:t>有何艺术特色</a:t>
            </a:r>
            <a:r>
              <a:rPr lang="en-US" dirty="0" smtClean="0"/>
              <a:t>?</a:t>
            </a:r>
            <a:endParaRPr lang="zh-CN" altLang="en-US" dirty="0"/>
          </a:p>
        </p:txBody>
      </p:sp>
      <p:sp>
        <p:nvSpPr>
          <p:cNvPr id="6" name="文本占位符 5"/>
          <p:cNvSpPr>
            <a:spLocks noGrp="1"/>
          </p:cNvSpPr>
          <p:nvPr>
            <p:ph type="body" sz="quarter" idx="11"/>
          </p:nvPr>
        </p:nvSpPr>
        <p:spPr>
          <a:xfrm>
            <a:off x="809588" y="1785926"/>
            <a:ext cx="10358510" cy="857256"/>
          </a:xfrm>
        </p:spPr>
        <p:txBody>
          <a:bodyPr/>
          <a:lstStyle/>
          <a:p>
            <a:r>
              <a:rPr lang="zh-CN" altLang="en-US" dirty="0" smtClean="0"/>
              <a:t>其艺术特色有</a:t>
            </a:r>
            <a:r>
              <a:rPr lang="en-US" dirty="0" smtClean="0"/>
              <a:t>:①</a:t>
            </a:r>
            <a:r>
              <a:rPr lang="zh-CN" altLang="en-US" dirty="0" smtClean="0"/>
              <a:t>以书信的形式呈现</a:t>
            </a:r>
            <a:r>
              <a:rPr lang="en-US" dirty="0" smtClean="0"/>
              <a:t>;②</a:t>
            </a:r>
            <a:r>
              <a:rPr lang="zh-CN" altLang="en-US" dirty="0" smtClean="0"/>
              <a:t>是作者真情的流露</a:t>
            </a:r>
            <a:r>
              <a:rPr lang="en-US" dirty="0" smtClean="0"/>
              <a:t>;③</a:t>
            </a:r>
            <a:r>
              <a:rPr lang="zh-CN" altLang="en-US" dirty="0" smtClean="0"/>
              <a:t>文字生动优美</a:t>
            </a:r>
            <a:r>
              <a:rPr lang="en-US" dirty="0" smtClean="0"/>
              <a:t>,</a:t>
            </a:r>
            <a:r>
              <a:rPr lang="zh-CN" altLang="en-US" dirty="0" smtClean="0"/>
              <a:t>读来感人至深。</a:t>
            </a:r>
            <a:endParaRPr lang="zh-CN" altLang="en-US" dirty="0"/>
          </a:p>
        </p:txBody>
      </p:sp>
      <p:sp>
        <p:nvSpPr>
          <p:cNvPr id="3"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childTnLst>
              </p:cTn>
              <p:nextCondLst>
                <p:cond evt="onClick" delay="0">
                  <p:tgtEl>
                    <p:spTgt spid="3"/>
                  </p:tgtEl>
                </p:cond>
              </p:nextCondLst>
            </p:seq>
          </p:childTnLst>
        </p:cTn>
      </p:par>
    </p:tnLst>
    <p:bldLst>
      <p:bldP spid="6" grpId="0"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0"/>
          </p:nvPr>
        </p:nvSpPr>
        <p:spPr/>
        <p:txBody>
          <a:bodyPr/>
          <a:lstStyle/>
          <a:p>
            <a:r>
              <a:rPr lang="en-US" dirty="0" smtClean="0"/>
              <a:t>4.</a:t>
            </a:r>
            <a:r>
              <a:rPr lang="zh-CN" altLang="en-US" dirty="0" smtClean="0"/>
              <a:t>外界是如何评价</a:t>
            </a:r>
            <a:r>
              <a:rPr lang="en-US" altLang="zh-CN" dirty="0" smtClean="0"/>
              <a:t>《</a:t>
            </a:r>
            <a:r>
              <a:rPr lang="zh-CN" altLang="en-US" dirty="0" smtClean="0"/>
              <a:t>傅雷家书</a:t>
            </a:r>
            <a:r>
              <a:rPr lang="en-US" altLang="zh-CN" dirty="0" smtClean="0"/>
              <a:t>》</a:t>
            </a:r>
            <a:r>
              <a:rPr lang="zh-CN" altLang="en-US" dirty="0" smtClean="0"/>
              <a:t>的</a:t>
            </a:r>
            <a:r>
              <a:rPr lang="en-US" dirty="0" smtClean="0"/>
              <a:t>?</a:t>
            </a:r>
            <a:endParaRPr lang="zh-CN" altLang="en-US" dirty="0"/>
          </a:p>
        </p:txBody>
      </p:sp>
      <p:sp>
        <p:nvSpPr>
          <p:cNvPr id="6" name="文本占位符 5"/>
          <p:cNvSpPr>
            <a:spLocks noGrp="1"/>
          </p:cNvSpPr>
          <p:nvPr>
            <p:ph type="body" sz="quarter" idx="11"/>
          </p:nvPr>
        </p:nvSpPr>
        <p:spPr>
          <a:xfrm>
            <a:off x="809588" y="1785926"/>
            <a:ext cx="10358510" cy="857256"/>
          </a:xfrm>
        </p:spPr>
        <p:txBody>
          <a:bodyPr/>
          <a:lstStyle/>
          <a:p>
            <a:r>
              <a:rPr lang="zh-CN" altLang="en-US" dirty="0" smtClean="0"/>
              <a:t>是一本</a:t>
            </a:r>
            <a:r>
              <a:rPr lang="en-US" dirty="0" smtClean="0"/>
              <a:t>“</a:t>
            </a:r>
            <a:r>
              <a:rPr lang="zh-CN" altLang="en-US" dirty="0" smtClean="0"/>
              <a:t>充满着父爱的苦心孤诣、呕心沥血的教子篇</a:t>
            </a:r>
            <a:r>
              <a:rPr lang="en-US" dirty="0" smtClean="0"/>
              <a:t>”;</a:t>
            </a:r>
            <a:r>
              <a:rPr lang="zh-CN" altLang="en-US" dirty="0" smtClean="0"/>
              <a:t>也是</a:t>
            </a:r>
            <a:r>
              <a:rPr lang="en-US" dirty="0" smtClean="0"/>
              <a:t>“</a:t>
            </a:r>
            <a:r>
              <a:rPr lang="zh-CN" altLang="en-US" dirty="0" smtClean="0"/>
              <a:t>最好的艺术学徒修养读物</a:t>
            </a:r>
            <a:r>
              <a:rPr lang="en-US" dirty="0" smtClean="0"/>
              <a:t>”;</a:t>
            </a:r>
            <a:r>
              <a:rPr lang="zh-CN" altLang="en-US" dirty="0" smtClean="0"/>
              <a:t>更是既平凡又典型的</a:t>
            </a:r>
            <a:r>
              <a:rPr lang="en-US" dirty="0" smtClean="0"/>
              <a:t>“</a:t>
            </a:r>
            <a:r>
              <a:rPr lang="zh-CN" altLang="en-US" dirty="0" smtClean="0"/>
              <a:t>不聪明</a:t>
            </a:r>
            <a:r>
              <a:rPr lang="en-US" dirty="0" smtClean="0"/>
              <a:t>”</a:t>
            </a:r>
            <a:r>
              <a:rPr lang="zh-CN" altLang="en-US" dirty="0" smtClean="0"/>
              <a:t>的近代中国知识分子的深刻写照。</a:t>
            </a:r>
            <a:endParaRPr lang="zh-CN" altLang="en-US" dirty="0"/>
          </a:p>
        </p:txBody>
      </p:sp>
      <p:sp>
        <p:nvSpPr>
          <p:cNvPr id="3"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6">
                                            <p:txEl>
                                              <p:pRg st="0" end="0"/>
                                            </p:txEl>
                                          </p:spTgt>
                                        </p:tgtEl>
                                        <p:attrNameLst>
                                          <p:attrName>style.visibility</p:attrName>
                                        </p:attrNameLst>
                                      </p:cBhvr>
                                      <p:to>
                                        <p:strVal val="visible"/>
                                      </p:to>
                                    </p:set>
                                    <p:animEffect transition="in" filter="blinds(horizontal)">
                                      <p:cBhvr>
                                        <p:cTn id="7" dur="500"/>
                                        <p:tgtEl>
                                          <p:spTgt spid="6">
                                            <p:txEl>
                                              <p:pRg st="0" end="0"/>
                                            </p:txEl>
                                          </p:spTgt>
                                        </p:tgtEl>
                                      </p:cBhvr>
                                    </p:animEffect>
                                  </p:childTnLst>
                                </p:cTn>
                              </p:par>
                            </p:childTnLst>
                          </p:cTn>
                        </p:par>
                      </p:childTnLst>
                    </p:cTn>
                  </p:par>
                </p:childTnLst>
              </p:cTn>
              <p:nextCondLst>
                <p:cond evt="onClick" delay="0">
                  <p:tgtEl>
                    <p:spTgt spid="3"/>
                  </p:tgtEl>
                </p:cond>
              </p:nextCondLst>
            </p:seq>
          </p:childTnLst>
        </p:cTn>
      </p:par>
    </p:tnLst>
    <p:bldLst>
      <p:bldP spid="6"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0"/>
          </p:nvPr>
        </p:nvSpPr>
        <p:spPr>
          <a:xfrm>
            <a:off x="881026" y="1071546"/>
            <a:ext cx="10358510" cy="5214974"/>
          </a:xfrm>
        </p:spPr>
        <p:txBody>
          <a:bodyPr/>
          <a:lstStyle/>
          <a:p>
            <a:r>
              <a:rPr lang="zh-CN" altLang="en-US" dirty="0" smtClean="0"/>
              <a:t>三、活动</a:t>
            </a:r>
            <a:r>
              <a:rPr lang="en-US" dirty="0" smtClean="0"/>
              <a:t>:</a:t>
            </a:r>
            <a:r>
              <a:rPr lang="zh-CN" altLang="en-US" dirty="0" smtClean="0"/>
              <a:t>深入探究</a:t>
            </a:r>
            <a:r>
              <a:rPr lang="en-US" dirty="0" smtClean="0"/>
              <a:t>,</a:t>
            </a:r>
            <a:r>
              <a:rPr lang="zh-CN" altLang="en-US" dirty="0" smtClean="0"/>
              <a:t>感知形象。</a:t>
            </a:r>
            <a:endParaRPr lang="zh-CN" altLang="en-US" dirty="0"/>
          </a:p>
        </p:txBody>
      </p:sp>
      <p:sp>
        <p:nvSpPr>
          <p:cNvPr id="3"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graphicFrame>
        <p:nvGraphicFramePr>
          <p:cNvPr id="5" name="表格 4"/>
          <p:cNvGraphicFramePr>
            <a:graphicFrameLocks noGrp="1"/>
          </p:cNvGraphicFramePr>
          <p:nvPr/>
        </p:nvGraphicFramePr>
        <p:xfrm>
          <a:off x="1595406" y="1857364"/>
          <a:ext cx="8929750" cy="3500464"/>
        </p:xfrm>
        <a:graphic>
          <a:graphicData uri="http://schemas.openxmlformats.org/drawingml/2006/table">
            <a:tbl>
              <a:tblPr/>
              <a:tblGrid>
                <a:gridCol w="893623"/>
                <a:gridCol w="8036127"/>
              </a:tblGrid>
              <a:tr h="875116">
                <a:tc>
                  <a:txBody>
                    <a:bodyPr/>
                    <a:lstStyle/>
                    <a:p>
                      <a:pPr algn="ctr">
                        <a:lnSpc>
                          <a:spcPct val="100000"/>
                        </a:lnSpc>
                        <a:spcAft>
                          <a:spcPts val="0"/>
                        </a:spcAft>
                      </a:pPr>
                      <a:r>
                        <a:rPr lang="zh-CN" sz="2400" kern="100" dirty="0">
                          <a:solidFill>
                            <a:srgbClr val="000000"/>
                          </a:solidFill>
                          <a:latin typeface="华文细黑" pitchFamily="2" charset="-122"/>
                          <a:ea typeface="华文细黑" pitchFamily="2" charset="-122"/>
                          <a:cs typeface="Times New Roman"/>
                        </a:rPr>
                        <a:t>人物</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00000"/>
                        </a:lnSpc>
                        <a:spcAft>
                          <a:spcPts val="0"/>
                        </a:spcAft>
                      </a:pPr>
                      <a:r>
                        <a:rPr lang="zh-CN" sz="2400" kern="100" dirty="0">
                          <a:solidFill>
                            <a:srgbClr val="000000"/>
                          </a:solidFill>
                          <a:latin typeface="华文细黑" pitchFamily="2" charset="-122"/>
                          <a:ea typeface="华文细黑" pitchFamily="2" charset="-122"/>
                          <a:cs typeface="Times New Roman"/>
                        </a:rPr>
                        <a:t>性格特征</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75116">
                <a:tc>
                  <a:txBody>
                    <a:bodyPr/>
                    <a:lstStyle/>
                    <a:p>
                      <a:pPr algn="ctr">
                        <a:lnSpc>
                          <a:spcPct val="100000"/>
                        </a:lnSpc>
                        <a:spcAft>
                          <a:spcPts val="0"/>
                        </a:spcAft>
                      </a:pPr>
                      <a:r>
                        <a:rPr lang="zh-CN" sz="2400" kern="100" dirty="0">
                          <a:solidFill>
                            <a:srgbClr val="000000"/>
                          </a:solidFill>
                          <a:latin typeface="华文细黑" pitchFamily="2" charset="-122"/>
                          <a:ea typeface="华文细黑" pitchFamily="2" charset="-122"/>
                          <a:cs typeface="Times New Roman"/>
                        </a:rPr>
                        <a:t>傅雷</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zh-CN" sz="2400" kern="100" dirty="0">
                        <a:solidFill>
                          <a:srgbClr val="000000"/>
                        </a:solidFill>
                        <a:latin typeface="华文细黑" pitchFamily="2" charset="-122"/>
                        <a:ea typeface="华文细黑" pitchFamily="2" charset="-122"/>
                        <a:cs typeface="Times New Roman"/>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75116">
                <a:tc>
                  <a:txBody>
                    <a:bodyPr/>
                    <a:lstStyle/>
                    <a:p>
                      <a:pPr algn="ctr">
                        <a:lnSpc>
                          <a:spcPct val="100000"/>
                        </a:lnSpc>
                        <a:spcAft>
                          <a:spcPts val="0"/>
                        </a:spcAft>
                      </a:pPr>
                      <a:r>
                        <a:rPr lang="zh-CN" sz="2400" kern="100">
                          <a:solidFill>
                            <a:srgbClr val="000000"/>
                          </a:solidFill>
                          <a:latin typeface="华文细黑" pitchFamily="2" charset="-122"/>
                          <a:ea typeface="华文细黑" pitchFamily="2" charset="-122"/>
                          <a:cs typeface="Times New Roman"/>
                        </a:rPr>
                        <a:t>傅聪</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zh-CN" sz="2400" kern="100" dirty="0">
                        <a:solidFill>
                          <a:srgbClr val="000000"/>
                        </a:solidFill>
                        <a:latin typeface="华文细黑" pitchFamily="2" charset="-122"/>
                        <a:ea typeface="华文细黑" pitchFamily="2" charset="-122"/>
                        <a:cs typeface="Times New Roman"/>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875116">
                <a:tc>
                  <a:txBody>
                    <a:bodyPr/>
                    <a:lstStyle/>
                    <a:p>
                      <a:pPr algn="ctr">
                        <a:lnSpc>
                          <a:spcPct val="100000"/>
                        </a:lnSpc>
                        <a:spcAft>
                          <a:spcPts val="0"/>
                        </a:spcAft>
                      </a:pPr>
                      <a:r>
                        <a:rPr lang="zh-CN" sz="2400" kern="100">
                          <a:solidFill>
                            <a:srgbClr val="000000"/>
                          </a:solidFill>
                          <a:latin typeface="华文细黑" pitchFamily="2" charset="-122"/>
                          <a:ea typeface="华文细黑" pitchFamily="2" charset="-122"/>
                          <a:cs typeface="Times New Roman"/>
                        </a:rPr>
                        <a:t>傅敏</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00000"/>
                        </a:lnSpc>
                        <a:spcAft>
                          <a:spcPts val="0"/>
                        </a:spcAft>
                      </a:pPr>
                      <a:endParaRPr lang="zh-CN" sz="2400" kern="100" dirty="0">
                        <a:solidFill>
                          <a:srgbClr val="000000"/>
                        </a:solidFill>
                        <a:latin typeface="华文细黑" pitchFamily="2" charset="-122"/>
                        <a:ea typeface="华文细黑" pitchFamily="2" charset="-122"/>
                        <a:cs typeface="Times New Roman"/>
                      </a:endParaRP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
        <p:nvSpPr>
          <p:cNvPr id="9" name="文本占位符 8"/>
          <p:cNvSpPr>
            <a:spLocks noGrp="1"/>
          </p:cNvSpPr>
          <p:nvPr>
            <p:ph type="body" sz="quarter" idx="11"/>
          </p:nvPr>
        </p:nvSpPr>
        <p:spPr>
          <a:xfrm>
            <a:off x="2524100" y="2786058"/>
            <a:ext cx="8072494" cy="857256"/>
          </a:xfrm>
        </p:spPr>
        <p:txBody>
          <a:bodyPr/>
          <a:lstStyle/>
          <a:p>
            <a:pPr>
              <a:lnSpc>
                <a:spcPct val="100000"/>
              </a:lnSpc>
            </a:pPr>
            <a:r>
              <a:rPr lang="zh-CN" altLang="en-US" sz="2400" dirty="0" smtClean="0"/>
              <a:t>严谨、认真、一丝不苟</a:t>
            </a:r>
            <a:r>
              <a:rPr lang="en-US" sz="2400" dirty="0" smtClean="0"/>
              <a:t>,</a:t>
            </a:r>
            <a:r>
              <a:rPr lang="zh-CN" altLang="en-US" sz="2400" dirty="0" smtClean="0"/>
              <a:t>对亲人</a:t>
            </a:r>
            <a:r>
              <a:rPr lang="en-US" sz="2400" dirty="0" smtClean="0"/>
              <a:t>(</a:t>
            </a:r>
            <a:r>
              <a:rPr lang="zh-CN" altLang="en-US" sz="2400" dirty="0" smtClean="0"/>
              <a:t>主要是儿子</a:t>
            </a:r>
            <a:r>
              <a:rPr lang="en-US" sz="2400" dirty="0" smtClean="0"/>
              <a:t>)</a:t>
            </a:r>
            <a:r>
              <a:rPr lang="zh-CN" altLang="en-US" sz="2400" dirty="0" smtClean="0"/>
              <a:t>无私地热爱</a:t>
            </a:r>
            <a:r>
              <a:rPr lang="en-US" sz="2400" dirty="0" smtClean="0"/>
              <a:t>,</a:t>
            </a:r>
            <a:r>
              <a:rPr lang="zh-CN" altLang="en-US" sz="2400" dirty="0" smtClean="0"/>
              <a:t>有良知</a:t>
            </a:r>
            <a:r>
              <a:rPr lang="en-US" sz="2400" dirty="0" smtClean="0"/>
              <a:t>,</a:t>
            </a:r>
            <a:r>
              <a:rPr lang="zh-CN" altLang="en-US" sz="2400" dirty="0" smtClean="0"/>
              <a:t>为人坦荡</a:t>
            </a:r>
            <a:r>
              <a:rPr lang="en-US" sz="2400" dirty="0" smtClean="0"/>
              <a:t>,</a:t>
            </a:r>
            <a:r>
              <a:rPr lang="zh-CN" altLang="en-US" sz="2400" dirty="0" smtClean="0"/>
              <a:t>禀性刚毅</a:t>
            </a:r>
            <a:endParaRPr lang="zh-CN" altLang="en-US" sz="2400" dirty="0"/>
          </a:p>
        </p:txBody>
      </p:sp>
      <p:sp>
        <p:nvSpPr>
          <p:cNvPr id="10" name="文本占位符 8"/>
          <p:cNvSpPr txBox="1">
            <a:spLocks/>
          </p:cNvSpPr>
          <p:nvPr/>
        </p:nvSpPr>
        <p:spPr>
          <a:xfrm>
            <a:off x="2524100" y="3857628"/>
            <a:ext cx="7143800" cy="428652"/>
          </a:xfrm>
          <a:prstGeom prst="rect">
            <a:avLst/>
          </a:prstGeom>
        </p:spPr>
        <p:txBody>
          <a:bodyPr/>
          <a:lstStyle/>
          <a:p>
            <a:pPr>
              <a:lnSpc>
                <a:spcPct val="100000"/>
              </a:lnSpc>
              <a:spcAft>
                <a:spcPts val="0"/>
              </a:spcAft>
            </a:pPr>
            <a:r>
              <a:rPr lang="zh-CN" altLang="en-US" sz="2400" kern="100" dirty="0" smtClean="0">
                <a:solidFill>
                  <a:srgbClr val="FF0000"/>
                </a:solidFill>
                <a:latin typeface="华文细黑" pitchFamily="2" charset="-122"/>
                <a:ea typeface="华文细黑" pitchFamily="2" charset="-122"/>
                <a:cs typeface="Times New Roman"/>
              </a:rPr>
              <a:t>刻苦用功</a:t>
            </a:r>
            <a:r>
              <a:rPr lang="en-US" sz="2400" kern="100" dirty="0" smtClean="0">
                <a:solidFill>
                  <a:srgbClr val="FF0000"/>
                </a:solidFill>
                <a:latin typeface="华文细黑" pitchFamily="2" charset="-122"/>
                <a:ea typeface="华文细黑" pitchFamily="2" charset="-122"/>
                <a:cs typeface="Times New Roman"/>
              </a:rPr>
              <a:t>,</a:t>
            </a:r>
            <a:r>
              <a:rPr lang="zh-CN" altLang="en-US" sz="2400" kern="100" dirty="0" smtClean="0">
                <a:solidFill>
                  <a:srgbClr val="FF0000"/>
                </a:solidFill>
                <a:latin typeface="华文细黑" pitchFamily="2" charset="-122"/>
                <a:ea typeface="华文细黑" pitchFamily="2" charset="-122"/>
                <a:cs typeface="Times New Roman"/>
              </a:rPr>
              <a:t>生活有条有理</a:t>
            </a:r>
            <a:r>
              <a:rPr lang="en-US" sz="2400" kern="100" dirty="0" smtClean="0">
                <a:solidFill>
                  <a:srgbClr val="FF0000"/>
                </a:solidFill>
                <a:latin typeface="华文细黑" pitchFamily="2" charset="-122"/>
                <a:ea typeface="华文细黑" pitchFamily="2" charset="-122"/>
                <a:cs typeface="Times New Roman"/>
              </a:rPr>
              <a:t>,</a:t>
            </a:r>
            <a:r>
              <a:rPr lang="zh-CN" altLang="en-US" sz="2400" kern="100" dirty="0" smtClean="0">
                <a:solidFill>
                  <a:srgbClr val="FF0000"/>
                </a:solidFill>
                <a:latin typeface="华文细黑" pitchFamily="2" charset="-122"/>
                <a:ea typeface="华文细黑" pitchFamily="2" charset="-122"/>
                <a:cs typeface="Times New Roman"/>
              </a:rPr>
              <a:t>严谨</a:t>
            </a:r>
            <a:r>
              <a:rPr lang="en-US" sz="2400" kern="100" dirty="0" smtClean="0">
                <a:solidFill>
                  <a:srgbClr val="FF0000"/>
                </a:solidFill>
                <a:latin typeface="华文细黑" pitchFamily="2" charset="-122"/>
                <a:ea typeface="华文细黑" pitchFamily="2" charset="-122"/>
                <a:cs typeface="Times New Roman"/>
              </a:rPr>
              <a:t>,</a:t>
            </a:r>
            <a:r>
              <a:rPr lang="zh-CN" altLang="en-US" sz="2400" kern="100" dirty="0" smtClean="0">
                <a:solidFill>
                  <a:srgbClr val="FF0000"/>
                </a:solidFill>
                <a:latin typeface="华文细黑" pitchFamily="2" charset="-122"/>
                <a:ea typeface="华文细黑" pitchFamily="2" charset="-122"/>
                <a:cs typeface="Times New Roman"/>
              </a:rPr>
              <a:t>热爱音乐</a:t>
            </a:r>
            <a:endParaRPr lang="zh-CN" altLang="en-US" sz="2400" kern="100" dirty="0">
              <a:solidFill>
                <a:srgbClr val="FF0000"/>
              </a:solidFill>
              <a:latin typeface="华文细黑" pitchFamily="2" charset="-122"/>
              <a:ea typeface="华文细黑" pitchFamily="2" charset="-122"/>
              <a:cs typeface="Times New Roman"/>
            </a:endParaRPr>
          </a:p>
        </p:txBody>
      </p:sp>
      <p:sp>
        <p:nvSpPr>
          <p:cNvPr id="11" name="文本占位符 8"/>
          <p:cNvSpPr txBox="1">
            <a:spLocks/>
          </p:cNvSpPr>
          <p:nvPr/>
        </p:nvSpPr>
        <p:spPr>
          <a:xfrm>
            <a:off x="2595538" y="4714884"/>
            <a:ext cx="7143800" cy="428652"/>
          </a:xfrm>
          <a:prstGeom prst="rect">
            <a:avLst/>
          </a:prstGeom>
        </p:spPr>
        <p:txBody>
          <a:bodyPr/>
          <a:lstStyle/>
          <a:p>
            <a:pPr>
              <a:lnSpc>
                <a:spcPct val="100000"/>
              </a:lnSpc>
              <a:spcAft>
                <a:spcPts val="0"/>
              </a:spcAft>
            </a:pPr>
            <a:r>
              <a:rPr lang="zh-CN" altLang="en-US" sz="2400" kern="100" dirty="0" smtClean="0">
                <a:solidFill>
                  <a:srgbClr val="FF0000"/>
                </a:solidFill>
                <a:latin typeface="华文细黑" pitchFamily="2" charset="-122"/>
                <a:ea typeface="华文细黑" pitchFamily="2" charset="-122"/>
                <a:cs typeface="Times New Roman"/>
              </a:rPr>
              <a:t>英语特级教师</a:t>
            </a:r>
            <a:r>
              <a:rPr lang="en-US" sz="2400" kern="100" dirty="0" smtClean="0">
                <a:solidFill>
                  <a:srgbClr val="FF0000"/>
                </a:solidFill>
                <a:latin typeface="华文细黑" pitchFamily="2" charset="-122"/>
                <a:ea typeface="华文细黑" pitchFamily="2" charset="-122"/>
                <a:cs typeface="Times New Roman"/>
              </a:rPr>
              <a:t>,</a:t>
            </a:r>
            <a:r>
              <a:rPr lang="zh-CN" altLang="en-US" sz="2400" kern="100" dirty="0" smtClean="0">
                <a:solidFill>
                  <a:srgbClr val="FF0000"/>
                </a:solidFill>
                <a:latin typeface="华文细黑" pitchFamily="2" charset="-122"/>
                <a:ea typeface="华文细黑" pitchFamily="2" charset="-122"/>
                <a:cs typeface="Times New Roman"/>
              </a:rPr>
              <a:t>正直、善良</a:t>
            </a:r>
            <a:r>
              <a:rPr lang="en-US" sz="2400" kern="100" dirty="0" smtClean="0">
                <a:solidFill>
                  <a:srgbClr val="FF0000"/>
                </a:solidFill>
                <a:latin typeface="华文细黑" pitchFamily="2" charset="-122"/>
                <a:ea typeface="华文细黑" pitchFamily="2" charset="-122"/>
                <a:cs typeface="Times New Roman"/>
              </a:rPr>
              <a:t>,</a:t>
            </a:r>
            <a:r>
              <a:rPr lang="zh-CN" altLang="en-US" sz="2400" kern="100" dirty="0" smtClean="0">
                <a:solidFill>
                  <a:srgbClr val="FF0000"/>
                </a:solidFill>
                <a:latin typeface="华文细黑" pitchFamily="2" charset="-122"/>
                <a:ea typeface="华文细黑" pitchFamily="2" charset="-122"/>
                <a:cs typeface="Times New Roman"/>
              </a:rPr>
              <a:t>勤勤恳恳</a:t>
            </a:r>
            <a:endParaRPr lang="zh-CN" altLang="en-US" sz="2400" kern="100" dirty="0">
              <a:solidFill>
                <a:srgbClr val="FF0000"/>
              </a:solidFill>
              <a:latin typeface="华文细黑" pitchFamily="2" charset="-122"/>
              <a:ea typeface="华文细黑" pitchFamily="2" charset="-122"/>
              <a:cs typeface="Times New Roman"/>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3"/>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9">
                                            <p:txEl>
                                              <p:pRg st="0" end="0"/>
                                            </p:txEl>
                                          </p:spTgt>
                                        </p:tgtEl>
                                        <p:attrNameLst>
                                          <p:attrName>style.visibility</p:attrName>
                                        </p:attrNameLst>
                                      </p:cBhvr>
                                      <p:to>
                                        <p:strVal val="visible"/>
                                      </p:to>
                                    </p:set>
                                    <p:animEffect transition="in" filter="blinds(horizontal)">
                                      <p:cBhvr>
                                        <p:cTn id="7" dur="500"/>
                                        <p:tgtEl>
                                          <p:spTgt spid="9">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0"/>
                                        </p:tgtEl>
                                        <p:attrNameLst>
                                          <p:attrName>style.visibility</p:attrName>
                                        </p:attrNameLst>
                                      </p:cBhvr>
                                      <p:to>
                                        <p:strVal val="visible"/>
                                      </p:to>
                                    </p:set>
                                    <p:animEffect transition="in" filter="blinds(horizontal)">
                                      <p:cBhvr>
                                        <p:cTn id="10" dur="500"/>
                                        <p:tgtEl>
                                          <p:spTgt spid="10"/>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linds(horizontal)">
                                      <p:cBhvr>
                                        <p:cTn id="13" dur="500"/>
                                        <p:tgtEl>
                                          <p:spTgt spid="11"/>
                                        </p:tgtEl>
                                      </p:cBhvr>
                                    </p:animEffect>
                                  </p:childTnLst>
                                </p:cTn>
                              </p:par>
                            </p:childTnLst>
                          </p:cTn>
                        </p:par>
                      </p:childTnLst>
                    </p:cTn>
                  </p:par>
                </p:childTnLst>
              </p:cTn>
              <p:nextCondLst>
                <p:cond evt="onClick" delay="0">
                  <p:tgtEl>
                    <p:spTgt spid="3"/>
                  </p:tgtEl>
                </p:cond>
              </p:nextCondLst>
            </p:seq>
          </p:childTnLst>
        </p:cTn>
      </p:par>
    </p:tnLst>
    <p:bldLst>
      <p:bldP spid="9" grpId="0" build="p"/>
      <p:bldP spid="10" grpId="0"/>
      <p:bldP spid="11" grpId="0"/>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四、活动</a:t>
            </a:r>
            <a:r>
              <a:rPr lang="en-US" dirty="0" smtClean="0"/>
              <a:t>:</a:t>
            </a:r>
            <a:r>
              <a:rPr lang="zh-CN" altLang="en-US" dirty="0" smtClean="0"/>
              <a:t>选择阅读</a:t>
            </a:r>
            <a:r>
              <a:rPr lang="en-US" dirty="0" smtClean="0"/>
              <a:t>,</a:t>
            </a:r>
            <a:r>
              <a:rPr lang="zh-CN" altLang="en-US" dirty="0" smtClean="0"/>
              <a:t>睿语点评。</a:t>
            </a:r>
          </a:p>
          <a:p>
            <a:r>
              <a:rPr lang="zh-CN" altLang="en-US" dirty="0" smtClean="0"/>
              <a:t>仿照示例</a:t>
            </a:r>
            <a:r>
              <a:rPr lang="en-US" dirty="0" smtClean="0"/>
              <a:t>,</a:t>
            </a:r>
            <a:r>
              <a:rPr lang="zh-CN" altLang="en-US" dirty="0" smtClean="0"/>
              <a:t>对摘选出来的精美语段进行点评。</a:t>
            </a:r>
          </a:p>
          <a:p>
            <a:r>
              <a:rPr lang="zh-CN" altLang="en-US" dirty="0" smtClean="0"/>
              <a:t>示例</a:t>
            </a:r>
            <a:r>
              <a:rPr lang="en-US" dirty="0" smtClean="0"/>
              <a:t>:</a:t>
            </a:r>
            <a:endParaRPr lang="zh-CN" altLang="en-US" dirty="0" smtClean="0"/>
          </a:p>
          <a:p>
            <a:r>
              <a:rPr lang="zh-CN" altLang="en-US" dirty="0" smtClean="0"/>
              <a:t>常常在月光之下</a:t>
            </a:r>
            <a:r>
              <a:rPr lang="en-US" dirty="0" smtClean="0"/>
              <a:t>,</a:t>
            </a:r>
            <a:r>
              <a:rPr lang="zh-CN" altLang="en-US" dirty="0" smtClean="0"/>
              <a:t>独自在林中、水边踏着绿茵</a:t>
            </a:r>
            <a:r>
              <a:rPr lang="en-US" dirty="0" smtClean="0"/>
              <a:t>,</a:t>
            </a:r>
            <a:r>
              <a:rPr lang="zh-CN" altLang="en-US" dirty="0" smtClean="0"/>
              <a:t>呼吸浓烈的草香与泥土味</a:t>
            </a:r>
            <a:r>
              <a:rPr lang="en-US" dirty="0" smtClean="0"/>
              <a:t>,</a:t>
            </a:r>
            <a:r>
              <a:rPr lang="zh-CN" altLang="en-US" dirty="0" smtClean="0"/>
              <a:t>或是借此舒散苦闷</a:t>
            </a:r>
            <a:r>
              <a:rPr lang="en-US" dirty="0" smtClean="0"/>
              <a:t>,</a:t>
            </a:r>
            <a:r>
              <a:rPr lang="zh-CN" altLang="en-US" dirty="0" smtClean="0"/>
              <a:t>或是沉思默想</a:t>
            </a:r>
            <a:r>
              <a:rPr lang="en-US" dirty="0" smtClean="0"/>
              <a:t>,</a:t>
            </a:r>
            <a:r>
              <a:rPr lang="zh-CN" altLang="en-US" dirty="0" smtClean="0"/>
              <a:t>过度的室内生活与书斋生活恰恰是造成现代知识分子神经紧张与病态的原因</a:t>
            </a:r>
            <a:r>
              <a:rPr lang="en-US" dirty="0" smtClean="0"/>
              <a:t>,</a:t>
            </a:r>
            <a:r>
              <a:rPr lang="zh-CN" altLang="en-US" dirty="0" smtClean="0"/>
              <a:t>而萧然意远、旷达恬静、不滞于物、不凝于心的境界只有从自然中获得</a:t>
            </a:r>
            <a:r>
              <a:rPr lang="en-US" dirty="0" smtClean="0"/>
              <a:t>,</a:t>
            </a:r>
            <a:r>
              <a:rPr lang="zh-CN" altLang="en-US" dirty="0" smtClean="0"/>
              <a:t>你总是不能否认吧</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点评</a:t>
            </a:r>
            <a:r>
              <a:rPr lang="en-US" dirty="0" smtClean="0"/>
              <a:t>:</a:t>
            </a:r>
            <a:r>
              <a:rPr lang="zh-CN" altLang="en-US" dirty="0" smtClean="0"/>
              <a:t>一个艺术家</a:t>
            </a:r>
            <a:r>
              <a:rPr lang="en-US" dirty="0" smtClean="0"/>
              <a:t>,</a:t>
            </a:r>
            <a:r>
              <a:rPr lang="zh-CN" altLang="en-US" dirty="0" smtClean="0"/>
              <a:t>需要走进大自然</a:t>
            </a:r>
            <a:r>
              <a:rPr lang="en-US" dirty="0" smtClean="0"/>
              <a:t>,</a:t>
            </a:r>
            <a:r>
              <a:rPr lang="zh-CN" altLang="en-US" dirty="0" smtClean="0"/>
              <a:t>观赏</a:t>
            </a:r>
            <a:r>
              <a:rPr lang="en-US" dirty="0" smtClean="0"/>
              <a:t>“</a:t>
            </a:r>
            <a:r>
              <a:rPr lang="zh-CN" altLang="en-US" dirty="0" smtClean="0"/>
              <a:t>采莲南塘秋</a:t>
            </a:r>
            <a:r>
              <a:rPr lang="en-US" dirty="0" smtClean="0"/>
              <a:t>”</a:t>
            </a:r>
            <a:r>
              <a:rPr lang="zh-CN" altLang="en-US" dirty="0" smtClean="0"/>
              <a:t>的美景</a:t>
            </a:r>
            <a:r>
              <a:rPr lang="en-US" dirty="0" smtClean="0"/>
              <a:t>,</a:t>
            </a:r>
            <a:r>
              <a:rPr lang="zh-CN" altLang="en-US" dirty="0" smtClean="0"/>
              <a:t>感受</a:t>
            </a:r>
            <a:r>
              <a:rPr lang="en-US" dirty="0" smtClean="0"/>
              <a:t>“</a:t>
            </a:r>
            <a:r>
              <a:rPr lang="zh-CN" altLang="en-US" dirty="0" smtClean="0"/>
              <a:t>采菊东篱下</a:t>
            </a:r>
            <a:r>
              <a:rPr lang="en-US" dirty="0" smtClean="0"/>
              <a:t>”</a:t>
            </a:r>
            <a:r>
              <a:rPr lang="zh-CN" altLang="en-US" dirty="0" smtClean="0"/>
              <a:t>的闲适</a:t>
            </a:r>
            <a:r>
              <a:rPr lang="en-US" dirty="0" smtClean="0"/>
              <a:t>,</a:t>
            </a:r>
            <a:r>
              <a:rPr lang="zh-CN" altLang="en-US" dirty="0" smtClean="0"/>
              <a:t>聆听</a:t>
            </a:r>
            <a:r>
              <a:rPr lang="en-US" dirty="0" smtClean="0"/>
              <a:t>“</a:t>
            </a:r>
            <a:r>
              <a:rPr lang="zh-CN" altLang="en-US" dirty="0" smtClean="0"/>
              <a:t>稻花香里说丰年</a:t>
            </a:r>
            <a:r>
              <a:rPr lang="en-US" dirty="0" smtClean="0"/>
              <a:t>”</a:t>
            </a:r>
            <a:r>
              <a:rPr lang="zh-CN" altLang="en-US" dirty="0" smtClean="0"/>
              <a:t>的美好</a:t>
            </a:r>
            <a:r>
              <a:rPr lang="en-US" dirty="0" smtClean="0"/>
              <a:t>,</a:t>
            </a:r>
            <a:r>
              <a:rPr lang="zh-CN" altLang="en-US" dirty="0" smtClean="0"/>
              <a:t>用心享用大自然这</a:t>
            </a:r>
            <a:r>
              <a:rPr lang="en-US" dirty="0" smtClean="0"/>
              <a:t>“</a:t>
            </a:r>
            <a:r>
              <a:rPr lang="zh-CN" altLang="en-US" dirty="0" smtClean="0"/>
              <a:t>造物者</a:t>
            </a:r>
            <a:r>
              <a:rPr lang="en-US" dirty="0" smtClean="0"/>
              <a:t>”“</a:t>
            </a:r>
            <a:r>
              <a:rPr lang="zh-CN" altLang="en-US" dirty="0" smtClean="0"/>
              <a:t>取之不尽</a:t>
            </a:r>
            <a:r>
              <a:rPr lang="en-US" dirty="0" smtClean="0"/>
              <a:t>,</a:t>
            </a:r>
            <a:r>
              <a:rPr lang="zh-CN" altLang="en-US" dirty="0" smtClean="0"/>
              <a:t>用之不竭</a:t>
            </a:r>
            <a:r>
              <a:rPr lang="en-US" dirty="0" smtClean="0"/>
              <a:t>”</a:t>
            </a:r>
            <a:r>
              <a:rPr lang="zh-CN" altLang="en-US" dirty="0" smtClean="0"/>
              <a:t>的馈赠</a:t>
            </a:r>
            <a:r>
              <a:rPr lang="en-US" dirty="0" smtClean="0"/>
              <a:t>……</a:t>
            </a:r>
            <a:r>
              <a:rPr lang="zh-CN" altLang="en-US" dirty="0" smtClean="0"/>
              <a:t>这是生活的境界。不但艺术家需要</a:t>
            </a:r>
            <a:r>
              <a:rPr lang="en-US" dirty="0" smtClean="0"/>
              <a:t>,</a:t>
            </a:r>
            <a:r>
              <a:rPr lang="zh-CN" altLang="en-US" dirty="0" smtClean="0"/>
              <a:t>只要是有所创造</a:t>
            </a:r>
            <a:r>
              <a:rPr lang="en-US" dirty="0" smtClean="0"/>
              <a:t>,</a:t>
            </a:r>
            <a:r>
              <a:rPr lang="zh-CN" altLang="en-US" dirty="0" smtClean="0"/>
              <a:t>就离不开对精神家园的追求。</a:t>
            </a:r>
            <a:endParaRPr lang="zh-CN" alt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en-US" dirty="0" smtClean="0"/>
              <a:t>1.</a:t>
            </a:r>
            <a:r>
              <a:rPr lang="zh-CN" altLang="en-US" dirty="0" smtClean="0"/>
              <a:t>一个人的思想不动笔就不再会有系统</a:t>
            </a:r>
            <a:r>
              <a:rPr lang="en-US" dirty="0" smtClean="0"/>
              <a:t>,</a:t>
            </a:r>
            <a:r>
              <a:rPr lang="zh-CN" altLang="en-US" dirty="0" smtClean="0"/>
              <a:t>日子久了</a:t>
            </a:r>
            <a:r>
              <a:rPr lang="en-US" dirty="0" smtClean="0"/>
              <a:t>,</a:t>
            </a:r>
            <a:r>
              <a:rPr lang="zh-CN" altLang="en-US" dirty="0" smtClean="0"/>
              <a:t>也就放过去了</a:t>
            </a:r>
            <a:r>
              <a:rPr lang="en-US" dirty="0" smtClean="0"/>
              <a:t>,</a:t>
            </a:r>
            <a:r>
              <a:rPr lang="zh-CN" altLang="en-US" dirty="0" smtClean="0"/>
              <a:t>甚至于忘了</a:t>
            </a:r>
            <a:r>
              <a:rPr lang="en-US" dirty="0" smtClean="0"/>
              <a:t>,</a:t>
            </a:r>
            <a:r>
              <a:rPr lang="zh-CN" altLang="en-US" dirty="0" smtClean="0"/>
              <a:t>岂不可惜</a:t>
            </a:r>
            <a:r>
              <a:rPr lang="en-US" dirty="0" smtClean="0"/>
              <a:t>,</a:t>
            </a:r>
            <a:r>
              <a:rPr lang="zh-CN" altLang="en-US" dirty="0" smtClean="0"/>
              <a:t>就为这个缘故</a:t>
            </a:r>
            <a:r>
              <a:rPr lang="en-US" dirty="0" smtClean="0"/>
              <a:t>,</a:t>
            </a:r>
            <a:r>
              <a:rPr lang="zh-CN" altLang="en-US" dirty="0" smtClean="0"/>
              <a:t>我常常逼你多写信</a:t>
            </a:r>
            <a:r>
              <a:rPr lang="en-US" dirty="0" smtClean="0"/>
              <a:t>,</a:t>
            </a:r>
            <a:r>
              <a:rPr lang="zh-CN" altLang="en-US" dirty="0" smtClean="0"/>
              <a:t>这也是很重要的</a:t>
            </a:r>
            <a:r>
              <a:rPr lang="en-US" dirty="0" smtClean="0"/>
              <a:t>:</a:t>
            </a:r>
            <a:r>
              <a:rPr lang="zh-CN" altLang="en-US" dirty="0" smtClean="0"/>
              <a:t>理性认识的训练。我屡次要你生活正规化、学习规范化</a:t>
            </a:r>
            <a:r>
              <a:rPr lang="en-US" dirty="0" smtClean="0"/>
              <a:t>,</a:t>
            </a:r>
            <a:r>
              <a:rPr lang="zh-CN" altLang="en-US" dirty="0" smtClean="0"/>
              <a:t>不正规如何能持久</a:t>
            </a:r>
            <a:r>
              <a:rPr lang="en-US" dirty="0" smtClean="0"/>
              <a:t>?</a:t>
            </a:r>
            <a:r>
              <a:rPr lang="zh-CN" altLang="en-US" dirty="0" smtClean="0"/>
              <a:t>不持久如何能有成绩</a:t>
            </a:r>
            <a:r>
              <a:rPr lang="en-US" dirty="0" smtClean="0"/>
              <a:t>?</a:t>
            </a:r>
            <a:r>
              <a:rPr lang="zh-CN" altLang="en-US" dirty="0" smtClean="0"/>
              <a:t>如何能巩固已有的成绩</a:t>
            </a:r>
            <a:r>
              <a:rPr lang="en-US" dirty="0" smtClean="0"/>
              <a:t>?</a:t>
            </a:r>
            <a:r>
              <a:rPr lang="zh-CN" altLang="en-US" dirty="0" smtClean="0"/>
              <a:t>而且对作品的了解与掌握</a:t>
            </a:r>
            <a:r>
              <a:rPr lang="en-US" dirty="0" smtClean="0"/>
              <a:t>,</a:t>
            </a:r>
            <a:r>
              <a:rPr lang="zh-CN" altLang="en-US" dirty="0" smtClean="0"/>
              <a:t>就需要长期的慢慢消化、咀嚼、吸收</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881026" y="1071546"/>
            <a:ext cx="11001452" cy="4214842"/>
          </a:xfrm>
        </p:spPr>
        <p:txBody>
          <a:bodyPr/>
          <a:lstStyle/>
          <a:p>
            <a:r>
              <a:rPr lang="zh-CN" altLang="en-US" dirty="0" smtClean="0"/>
              <a:t>点评</a:t>
            </a:r>
            <a:r>
              <a:rPr lang="en-US" dirty="0" smtClean="0"/>
              <a:t>:</a:t>
            </a:r>
            <a:r>
              <a:rPr lang="zh-CN" altLang="en-US" dirty="0" smtClean="0"/>
              <a:t>俗话说得好</a:t>
            </a:r>
            <a:r>
              <a:rPr lang="en-US" dirty="0" smtClean="0"/>
              <a:t>,“</a:t>
            </a:r>
            <a:r>
              <a:rPr lang="zh-CN" altLang="en-US" dirty="0" smtClean="0"/>
              <a:t>不动笔墨不读书</a:t>
            </a:r>
            <a:r>
              <a:rPr lang="en-US" dirty="0" smtClean="0"/>
              <a:t>”</a:t>
            </a:r>
            <a:r>
              <a:rPr lang="zh-CN" altLang="en-US" dirty="0" smtClean="0"/>
              <a:t>。笔记使人严谨</a:t>
            </a:r>
            <a:r>
              <a:rPr lang="en-US" dirty="0" smtClean="0"/>
              <a:t>,</a:t>
            </a:r>
            <a:r>
              <a:rPr lang="zh-CN" altLang="en-US" dirty="0" smtClean="0"/>
              <a:t>理性认识的训练</a:t>
            </a:r>
            <a:r>
              <a:rPr lang="en-US" dirty="0" smtClean="0"/>
              <a:t>,</a:t>
            </a:r>
            <a:r>
              <a:rPr lang="zh-CN" altLang="en-US" dirty="0" smtClean="0"/>
              <a:t>就需要靠长期坚持积累资料</a:t>
            </a:r>
            <a:r>
              <a:rPr lang="en-US" dirty="0" smtClean="0"/>
              <a:t>,</a:t>
            </a:r>
            <a:r>
              <a:rPr lang="zh-CN" altLang="en-US" dirty="0" smtClean="0"/>
              <a:t>加深理解</a:t>
            </a:r>
            <a:r>
              <a:rPr lang="en-US" dirty="0" smtClean="0"/>
              <a:t>,</a:t>
            </a:r>
            <a:r>
              <a:rPr lang="zh-CN" altLang="en-US" dirty="0" smtClean="0"/>
              <a:t>透彻把握其中的精髓。因此</a:t>
            </a:r>
            <a:r>
              <a:rPr lang="en-US" dirty="0" smtClean="0"/>
              <a:t>,</a:t>
            </a:r>
            <a:r>
              <a:rPr lang="zh-CN" altLang="en-US" dirty="0" smtClean="0"/>
              <a:t>傅雷叫儿子坚持写家信</a:t>
            </a:r>
            <a:r>
              <a:rPr lang="en-US" dirty="0" smtClean="0"/>
              <a:t>,</a:t>
            </a:r>
            <a:r>
              <a:rPr lang="zh-CN" altLang="en-US" dirty="0" smtClean="0"/>
              <a:t>就是让其养成训练动笔的习惯。</a:t>
            </a:r>
            <a:endParaRPr lang="zh-CN" altLang="en-US" dirty="0"/>
          </a:p>
        </p:txBody>
      </p:sp>
      <p:sp>
        <p:nvSpPr>
          <p:cNvPr id="6"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childTnLst>
              </p:cTn>
              <p:nextCondLst>
                <p:cond evt="onClick" delay="0">
                  <p:tgtEl>
                    <p:spTgt spid="6"/>
                  </p:tgtEl>
                </p:cond>
              </p:nextCondLst>
            </p:seq>
          </p:childTnLst>
        </p:cTn>
      </p:par>
    </p:tnLst>
    <p:bldLst>
      <p:bldP spid="5" grpId="0" uiExpand="1" build="p"/>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666712" y="1571612"/>
            <a:ext cx="10930014" cy="5072098"/>
          </a:xfrm>
        </p:spPr>
        <p:txBody>
          <a:bodyPr/>
          <a:lstStyle/>
          <a:p>
            <a:endParaRPr lang="en-US" dirty="0" smtClean="0"/>
          </a:p>
          <a:p>
            <a:r>
              <a:rPr lang="en-US" dirty="0" smtClean="0"/>
              <a:t>1</a:t>
            </a:r>
            <a:r>
              <a:rPr lang="en-US" dirty="0" smtClean="0"/>
              <a:t>.</a:t>
            </a:r>
            <a:r>
              <a:rPr lang="zh-CN" altLang="en-US" dirty="0" smtClean="0"/>
              <a:t>通过选择性阅读</a:t>
            </a:r>
            <a:r>
              <a:rPr lang="en-US" dirty="0" smtClean="0"/>
              <a:t>,</a:t>
            </a:r>
            <a:r>
              <a:rPr lang="zh-CN" altLang="en-US" dirty="0" smtClean="0"/>
              <a:t>激发学生阅读</a:t>
            </a:r>
            <a:r>
              <a:rPr lang="en-US" altLang="zh-CN" dirty="0" smtClean="0"/>
              <a:t>《</a:t>
            </a:r>
            <a:r>
              <a:rPr lang="zh-CN" altLang="en-US" dirty="0" smtClean="0"/>
              <a:t>傅雷家书</a:t>
            </a:r>
            <a:r>
              <a:rPr lang="en-US" altLang="zh-CN" dirty="0" smtClean="0"/>
              <a:t>》</a:t>
            </a:r>
            <a:r>
              <a:rPr lang="zh-CN" altLang="en-US" dirty="0" smtClean="0"/>
              <a:t>的兴趣。</a:t>
            </a:r>
          </a:p>
          <a:p>
            <a:r>
              <a:rPr lang="en-US" dirty="0" smtClean="0"/>
              <a:t>2.</a:t>
            </a:r>
            <a:r>
              <a:rPr lang="zh-CN" altLang="en-US" dirty="0" smtClean="0"/>
              <a:t>通过选择性精读</a:t>
            </a:r>
            <a:r>
              <a:rPr lang="en-US" dirty="0" smtClean="0"/>
              <a:t>,</a:t>
            </a:r>
            <a:r>
              <a:rPr lang="zh-CN" altLang="en-US" dirty="0" smtClean="0"/>
              <a:t>感受</a:t>
            </a:r>
            <a:r>
              <a:rPr lang="en-US" altLang="zh-CN" dirty="0" smtClean="0"/>
              <a:t>《</a:t>
            </a:r>
            <a:r>
              <a:rPr lang="zh-CN" altLang="en-US" dirty="0" smtClean="0"/>
              <a:t>傅雷家书</a:t>
            </a:r>
            <a:r>
              <a:rPr lang="en-US" altLang="zh-CN" dirty="0" smtClean="0"/>
              <a:t>》</a:t>
            </a:r>
            <a:r>
              <a:rPr lang="zh-CN" altLang="en-US" dirty="0" smtClean="0"/>
              <a:t>中的真挚父爱。</a:t>
            </a:r>
            <a:endParaRPr lang="zh-CN" altLang="en-US" dirty="0"/>
          </a:p>
        </p:txBody>
      </p:sp>
      <p:sp>
        <p:nvSpPr>
          <p:cNvPr id="4" name="文本占位符 3"/>
          <p:cNvSpPr>
            <a:spLocks noGrp="1"/>
          </p:cNvSpPr>
          <p:nvPr>
            <p:ph type="body" sz="quarter" idx="11"/>
          </p:nvPr>
        </p:nvSpPr>
        <p:spPr>
          <a:xfrm>
            <a:off x="809588" y="4071942"/>
            <a:ext cx="10644262" cy="857256"/>
          </a:xfrm>
        </p:spPr>
        <p:txBody>
          <a:bodyPr/>
          <a:lstStyle/>
          <a:p>
            <a:r>
              <a:rPr lang="en-US" dirty="0" smtClean="0"/>
              <a:t>◉</a:t>
            </a:r>
            <a:r>
              <a:rPr lang="zh-CN" altLang="en-US" dirty="0" smtClean="0"/>
              <a:t>重点</a:t>
            </a:r>
            <a:r>
              <a:rPr lang="en-US" dirty="0" smtClean="0"/>
              <a:t>:</a:t>
            </a:r>
          </a:p>
          <a:p>
            <a:r>
              <a:rPr lang="zh-CN" altLang="en-US" dirty="0" smtClean="0"/>
              <a:t>精读</a:t>
            </a:r>
            <a:r>
              <a:rPr lang="en-US" altLang="zh-CN" dirty="0" smtClean="0"/>
              <a:t>《</a:t>
            </a:r>
            <a:r>
              <a:rPr lang="zh-CN" altLang="en-US" dirty="0" smtClean="0"/>
              <a:t>傅雷家书</a:t>
            </a:r>
            <a:r>
              <a:rPr lang="en-US" altLang="zh-CN" dirty="0" smtClean="0"/>
              <a:t>》</a:t>
            </a:r>
            <a:r>
              <a:rPr lang="en-US" dirty="0" smtClean="0"/>
              <a:t>,</a:t>
            </a:r>
            <a:r>
              <a:rPr lang="zh-CN" altLang="en-US" dirty="0" smtClean="0"/>
              <a:t>感受傅雷的拳拳爱子之情。</a:t>
            </a:r>
            <a:endParaRPr lang="zh-CN" alt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en-US" dirty="0" smtClean="0"/>
              <a:t>2.</a:t>
            </a:r>
            <a:r>
              <a:rPr lang="zh-CN" altLang="en-US" dirty="0" smtClean="0"/>
              <a:t>尽管人生那么无情</a:t>
            </a:r>
            <a:r>
              <a:rPr lang="en-US" dirty="0" smtClean="0"/>
              <a:t>,</a:t>
            </a:r>
            <a:r>
              <a:rPr lang="zh-CN" altLang="en-US" dirty="0" smtClean="0"/>
              <a:t>我们本人还是应当尽量过好</a:t>
            </a:r>
            <a:r>
              <a:rPr lang="en-US" dirty="0" smtClean="0"/>
              <a:t>,</a:t>
            </a:r>
            <a:r>
              <a:rPr lang="zh-CN" altLang="en-US" dirty="0" smtClean="0"/>
              <a:t>少给人一些痛苦</a:t>
            </a:r>
            <a:r>
              <a:rPr lang="en-US" dirty="0" smtClean="0"/>
              <a:t>,</a:t>
            </a:r>
            <a:r>
              <a:rPr lang="zh-CN" altLang="en-US" dirty="0" smtClean="0"/>
              <a:t>多给人一些快乐。说来说去</a:t>
            </a:r>
            <a:r>
              <a:rPr lang="en-US" dirty="0" smtClean="0"/>
              <a:t>,</a:t>
            </a:r>
            <a:r>
              <a:rPr lang="zh-CN" altLang="en-US" dirty="0" smtClean="0"/>
              <a:t>我仍抱着</a:t>
            </a:r>
            <a:r>
              <a:rPr lang="en-US" dirty="0" smtClean="0"/>
              <a:t>“</a:t>
            </a:r>
            <a:r>
              <a:rPr lang="zh-CN" altLang="en-US" dirty="0" smtClean="0"/>
              <a:t>宁天下人负我</a:t>
            </a:r>
            <a:r>
              <a:rPr lang="en-US" dirty="0" smtClean="0"/>
              <a:t>,</a:t>
            </a:r>
            <a:r>
              <a:rPr lang="zh-CN" altLang="en-US" dirty="0" smtClean="0"/>
              <a:t>毋我负天下人</a:t>
            </a:r>
            <a:r>
              <a:rPr lang="en-US" dirty="0" smtClean="0"/>
              <a:t>”</a:t>
            </a:r>
            <a:r>
              <a:rPr lang="zh-CN" altLang="en-US" dirty="0" smtClean="0"/>
              <a:t>的心愿。</a:t>
            </a:r>
            <a:endParaRPr lang="zh-CN" altLang="en-US" dirty="0"/>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595274" y="1214422"/>
            <a:ext cx="10644262" cy="4214842"/>
          </a:xfrm>
        </p:spPr>
        <p:txBody>
          <a:bodyPr/>
          <a:lstStyle/>
          <a:p>
            <a:r>
              <a:rPr lang="zh-CN" altLang="en-US" dirty="0" smtClean="0"/>
              <a:t>点评</a:t>
            </a:r>
            <a:r>
              <a:rPr lang="en-US" dirty="0" smtClean="0"/>
              <a:t>:</a:t>
            </a:r>
            <a:r>
              <a:rPr lang="zh-CN" altLang="en-US" dirty="0" smtClean="0"/>
              <a:t>人生不如意事十之八九</a:t>
            </a:r>
            <a:r>
              <a:rPr lang="en-US" dirty="0" smtClean="0"/>
              <a:t>,</a:t>
            </a:r>
            <a:r>
              <a:rPr lang="zh-CN" altLang="en-US" dirty="0" smtClean="0"/>
              <a:t>除了自然灾难</a:t>
            </a:r>
            <a:r>
              <a:rPr lang="en-US" dirty="0" smtClean="0"/>
              <a:t>,</a:t>
            </a:r>
            <a:r>
              <a:rPr lang="zh-CN" altLang="en-US" dirty="0" smtClean="0"/>
              <a:t>还有人为造成的坎坷不平。但是</a:t>
            </a:r>
            <a:r>
              <a:rPr lang="en-US" dirty="0" smtClean="0"/>
              <a:t>,</a:t>
            </a:r>
            <a:r>
              <a:rPr lang="zh-CN" altLang="en-US" dirty="0" smtClean="0"/>
              <a:t>傅雷的人生信条是</a:t>
            </a:r>
            <a:r>
              <a:rPr lang="en-US" dirty="0" smtClean="0"/>
              <a:t>“</a:t>
            </a:r>
            <a:r>
              <a:rPr lang="zh-CN" altLang="en-US" dirty="0" smtClean="0"/>
              <a:t>宁天下人负我</a:t>
            </a:r>
            <a:r>
              <a:rPr lang="en-US" dirty="0" smtClean="0"/>
              <a:t>,</a:t>
            </a:r>
            <a:r>
              <a:rPr lang="zh-CN" altLang="en-US" dirty="0" smtClean="0"/>
              <a:t>毋我负天下人</a:t>
            </a:r>
            <a:r>
              <a:rPr lang="en-US" dirty="0" smtClean="0"/>
              <a:t>”</a:t>
            </a:r>
            <a:r>
              <a:rPr lang="zh-CN" altLang="en-US" dirty="0" smtClean="0"/>
              <a:t>。这是曹操</a:t>
            </a:r>
            <a:r>
              <a:rPr lang="en-US" dirty="0" smtClean="0"/>
              <a:t>“</a:t>
            </a:r>
            <a:r>
              <a:rPr lang="zh-CN" altLang="en-US" dirty="0" smtClean="0"/>
              <a:t>宁教我负天下人</a:t>
            </a:r>
            <a:r>
              <a:rPr lang="en-US" dirty="0" smtClean="0"/>
              <a:t>,</a:t>
            </a:r>
            <a:r>
              <a:rPr lang="zh-CN" altLang="en-US" dirty="0" smtClean="0"/>
              <a:t>决不让天下人负我</a:t>
            </a:r>
            <a:r>
              <a:rPr lang="en-US" dirty="0" smtClean="0"/>
              <a:t>”</a:t>
            </a:r>
            <a:r>
              <a:rPr lang="zh-CN" altLang="en-US" dirty="0" smtClean="0"/>
              <a:t>说法的对应说法</a:t>
            </a:r>
            <a:r>
              <a:rPr lang="en-US" dirty="0" smtClean="0"/>
              <a:t>,</a:t>
            </a:r>
            <a:r>
              <a:rPr lang="zh-CN" altLang="en-US" dirty="0" smtClean="0"/>
              <a:t>表现了傅雷不计名利、甘为天下人服务的道德情操。</a:t>
            </a:r>
            <a:endParaRPr lang="zh-CN" altLang="en-US" dirty="0"/>
          </a:p>
        </p:txBody>
      </p:sp>
      <p:sp>
        <p:nvSpPr>
          <p:cNvPr id="6"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childTnLst>
              </p:cTn>
              <p:nextCondLst>
                <p:cond evt="onClick" delay="0">
                  <p:tgtEl>
                    <p:spTgt spid="6"/>
                  </p:tgtEl>
                </p:cond>
              </p:nextCondLst>
            </p:seq>
          </p:childTnLst>
        </p:cTn>
      </p:par>
    </p:tnLst>
    <p:bldLst>
      <p:bldP spid="5"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en-US" dirty="0" smtClean="0"/>
              <a:t>3.</a:t>
            </a:r>
            <a:r>
              <a:rPr lang="zh-CN" altLang="en-US" dirty="0" smtClean="0"/>
              <a:t>世界上到处没有两全之事</a:t>
            </a:r>
            <a:r>
              <a:rPr lang="en-US" dirty="0" smtClean="0"/>
              <a:t>,</a:t>
            </a:r>
            <a:r>
              <a:rPr lang="zh-CN" altLang="en-US" dirty="0" smtClean="0"/>
              <a:t>一切全赖自己掌握</a:t>
            </a:r>
            <a:r>
              <a:rPr lang="en-US" dirty="0" smtClean="0"/>
              <a:t>,</a:t>
            </a:r>
            <a:r>
              <a:rPr lang="zh-CN" altLang="en-US" dirty="0" smtClean="0"/>
              <a:t>目的无非是少受些物质烦恼</a:t>
            </a:r>
            <a:r>
              <a:rPr lang="en-US" dirty="0" smtClean="0"/>
              <a:t>,</a:t>
            </a:r>
            <a:r>
              <a:rPr lang="zh-CN" altLang="en-US" dirty="0" smtClean="0"/>
              <a:t>多一些时间献给学问和艺术。理想的世界始终是理想</a:t>
            </a:r>
            <a:r>
              <a:rPr lang="en-US" dirty="0" smtClean="0"/>
              <a:t>,</a:t>
            </a:r>
            <a:r>
              <a:rPr lang="zh-CN" altLang="en-US" dirty="0" smtClean="0"/>
              <a:t>无论天南地北</a:t>
            </a:r>
            <a:r>
              <a:rPr lang="en-US" dirty="0" smtClean="0"/>
              <a:t>,</a:t>
            </a:r>
            <a:r>
              <a:rPr lang="zh-CN" altLang="en-US" dirty="0" smtClean="0"/>
              <a:t>看不上眼的事总是多于看得上眼的</a:t>
            </a:r>
            <a:r>
              <a:rPr lang="en-US" dirty="0" smtClean="0"/>
              <a:t>,</a:t>
            </a:r>
            <a:r>
              <a:rPr lang="zh-CN" altLang="en-US" dirty="0" smtClean="0"/>
              <a:t>但求不妨碍你的钻研</a:t>
            </a:r>
            <a:r>
              <a:rPr lang="en-US" dirty="0" smtClean="0"/>
              <a:t>,</a:t>
            </a:r>
            <a:r>
              <a:rPr lang="zh-CN" altLang="en-US" dirty="0" smtClean="0"/>
              <a:t>别的一切也就可以淡然处之。</a:t>
            </a:r>
            <a:endParaRPr lang="zh-CN" alt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595274" y="1214422"/>
            <a:ext cx="10644262" cy="4214842"/>
          </a:xfrm>
        </p:spPr>
        <p:txBody>
          <a:bodyPr/>
          <a:lstStyle/>
          <a:p>
            <a:r>
              <a:rPr lang="zh-CN" altLang="en-US" dirty="0" smtClean="0"/>
              <a:t>点评</a:t>
            </a:r>
            <a:r>
              <a:rPr lang="en-US" dirty="0" smtClean="0"/>
              <a:t>:</a:t>
            </a:r>
            <a:r>
              <a:rPr lang="zh-CN" altLang="en-US" dirty="0" smtClean="0"/>
              <a:t>任何事物都有两面性</a:t>
            </a:r>
            <a:r>
              <a:rPr lang="en-US" dirty="0" smtClean="0"/>
              <a:t>,</a:t>
            </a:r>
            <a:r>
              <a:rPr lang="zh-CN" altLang="en-US" dirty="0" smtClean="0"/>
              <a:t>接受它好的一面</a:t>
            </a:r>
            <a:r>
              <a:rPr lang="en-US" dirty="0" smtClean="0"/>
              <a:t>,</a:t>
            </a:r>
            <a:r>
              <a:rPr lang="zh-CN" altLang="en-US" dirty="0" smtClean="0"/>
              <a:t>也必须正视它不好的一面</a:t>
            </a:r>
            <a:r>
              <a:rPr lang="en-US" dirty="0" smtClean="0"/>
              <a:t>,</a:t>
            </a:r>
            <a:r>
              <a:rPr lang="zh-CN" altLang="en-US" dirty="0" smtClean="0"/>
              <a:t>所以</a:t>
            </a:r>
            <a:r>
              <a:rPr lang="en-US" dirty="0" smtClean="0"/>
              <a:t>,</a:t>
            </a:r>
            <a:r>
              <a:rPr lang="zh-CN" altLang="en-US" dirty="0" smtClean="0"/>
              <a:t>不论对待人还是物</a:t>
            </a:r>
            <a:r>
              <a:rPr lang="en-US" dirty="0" smtClean="0"/>
              <a:t>,</a:t>
            </a:r>
            <a:r>
              <a:rPr lang="zh-CN" altLang="en-US" dirty="0" smtClean="0"/>
              <a:t>淡然处之会更好一些。</a:t>
            </a:r>
            <a:endParaRPr lang="zh-CN" altLang="en-US" dirty="0"/>
          </a:p>
        </p:txBody>
      </p:sp>
      <p:sp>
        <p:nvSpPr>
          <p:cNvPr id="6"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childTnLst>
              </p:cTn>
              <p:nextCondLst>
                <p:cond evt="onClick" delay="0">
                  <p:tgtEl>
                    <p:spTgt spid="6"/>
                  </p:tgtEl>
                </p:cond>
              </p:nextCondLst>
            </p:seq>
          </p:childTnLst>
        </p:cTn>
      </p:par>
    </p:tnLst>
    <p:bldLst>
      <p:bldP spid="5" grpId="0"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●教学反思</a:t>
            </a:r>
            <a:endParaRPr lang="zh-CN" altLang="en-US" dirty="0">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A_矩形 32">
            <a:extLst>
              <a:ext uri="{FF2B5EF4-FFF2-40B4-BE49-F238E27FC236}">
                <a16:creationId xmlns:a16="http://schemas.microsoft.com/office/drawing/2014/main" xmlns="" id="{AC2404D8-1096-43E0-BE36-6CCF97BF0892}"/>
              </a:ext>
            </a:extLst>
          </p:cNvPr>
          <p:cNvSpPr/>
          <p:nvPr/>
        </p:nvSpPr>
        <p:spPr>
          <a:xfrm>
            <a:off x="1329368" y="1068108"/>
            <a:ext cx="9533264" cy="4149987"/>
          </a:xfrm>
          <a:prstGeom prst="rect">
            <a:avLst/>
          </a:prstGeom>
          <a:solidFill>
            <a:srgbClr val="FCFCFD"/>
          </a:solidFill>
          <a:ln w="12700">
            <a:miter lim="400000"/>
          </a:ln>
          <a:effectLst>
            <a:outerShdw blurRad="254000" dist="38100" dir="5400000" rotWithShape="0">
              <a:srgbClr val="969F98">
                <a:alpha val="20000"/>
              </a:srgbClr>
            </a:outerShdw>
          </a:effectLst>
        </p:spPr>
        <p:txBody>
          <a:bodyPr lIns="45719" rIns="45719" anchor="ctr"/>
          <a:lstStyle/>
          <a:p>
            <a:pPr algn="ctr">
              <a:defRPr>
                <a:solidFill>
                  <a:srgbClr val="FFFFFF"/>
                </a:solidFill>
              </a:defRPr>
            </a:pPr>
            <a:endParaRPr/>
          </a:p>
        </p:txBody>
      </p:sp>
      <p:sp>
        <p:nvSpPr>
          <p:cNvPr id="23" name="PA_矩形 27">
            <a:extLst>
              <a:ext uri="{FF2B5EF4-FFF2-40B4-BE49-F238E27FC236}">
                <a16:creationId xmlns:a16="http://schemas.microsoft.com/office/drawing/2014/main" xmlns="" id="{7D9F7A5A-F560-4729-9810-15C7C0286593}"/>
              </a:ext>
            </a:extLst>
          </p:cNvPr>
          <p:cNvSpPr/>
          <p:nvPr/>
        </p:nvSpPr>
        <p:spPr>
          <a:xfrm>
            <a:off x="2264298" y="1639905"/>
            <a:ext cx="7489375" cy="3085239"/>
          </a:xfrm>
          <a:prstGeom prst="rect">
            <a:avLst/>
          </a:prstGeom>
          <a:ln w="25400">
            <a:solidFill>
              <a:srgbClr val="92D050"/>
            </a:solidFill>
            <a:miter/>
          </a:ln>
        </p:spPr>
        <p:txBody>
          <a:bodyPr lIns="45719" rIns="45719" anchor="ctr"/>
          <a:lstStyle/>
          <a:p>
            <a:pPr algn="ctr">
              <a:defRPr>
                <a:solidFill>
                  <a:srgbClr val="FFFFFF"/>
                </a:solidFill>
              </a:defRPr>
            </a:pPr>
            <a:endParaRPr/>
          </a:p>
        </p:txBody>
      </p:sp>
      <p:sp>
        <p:nvSpPr>
          <p:cNvPr id="34" name="文本框 17">
            <a:extLst>
              <a:ext uri="{FF2B5EF4-FFF2-40B4-BE49-F238E27FC236}">
                <a16:creationId xmlns:a16="http://schemas.microsoft.com/office/drawing/2014/main" xmlns="" id="{F49658A0-EB8F-4A63-9ED6-6C317E9FE03E}"/>
              </a:ext>
            </a:extLst>
          </p:cNvPr>
          <p:cNvSpPr txBox="1"/>
          <p:nvPr/>
        </p:nvSpPr>
        <p:spPr>
          <a:xfrm>
            <a:off x="5257237" y="1064988"/>
            <a:ext cx="1677525" cy="1446550"/>
          </a:xfrm>
          <a:prstGeom prst="rect">
            <a:avLst/>
          </a:prstGeom>
          <a:solidFill>
            <a:srgbClr val="FFFFFF"/>
          </a:solidFill>
          <a:ln w="12700">
            <a:miter lim="400000"/>
          </a:ln>
          <a:extLst>
            <a:ext uri="{C572A759-6A51-4108-AA02-DFA0A04FC94B}">
              <ma14:wrappingTextBoxFlag xmlns="" xmlns:ma14="http://schemas.microsoft.com/office/mac/drawingml/2011/main" val="1"/>
            </a:ext>
          </a:extLst>
        </p:spPr>
        <p:txBody>
          <a:bodyPr lIns="45719" rIns="45719">
            <a:spAutoFit/>
          </a:bodyPr>
          <a:lstStyle/>
          <a:p>
            <a:pPr algn="ctr">
              <a:defRPr sz="8000" b="1">
                <a:solidFill>
                  <a:srgbClr val="60BAAB"/>
                </a:solidFill>
                <a:latin typeface="微软雅黑 Light"/>
                <a:ea typeface="微软雅黑 Light"/>
                <a:cs typeface="微软雅黑 Light"/>
                <a:sym typeface="微软雅黑 Light"/>
              </a:defRPr>
            </a:pPr>
            <a:r>
              <a:rPr sz="8800" dirty="0">
                <a:solidFill>
                  <a:srgbClr val="EB6FC8"/>
                </a:solidFill>
              </a:rPr>
              <a:t>E</a:t>
            </a:r>
            <a:r>
              <a:rPr sz="4400" dirty="0">
                <a:solidFill>
                  <a:srgbClr val="000000"/>
                </a:solidFill>
              </a:rPr>
              <a:t>ND</a:t>
            </a:r>
          </a:p>
        </p:txBody>
      </p:sp>
      <p:sp>
        <p:nvSpPr>
          <p:cNvPr id="35" name="文本框 34">
            <a:extLst>
              <a:ext uri="{FF2B5EF4-FFF2-40B4-BE49-F238E27FC236}">
                <a16:creationId xmlns:a16="http://schemas.microsoft.com/office/drawing/2014/main" xmlns="" id="{9D397429-E888-4BEC-9727-26492EBA1831}"/>
              </a:ext>
            </a:extLst>
          </p:cNvPr>
          <p:cNvSpPr txBox="1"/>
          <p:nvPr/>
        </p:nvSpPr>
        <p:spPr>
          <a:xfrm>
            <a:off x="2082103" y="3045197"/>
            <a:ext cx="7937500" cy="830262"/>
          </a:xfrm>
          <a:prstGeom prst="rect">
            <a:avLst/>
          </a:prstGeom>
          <a:noFill/>
        </p:spPr>
        <p:txBody>
          <a:bodyPr>
            <a:spAutoFit/>
          </a:bodyPr>
          <a:lstStyle/>
          <a:p>
            <a:pPr algn="ctr" fontAlgn="auto">
              <a:spcBef>
                <a:spcPts val="0"/>
              </a:spcBef>
              <a:spcAft>
                <a:spcPts val="0"/>
              </a:spcAft>
              <a:defRPr/>
            </a:pPr>
            <a:r>
              <a:rPr lang="zh-CN" altLang="en-US" sz="4800" dirty="0">
                <a:ea typeface="黑体" panose="02010609060101010101" pitchFamily="49" charset="-122"/>
                <a:cs typeface="Times New Roman" panose="02020603050405020304" pitchFamily="18" charset="0"/>
                <a:sym typeface="+mn-lt"/>
              </a:rPr>
              <a:t>感谢观看  下节课再会</a:t>
            </a:r>
          </a:p>
        </p:txBody>
      </p:sp>
      <p:sp>
        <p:nvSpPr>
          <p:cNvPr id="36" name="直接连接符 13">
            <a:extLst>
              <a:ext uri="{FF2B5EF4-FFF2-40B4-BE49-F238E27FC236}">
                <a16:creationId xmlns:a16="http://schemas.microsoft.com/office/drawing/2014/main" xmlns="" id="{331CAD98-F379-43E0-AE1A-81C1E2130001}"/>
              </a:ext>
            </a:extLst>
          </p:cNvPr>
          <p:cNvSpPr/>
          <p:nvPr/>
        </p:nvSpPr>
        <p:spPr>
          <a:xfrm>
            <a:off x="2711624" y="2708920"/>
            <a:ext cx="6594476" cy="0"/>
          </a:xfrm>
          <a:prstGeom prst="line">
            <a:avLst/>
          </a:prstGeom>
          <a:ln w="57150">
            <a:solidFill>
              <a:srgbClr val="00B050"/>
            </a:solidFill>
            <a:headEnd type="oval"/>
            <a:tailEnd type="oval"/>
          </a:ln>
        </p:spPr>
        <p:txBody>
          <a:bodyPr lIns="45719" rIns="45719"/>
          <a:lstStyle/>
          <a:p>
            <a:endParaRPr/>
          </a:p>
        </p:txBody>
      </p:sp>
      <p:grpSp>
        <p:nvGrpSpPr>
          <p:cNvPr id="15" name="组合 1">
            <a:extLst>
              <a:ext uri="{FF2B5EF4-FFF2-40B4-BE49-F238E27FC236}">
                <a16:creationId xmlns:a16="http://schemas.microsoft.com/office/drawing/2014/main" xmlns="" id="{81A1749C-5C77-43A1-B4CB-B860774FA155}"/>
              </a:ext>
            </a:extLst>
          </p:cNvPr>
          <p:cNvGrpSpPr/>
          <p:nvPr/>
        </p:nvGrpSpPr>
        <p:grpSpPr>
          <a:xfrm rot="10800000">
            <a:off x="-1604504" y="2147666"/>
            <a:ext cx="3687215" cy="2719713"/>
            <a:chOff x="0" y="0"/>
            <a:chExt cx="3687214" cy="2719712"/>
          </a:xfrm>
        </p:grpSpPr>
        <p:sp>
          <p:nvSpPr>
            <p:cNvPr id="21" name="直接连接符 33">
              <a:extLst>
                <a:ext uri="{FF2B5EF4-FFF2-40B4-BE49-F238E27FC236}">
                  <a16:creationId xmlns:a16="http://schemas.microsoft.com/office/drawing/2014/main" xmlns="" id="{1FFB4BD1-105E-4C3B-8CF0-2FA378BAE89E}"/>
                </a:ext>
              </a:extLst>
            </p:cNvPr>
            <p:cNvSpPr/>
            <p:nvPr/>
          </p:nvSpPr>
          <p:spPr>
            <a:xfrm flipH="1">
              <a:off x="0" y="539955"/>
              <a:ext cx="2592288" cy="2179757"/>
            </a:xfrm>
            <a:prstGeom prst="line">
              <a:avLst/>
            </a:prstGeom>
            <a:noFill/>
            <a:ln w="76200" cap="flat">
              <a:solidFill>
                <a:srgbClr val="EB6FC8"/>
              </a:solidFill>
              <a:prstDash val="solid"/>
              <a:round/>
            </a:ln>
            <a:effectLst/>
          </p:spPr>
          <p:txBody>
            <a:bodyPr wrap="square" lIns="45719" tIns="45719" rIns="45719" bIns="45719" numCol="1" anchor="t">
              <a:noAutofit/>
            </a:bodyPr>
            <a:lstStyle/>
            <a:p>
              <a:endParaRPr/>
            </a:p>
          </p:txBody>
        </p:sp>
        <p:sp>
          <p:nvSpPr>
            <p:cNvPr id="24" name="直接连接符 34">
              <a:extLst>
                <a:ext uri="{FF2B5EF4-FFF2-40B4-BE49-F238E27FC236}">
                  <a16:creationId xmlns:a16="http://schemas.microsoft.com/office/drawing/2014/main" xmlns="" id="{691E65D7-1D0C-4C8B-B0E5-C300AAFB5E02}"/>
                </a:ext>
              </a:extLst>
            </p:cNvPr>
            <p:cNvSpPr/>
            <p:nvPr/>
          </p:nvSpPr>
          <p:spPr>
            <a:xfrm flipH="1">
              <a:off x="1094926" y="-1"/>
              <a:ext cx="2592289" cy="2179757"/>
            </a:xfrm>
            <a:prstGeom prst="line">
              <a:avLst/>
            </a:prstGeom>
            <a:noFill/>
            <a:ln w="12700" cap="flat">
              <a:solidFill>
                <a:srgbClr val="EB6FC8"/>
              </a:solidFill>
              <a:prstDash val="solid"/>
              <a:round/>
            </a:ln>
            <a:effectLst/>
          </p:spPr>
          <p:txBody>
            <a:bodyPr wrap="square" lIns="45719" tIns="45719" rIns="45719" bIns="45719" numCol="1" anchor="t">
              <a:noAutofit/>
            </a:bodyPr>
            <a:lstStyle/>
            <a:p>
              <a:endParaRPr/>
            </a:p>
          </p:txBody>
        </p:sp>
      </p:grpSp>
      <p:grpSp>
        <p:nvGrpSpPr>
          <p:cNvPr id="25" name="组合 2">
            <a:extLst>
              <a:ext uri="{FF2B5EF4-FFF2-40B4-BE49-F238E27FC236}">
                <a16:creationId xmlns:a16="http://schemas.microsoft.com/office/drawing/2014/main" xmlns="" id="{02D15556-E9EF-4FDA-935E-E2332CA5E94A}"/>
              </a:ext>
            </a:extLst>
          </p:cNvPr>
          <p:cNvGrpSpPr/>
          <p:nvPr/>
        </p:nvGrpSpPr>
        <p:grpSpPr>
          <a:xfrm rot="10800000">
            <a:off x="10311837" y="1544375"/>
            <a:ext cx="3230038" cy="3097814"/>
            <a:chOff x="0" y="0"/>
            <a:chExt cx="3230037" cy="3097813"/>
          </a:xfrm>
        </p:grpSpPr>
        <p:sp>
          <p:nvSpPr>
            <p:cNvPr id="26" name="直接连接符 41">
              <a:extLst>
                <a:ext uri="{FF2B5EF4-FFF2-40B4-BE49-F238E27FC236}">
                  <a16:creationId xmlns:a16="http://schemas.microsoft.com/office/drawing/2014/main" xmlns="" id="{480355CE-8991-4A71-AD90-253802C1BCCD}"/>
                </a:ext>
              </a:extLst>
            </p:cNvPr>
            <p:cNvSpPr/>
            <p:nvPr/>
          </p:nvSpPr>
          <p:spPr>
            <a:xfrm flipH="1">
              <a:off x="0" y="918056"/>
              <a:ext cx="2592289" cy="2179757"/>
            </a:xfrm>
            <a:prstGeom prst="line">
              <a:avLst/>
            </a:prstGeom>
            <a:noFill/>
            <a:ln w="76200" cap="flat">
              <a:solidFill>
                <a:srgbClr val="92D050"/>
              </a:solidFill>
              <a:prstDash val="solid"/>
              <a:round/>
            </a:ln>
            <a:effectLst/>
          </p:spPr>
          <p:txBody>
            <a:bodyPr wrap="square" lIns="45719" tIns="45719" rIns="45719" bIns="45719" numCol="1" anchor="t">
              <a:noAutofit/>
            </a:bodyPr>
            <a:lstStyle/>
            <a:p>
              <a:endParaRPr/>
            </a:p>
          </p:txBody>
        </p:sp>
        <p:sp>
          <p:nvSpPr>
            <p:cNvPr id="27" name="直接连接符 42">
              <a:extLst>
                <a:ext uri="{FF2B5EF4-FFF2-40B4-BE49-F238E27FC236}">
                  <a16:creationId xmlns:a16="http://schemas.microsoft.com/office/drawing/2014/main" xmlns="" id="{4230E9B0-E0A8-4EEB-A61A-3C76BCDBE17B}"/>
                </a:ext>
              </a:extLst>
            </p:cNvPr>
            <p:cNvSpPr/>
            <p:nvPr/>
          </p:nvSpPr>
          <p:spPr>
            <a:xfrm flipH="1">
              <a:off x="637749" y="-1"/>
              <a:ext cx="2592289" cy="2179757"/>
            </a:xfrm>
            <a:prstGeom prst="line">
              <a:avLst/>
            </a:prstGeom>
            <a:noFill/>
            <a:ln w="12700" cap="flat">
              <a:solidFill>
                <a:srgbClr val="92D050"/>
              </a:solidFill>
              <a:prstDash val="solid"/>
              <a:round/>
            </a:ln>
            <a:effectLst/>
          </p:spPr>
          <p:txBody>
            <a:bodyPr wrap="square" lIns="45719" tIns="45719" rIns="45719" bIns="45719" numCol="1" anchor="t">
              <a:noAutofit/>
            </a:bodyPr>
            <a:lstStyle/>
            <a:p>
              <a:endParaRPr/>
            </a:p>
          </p:txBody>
        </p:sp>
      </p:grpSp>
    </p:spTree>
    <p:extLst>
      <p:ext uri="{BB962C8B-B14F-4D97-AF65-F5344CB8AC3E}">
        <p14:creationId xmlns:p14="http://schemas.microsoft.com/office/powerpoint/2010/main" xmlns="" val="1697901688"/>
      </p:ext>
    </p:extLst>
  </p:cSld>
  <p:clrMapOvr>
    <a:masterClrMapping/>
  </p:clrMapOvr>
  <p:transition spd="slow" advTm="7441"/>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●知识链接</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523836" y="1785926"/>
            <a:ext cx="11072890" cy="1857388"/>
          </a:xfrm>
        </p:spPr>
        <p:txBody>
          <a:bodyPr/>
          <a:lstStyle/>
          <a:p>
            <a:pPr algn="ctr"/>
            <a:r>
              <a:rPr lang="zh-CN" altLang="en-US" dirty="0" smtClean="0"/>
              <a:t>傅　　聪</a:t>
            </a:r>
          </a:p>
          <a:p>
            <a:r>
              <a:rPr lang="zh-CN" altLang="en-US" dirty="0" smtClean="0"/>
              <a:t>傅聪</a:t>
            </a:r>
            <a:r>
              <a:rPr lang="en-US" dirty="0" smtClean="0"/>
              <a:t>,</a:t>
            </a:r>
            <a:r>
              <a:rPr lang="zh-CN" altLang="en-US" dirty="0" smtClean="0"/>
              <a:t>傅雷长子</a:t>
            </a:r>
            <a:r>
              <a:rPr lang="en-US" dirty="0" smtClean="0"/>
              <a:t>,</a:t>
            </a:r>
            <a:r>
              <a:rPr lang="zh-CN" altLang="en-US" dirty="0" smtClean="0"/>
              <a:t>出生于</a:t>
            </a:r>
            <a:r>
              <a:rPr lang="en-US" dirty="0" smtClean="0"/>
              <a:t>1934</a:t>
            </a:r>
            <a:r>
              <a:rPr lang="zh-CN" altLang="en-US" dirty="0" smtClean="0"/>
              <a:t>年</a:t>
            </a:r>
            <a:r>
              <a:rPr lang="en-US" dirty="0" smtClean="0"/>
              <a:t>,</a:t>
            </a:r>
            <a:r>
              <a:rPr lang="zh-CN" altLang="en-US" dirty="0" smtClean="0"/>
              <a:t>他是个幸运儿</a:t>
            </a:r>
            <a:r>
              <a:rPr lang="en-US" dirty="0" smtClean="0"/>
              <a:t>,</a:t>
            </a:r>
            <a:r>
              <a:rPr lang="zh-CN" altLang="en-US" dirty="0" smtClean="0"/>
              <a:t>傅雷用他深厚的父爱</a:t>
            </a:r>
            <a:r>
              <a:rPr lang="en-US" dirty="0" smtClean="0"/>
              <a:t>,</a:t>
            </a:r>
            <a:r>
              <a:rPr lang="zh-CN" altLang="en-US" dirty="0" smtClean="0"/>
              <a:t>为傅聪的成长创造了良好的家庭环境。傅聪心中音乐的种子</a:t>
            </a:r>
            <a:r>
              <a:rPr lang="en-US" dirty="0" smtClean="0"/>
              <a:t>,</a:t>
            </a:r>
            <a:r>
              <a:rPr lang="zh-CN" altLang="en-US" dirty="0" smtClean="0"/>
              <a:t>是傅雷亲手播下的。傅雷曾经这样写道</a:t>
            </a:r>
            <a:r>
              <a:rPr lang="en-US" dirty="0" smtClean="0"/>
              <a:t>:“</a:t>
            </a:r>
            <a:r>
              <a:rPr lang="zh-CN" altLang="en-US" dirty="0" smtClean="0"/>
              <a:t>傅聪三岁至四岁之间</a:t>
            </a:r>
            <a:r>
              <a:rPr lang="en-US" dirty="0" smtClean="0"/>
              <a:t>,</a:t>
            </a:r>
            <a:r>
              <a:rPr lang="zh-CN" altLang="en-US" dirty="0" smtClean="0"/>
              <a:t>站在小凳上</a:t>
            </a:r>
            <a:r>
              <a:rPr lang="en-US" dirty="0" smtClean="0"/>
              <a:t>,</a:t>
            </a:r>
            <a:r>
              <a:rPr lang="zh-CN" altLang="en-US" dirty="0" smtClean="0"/>
              <a:t>头刚好伸到和我的书桌一样高的时候</a:t>
            </a:r>
            <a:r>
              <a:rPr lang="en-US" dirty="0" smtClean="0"/>
              <a:t>,</a:t>
            </a:r>
            <a:r>
              <a:rPr lang="zh-CN" altLang="en-US" dirty="0" smtClean="0"/>
              <a:t>就爱听古典音乐。只要收音机或唱机上放送西洋乐曲</a:t>
            </a:r>
            <a:r>
              <a:rPr lang="en-US" dirty="0" smtClean="0"/>
              <a:t>,</a:t>
            </a:r>
            <a:r>
              <a:rPr lang="zh-CN" altLang="en-US" dirty="0" smtClean="0"/>
              <a:t>不论是声乐还是器乐</a:t>
            </a:r>
            <a:r>
              <a:rPr lang="en-US" dirty="0" smtClean="0"/>
              <a:t>,</a:t>
            </a:r>
            <a:r>
              <a:rPr lang="zh-CN" altLang="en-US" dirty="0" smtClean="0"/>
              <a:t>也不论是哪一乐派的作品</a:t>
            </a:r>
            <a:r>
              <a:rPr lang="en-US" dirty="0" smtClean="0"/>
              <a:t>,</a:t>
            </a:r>
            <a:r>
              <a:rPr lang="zh-CN" altLang="en-US" dirty="0" smtClean="0"/>
              <a:t>他都安安静静地听着</a:t>
            </a:r>
            <a:r>
              <a:rPr lang="en-US" dirty="0" smtClean="0"/>
              <a:t>,</a:t>
            </a:r>
            <a:r>
              <a:rPr lang="zh-CN" altLang="en-US" dirty="0" smtClean="0"/>
              <a:t>时间久了也不会吵闹或是打瞌睡。</a:t>
            </a:r>
            <a:r>
              <a:rPr lang="en-US" dirty="0" smtClean="0"/>
              <a:t>”</a:t>
            </a:r>
            <a:endParaRPr lang="zh-CN" altLang="en-US" dirty="0" smtClean="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0"/>
          </p:nvPr>
        </p:nvSpPr>
        <p:spPr/>
        <p:txBody>
          <a:bodyPr/>
          <a:lstStyle/>
          <a:p>
            <a:r>
              <a:rPr lang="en-US" dirty="0" smtClean="0"/>
              <a:t>1954</a:t>
            </a:r>
            <a:r>
              <a:rPr lang="zh-CN" altLang="en-US" dirty="0" smtClean="0"/>
              <a:t>年</a:t>
            </a:r>
            <a:r>
              <a:rPr lang="en-US" dirty="0" smtClean="0"/>
              <a:t>8</a:t>
            </a:r>
            <a:r>
              <a:rPr lang="zh-CN" altLang="en-US" dirty="0" smtClean="0"/>
              <a:t>月</a:t>
            </a:r>
            <a:r>
              <a:rPr lang="en-US" dirty="0" smtClean="0"/>
              <a:t>,</a:t>
            </a:r>
            <a:r>
              <a:rPr lang="zh-CN" altLang="en-US" dirty="0" smtClean="0"/>
              <a:t>傅聪受中国政府的派遣到波兰学习。</a:t>
            </a:r>
            <a:r>
              <a:rPr lang="en-US" dirty="0" smtClean="0"/>
              <a:t>1955</a:t>
            </a:r>
            <a:r>
              <a:rPr lang="zh-CN" altLang="en-US" dirty="0" smtClean="0"/>
              <a:t>年在第五届肖邦国际钢琴比赛上</a:t>
            </a:r>
            <a:r>
              <a:rPr lang="en-US" dirty="0" smtClean="0"/>
              <a:t>,</a:t>
            </a:r>
            <a:r>
              <a:rPr lang="zh-CN" altLang="en-US" dirty="0" smtClean="0"/>
              <a:t>傅聪获得了第三名的好成绩</a:t>
            </a:r>
            <a:r>
              <a:rPr lang="en-US" dirty="0" smtClean="0"/>
              <a:t>,</a:t>
            </a:r>
            <a:r>
              <a:rPr lang="zh-CN" altLang="en-US" dirty="0" smtClean="0"/>
              <a:t>成为第一个在国际性钢琴比赛中获奖的新中国的音乐家。</a:t>
            </a:r>
            <a:endParaRPr lang="zh-CN"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占位符 11"/>
          <p:cNvSpPr>
            <a:spLocks noGrp="1"/>
          </p:cNvSpPr>
          <p:nvPr>
            <p:ph type="body" sz="quarter" idx="10"/>
          </p:nvPr>
        </p:nvSpPr>
        <p:spPr>
          <a:xfrm>
            <a:off x="595274" y="2214554"/>
            <a:ext cx="11001452" cy="4357718"/>
          </a:xfrm>
        </p:spPr>
        <p:txBody>
          <a:bodyPr/>
          <a:lstStyle/>
          <a:p>
            <a:r>
              <a:rPr lang="zh-CN" altLang="en-US" dirty="0" smtClean="0"/>
              <a:t>同学们都读过</a:t>
            </a:r>
            <a:r>
              <a:rPr lang="en-US" altLang="zh-CN" dirty="0" smtClean="0"/>
              <a:t>《</a:t>
            </a:r>
            <a:r>
              <a:rPr lang="zh-CN" altLang="en-US" dirty="0" smtClean="0"/>
              <a:t>傅雷家书</a:t>
            </a:r>
            <a:r>
              <a:rPr lang="en-US" altLang="zh-CN" dirty="0" smtClean="0"/>
              <a:t>》</a:t>
            </a:r>
            <a:r>
              <a:rPr lang="zh-CN" altLang="en-US" dirty="0" smtClean="0"/>
              <a:t>吗</a:t>
            </a:r>
            <a:r>
              <a:rPr lang="en-US" dirty="0" smtClean="0"/>
              <a:t>?</a:t>
            </a:r>
            <a:r>
              <a:rPr lang="zh-CN" altLang="en-US" dirty="0" smtClean="0"/>
              <a:t>我想</a:t>
            </a:r>
            <a:r>
              <a:rPr lang="en-US" dirty="0" smtClean="0"/>
              <a:t>,</a:t>
            </a:r>
            <a:r>
              <a:rPr lang="zh-CN" altLang="en-US" dirty="0" smtClean="0"/>
              <a:t>作为素质教育的经典范本</a:t>
            </a:r>
            <a:r>
              <a:rPr lang="en-US" dirty="0" smtClean="0"/>
              <a:t>,</a:t>
            </a:r>
            <a:r>
              <a:rPr lang="zh-CN" altLang="en-US" dirty="0" smtClean="0"/>
              <a:t>这本书带给我们的绝不仅仅是感动。这节课</a:t>
            </a:r>
            <a:r>
              <a:rPr lang="en-US" dirty="0" smtClean="0"/>
              <a:t>,</a:t>
            </a:r>
            <a:r>
              <a:rPr lang="zh-CN" altLang="en-US" dirty="0" smtClean="0"/>
              <a:t>就让我们再读</a:t>
            </a:r>
            <a:r>
              <a:rPr lang="en-US" altLang="zh-CN" dirty="0" smtClean="0"/>
              <a:t>《</a:t>
            </a:r>
            <a:r>
              <a:rPr lang="zh-CN" altLang="en-US" dirty="0" smtClean="0"/>
              <a:t>傅雷家书</a:t>
            </a:r>
            <a:r>
              <a:rPr lang="en-US" altLang="zh-CN" dirty="0" smtClean="0"/>
              <a:t>》</a:t>
            </a:r>
            <a:r>
              <a:rPr lang="en-US" dirty="0" smtClean="0"/>
              <a:t>,</a:t>
            </a:r>
            <a:r>
              <a:rPr lang="zh-CN" altLang="en-US" dirty="0" smtClean="0"/>
              <a:t>再次感受一代名家对于孩子的谆谆教诲</a:t>
            </a:r>
            <a:r>
              <a:rPr lang="en-US" dirty="0" smtClean="0"/>
              <a:t>,</a:t>
            </a:r>
            <a:r>
              <a:rPr lang="zh-CN" altLang="en-US" dirty="0" smtClean="0"/>
              <a:t>再次体会那洋溢在书中的悠悠亲情吧</a:t>
            </a:r>
            <a:r>
              <a:rPr lang="en-US" dirty="0" smtClean="0"/>
              <a:t>!</a:t>
            </a:r>
            <a:endParaRPr lang="zh-CN" altLang="en-US" dirty="0"/>
          </a:p>
        </p:txBody>
      </p:sp>
      <p:sp>
        <p:nvSpPr>
          <p:cNvPr id="4" name="文本占位符 1">
            <a:extLst>
              <a:ext uri="{FF2B5EF4-FFF2-40B4-BE49-F238E27FC236}">
                <a16:creationId xmlns:a16="http://schemas.microsoft.com/office/drawing/2014/main" xmlns="" id="{D8EC155B-06E2-477B-B3B1-8DDE820CD0C9}"/>
              </a:ext>
            </a:extLst>
          </p:cNvPr>
          <p:cNvSpPr txBox="1">
            <a:spLocks/>
          </p:cNvSpPr>
          <p:nvPr/>
        </p:nvSpPr>
        <p:spPr>
          <a:xfrm>
            <a:off x="666712" y="1643050"/>
            <a:ext cx="10358510" cy="785818"/>
          </a:xfrm>
          <a:prstGeom prst="rect">
            <a:avLst/>
          </a:prstGeom>
        </p:spPr>
        <p:txBody>
          <a:bodyPr/>
          <a:lstStyle/>
          <a:p>
            <a:pPr marL="0" marR="0" lvl="0" indent="720000" algn="l" defTabSz="914400" rtl="0" eaLnBrk="1" fontAlgn="auto" latinLnBrk="0" hangingPunct="0">
              <a:lnSpc>
                <a:spcPct val="15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rgbClr val="0000FF"/>
                </a:solidFill>
                <a:effectLst/>
                <a:uLnTx/>
                <a:uFillTx/>
                <a:latin typeface="宋体"/>
                <a:ea typeface="宋体"/>
              </a:rPr>
              <a:t>◆</a:t>
            </a:r>
            <a:r>
              <a:rPr lang="zh-CN" altLang="en-US" sz="2800" b="0" dirty="0" smtClean="0">
                <a:solidFill>
                  <a:srgbClr val="0000FF"/>
                </a:solidFill>
                <a:ea typeface="黑体" panose="02010609060101010101" pitchFamily="49" charset="-122"/>
              </a:rPr>
              <a:t>课堂导入</a:t>
            </a:r>
            <a:endParaRPr kumimoji="0" lang="en-US" altLang="zh-CN" sz="2800" b="0" i="0" u="none" strike="noStrike" kern="1200" cap="none" spc="0" normalizeH="0" baseline="0" noProof="0" dirty="0" smtClean="0">
              <a:ln>
                <a:noFill/>
              </a:ln>
              <a:solidFill>
                <a:srgbClr val="0000FF"/>
              </a:solidFill>
              <a:effectLst/>
              <a:uLnTx/>
              <a:uFillTx/>
              <a:latin typeface="Times New Roman" panose="02020603050405020304" pitchFamily="18" charset="0"/>
              <a:ea typeface="黑体" panose="02010609060101010101" pitchFamily="49" charset="-122"/>
              <a:cs typeface="+mn-cs"/>
            </a:endParaRPr>
          </a:p>
          <a:p>
            <a:r>
              <a:rPr lang="zh-CN" altLang="en-US" sz="2800" b="0" dirty="0" smtClean="0">
                <a:latin typeface="华文细黑" pitchFamily="2" charset="-122"/>
                <a:ea typeface="华文细黑" pitchFamily="2" charset="-122"/>
              </a:rPr>
              <a:t>        </a:t>
            </a:r>
            <a:endParaRPr kumimoji="0" lang="zh-CN" altLang="en-US" sz="2800" b="0" i="0" u="none" strike="noStrike" kern="1200" cap="none" spc="0" normalizeH="0" baseline="0" noProof="0" dirty="0">
              <a:ln>
                <a:noFill/>
              </a:ln>
              <a:solidFill>
                <a:schemeClr val="tx1"/>
              </a:solidFill>
              <a:effectLst/>
              <a:uLnTx/>
              <a:uFillTx/>
              <a:latin typeface="华文细黑" pitchFamily="2" charset="-122"/>
              <a:ea typeface="华文细黑" pitchFamily="2" charset="-122"/>
            </a:endParaRPr>
          </a:p>
        </p:txBody>
      </p:sp>
    </p:spTree>
    <p:extLst>
      <p:ext uri="{BB962C8B-B14F-4D97-AF65-F5344CB8AC3E}">
        <p14:creationId xmlns:p14="http://schemas.microsoft.com/office/powerpoint/2010/main" xmlns="" val="4135130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523836" y="1071546"/>
            <a:ext cx="10072758" cy="1857388"/>
          </a:xfrm>
        </p:spPr>
        <p:txBody>
          <a:bodyPr/>
          <a:lstStyle/>
          <a:p>
            <a:pPr>
              <a:lnSpc>
                <a:spcPct val="130000"/>
              </a:lnSpc>
            </a:pPr>
            <a:r>
              <a:rPr lang="en-US" dirty="0" smtClean="0"/>
              <a:t>1.</a:t>
            </a:r>
            <a:r>
              <a:rPr lang="zh-CN" altLang="en-US" dirty="0" smtClean="0"/>
              <a:t>名著介绍。</a:t>
            </a:r>
          </a:p>
          <a:p>
            <a:pPr>
              <a:lnSpc>
                <a:spcPct val="130000"/>
              </a:lnSpc>
            </a:pPr>
            <a:r>
              <a:rPr lang="en-US" altLang="zh-CN" dirty="0" smtClean="0"/>
              <a:t>《</a:t>
            </a:r>
            <a:r>
              <a:rPr lang="zh-CN" altLang="en-US" dirty="0" smtClean="0"/>
              <a:t>傅雷家书</a:t>
            </a:r>
            <a:r>
              <a:rPr lang="en-US" altLang="zh-CN" dirty="0" smtClean="0"/>
              <a:t>》</a:t>
            </a:r>
            <a:r>
              <a:rPr lang="zh-CN" altLang="en-US" dirty="0" smtClean="0"/>
              <a:t>是将我国著名文学翻译家、文艺评论家傅雷写给儿子的书信编纂而成的一本集子。其内容除了生活琐事外</a:t>
            </a:r>
            <a:r>
              <a:rPr lang="en-US" dirty="0" smtClean="0"/>
              <a:t>,</a:t>
            </a:r>
            <a:r>
              <a:rPr lang="zh-CN" altLang="en-US" dirty="0" smtClean="0"/>
              <a:t>更多的是谈论</a:t>
            </a:r>
            <a:r>
              <a:rPr lang="zh-CN" altLang="en-US" u="sng" dirty="0" smtClean="0"/>
              <a:t>　　</a:t>
            </a:r>
            <a:r>
              <a:rPr lang="zh-CN" altLang="en-US" dirty="0" smtClean="0"/>
              <a:t>与</a:t>
            </a:r>
            <a:r>
              <a:rPr lang="zh-CN" altLang="en-US" u="sng" dirty="0" smtClean="0"/>
              <a:t>　</a:t>
            </a:r>
            <a:r>
              <a:rPr lang="zh-CN" altLang="en-US" u="sng" dirty="0" smtClean="0"/>
              <a:t>  </a:t>
            </a:r>
            <a:r>
              <a:rPr lang="zh-CN" altLang="en-US" u="sng" dirty="0" smtClean="0"/>
              <a:t>　</a:t>
            </a:r>
            <a:r>
              <a:rPr lang="en-US" dirty="0" smtClean="0"/>
              <a:t>,</a:t>
            </a:r>
            <a:r>
              <a:rPr lang="zh-CN" altLang="en-US" dirty="0" smtClean="0"/>
              <a:t>灌输一个艺术家应有的</a:t>
            </a:r>
            <a:r>
              <a:rPr lang="zh-CN" altLang="en-US" u="sng" dirty="0" smtClean="0"/>
              <a:t>　</a:t>
            </a:r>
            <a:r>
              <a:rPr lang="zh-CN" altLang="en-US" u="sng" dirty="0" smtClean="0"/>
              <a:t>              </a:t>
            </a:r>
            <a:r>
              <a:rPr lang="en-US" dirty="0" smtClean="0"/>
              <a:t>,</a:t>
            </a:r>
            <a:r>
              <a:rPr lang="zh-CN" altLang="en-US" dirty="0" smtClean="0"/>
              <a:t>让儿子知道</a:t>
            </a:r>
            <a:r>
              <a:rPr lang="en-US" dirty="0" smtClean="0"/>
              <a:t>“</a:t>
            </a:r>
            <a:r>
              <a:rPr lang="zh-CN" altLang="en-US" dirty="0" smtClean="0"/>
              <a:t>国家的荣辱、艺术的尊严</a:t>
            </a:r>
            <a:r>
              <a:rPr lang="en-US" dirty="0" smtClean="0"/>
              <a:t>”,</a:t>
            </a:r>
            <a:r>
              <a:rPr lang="zh-CN" altLang="en-US" dirty="0" smtClean="0"/>
              <a:t>做一个</a:t>
            </a:r>
            <a:r>
              <a:rPr lang="en-US" dirty="0" smtClean="0"/>
              <a:t>“</a:t>
            </a:r>
            <a:r>
              <a:rPr lang="zh-CN" altLang="en-US" dirty="0" smtClean="0"/>
              <a:t>德艺俱备、人格卓越的艺术家</a:t>
            </a:r>
            <a:r>
              <a:rPr lang="en-US" dirty="0" smtClean="0"/>
              <a:t>”</a:t>
            </a:r>
            <a:r>
              <a:rPr lang="zh-CN" altLang="en-US" dirty="0" smtClean="0"/>
              <a:t>。</a:t>
            </a:r>
          </a:p>
          <a:p>
            <a:pPr>
              <a:lnSpc>
                <a:spcPct val="130000"/>
              </a:lnSpc>
            </a:pPr>
            <a:r>
              <a:rPr lang="zh-CN" altLang="en-US" dirty="0" smtClean="0"/>
              <a:t>同时对儿子的生活</a:t>
            </a:r>
            <a:r>
              <a:rPr lang="en-US" dirty="0" smtClean="0"/>
              <a:t>,</a:t>
            </a:r>
            <a:r>
              <a:rPr lang="zh-CN" altLang="en-US" dirty="0" smtClean="0"/>
              <a:t>傅雷也进行了有益的引导</a:t>
            </a:r>
            <a:r>
              <a:rPr lang="en-US" dirty="0" smtClean="0"/>
              <a:t>,</a:t>
            </a:r>
            <a:r>
              <a:rPr lang="zh-CN" altLang="en-US" dirty="0" smtClean="0"/>
              <a:t>对日常生活如何</a:t>
            </a:r>
            <a:r>
              <a:rPr lang="zh-CN" altLang="en-US" u="sng" dirty="0" smtClean="0"/>
              <a:t>　</a:t>
            </a:r>
            <a:r>
              <a:rPr lang="zh-CN" altLang="en-US" u="sng" dirty="0" smtClean="0"/>
              <a:t>          </a:t>
            </a:r>
            <a:r>
              <a:rPr lang="zh-CN" altLang="en-US" u="sng" dirty="0" smtClean="0"/>
              <a:t>　</a:t>
            </a:r>
            <a:r>
              <a:rPr lang="zh-CN" altLang="en-US" dirty="0" smtClean="0"/>
              <a:t>、正确</a:t>
            </a:r>
            <a:r>
              <a:rPr lang="zh-CN" altLang="en-US" u="sng" dirty="0" smtClean="0"/>
              <a:t>　　</a:t>
            </a:r>
            <a:r>
              <a:rPr lang="en-US" dirty="0" smtClean="0"/>
              <a:t>,</a:t>
            </a:r>
            <a:r>
              <a:rPr lang="zh-CN" altLang="en-US" dirty="0" smtClean="0"/>
              <a:t>以及如何</a:t>
            </a:r>
            <a:r>
              <a:rPr lang="zh-CN" altLang="en-US" u="sng" dirty="0" smtClean="0"/>
              <a:t>　</a:t>
            </a:r>
            <a:r>
              <a:rPr lang="en-US" altLang="zh-CN" u="sng" dirty="0" smtClean="0"/>
              <a:t>				</a:t>
            </a:r>
            <a:r>
              <a:rPr lang="zh-CN" altLang="en-US" dirty="0" smtClean="0"/>
              <a:t>等</a:t>
            </a:r>
            <a:r>
              <a:rPr lang="en-US" dirty="0" smtClean="0"/>
              <a:t>,</a:t>
            </a:r>
            <a:r>
              <a:rPr lang="zh-CN" altLang="en-US" dirty="0" smtClean="0"/>
              <a:t>傅雷都像良师益友一样提出意见和建议。还以相当多的篇幅谈美术</a:t>
            </a:r>
            <a:r>
              <a:rPr lang="en-US" dirty="0" smtClean="0"/>
              <a:t>,</a:t>
            </a:r>
            <a:r>
              <a:rPr lang="zh-CN" altLang="en-US" dirty="0" smtClean="0"/>
              <a:t>谈音乐作品</a:t>
            </a:r>
            <a:r>
              <a:rPr lang="en-US" dirty="0" smtClean="0"/>
              <a:t>,</a:t>
            </a:r>
            <a:r>
              <a:rPr lang="zh-CN" altLang="en-US" dirty="0" smtClean="0"/>
              <a:t>谈表现技巧、艺术修养等。</a:t>
            </a:r>
            <a:r>
              <a:rPr lang="en-US" dirty="0" smtClean="0"/>
              <a:t> </a:t>
            </a:r>
            <a:endParaRPr lang="zh-CN" altLang="en-US" dirty="0"/>
          </a:p>
        </p:txBody>
      </p:sp>
      <p:sp>
        <p:nvSpPr>
          <p:cNvPr id="9"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12" name="文本占位符 7"/>
          <p:cNvSpPr txBox="1">
            <a:spLocks/>
          </p:cNvSpPr>
          <p:nvPr/>
        </p:nvSpPr>
        <p:spPr>
          <a:xfrm>
            <a:off x="2666976" y="2643182"/>
            <a:ext cx="1071570"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艺术</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6" name="文本占位符 7"/>
          <p:cNvSpPr txBox="1">
            <a:spLocks/>
          </p:cNvSpPr>
          <p:nvPr/>
        </p:nvSpPr>
        <p:spPr>
          <a:xfrm>
            <a:off x="3524232" y="4857760"/>
            <a:ext cx="928694" cy="714380"/>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理财</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8" name="文本占位符 7"/>
          <p:cNvSpPr txBox="1">
            <a:spLocks/>
          </p:cNvSpPr>
          <p:nvPr/>
        </p:nvSpPr>
        <p:spPr>
          <a:xfrm>
            <a:off x="3809984" y="2643182"/>
            <a:ext cx="2143140" cy="714380"/>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人生</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1" name="文本占位符 7"/>
          <p:cNvSpPr txBox="1">
            <a:spLocks/>
          </p:cNvSpPr>
          <p:nvPr/>
        </p:nvSpPr>
        <p:spPr>
          <a:xfrm>
            <a:off x="8310578" y="2643182"/>
            <a:ext cx="1714512" cy="714380"/>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高尚情操　</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5" name="文本占位符 7"/>
          <p:cNvSpPr txBox="1">
            <a:spLocks/>
          </p:cNvSpPr>
          <p:nvPr/>
        </p:nvSpPr>
        <p:spPr>
          <a:xfrm>
            <a:off x="881026" y="4857760"/>
            <a:ext cx="1643074" cy="714380"/>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劳逸结合</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pic>
        <p:nvPicPr>
          <p:cNvPr id="10" name="20DXAYWRJBD1DY1-3T9.eps"/>
          <p:cNvPicPr/>
          <p:nvPr/>
        </p:nvPicPr>
        <p:blipFill>
          <a:blip r:embed="rId3"/>
          <a:stretch>
            <a:fillRect/>
          </a:stretch>
        </p:blipFill>
        <p:spPr>
          <a:xfrm>
            <a:off x="10596594" y="2500306"/>
            <a:ext cx="1595406" cy="2155903"/>
          </a:xfrm>
          <a:prstGeom prst="rect">
            <a:avLst/>
          </a:prstGeom>
        </p:spPr>
      </p:pic>
      <p:sp>
        <p:nvSpPr>
          <p:cNvPr id="13" name="文本占位符 7"/>
          <p:cNvSpPr txBox="1">
            <a:spLocks/>
          </p:cNvSpPr>
          <p:nvPr/>
        </p:nvSpPr>
        <p:spPr>
          <a:xfrm>
            <a:off x="5738810" y="4857760"/>
            <a:ext cx="4643470" cy="714380"/>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正确处理恋爱、婚姻问题　</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linds(horizontal)">
                                      <p:cBhvr>
                                        <p:cTn id="10" dur="500"/>
                                        <p:tgtEl>
                                          <p:spTgt spid="6"/>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linds(horizontal)">
                                      <p:cBhvr>
                                        <p:cTn id="13" dur="500"/>
                                        <p:tgtEl>
                                          <p:spTgt spid="8"/>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blinds(horizontal)">
                                      <p:cBhvr>
                                        <p:cTn id="16" dur="500"/>
                                        <p:tgtEl>
                                          <p:spTgt spid="11"/>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3"/>
                                        </p:tgtEl>
                                        <p:attrNameLst>
                                          <p:attrName>style.visibility</p:attrName>
                                        </p:attrNameLst>
                                      </p:cBhvr>
                                      <p:to>
                                        <p:strVal val="visible"/>
                                      </p:to>
                                    </p:set>
                                    <p:animEffect transition="in" filter="blinds(horizontal)">
                                      <p:cBhvr>
                                        <p:cTn id="19" dur="500"/>
                                        <p:tgtEl>
                                          <p:spTgt spid="13"/>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15"/>
                                        </p:tgtEl>
                                        <p:attrNameLst>
                                          <p:attrName>style.visibility</p:attrName>
                                        </p:attrNameLst>
                                      </p:cBhvr>
                                      <p:to>
                                        <p:strVal val="visible"/>
                                      </p:to>
                                    </p:set>
                                    <p:animEffect transition="in" filter="blinds(horizontal)">
                                      <p:cBhvr>
                                        <p:cTn id="22" dur="500"/>
                                        <p:tgtEl>
                                          <p:spTgt spid="15"/>
                                        </p:tgtEl>
                                      </p:cBhvr>
                                    </p:animEffect>
                                  </p:childTnLst>
                                </p:cTn>
                              </p:par>
                            </p:childTnLst>
                          </p:cTn>
                        </p:par>
                      </p:childTnLst>
                    </p:cTn>
                  </p:par>
                </p:childTnLst>
              </p:cTn>
              <p:nextCondLst>
                <p:cond evt="onClick" delay="0">
                  <p:tgtEl>
                    <p:spTgt spid="9"/>
                  </p:tgtEl>
                </p:cond>
              </p:nextCondLst>
            </p:seq>
          </p:childTnLst>
        </p:cTn>
      </p:par>
    </p:tnLst>
    <p:bldLst>
      <p:bldP spid="12" grpId="0"/>
      <p:bldP spid="6" grpId="0"/>
      <p:bldP spid="8" grpId="0"/>
      <p:bldP spid="11" grpId="0"/>
      <p:bldP spid="15" grpId="0"/>
      <p:bldP spid="13"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881026" y="1071546"/>
            <a:ext cx="10715700" cy="1857388"/>
          </a:xfrm>
        </p:spPr>
        <p:txBody>
          <a:bodyPr/>
          <a:lstStyle/>
          <a:p>
            <a:r>
              <a:rPr lang="en-US" dirty="0" smtClean="0"/>
              <a:t>2.</a:t>
            </a:r>
            <a:r>
              <a:rPr lang="zh-CN" altLang="en-US" dirty="0" smtClean="0"/>
              <a:t>填空。</a:t>
            </a:r>
          </a:p>
          <a:p>
            <a:r>
              <a:rPr lang="en-US" altLang="zh-CN" dirty="0" smtClean="0"/>
              <a:t>《</a:t>
            </a:r>
            <a:r>
              <a:rPr lang="zh-CN" altLang="en-US" dirty="0" smtClean="0"/>
              <a:t>傅雷家书</a:t>
            </a:r>
            <a:r>
              <a:rPr lang="en-US" altLang="zh-CN" dirty="0" smtClean="0"/>
              <a:t>》</a:t>
            </a:r>
            <a:r>
              <a:rPr lang="zh-CN" altLang="en-US" dirty="0" smtClean="0"/>
              <a:t>摘编了傅雷先生</a:t>
            </a:r>
            <a:r>
              <a:rPr lang="zh-CN" altLang="en-US" u="sng" dirty="0" smtClean="0"/>
              <a:t>　</a:t>
            </a:r>
            <a:r>
              <a:rPr lang="zh-CN" altLang="en-US" u="sng" dirty="0" smtClean="0"/>
              <a:t>   </a:t>
            </a:r>
            <a:r>
              <a:rPr lang="zh-CN" altLang="en-US" u="sng" dirty="0" smtClean="0"/>
              <a:t>　</a:t>
            </a:r>
            <a:r>
              <a:rPr lang="zh-CN" altLang="en-US" dirty="0" smtClean="0"/>
              <a:t>年至</a:t>
            </a:r>
            <a:r>
              <a:rPr lang="zh-CN" altLang="en-US" u="sng" dirty="0" smtClean="0"/>
              <a:t>　</a:t>
            </a:r>
            <a:r>
              <a:rPr lang="zh-CN" altLang="en-US" u="sng" dirty="0" smtClean="0"/>
              <a:t>   </a:t>
            </a:r>
            <a:r>
              <a:rPr lang="zh-CN" altLang="en-US" u="sng" dirty="0" smtClean="0"/>
              <a:t>　</a:t>
            </a:r>
            <a:r>
              <a:rPr lang="zh-CN" altLang="en-US" dirty="0" smtClean="0"/>
              <a:t>年</a:t>
            </a:r>
            <a:r>
              <a:rPr lang="en-US" dirty="0" smtClean="0"/>
              <a:t>6</a:t>
            </a:r>
            <a:r>
              <a:rPr lang="zh-CN" altLang="en-US" dirty="0" smtClean="0"/>
              <a:t>月的</a:t>
            </a:r>
            <a:r>
              <a:rPr lang="en-US" dirty="0" smtClean="0"/>
              <a:t>100</a:t>
            </a:r>
            <a:r>
              <a:rPr lang="zh-CN" altLang="en-US" dirty="0" smtClean="0"/>
              <a:t>多封书信</a:t>
            </a:r>
            <a:r>
              <a:rPr lang="en-US" dirty="0" smtClean="0"/>
              <a:t>,</a:t>
            </a:r>
            <a:r>
              <a:rPr lang="zh-CN" altLang="en-US" dirty="0" smtClean="0"/>
              <a:t>最长的一封信长</a:t>
            </a:r>
            <a:r>
              <a:rPr lang="en-US" dirty="0" smtClean="0"/>
              <a:t>7000</a:t>
            </a:r>
            <a:r>
              <a:rPr lang="zh-CN" altLang="en-US" dirty="0" smtClean="0"/>
              <a:t>多字。字里行间</a:t>
            </a:r>
            <a:r>
              <a:rPr lang="en-US" dirty="0" smtClean="0"/>
              <a:t>,</a:t>
            </a:r>
            <a:r>
              <a:rPr lang="zh-CN" altLang="en-US" dirty="0" smtClean="0"/>
              <a:t>充满了父亲对儿子的</a:t>
            </a:r>
            <a:r>
              <a:rPr lang="zh-CN" altLang="en-US" u="sng" dirty="0" smtClean="0"/>
              <a:t>　</a:t>
            </a:r>
            <a:r>
              <a:rPr lang="en-US" altLang="zh-CN" u="sng" dirty="0" smtClean="0"/>
              <a:t>	</a:t>
            </a:r>
            <a:r>
              <a:rPr lang="zh-CN" altLang="en-US" u="sng" dirty="0" smtClean="0"/>
              <a:t>　</a:t>
            </a:r>
            <a:r>
              <a:rPr lang="zh-CN" altLang="en-US" dirty="0" smtClean="0"/>
              <a:t>、</a:t>
            </a:r>
            <a:r>
              <a:rPr lang="zh-CN" altLang="en-US" u="sng" dirty="0" smtClean="0"/>
              <a:t>　</a:t>
            </a:r>
            <a:r>
              <a:rPr lang="zh-CN" altLang="en-US" u="sng" dirty="0" smtClean="0"/>
              <a:t>  </a:t>
            </a:r>
            <a:r>
              <a:rPr lang="zh-CN" altLang="en-US" u="sng" dirty="0" smtClean="0"/>
              <a:t>　</a:t>
            </a:r>
            <a:r>
              <a:rPr lang="zh-CN" altLang="en-US" dirty="0" smtClean="0"/>
              <a:t>以及对国家和世界的高尚情感。</a:t>
            </a:r>
            <a:endParaRPr lang="zh-CN" altLang="en-US" dirty="0"/>
          </a:p>
        </p:txBody>
      </p:sp>
      <p:sp>
        <p:nvSpPr>
          <p:cNvPr id="9"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12" name="文本占位符 7"/>
          <p:cNvSpPr txBox="1">
            <a:spLocks/>
          </p:cNvSpPr>
          <p:nvPr/>
        </p:nvSpPr>
        <p:spPr>
          <a:xfrm>
            <a:off x="6310314" y="1643050"/>
            <a:ext cx="1143008" cy="857256"/>
          </a:xfrm>
          <a:prstGeom prst="rect">
            <a:avLst/>
          </a:prstGeom>
        </p:spPr>
        <p:txBody>
          <a:bodyPr/>
          <a:lstStyle/>
          <a:p>
            <a:pPr lvl="0" fontAlgn="auto" hangingPunct="0">
              <a:lnSpc>
                <a:spcPct val="150000"/>
              </a:lnSpc>
              <a:spcBef>
                <a:spcPts val="0"/>
              </a:spcBef>
              <a:spcAft>
                <a:spcPts val="0"/>
              </a:spcAft>
            </a:pPr>
            <a:r>
              <a:rPr lang="en-US" sz="2800" dirty="0" smtClean="0">
                <a:solidFill>
                  <a:srgbClr val="FF0000"/>
                </a:solidFill>
                <a:latin typeface="华文细黑" pitchFamily="2" charset="-122"/>
                <a:ea typeface="华文细黑" pitchFamily="2" charset="-122"/>
              </a:rPr>
              <a:t>1954</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8" name="文本占位符 7"/>
          <p:cNvSpPr txBox="1">
            <a:spLocks/>
          </p:cNvSpPr>
          <p:nvPr/>
        </p:nvSpPr>
        <p:spPr>
          <a:xfrm>
            <a:off x="8024826" y="1643050"/>
            <a:ext cx="1143008" cy="714380"/>
          </a:xfrm>
          <a:prstGeom prst="rect">
            <a:avLst/>
          </a:prstGeom>
        </p:spPr>
        <p:txBody>
          <a:bodyPr/>
          <a:lstStyle/>
          <a:p>
            <a:pPr lvl="0" fontAlgn="auto" hangingPunct="0">
              <a:lnSpc>
                <a:spcPct val="150000"/>
              </a:lnSpc>
              <a:spcBef>
                <a:spcPts val="0"/>
              </a:spcBef>
              <a:spcAft>
                <a:spcPts val="0"/>
              </a:spcAft>
            </a:pPr>
            <a:r>
              <a:rPr lang="en-US" sz="2800" dirty="0" smtClean="0">
                <a:solidFill>
                  <a:srgbClr val="FF0000"/>
                </a:solidFill>
                <a:latin typeface="华文细黑" pitchFamily="2" charset="-122"/>
                <a:ea typeface="华文细黑" pitchFamily="2" charset="-122"/>
              </a:rPr>
              <a:t>1966</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1" name="文本占位符 7"/>
          <p:cNvSpPr txBox="1">
            <a:spLocks/>
          </p:cNvSpPr>
          <p:nvPr/>
        </p:nvSpPr>
        <p:spPr>
          <a:xfrm>
            <a:off x="1023902" y="2928934"/>
            <a:ext cx="1143008" cy="714380"/>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挚爱</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0" name="文本占位符 7"/>
          <p:cNvSpPr txBox="1">
            <a:spLocks/>
          </p:cNvSpPr>
          <p:nvPr/>
        </p:nvSpPr>
        <p:spPr>
          <a:xfrm>
            <a:off x="2595538" y="2928934"/>
            <a:ext cx="1143008" cy="714380"/>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期望</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linds(horizontal)">
                                      <p:cBhvr>
                                        <p:cTn id="10" dur="500"/>
                                        <p:tgtEl>
                                          <p:spTgt spid="8"/>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linds(horizontal)">
                                      <p:cBhvr>
                                        <p:cTn id="13" dur="500"/>
                                        <p:tgtEl>
                                          <p:spTgt spid="11"/>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0"/>
                                        </p:tgtEl>
                                        <p:attrNameLst>
                                          <p:attrName>style.visibility</p:attrName>
                                        </p:attrNameLst>
                                      </p:cBhvr>
                                      <p:to>
                                        <p:strVal val="visible"/>
                                      </p:to>
                                    </p:set>
                                    <p:animEffect transition="in" filter="blinds(horizontal)">
                                      <p:cBhvr>
                                        <p:cTn id="16" dur="500"/>
                                        <p:tgtEl>
                                          <p:spTgt spid="10"/>
                                        </p:tgtEl>
                                      </p:cBhvr>
                                    </p:animEffect>
                                  </p:childTnLst>
                                </p:cTn>
                              </p:par>
                            </p:childTnLst>
                          </p:cTn>
                        </p:par>
                      </p:childTnLst>
                    </p:cTn>
                  </p:par>
                </p:childTnLst>
              </p:cTn>
              <p:nextCondLst>
                <p:cond evt="onClick" delay="0">
                  <p:tgtEl>
                    <p:spTgt spid="9"/>
                  </p:tgtEl>
                </p:cond>
              </p:nextCondLst>
            </p:seq>
          </p:childTnLst>
        </p:cTn>
      </p:par>
    </p:tnLst>
    <p:bldLst>
      <p:bldP spid="12" grpId="0"/>
      <p:bldP spid="8" grpId="0"/>
      <p:bldP spid="11" grpId="0"/>
      <p:bldP spid="10"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881026" y="1071546"/>
            <a:ext cx="10715700" cy="1857388"/>
          </a:xfrm>
        </p:spPr>
        <p:txBody>
          <a:bodyPr/>
          <a:lstStyle/>
          <a:p>
            <a:r>
              <a:rPr lang="en-US" dirty="0" smtClean="0"/>
              <a:t>3.</a:t>
            </a:r>
            <a:r>
              <a:rPr lang="zh-CN" altLang="en-US" dirty="0" smtClean="0"/>
              <a:t>如果将</a:t>
            </a:r>
            <a:r>
              <a:rPr lang="en-US" altLang="zh-CN" dirty="0" smtClean="0"/>
              <a:t>《</a:t>
            </a:r>
            <a:r>
              <a:rPr lang="zh-CN" altLang="en-US" dirty="0" smtClean="0"/>
              <a:t>傅雷家书</a:t>
            </a:r>
            <a:r>
              <a:rPr lang="en-US" altLang="zh-CN" dirty="0" smtClean="0"/>
              <a:t>》</a:t>
            </a:r>
            <a:r>
              <a:rPr lang="zh-CN" altLang="en-US" dirty="0" smtClean="0"/>
              <a:t>的内容以时间为序分为三个部分</a:t>
            </a:r>
            <a:r>
              <a:rPr lang="en-US" dirty="0" smtClean="0"/>
              <a:t>,</a:t>
            </a:r>
            <a:r>
              <a:rPr lang="zh-CN" altLang="en-US" dirty="0" smtClean="0"/>
              <a:t>请你概括出每个部分的大意。</a:t>
            </a:r>
          </a:p>
          <a:p>
            <a:r>
              <a:rPr lang="zh-CN" altLang="en-US" dirty="0" smtClean="0"/>
              <a:t>第一部分</a:t>
            </a:r>
            <a:r>
              <a:rPr lang="en-US" dirty="0" smtClean="0"/>
              <a:t>(1954</a:t>
            </a:r>
            <a:r>
              <a:rPr lang="zh-CN" altLang="en-US" dirty="0" smtClean="0"/>
              <a:t>年</a:t>
            </a:r>
            <a:r>
              <a:rPr lang="en-US" dirty="0" smtClean="0"/>
              <a:t>—1957</a:t>
            </a:r>
            <a:r>
              <a:rPr lang="zh-CN" altLang="en-US" dirty="0" smtClean="0"/>
              <a:t>年</a:t>
            </a:r>
            <a:r>
              <a:rPr lang="en-US" dirty="0" smtClean="0"/>
              <a:t>):</a:t>
            </a:r>
          </a:p>
          <a:p>
            <a:endParaRPr lang="zh-CN" altLang="en-US" dirty="0" smtClean="0"/>
          </a:p>
          <a:p>
            <a:r>
              <a:rPr lang="zh-CN" altLang="en-US" dirty="0" smtClean="0"/>
              <a:t>第二部分</a:t>
            </a:r>
            <a:r>
              <a:rPr lang="en-US" dirty="0" smtClean="0"/>
              <a:t>(1958</a:t>
            </a:r>
            <a:r>
              <a:rPr lang="zh-CN" altLang="en-US" dirty="0" smtClean="0"/>
              <a:t>年</a:t>
            </a:r>
            <a:r>
              <a:rPr lang="en-US" dirty="0" smtClean="0"/>
              <a:t>—1960</a:t>
            </a:r>
            <a:r>
              <a:rPr lang="zh-CN" altLang="en-US" dirty="0" smtClean="0"/>
              <a:t>年</a:t>
            </a:r>
            <a:r>
              <a:rPr lang="en-US" dirty="0" smtClean="0"/>
              <a:t>):</a:t>
            </a:r>
          </a:p>
          <a:p>
            <a:endParaRPr lang="zh-CN" altLang="en-US" dirty="0" smtClean="0"/>
          </a:p>
          <a:p>
            <a:r>
              <a:rPr lang="zh-CN" altLang="en-US" dirty="0" smtClean="0"/>
              <a:t>第三部分</a:t>
            </a:r>
            <a:r>
              <a:rPr lang="en-US" dirty="0" smtClean="0"/>
              <a:t>(1961</a:t>
            </a:r>
            <a:r>
              <a:rPr lang="zh-CN" altLang="en-US" dirty="0" smtClean="0"/>
              <a:t>年</a:t>
            </a:r>
            <a:r>
              <a:rPr lang="en-US" dirty="0" smtClean="0"/>
              <a:t>—1966</a:t>
            </a:r>
            <a:r>
              <a:rPr lang="zh-CN" altLang="en-US" dirty="0" smtClean="0"/>
              <a:t>年</a:t>
            </a:r>
            <a:r>
              <a:rPr lang="en-US" dirty="0" smtClean="0"/>
              <a:t>):</a:t>
            </a:r>
            <a:endParaRPr lang="zh-CN" altLang="en-US" dirty="0"/>
          </a:p>
        </p:txBody>
      </p:sp>
      <p:sp>
        <p:nvSpPr>
          <p:cNvPr id="9"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12" name="文本占位符 7"/>
          <p:cNvSpPr txBox="1">
            <a:spLocks/>
          </p:cNvSpPr>
          <p:nvPr/>
        </p:nvSpPr>
        <p:spPr>
          <a:xfrm>
            <a:off x="1595406" y="2928934"/>
            <a:ext cx="10287072"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傅聪留学波兰时期</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传达正确的处世态度</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鼓励傅聪努力学习。</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8" name="文本占位符 7"/>
          <p:cNvSpPr txBox="1">
            <a:spLocks/>
          </p:cNvSpPr>
          <p:nvPr/>
        </p:nvSpPr>
        <p:spPr>
          <a:xfrm>
            <a:off x="1809720" y="4357694"/>
            <a:ext cx="9644130" cy="714380"/>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傅聪移居英国时期</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关心傅聪的事业</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为儿子排解苦闷。</a:t>
            </a:r>
            <a:endParaRPr kumimoji="0" lang="zh-CN" altLang="en-US" sz="2800" b="0"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1" name="文本占位符 7"/>
          <p:cNvSpPr txBox="1">
            <a:spLocks/>
          </p:cNvSpPr>
          <p:nvPr/>
        </p:nvSpPr>
        <p:spPr>
          <a:xfrm>
            <a:off x="1666844" y="5500702"/>
            <a:ext cx="9501254" cy="714380"/>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傅聪成家立业时期</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协助傅聪进步</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关心对孙子的教育。</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linds(horizontal)">
                                      <p:cBhvr>
                                        <p:cTn id="10" dur="500"/>
                                        <p:tgtEl>
                                          <p:spTgt spid="8"/>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linds(horizontal)">
                                      <p:cBhvr>
                                        <p:cTn id="13" dur="500"/>
                                        <p:tgtEl>
                                          <p:spTgt spid="11"/>
                                        </p:tgtEl>
                                      </p:cBhvr>
                                    </p:animEffect>
                                  </p:childTnLst>
                                </p:cTn>
                              </p:par>
                            </p:childTnLst>
                          </p:cTn>
                        </p:par>
                      </p:childTnLst>
                    </p:cTn>
                  </p:par>
                </p:childTnLst>
              </p:cTn>
              <p:nextCondLst>
                <p:cond evt="onClick" delay="0">
                  <p:tgtEl>
                    <p:spTgt spid="9"/>
                  </p:tgtEl>
                </p:cond>
              </p:nextCondLst>
            </p:seq>
          </p:childTnLst>
        </p:cTn>
      </p:par>
    </p:tnLst>
    <p:bldLst>
      <p:bldP spid="12" grpId="0"/>
      <p:bldP spid="8" grpId="0"/>
      <p:bldP spid="11"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0"/>
          </p:nvPr>
        </p:nvSpPr>
        <p:spPr>
          <a:xfrm>
            <a:off x="881026" y="1643050"/>
            <a:ext cx="10572824" cy="4357718"/>
          </a:xfrm>
        </p:spPr>
        <p:txBody>
          <a:bodyPr/>
          <a:lstStyle/>
          <a:p>
            <a:r>
              <a:rPr lang="zh-CN" altLang="en-US" dirty="0" smtClean="0"/>
              <a:t>一、问题</a:t>
            </a:r>
            <a:r>
              <a:rPr lang="en-US" dirty="0" smtClean="0"/>
              <a:t>:</a:t>
            </a:r>
            <a:r>
              <a:rPr lang="zh-CN" altLang="en-US" dirty="0" smtClean="0"/>
              <a:t>阅读家书</a:t>
            </a:r>
            <a:r>
              <a:rPr lang="en-US" dirty="0" smtClean="0"/>
              <a:t>,</a:t>
            </a:r>
            <a:r>
              <a:rPr lang="zh-CN" altLang="en-US" dirty="0" smtClean="0"/>
              <a:t>感受真情。</a:t>
            </a:r>
          </a:p>
          <a:p>
            <a:r>
              <a:rPr lang="en-US" dirty="0" smtClean="0"/>
              <a:t>(1)“</a:t>
            </a:r>
            <a:r>
              <a:rPr lang="zh-CN" altLang="en-US" dirty="0" smtClean="0"/>
              <a:t>多少迂回的路</a:t>
            </a:r>
            <a:r>
              <a:rPr lang="en-US" dirty="0" smtClean="0"/>
              <a:t>,</a:t>
            </a:r>
            <a:r>
              <a:rPr lang="zh-CN" altLang="en-US" dirty="0" smtClean="0"/>
              <a:t>多少痛苦</a:t>
            </a:r>
            <a:r>
              <a:rPr lang="en-US" dirty="0" smtClean="0"/>
              <a:t>,</a:t>
            </a:r>
            <a:r>
              <a:rPr lang="zh-CN" altLang="en-US" dirty="0" smtClean="0"/>
              <a:t>多少失意</a:t>
            </a:r>
            <a:r>
              <a:rPr lang="en-US" dirty="0" smtClean="0"/>
              <a:t>,</a:t>
            </a:r>
            <a:r>
              <a:rPr lang="zh-CN" altLang="en-US" dirty="0" smtClean="0"/>
              <a:t>多少挫折</a:t>
            </a:r>
            <a:r>
              <a:rPr lang="en-US" dirty="0" smtClean="0"/>
              <a:t>,</a:t>
            </a:r>
            <a:r>
              <a:rPr lang="zh-CN" altLang="en-US" dirty="0" smtClean="0"/>
              <a:t>换来你今日的成功</a:t>
            </a:r>
            <a:r>
              <a:rPr lang="en-US" dirty="0" smtClean="0"/>
              <a:t>!</a:t>
            </a:r>
            <a:r>
              <a:rPr lang="zh-CN" altLang="en-US" dirty="0" smtClean="0"/>
              <a:t>我时时刻刻要提醒你</a:t>
            </a:r>
            <a:r>
              <a:rPr lang="en-US" dirty="0" smtClean="0"/>
              <a:t>,</a:t>
            </a:r>
            <a:r>
              <a:rPr lang="zh-CN" altLang="en-US" dirty="0" smtClean="0"/>
              <a:t>想着过去的艰难</a:t>
            </a:r>
            <a:r>
              <a:rPr lang="en-US" dirty="0" smtClean="0"/>
              <a:t>,</a:t>
            </a:r>
            <a:r>
              <a:rPr lang="zh-CN" altLang="en-US" dirty="0" smtClean="0"/>
              <a:t>让你以后遇到困难时更有勇气去克服</a:t>
            </a:r>
            <a:r>
              <a:rPr lang="en-US" dirty="0" smtClean="0"/>
              <a:t>,</a:t>
            </a:r>
            <a:r>
              <a:rPr lang="zh-CN" altLang="en-US" dirty="0" smtClean="0"/>
              <a:t>不至于失掉信心</a:t>
            </a:r>
            <a:r>
              <a:rPr lang="en-US" dirty="0" smtClean="0"/>
              <a:t>!”</a:t>
            </a:r>
            <a:endParaRPr lang="zh-CN" altLang="en-US" dirty="0" smtClean="0"/>
          </a:p>
          <a:p>
            <a:r>
              <a:rPr lang="en-US" dirty="0" smtClean="0"/>
              <a:t>——</a:t>
            </a:r>
            <a:r>
              <a:rPr lang="zh-CN" altLang="en-US" dirty="0" smtClean="0"/>
              <a:t>当孩子取得成功时</a:t>
            </a:r>
            <a:r>
              <a:rPr lang="en-US" dirty="0" smtClean="0"/>
              <a:t>,</a:t>
            </a:r>
            <a:r>
              <a:rPr lang="zh-CN" altLang="en-US" dirty="0" smtClean="0"/>
              <a:t>傅雷这样教诲他。</a:t>
            </a:r>
          </a:p>
          <a:p>
            <a:r>
              <a:rPr lang="en-US" dirty="0" smtClean="0"/>
              <a:t>(2)“</a:t>
            </a:r>
            <a:r>
              <a:rPr lang="zh-CN" altLang="en-US" dirty="0" smtClean="0"/>
              <a:t>赤子孤独了</a:t>
            </a:r>
            <a:r>
              <a:rPr lang="en-US" dirty="0" smtClean="0"/>
              <a:t>,</a:t>
            </a:r>
            <a:r>
              <a:rPr lang="zh-CN" altLang="en-US" dirty="0" smtClean="0"/>
              <a:t>会创造一个世界</a:t>
            </a:r>
            <a:r>
              <a:rPr lang="en-US" dirty="0" smtClean="0"/>
              <a:t>,</a:t>
            </a:r>
            <a:r>
              <a:rPr lang="zh-CN" altLang="en-US" dirty="0" smtClean="0"/>
              <a:t>创造许多心灵的朋友</a:t>
            </a:r>
            <a:r>
              <a:rPr lang="en-US" dirty="0" smtClean="0"/>
              <a:t>!”</a:t>
            </a:r>
            <a:endParaRPr lang="zh-CN" altLang="en-US" dirty="0" smtClean="0"/>
          </a:p>
          <a:p>
            <a:r>
              <a:rPr lang="en-US" dirty="0" smtClean="0"/>
              <a:t>——</a:t>
            </a:r>
            <a:r>
              <a:rPr lang="zh-CN" altLang="en-US" dirty="0" smtClean="0"/>
              <a:t>当孩子取得成绩时</a:t>
            </a:r>
            <a:r>
              <a:rPr lang="en-US" dirty="0" smtClean="0"/>
              <a:t>,</a:t>
            </a:r>
            <a:r>
              <a:rPr lang="zh-CN" altLang="en-US" dirty="0" smtClean="0"/>
              <a:t>傅雷这样勉励他</a:t>
            </a:r>
            <a:r>
              <a:rPr lang="zh-CN" altLang="en-US" dirty="0" smtClean="0"/>
              <a:t>。</a:t>
            </a:r>
            <a:endParaRPr lang="zh-CN" altLang="en-US" dirty="0" smtClean="0"/>
          </a:p>
        </p:txBody>
      </p:sp>
    </p:spTree>
    <p:extLst>
      <p:ext uri="{BB962C8B-B14F-4D97-AF65-F5344CB8AC3E}">
        <p14:creationId xmlns:p14="http://schemas.microsoft.com/office/powerpoint/2010/main" xmlns="" val="769791320"/>
      </p:ext>
    </p:extLst>
  </p:cSld>
  <p:clrMapOvr>
    <a:masterClrMapping/>
  </p:clrMapOvr>
  <p:timing>
    <p:tnLst>
      <p:par>
        <p:cTn id="1" dur="indefinite" restart="never" nodeType="tmRoot"/>
      </p:par>
    </p:tnLst>
  </p:timing>
</p:sld>
</file>

<file path=ppt/theme/theme1.xml><?xml version="1.0" encoding="utf-8"?>
<a:theme xmlns:a="http://schemas.openxmlformats.org/drawingml/2006/main" name="1_Office 主题">
  <a:themeElements>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fontScheme name="1_Office 主题">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25400">
          <a:solidFill>
            <a:srgbClr val="3F403E"/>
          </a:solidFill>
          <a:miter/>
        </a:ln>
      </a:spPr>
      <a:bodyPr lIns="45719" rIns="45719" anchor="ctr"/>
      <a:lstStyle>
        <a:defPPr algn="ctr">
          <a:defRPr>
            <a:solidFill>
              <a:srgbClr val="FFFFFF"/>
            </a:solidFill>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2200" b="1" i="0" u="none" strike="noStrike" cap="none" normalizeH="0" baseline="0" smtClean="0">
            <a:ln>
              <a:noFill/>
            </a:ln>
            <a:solidFill>
              <a:srgbClr val="000000"/>
            </a:solidFill>
            <a:effectLst/>
            <a:latin typeface="Times New Roman" pitchFamily="18" charset="0"/>
            <a:ea typeface="微软雅黑" pitchFamily="34" charset="-122"/>
          </a:defRPr>
        </a:defPPr>
      </a:lstStyle>
    </a:lnDef>
  </a:objectDefaults>
  <a:extraClrSchemeLst>
    <a:extraClrScheme>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章">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B6FC8"/>
        </a:solidFill>
        <a:ln>
          <a:noFill/>
        </a:ln>
        <a:effectLst/>
      </a:spPr>
      <a:bodyPr anchor="ctr"/>
      <a:lstStyle>
        <a:defPPr algn="ctr" fontAlgn="auto">
          <a:spcBef>
            <a:spcPts val="0"/>
          </a:spcBef>
          <a:spcAft>
            <a:spcPts val="0"/>
          </a:spcAft>
          <a:defRPr sz="1800" b="0"/>
        </a:defPPr>
      </a:lstStyle>
      <a:style>
        <a:lnRef idx="1">
          <a:schemeClr val="dk1"/>
        </a:lnRef>
        <a:fillRef idx="3">
          <a:schemeClr val="dk1"/>
        </a:fillRef>
        <a:effectRef idx="2">
          <a:schemeClr val="dk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2751</TotalTime>
  <Words>1409</Words>
  <Application>Microsoft Office PowerPoint</Application>
  <PresentationFormat>自定义</PresentationFormat>
  <Paragraphs>97</Paragraphs>
  <Slides>25</Slides>
  <Notes>4</Notes>
  <HiddenSlides>0</HiddenSlides>
  <MMClips>0</MMClips>
  <ScaleCrop>false</ScaleCrop>
  <HeadingPairs>
    <vt:vector size="4" baseType="variant">
      <vt:variant>
        <vt:lpstr>主题</vt:lpstr>
      </vt:variant>
      <vt:variant>
        <vt:i4>2</vt:i4>
      </vt:variant>
      <vt:variant>
        <vt:lpstr>幻灯片标题</vt:lpstr>
      </vt:variant>
      <vt:variant>
        <vt:i4>25</vt:i4>
      </vt:variant>
    </vt:vector>
  </HeadingPairs>
  <TitlesOfParts>
    <vt:vector size="27" baseType="lpstr">
      <vt:lpstr>1_Office 主题</vt:lpstr>
      <vt:lpstr>章</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微软用户</cp:lastModifiedBy>
  <cp:revision>627</cp:revision>
  <dcterms:created xsi:type="dcterms:W3CDTF">2017-02-11T06:33:00Z</dcterms:created>
  <dcterms:modified xsi:type="dcterms:W3CDTF">2019-12-28T03:57:02Z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2052-10.1.0.7697</vt:lpwstr>
  </property>
</Properties>
</file>