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4"/>
  </p:notesMasterIdLst>
  <p:handoutMasterIdLst>
    <p:handoutMasterId r:id="rId25"/>
  </p:handoutMasterIdLst>
  <p:sldIdLst>
    <p:sldId id="371" r:id="rId3"/>
    <p:sldId id="429" r:id="rId4"/>
    <p:sldId id="444" r:id="rId5"/>
    <p:sldId id="428" r:id="rId6"/>
    <p:sldId id="445" r:id="rId7"/>
    <p:sldId id="443" r:id="rId8"/>
    <p:sldId id="397" r:id="rId9"/>
    <p:sldId id="461" r:id="rId10"/>
    <p:sldId id="478" r:id="rId11"/>
    <p:sldId id="493" r:id="rId12"/>
    <p:sldId id="494" r:id="rId13"/>
    <p:sldId id="480" r:id="rId14"/>
    <p:sldId id="495" r:id="rId15"/>
    <p:sldId id="477" r:id="rId16"/>
    <p:sldId id="492" r:id="rId17"/>
    <p:sldId id="484" r:id="rId18"/>
    <p:sldId id="485" r:id="rId19"/>
    <p:sldId id="496" r:id="rId20"/>
    <p:sldId id="453" r:id="rId21"/>
    <p:sldId id="476" r:id="rId22"/>
    <p:sldId id="395" r:id="rId23"/>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78" y="-708"/>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21</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9</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723823" cy="646331"/>
          </a:xfrm>
          <a:prstGeom prst="rect">
            <a:avLst/>
          </a:prstGeom>
        </p:spPr>
        <p:txBody>
          <a:bodyPr wrap="none">
            <a:spAutoFit/>
          </a:bodyPr>
          <a:lstStyle/>
          <a:p>
            <a:r>
              <a:rPr lang="en-US" sz="3600" dirty="0" smtClean="0"/>
              <a:t>9.</a:t>
            </a:r>
            <a:r>
              <a:rPr lang="zh-CN" altLang="en-US" sz="3600" dirty="0" smtClean="0"/>
              <a:t>桃 花 源 记</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3单元.eps" descr="id:2147496383;FounderCES"/>
          <p:cNvPicPr/>
          <p:nvPr/>
        </p:nvPicPr>
        <p:blipFill>
          <a:blip r:embed="rId3"/>
          <a:stretch>
            <a:fillRect/>
          </a:stretch>
        </p:blipFill>
        <p:spPr>
          <a:xfrm>
            <a:off x="1023902" y="1442926"/>
            <a:ext cx="10358510" cy="205751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析写法</a:t>
            </a:r>
            <a:r>
              <a:rPr lang="en-US" dirty="0" smtClean="0"/>
              <a:t>,</a:t>
            </a:r>
            <a:r>
              <a:rPr lang="zh-CN" altLang="en-US" dirty="0" smtClean="0"/>
              <a:t>说内涵。</a:t>
            </a:r>
          </a:p>
          <a:p>
            <a:r>
              <a:rPr lang="en-US" dirty="0" smtClean="0"/>
              <a:t>1.</a:t>
            </a:r>
            <a:r>
              <a:rPr lang="zh-CN" altLang="en-US" dirty="0" smtClean="0"/>
              <a:t>细读课文</a:t>
            </a:r>
            <a:r>
              <a:rPr lang="en-US" dirty="0" smtClean="0"/>
              <a:t>,</a:t>
            </a:r>
            <a:r>
              <a:rPr lang="zh-CN" altLang="en-US" dirty="0" smtClean="0"/>
              <a:t>思考作者为什么开头、结尾写得简略</a:t>
            </a:r>
            <a:r>
              <a:rPr lang="en-US" dirty="0" smtClean="0"/>
              <a:t>,</a:t>
            </a:r>
            <a:r>
              <a:rPr lang="zh-CN" altLang="en-US" dirty="0" smtClean="0"/>
              <a:t>中间写得详细。</a:t>
            </a:r>
            <a:endParaRPr lang="zh-CN" altLang="en-US" dirty="0"/>
          </a:p>
        </p:txBody>
      </p:sp>
      <p:sp>
        <p:nvSpPr>
          <p:cNvPr id="3" name="文本占位符 2"/>
          <p:cNvSpPr>
            <a:spLocks noGrp="1"/>
          </p:cNvSpPr>
          <p:nvPr>
            <p:ph type="body" sz="quarter" idx="11"/>
          </p:nvPr>
        </p:nvSpPr>
        <p:spPr>
          <a:xfrm>
            <a:off x="1023902" y="2928934"/>
            <a:ext cx="10215634" cy="857256"/>
          </a:xfrm>
        </p:spPr>
        <p:txBody>
          <a:bodyPr/>
          <a:lstStyle/>
          <a:p>
            <a:r>
              <a:rPr lang="zh-CN" altLang="en-US" dirty="0" smtClean="0"/>
              <a:t>文章内容的详略安排都是由文章所表达的中心来决定的。本文作者主要是通过写桃花源人的生活情状来表现自己的社会理想</a:t>
            </a:r>
            <a:r>
              <a:rPr lang="en-US" dirty="0" smtClean="0"/>
              <a:t>,</a:t>
            </a:r>
            <a:r>
              <a:rPr lang="zh-CN" altLang="en-US" dirty="0" smtClean="0"/>
              <a:t>反映广大人民向往安定、幸福生活的愿望。所以中间部分要详写。开头和结尾只跟故事的传奇性质有关</a:t>
            </a:r>
            <a:r>
              <a:rPr lang="en-US" dirty="0" smtClean="0"/>
              <a:t>,</a:t>
            </a:r>
            <a:r>
              <a:rPr lang="zh-CN" altLang="en-US" dirty="0" smtClean="0"/>
              <a:t>所以写得简略。</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诣太守</a:t>
            </a:r>
            <a:r>
              <a:rPr lang="en-US" dirty="0" smtClean="0"/>
              <a:t>,</a:t>
            </a:r>
            <a:r>
              <a:rPr lang="zh-CN" altLang="en-US" dirty="0" smtClean="0"/>
              <a:t>说如此</a:t>
            </a:r>
            <a:r>
              <a:rPr lang="en-US" dirty="0" smtClean="0"/>
              <a:t>”</a:t>
            </a:r>
            <a:r>
              <a:rPr lang="zh-CN" altLang="en-US" dirty="0" smtClean="0"/>
              <a:t>一句中的</a:t>
            </a:r>
            <a:r>
              <a:rPr lang="en-US" dirty="0" smtClean="0"/>
              <a:t>“</a:t>
            </a:r>
            <a:r>
              <a:rPr lang="zh-CN" altLang="en-US" dirty="0" smtClean="0"/>
              <a:t>如此</a:t>
            </a:r>
            <a:r>
              <a:rPr lang="en-US" dirty="0" smtClean="0"/>
              <a:t>”</a:t>
            </a:r>
            <a:r>
              <a:rPr lang="zh-CN" altLang="en-US" dirty="0" smtClean="0"/>
              <a:t>包括哪些内容</a:t>
            </a:r>
            <a:r>
              <a:rPr lang="en-US" dirty="0" smtClean="0"/>
              <a:t>?</a:t>
            </a:r>
            <a:endParaRPr lang="zh-CN" altLang="en-US" dirty="0"/>
          </a:p>
        </p:txBody>
      </p:sp>
      <p:sp>
        <p:nvSpPr>
          <p:cNvPr id="3" name="文本占位符 2"/>
          <p:cNvSpPr>
            <a:spLocks noGrp="1"/>
          </p:cNvSpPr>
          <p:nvPr>
            <p:ph type="body" sz="quarter" idx="11"/>
          </p:nvPr>
        </p:nvSpPr>
        <p:spPr>
          <a:xfrm>
            <a:off x="952464" y="1714488"/>
            <a:ext cx="10215634" cy="857256"/>
          </a:xfrm>
        </p:spPr>
        <p:txBody>
          <a:bodyPr/>
          <a:lstStyle/>
          <a:p>
            <a:r>
              <a:rPr lang="zh-CN" altLang="en-US" dirty="0" smtClean="0"/>
              <a:t>示例</a:t>
            </a:r>
            <a:r>
              <a:rPr lang="en-US" dirty="0" smtClean="0"/>
              <a:t>:“</a:t>
            </a:r>
            <a:r>
              <a:rPr lang="zh-CN" altLang="en-US" dirty="0" smtClean="0"/>
              <a:t>如此</a:t>
            </a:r>
            <a:r>
              <a:rPr lang="en-US" dirty="0" smtClean="0"/>
              <a:t>”</a:t>
            </a:r>
            <a:r>
              <a:rPr lang="zh-CN" altLang="en-US" dirty="0" smtClean="0"/>
              <a:t>是指示代词</a:t>
            </a:r>
            <a:r>
              <a:rPr lang="en-US" dirty="0" smtClean="0"/>
              <a:t>,</a:t>
            </a:r>
            <a:r>
              <a:rPr lang="zh-CN" altLang="en-US" dirty="0" smtClean="0"/>
              <a:t>指上文所说。渔人见太守的目的是告诉他武陵郡中有此</a:t>
            </a:r>
            <a:r>
              <a:rPr lang="en-US" dirty="0" smtClean="0"/>
              <a:t>“</a:t>
            </a:r>
            <a:r>
              <a:rPr lang="zh-CN" altLang="en-US" dirty="0" smtClean="0"/>
              <a:t>绝境</a:t>
            </a:r>
            <a:r>
              <a:rPr lang="en-US" dirty="0" smtClean="0"/>
              <a:t>”,</a:t>
            </a:r>
            <a:r>
              <a:rPr lang="zh-CN" altLang="en-US" dirty="0" smtClean="0"/>
              <a:t>希望他派人去探个究竟</a:t>
            </a:r>
            <a:r>
              <a:rPr lang="en-US" dirty="0" smtClean="0"/>
              <a:t>,</a:t>
            </a:r>
            <a:r>
              <a:rPr lang="zh-CN" altLang="en-US" dirty="0" smtClean="0"/>
              <a:t>因此他一定会谈到</a:t>
            </a:r>
            <a:r>
              <a:rPr lang="en-US" dirty="0" smtClean="0"/>
              <a:t>:①</a:t>
            </a:r>
            <a:r>
              <a:rPr lang="zh-CN" altLang="en-US" dirty="0" smtClean="0"/>
              <a:t>发现桃源村的经过</a:t>
            </a:r>
            <a:r>
              <a:rPr lang="en-US" dirty="0" smtClean="0"/>
              <a:t>;②</a:t>
            </a:r>
            <a:r>
              <a:rPr lang="zh-CN" altLang="en-US" dirty="0" smtClean="0"/>
              <a:t>村中人的生活情状</a:t>
            </a:r>
            <a:r>
              <a:rPr lang="en-US" dirty="0" smtClean="0"/>
              <a:t>;③</a:t>
            </a:r>
            <a:r>
              <a:rPr lang="zh-CN" altLang="en-US" dirty="0" smtClean="0"/>
              <a:t>归途中做标记的事。</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表格 7"/>
          <p:cNvGraphicFramePr>
            <a:graphicFrameLocks noGrp="1"/>
          </p:cNvGraphicFramePr>
          <p:nvPr/>
        </p:nvGraphicFramePr>
        <p:xfrm>
          <a:off x="1381092" y="3143248"/>
          <a:ext cx="9215502" cy="3357586"/>
        </p:xfrm>
        <a:graphic>
          <a:graphicData uri="http://schemas.openxmlformats.org/drawingml/2006/table">
            <a:tbl>
              <a:tblPr/>
              <a:tblGrid>
                <a:gridCol w="725036"/>
                <a:gridCol w="8490466"/>
              </a:tblGrid>
              <a:tr h="1678793">
                <a:tc>
                  <a:txBody>
                    <a:bodyPr/>
                    <a:lstStyle/>
                    <a:p>
                      <a:pPr algn="ct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世外桃源</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smtClean="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78793">
                <a:tc>
                  <a:txBody>
                    <a:bodyPr/>
                    <a:lstStyle/>
                    <a:p>
                      <a:pPr algn="ctr">
                        <a:lnSpc>
                          <a:spcPct val="100000"/>
                        </a:lnSpc>
                        <a:spcAft>
                          <a:spcPts val="0"/>
                        </a:spcAft>
                      </a:pPr>
                      <a:r>
                        <a:rPr lang="zh-CN" sz="2000" kern="100">
                          <a:solidFill>
                            <a:srgbClr val="000000"/>
                          </a:solidFill>
                          <a:latin typeface="华文细黑" pitchFamily="2" charset="-122"/>
                          <a:ea typeface="华文细黑" pitchFamily="2" charset="-122"/>
                          <a:cs typeface="Times New Roman"/>
                        </a:rPr>
                        <a:t>豁然开朗</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endParaRPr lang="zh-CN" sz="2000" kern="100" dirty="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 name="文本占位符 1"/>
          <p:cNvSpPr>
            <a:spLocks noGrp="1"/>
          </p:cNvSpPr>
          <p:nvPr>
            <p:ph type="body" sz="quarter" idx="10"/>
          </p:nvPr>
        </p:nvSpPr>
        <p:spPr/>
        <p:txBody>
          <a:bodyPr/>
          <a:lstStyle/>
          <a:p>
            <a:r>
              <a:rPr lang="zh-CN" altLang="en-US" dirty="0" smtClean="0"/>
              <a:t>三、活动</a:t>
            </a:r>
            <a:r>
              <a:rPr lang="en-US" dirty="0" smtClean="0"/>
              <a:t>:</a:t>
            </a:r>
            <a:r>
              <a:rPr lang="zh-CN" altLang="en-US" dirty="0" smtClean="0"/>
              <a:t>找成语</a:t>
            </a:r>
            <a:r>
              <a:rPr lang="en-US" dirty="0" smtClean="0"/>
              <a:t>,</a:t>
            </a:r>
            <a:r>
              <a:rPr lang="zh-CN" altLang="en-US" dirty="0" smtClean="0"/>
              <a:t>释含义。</a:t>
            </a:r>
          </a:p>
          <a:p>
            <a:r>
              <a:rPr lang="zh-CN" altLang="en-US" dirty="0" smtClean="0"/>
              <a:t>下面是同学们从课文中归纳出来的成语</a:t>
            </a:r>
            <a:r>
              <a:rPr lang="en-US" dirty="0" smtClean="0"/>
              <a:t>,</a:t>
            </a:r>
            <a:r>
              <a:rPr lang="zh-CN" altLang="en-US" dirty="0" smtClean="0"/>
              <a:t>请你说说它们的含义</a:t>
            </a:r>
            <a:r>
              <a:rPr lang="en-US" dirty="0" smtClean="0"/>
              <a:t>,</a:t>
            </a:r>
            <a:r>
              <a:rPr lang="zh-CN" altLang="en-US" dirty="0" smtClean="0"/>
              <a:t>并造一个句子。</a:t>
            </a:r>
            <a:endParaRPr lang="zh-CN" altLang="en-US" dirty="0"/>
          </a:p>
        </p:txBody>
      </p:sp>
      <p:sp>
        <p:nvSpPr>
          <p:cNvPr id="3" name="文本占位符 2"/>
          <p:cNvSpPr>
            <a:spLocks noGrp="1"/>
          </p:cNvSpPr>
          <p:nvPr>
            <p:ph type="body" sz="quarter" idx="11"/>
          </p:nvPr>
        </p:nvSpPr>
        <p:spPr>
          <a:xfrm>
            <a:off x="2095472" y="3071810"/>
            <a:ext cx="8429684" cy="857256"/>
          </a:xfrm>
        </p:spPr>
        <p:txBody>
          <a:bodyPr/>
          <a:lstStyle/>
          <a:p>
            <a:r>
              <a:rPr lang="zh-CN" altLang="en-US" sz="2000" kern="100" dirty="0" smtClean="0">
                <a:uFill>
                  <a:solidFill>
                    <a:srgbClr val="000000"/>
                  </a:solidFill>
                </a:uFill>
                <a:cs typeface="Times New Roman"/>
              </a:rPr>
              <a:t>原指与现实社会隔绝、生活安乐的理想境界</a:t>
            </a:r>
            <a:r>
              <a:rPr lang="en-US" sz="2000" kern="100" dirty="0" smtClean="0">
                <a:uFill>
                  <a:solidFill>
                    <a:srgbClr val="000000"/>
                  </a:solidFill>
                </a:uFill>
                <a:cs typeface="Times New Roman"/>
              </a:rPr>
              <a:t>,</a:t>
            </a:r>
            <a:r>
              <a:rPr lang="zh-CN" altLang="en-US" sz="2000" kern="100" dirty="0" smtClean="0">
                <a:uFill>
                  <a:solidFill>
                    <a:srgbClr val="000000"/>
                  </a:solidFill>
                </a:uFill>
                <a:cs typeface="Times New Roman"/>
              </a:rPr>
              <a:t>后也指环境幽静、生活安逸的地方。借指一种空想的脱离现实的美好世界。</a:t>
            </a:r>
            <a:endParaRPr lang="zh-CN" altLang="en-US" sz="2000"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024034" y="4786322"/>
            <a:ext cx="8572560" cy="857256"/>
          </a:xfrm>
          <a:prstGeom prst="rect">
            <a:avLst/>
          </a:prstGeom>
        </p:spPr>
        <p:txBody>
          <a:bodyPr/>
          <a:lstStyle/>
          <a:p>
            <a:pPr lvl="0" indent="720000" fontAlgn="auto" hangingPunct="0">
              <a:lnSpc>
                <a:spcPct val="150000"/>
              </a:lnSpc>
              <a:spcBef>
                <a:spcPts val="0"/>
              </a:spcBef>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原形容由狭窄幽暗突然变得宽阔明亮的样子</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 </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现比喻对于百思不得其解的事物</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在突然间开阔了思路</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明白了其中的奥秘。形容突然明白某件事。</a:t>
            </a:r>
            <a:endParaRPr kumimoji="0" lang="zh-CN" altLang="en-US" sz="2000" b="1" i="0"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6" name="文本占位符 2"/>
          <p:cNvSpPr txBox="1">
            <a:spLocks/>
          </p:cNvSpPr>
          <p:nvPr/>
        </p:nvSpPr>
        <p:spPr>
          <a:xfrm>
            <a:off x="2666976" y="4429132"/>
            <a:ext cx="7929618" cy="428628"/>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这个地方远离闹市</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且环境优美</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是现代人心目中理想的世外桃源。</a:t>
            </a:r>
            <a:endParaRPr lang="zh-CN" altLang="en-US" sz="2000" kern="100" dirty="0">
              <a:solidFill>
                <a:srgbClr val="FF0000"/>
              </a:solidFill>
              <a:latin typeface="华文细黑" pitchFamily="2" charset="-122"/>
              <a:ea typeface="华文细黑" pitchFamily="2" charset="-122"/>
              <a:cs typeface="Times New Roman"/>
            </a:endParaRPr>
          </a:p>
        </p:txBody>
      </p:sp>
      <p:sp>
        <p:nvSpPr>
          <p:cNvPr id="7" name="文本占位符 2"/>
          <p:cNvSpPr txBox="1">
            <a:spLocks/>
          </p:cNvSpPr>
          <p:nvPr/>
        </p:nvSpPr>
        <p:spPr>
          <a:xfrm>
            <a:off x="2666976" y="6072206"/>
            <a:ext cx="7643866" cy="428628"/>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通过老师的耐心讲解</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原本毫无思路的小亮豁然开朗。</a:t>
            </a:r>
            <a:endParaRPr lang="zh-CN" altLang="en-US" sz="2000" kern="100" dirty="0">
              <a:solidFill>
                <a:srgbClr val="FF0000"/>
              </a:solidFill>
              <a:latin typeface="华文细黑" pitchFamily="2" charset="-122"/>
              <a:ea typeface="华文细黑" pitchFamily="2" charset="-122"/>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1738282" y="1214422"/>
            <a:ext cx="8715436" cy="428628"/>
          </a:xfrm>
        </p:spPr>
        <p:txBody>
          <a:bodyPr/>
          <a:lstStyle/>
          <a:p>
            <a:r>
              <a:rPr lang="zh-CN" altLang="en-US" sz="2000" kern="100" dirty="0" smtClean="0">
                <a:uFill>
                  <a:solidFill>
                    <a:srgbClr val="000000"/>
                  </a:solidFill>
                </a:uFill>
                <a:cs typeface="Times New Roman"/>
              </a:rPr>
              <a:t>鸡鸣狗吠的声音都能听到</a:t>
            </a:r>
            <a:r>
              <a:rPr lang="en-US" sz="2000" kern="100" dirty="0" smtClean="0">
                <a:uFill>
                  <a:solidFill>
                    <a:srgbClr val="000000"/>
                  </a:solidFill>
                </a:uFill>
                <a:cs typeface="Times New Roman"/>
              </a:rPr>
              <a:t>,</a:t>
            </a:r>
            <a:r>
              <a:rPr lang="zh-CN" altLang="en-US" sz="2000" kern="100" dirty="0" smtClean="0">
                <a:uFill>
                  <a:solidFill>
                    <a:srgbClr val="000000"/>
                  </a:solidFill>
                </a:uFill>
                <a:cs typeface="Times New Roman"/>
              </a:rPr>
              <a:t>指人烟稠密</a:t>
            </a:r>
            <a:r>
              <a:rPr lang="en-US" sz="2000" kern="100" dirty="0" smtClean="0">
                <a:uFill>
                  <a:solidFill>
                    <a:srgbClr val="000000"/>
                  </a:solidFill>
                </a:uFill>
                <a:cs typeface="Times New Roman"/>
              </a:rPr>
              <a:t>,</a:t>
            </a:r>
            <a:r>
              <a:rPr lang="zh-CN" altLang="en-US" sz="2000" kern="100" dirty="0" smtClean="0">
                <a:uFill>
                  <a:solidFill>
                    <a:srgbClr val="000000"/>
                  </a:solidFill>
                </a:uFill>
                <a:cs typeface="Times New Roman"/>
              </a:rPr>
              <a:t>也表示一种和睦的景象。</a:t>
            </a:r>
            <a:endParaRPr lang="zh-CN" altLang="en-US" sz="2000"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452662" y="1857364"/>
            <a:ext cx="8786874" cy="428628"/>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他厌倦了喧嚣的都市</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宁愿晚年一直生活在鸡犬相闻的小山村</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颐养天年。</a:t>
            </a:r>
            <a:endParaRPr lang="zh-CN" altLang="en-US" sz="2000" kern="100" dirty="0">
              <a:solidFill>
                <a:srgbClr val="FF0000"/>
              </a:solidFill>
              <a:latin typeface="华文细黑" pitchFamily="2" charset="-122"/>
              <a:ea typeface="华文细黑" pitchFamily="2" charset="-122"/>
              <a:cs typeface="Times New Roman"/>
            </a:endParaRPr>
          </a:p>
        </p:txBody>
      </p:sp>
      <p:sp>
        <p:nvSpPr>
          <p:cNvPr id="6" name="文本占位符 2"/>
          <p:cNvSpPr txBox="1">
            <a:spLocks/>
          </p:cNvSpPr>
          <p:nvPr/>
        </p:nvSpPr>
        <p:spPr>
          <a:xfrm>
            <a:off x="1738282" y="2357406"/>
            <a:ext cx="4357718" cy="571528"/>
          </a:xfrm>
          <a:prstGeom prst="rect">
            <a:avLst/>
          </a:prstGeom>
        </p:spPr>
        <p:txBody>
          <a:bodyPr/>
          <a:lstStyle/>
          <a:p>
            <a:pPr lvl="0" indent="720000" fontAlgn="auto" hangingPunct="0">
              <a:lnSpc>
                <a:spcPct val="150000"/>
              </a:lnSpc>
              <a:spcBef>
                <a:spcPts val="0"/>
              </a:spcBef>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形容高兴而满足。</a:t>
            </a:r>
            <a:endParaRPr kumimoji="0" lang="zh-CN" altLang="en-US" sz="2000" b="1" i="0" strike="noStrike" kern="1200" cap="none" spc="0" normalizeH="0" baseline="0" noProof="0" dirty="0">
              <a:ln>
                <a:noFill/>
              </a:ln>
              <a:solidFill>
                <a:srgbClr val="FF0000"/>
              </a:solidFill>
              <a:effectLst/>
              <a:uLnTx/>
              <a:uFillTx/>
              <a:latin typeface="宋体" pitchFamily="2" charset="-122"/>
              <a:ea typeface="宋体" pitchFamily="2" charset="-122"/>
            </a:endParaRPr>
          </a:p>
        </p:txBody>
      </p:sp>
      <p:sp>
        <p:nvSpPr>
          <p:cNvPr id="7" name="文本占位符 2"/>
          <p:cNvSpPr txBox="1">
            <a:spLocks/>
          </p:cNvSpPr>
          <p:nvPr/>
        </p:nvSpPr>
        <p:spPr>
          <a:xfrm>
            <a:off x="2452662" y="3071810"/>
            <a:ext cx="7143800" cy="500066"/>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邻居张爷爷买了一把新二胡</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天天在家边拉边唱</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怡然自乐。</a:t>
            </a:r>
            <a:endParaRPr lang="zh-CN" altLang="en-US" sz="2000" kern="100" dirty="0">
              <a:solidFill>
                <a:srgbClr val="FF0000"/>
              </a:solidFill>
              <a:latin typeface="华文细黑" pitchFamily="2" charset="-122"/>
              <a:ea typeface="华文细黑" pitchFamily="2" charset="-122"/>
              <a:cs typeface="Times New Roman"/>
            </a:endParaRPr>
          </a:p>
        </p:txBody>
      </p:sp>
      <p:graphicFrame>
        <p:nvGraphicFramePr>
          <p:cNvPr id="8" name="表格 7"/>
          <p:cNvGraphicFramePr>
            <a:graphicFrameLocks noGrp="1"/>
          </p:cNvGraphicFramePr>
          <p:nvPr/>
        </p:nvGraphicFramePr>
        <p:xfrm>
          <a:off x="1166778" y="1142984"/>
          <a:ext cx="10215634" cy="4786348"/>
        </p:xfrm>
        <a:graphic>
          <a:graphicData uri="http://schemas.openxmlformats.org/drawingml/2006/table">
            <a:tbl>
              <a:tblPr/>
              <a:tblGrid>
                <a:gridCol w="714380"/>
                <a:gridCol w="9501254"/>
              </a:tblGrid>
              <a:tr h="1196587">
                <a:tc>
                  <a:txBody>
                    <a:bodyPr/>
                    <a:lstStyle/>
                    <a:p>
                      <a:pPr algn="ct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鸡犬相闻</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smtClean="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6587">
                <a:tc>
                  <a:txBody>
                    <a:bodyPr/>
                    <a:lstStyle/>
                    <a:p>
                      <a:pPr algn="ctr">
                        <a:lnSpc>
                          <a:spcPct val="100000"/>
                        </a:lnSpc>
                        <a:spcAft>
                          <a:spcPts val="0"/>
                        </a:spcAft>
                      </a:pPr>
                      <a:r>
                        <a:rPr lang="zh-CN" sz="2000" kern="100">
                          <a:solidFill>
                            <a:srgbClr val="000000"/>
                          </a:solidFill>
                          <a:latin typeface="华文细黑" pitchFamily="2" charset="-122"/>
                          <a:ea typeface="华文细黑" pitchFamily="2" charset="-122"/>
                          <a:cs typeface="Times New Roman"/>
                        </a:rPr>
                        <a:t>怡然自乐</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p>
                      <a:pPr>
                        <a:lnSpc>
                          <a:spcPct val="100000"/>
                        </a:lnSpc>
                        <a:spcAft>
                          <a:spcPts val="0"/>
                        </a:spcAft>
                      </a:pPr>
                      <a:endParaRPr lang="en-US" altLang="zh-CN" sz="2000" kern="100" dirty="0" smtClean="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smtClean="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6587">
                <a:tc>
                  <a:txBody>
                    <a:bodyPr/>
                    <a:lstStyle/>
                    <a:p>
                      <a:pPr algn="ctr">
                        <a:lnSpc>
                          <a:spcPct val="100000"/>
                        </a:lnSpc>
                        <a:spcAft>
                          <a:spcPts val="0"/>
                        </a:spcAft>
                      </a:pPr>
                      <a:r>
                        <a:rPr lang="zh-CN" sz="2000" kern="100">
                          <a:solidFill>
                            <a:srgbClr val="000000"/>
                          </a:solidFill>
                          <a:latin typeface="华文细黑" pitchFamily="2" charset="-122"/>
                          <a:ea typeface="华文细黑" pitchFamily="2" charset="-122"/>
                          <a:cs typeface="Times New Roman"/>
                        </a:rPr>
                        <a:t>无人问津</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p>
                    <a:p>
                      <a:pPr>
                        <a:lnSpc>
                          <a:spcPct val="100000"/>
                        </a:lnSpc>
                        <a:spcAft>
                          <a:spcPts val="0"/>
                        </a:spcAft>
                      </a:pPr>
                      <a:endParaRPr lang="zh-CN" sz="2000" kern="100" dirty="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6587">
                <a:tc>
                  <a:txBody>
                    <a:bodyPr/>
                    <a:lstStyle/>
                    <a:p>
                      <a:pPr algn="ctr">
                        <a:lnSpc>
                          <a:spcPct val="100000"/>
                        </a:lnSpc>
                        <a:spcAft>
                          <a:spcPts val="0"/>
                        </a:spcAft>
                      </a:pPr>
                      <a:r>
                        <a:rPr lang="zh-CN" sz="2000" kern="100">
                          <a:solidFill>
                            <a:srgbClr val="000000"/>
                          </a:solidFill>
                          <a:latin typeface="华文细黑" pitchFamily="2" charset="-122"/>
                          <a:ea typeface="华文细黑" pitchFamily="2" charset="-122"/>
                          <a:cs typeface="Times New Roman"/>
                        </a:rPr>
                        <a:t>与世隔绝</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含义</a:t>
                      </a:r>
                      <a:r>
                        <a:rPr lang="en-US" sz="2000" kern="100" dirty="0" smtClean="0">
                          <a:solidFill>
                            <a:srgbClr val="000000"/>
                          </a:solidFill>
                          <a:latin typeface="华文细黑" pitchFamily="2" charset="-122"/>
                          <a:ea typeface="华文细黑" pitchFamily="2" charset="-122"/>
                          <a:cs typeface="Times New Roman"/>
                        </a:rPr>
                        <a:t>:</a:t>
                      </a:r>
                    </a:p>
                    <a:p>
                      <a:pPr>
                        <a:lnSpc>
                          <a:spcPct val="100000"/>
                        </a:lnSpc>
                        <a:spcAft>
                          <a:spcPts val="0"/>
                        </a:spcAft>
                      </a:pPr>
                      <a:endParaRPr lang="zh-CN" sz="2000" kern="100" dirty="0">
                        <a:solidFill>
                          <a:srgbClr val="000000"/>
                        </a:solidFill>
                        <a:latin typeface="华文细黑" pitchFamily="2" charset="-122"/>
                        <a:ea typeface="华文细黑" pitchFamily="2" charset="-122"/>
                        <a:cs typeface="Times New Roman"/>
                      </a:endParaRPr>
                    </a:p>
                    <a:p>
                      <a:pPr>
                        <a:lnSpc>
                          <a:spcPct val="100000"/>
                        </a:lnSpc>
                        <a:spcAft>
                          <a:spcPts val="0"/>
                        </a:spcAft>
                      </a:pPr>
                      <a:r>
                        <a:rPr lang="zh-CN" sz="2000" kern="100" dirty="0">
                          <a:solidFill>
                            <a:srgbClr val="000000"/>
                          </a:solidFill>
                          <a:latin typeface="华文细黑" pitchFamily="2" charset="-122"/>
                          <a:ea typeface="华文细黑" pitchFamily="2" charset="-122"/>
                          <a:cs typeface="Times New Roman"/>
                        </a:rPr>
                        <a:t>造句</a:t>
                      </a:r>
                      <a:r>
                        <a:rPr lang="en-US" sz="2000" kern="100" dirty="0" smtClean="0">
                          <a:solidFill>
                            <a:srgbClr val="000000"/>
                          </a:solidFill>
                          <a:latin typeface="华文细黑" pitchFamily="2" charset="-122"/>
                          <a:ea typeface="华文细黑" pitchFamily="2" charset="-122"/>
                          <a:cs typeface="Times New Roman"/>
                        </a:rPr>
                        <a:t>:</a:t>
                      </a:r>
                      <a:endParaRPr lang="zh-CN" sz="20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文本占位符 2"/>
          <p:cNvSpPr txBox="1">
            <a:spLocks/>
          </p:cNvSpPr>
          <p:nvPr/>
        </p:nvSpPr>
        <p:spPr>
          <a:xfrm>
            <a:off x="2524100" y="4214818"/>
            <a:ext cx="7143800" cy="500066"/>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因质量有问题</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这款产品在上市后一直无人问津。</a:t>
            </a:r>
            <a:endParaRPr lang="zh-CN" altLang="en-US" sz="2000" kern="100" dirty="0">
              <a:solidFill>
                <a:srgbClr val="FF0000"/>
              </a:solidFill>
              <a:latin typeface="华文细黑" pitchFamily="2" charset="-122"/>
              <a:ea typeface="华文细黑" pitchFamily="2" charset="-122"/>
              <a:cs typeface="Times New Roman"/>
            </a:endParaRPr>
          </a:p>
        </p:txBody>
      </p:sp>
      <p:sp>
        <p:nvSpPr>
          <p:cNvPr id="11" name="文本占位符 2"/>
          <p:cNvSpPr txBox="1">
            <a:spLocks/>
          </p:cNvSpPr>
          <p:nvPr/>
        </p:nvSpPr>
        <p:spPr>
          <a:xfrm>
            <a:off x="2524100" y="3571876"/>
            <a:ext cx="7143800" cy="500066"/>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比喻没有人来探问、尝试或购买。</a:t>
            </a:r>
            <a:endParaRPr lang="zh-CN" altLang="en-US" sz="2000" kern="100" dirty="0">
              <a:solidFill>
                <a:srgbClr val="FF0000"/>
              </a:solidFill>
              <a:latin typeface="华文细黑" pitchFamily="2" charset="-122"/>
              <a:ea typeface="华文细黑" pitchFamily="2" charset="-122"/>
              <a:cs typeface="Times New Roman"/>
            </a:endParaRPr>
          </a:p>
        </p:txBody>
      </p:sp>
      <p:sp>
        <p:nvSpPr>
          <p:cNvPr id="12" name="文本占位符 2"/>
          <p:cNvSpPr txBox="1">
            <a:spLocks/>
          </p:cNvSpPr>
          <p:nvPr/>
        </p:nvSpPr>
        <p:spPr>
          <a:xfrm>
            <a:off x="2452662" y="4786322"/>
            <a:ext cx="9072626" cy="500066"/>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与社会上的人们隔离</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断绝来往。形容隐居或人迹罕至的极偏僻的地方。</a:t>
            </a:r>
            <a:endParaRPr lang="zh-CN" altLang="en-US" sz="2000" kern="100" dirty="0">
              <a:solidFill>
                <a:srgbClr val="FF0000"/>
              </a:solidFill>
              <a:latin typeface="华文细黑" pitchFamily="2" charset="-122"/>
              <a:ea typeface="华文细黑" pitchFamily="2" charset="-122"/>
              <a:cs typeface="Times New Roman"/>
            </a:endParaRPr>
          </a:p>
        </p:txBody>
      </p:sp>
      <p:sp>
        <p:nvSpPr>
          <p:cNvPr id="13" name="文本占位符 2"/>
          <p:cNvSpPr txBox="1">
            <a:spLocks/>
          </p:cNvSpPr>
          <p:nvPr/>
        </p:nvSpPr>
        <p:spPr>
          <a:xfrm>
            <a:off x="2524100" y="5429264"/>
            <a:ext cx="5572164" cy="500066"/>
          </a:xfrm>
          <a:prstGeom prst="rect">
            <a:avLst/>
          </a:prstGeom>
        </p:spPr>
        <p:txBody>
          <a:bodyPr/>
          <a:lstStyle/>
          <a:p>
            <a:pPr>
              <a:lnSpc>
                <a:spcPct val="100000"/>
              </a:lnSpc>
              <a:spcAft>
                <a:spcPts val="0"/>
              </a:spcAft>
            </a:pP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这种与世隔绝的生活</a:t>
            </a:r>
            <a:r>
              <a:rPr lang="en-US" sz="2000" kern="100" dirty="0" smtClean="0">
                <a:solidFill>
                  <a:srgbClr val="FF0000"/>
                </a:solidFill>
                <a:uFill>
                  <a:solidFill>
                    <a:srgbClr val="000000"/>
                  </a:solidFill>
                </a:uFill>
                <a:latin typeface="华文细黑" pitchFamily="2" charset="-122"/>
                <a:ea typeface="华文细黑" pitchFamily="2" charset="-122"/>
                <a:cs typeface="Times New Roman"/>
              </a:rPr>
              <a:t>,</a:t>
            </a:r>
            <a:r>
              <a:rPr lang="zh-CN" altLang="en-US" sz="2000" kern="100" dirty="0" smtClean="0">
                <a:solidFill>
                  <a:srgbClr val="FF0000"/>
                </a:solidFill>
                <a:uFill>
                  <a:solidFill>
                    <a:srgbClr val="000000"/>
                  </a:solidFill>
                </a:uFill>
                <a:latin typeface="华文细黑" pitchFamily="2" charset="-122"/>
                <a:ea typeface="华文细黑" pitchFamily="2" charset="-122"/>
                <a:cs typeface="Times New Roman"/>
              </a:rPr>
              <a:t>他已经过了六七年。</a:t>
            </a:r>
            <a:endParaRPr lang="zh-CN" altLang="en-US" sz="2000" kern="100" dirty="0">
              <a:solidFill>
                <a:srgbClr val="FF0000"/>
              </a:solidFill>
              <a:latin typeface="华文细黑" pitchFamily="2" charset="-122"/>
              <a:ea typeface="华文细黑" pitchFamily="2" charset="-122"/>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xEl>
                                              <p:pRg st="0" end="0"/>
                                            </p:txEl>
                                          </p:spTgt>
                                        </p:tgtEl>
                                        <p:attrNameLst>
                                          <p:attrName>style.visibility</p:attrName>
                                        </p:attrNameLst>
                                      </p:cBhvr>
                                      <p:to>
                                        <p:strVal val="visible"/>
                                      </p:to>
                                    </p:set>
                                    <p:animEffect transition="in" filter="blinds(horizontal)">
                                      <p:cBhvr>
                                        <p:cTn id="10" dur="500"/>
                                        <p:tgtEl>
                                          <p:spTgt spid="10">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xEl>
                                              <p:pRg st="0" end="0"/>
                                            </p:txEl>
                                          </p:spTgt>
                                        </p:tgtEl>
                                        <p:attrNameLst>
                                          <p:attrName>style.visibility</p:attrName>
                                        </p:attrNameLst>
                                      </p:cBhvr>
                                      <p:to>
                                        <p:strVal val="visible"/>
                                      </p:to>
                                    </p:set>
                                    <p:animEffect transition="in" filter="blinds(horizontal)">
                                      <p:cBhvr>
                                        <p:cTn id="13" dur="500"/>
                                        <p:tgtEl>
                                          <p:spTgt spid="11">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2">
                                            <p:txEl>
                                              <p:pRg st="0" end="0"/>
                                            </p:txEl>
                                          </p:spTgt>
                                        </p:tgtEl>
                                        <p:attrNameLst>
                                          <p:attrName>style.visibility</p:attrName>
                                        </p:attrNameLst>
                                      </p:cBhvr>
                                      <p:to>
                                        <p:strVal val="visible"/>
                                      </p:to>
                                    </p:set>
                                    <p:animEffect transition="in" filter="blinds(horizontal)">
                                      <p:cBhvr>
                                        <p:cTn id="16" dur="500"/>
                                        <p:tgtEl>
                                          <p:spTgt spid="12">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3">
                                            <p:txEl>
                                              <p:pRg st="0" end="0"/>
                                            </p:txEl>
                                          </p:spTgt>
                                        </p:tgtEl>
                                        <p:attrNameLst>
                                          <p:attrName>style.visibility</p:attrName>
                                        </p:attrNameLst>
                                      </p:cBhvr>
                                      <p:to>
                                        <p:strVal val="visible"/>
                                      </p:to>
                                    </p:set>
                                    <p:animEffect transition="in" filter="blinds(horizontal)">
                                      <p:cBhvr>
                                        <p:cTn id="19" dur="500"/>
                                        <p:tgtEl>
                                          <p:spTgt spid="13">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0" end="0"/>
                                            </p:txEl>
                                          </p:spTgt>
                                        </p:tgtEl>
                                        <p:attrNameLst>
                                          <p:attrName>style.visibility</p:attrName>
                                        </p:attrNameLst>
                                      </p:cBhvr>
                                      <p:to>
                                        <p:strVal val="visible"/>
                                      </p:to>
                                    </p:set>
                                    <p:animEffect transition="in" filter="blinds(horizontal)">
                                      <p:cBhvr>
                                        <p:cTn id="22" dur="500"/>
                                        <p:tgtEl>
                                          <p:spTgt spid="5">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6">
                                            <p:txEl>
                                              <p:pRg st="0" end="0"/>
                                            </p:txEl>
                                          </p:spTgt>
                                        </p:tgtEl>
                                        <p:attrNameLst>
                                          <p:attrName>style.visibility</p:attrName>
                                        </p:attrNameLst>
                                      </p:cBhvr>
                                      <p:to>
                                        <p:strVal val="visible"/>
                                      </p:to>
                                    </p:set>
                                    <p:animEffect transition="in" filter="blinds(horizontal)">
                                      <p:cBhvr>
                                        <p:cTn id="25" dur="500"/>
                                        <p:tgtEl>
                                          <p:spTgt spid="6">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7">
                                            <p:txEl>
                                              <p:pRg st="0" end="0"/>
                                            </p:txEl>
                                          </p:spTgt>
                                        </p:tgtEl>
                                        <p:attrNameLst>
                                          <p:attrName>style.visibility</p:attrName>
                                        </p:attrNameLst>
                                      </p:cBhvr>
                                      <p:to>
                                        <p:strVal val="visible"/>
                                      </p:to>
                                    </p:set>
                                    <p:animEffect transition="in" filter="blinds(horizontal)">
                                      <p:cBhvr>
                                        <p:cTn id="28" dur="500"/>
                                        <p:tgtEl>
                                          <p:spTgt spid="7">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P spid="10" grpId="0" build="p"/>
      <p:bldP spid="11" grpId="0" build="p"/>
      <p:bldP spid="12" grpId="0" build="p"/>
      <p:bldP spid="1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请你用自己的话说出桃花源人与渔人的交谈都涉及了哪些内容。</a:t>
            </a:r>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357298"/>
            <a:ext cx="10358510" cy="4214842"/>
          </a:xfrm>
        </p:spPr>
        <p:txBody>
          <a:bodyPr/>
          <a:lstStyle/>
          <a:p>
            <a:r>
              <a:rPr lang="en-US" dirty="0" smtClean="0"/>
              <a:t>①</a:t>
            </a:r>
            <a:r>
              <a:rPr lang="zh-CN" altLang="en-US" dirty="0" smtClean="0"/>
              <a:t>桃花源人问渔人从哪里来。</a:t>
            </a:r>
          </a:p>
          <a:p>
            <a:r>
              <a:rPr lang="en-US" dirty="0" smtClean="0"/>
              <a:t>②</a:t>
            </a:r>
            <a:r>
              <a:rPr lang="zh-CN" altLang="en-US" dirty="0" smtClean="0"/>
              <a:t>桃花源人向渔人说明自己来到桃花源的原因。</a:t>
            </a:r>
          </a:p>
          <a:p>
            <a:r>
              <a:rPr lang="en-US" dirty="0" smtClean="0"/>
              <a:t>③</a:t>
            </a:r>
            <a:r>
              <a:rPr lang="zh-CN" altLang="en-US" dirty="0" smtClean="0"/>
              <a:t>桃花源人向渔人询问外界的情况。</a:t>
            </a:r>
          </a:p>
          <a:p>
            <a:r>
              <a:rPr lang="en-US" dirty="0" smtClean="0"/>
              <a:t>④</a:t>
            </a:r>
            <a:r>
              <a:rPr lang="zh-CN" altLang="en-US" dirty="0" smtClean="0"/>
              <a:t>桃花源人嘱咐渔人不要向外人提起桃花源的情况。</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4572032"/>
          </a:xfrm>
        </p:spPr>
        <p:txBody>
          <a:bodyPr/>
          <a:lstStyle/>
          <a:p>
            <a:r>
              <a:rPr lang="en-US" dirty="0" smtClean="0"/>
              <a:t>2.</a:t>
            </a:r>
            <a:r>
              <a:rPr lang="zh-CN" altLang="en-US" dirty="0" smtClean="0"/>
              <a:t>成语皆言简意赅</a:t>
            </a:r>
            <a:r>
              <a:rPr lang="en-US" dirty="0" smtClean="0"/>
              <a:t>,</a:t>
            </a:r>
            <a:r>
              <a:rPr lang="zh-CN" altLang="en-US" dirty="0" smtClean="0"/>
              <a:t>许多成语都语出有典</a:t>
            </a:r>
            <a:r>
              <a:rPr lang="en-US" dirty="0" smtClean="0"/>
              <a:t>,</a:t>
            </a:r>
            <a:r>
              <a:rPr lang="zh-CN" altLang="en-US" dirty="0" smtClean="0"/>
              <a:t>如成语</a:t>
            </a:r>
            <a:r>
              <a:rPr lang="en-US" dirty="0" smtClean="0"/>
              <a:t>“</a:t>
            </a:r>
            <a:r>
              <a:rPr lang="zh-CN" altLang="en-US" u="sng" dirty="0" smtClean="0"/>
              <a:t>　</a:t>
            </a:r>
            <a:r>
              <a:rPr lang="en-US" altLang="zh-CN" u="sng" dirty="0" smtClean="0"/>
              <a:t>		 </a:t>
            </a:r>
            <a:r>
              <a:rPr lang="en-US" dirty="0" smtClean="0"/>
              <a:t>”,</a:t>
            </a:r>
            <a:r>
              <a:rPr lang="zh-CN" altLang="en-US" dirty="0" smtClean="0"/>
              <a:t>就是浓缩本文的故事而来</a:t>
            </a:r>
            <a:r>
              <a:rPr lang="en-US" dirty="0" smtClean="0"/>
              <a:t>,</a:t>
            </a:r>
            <a:r>
              <a:rPr lang="zh-CN" altLang="en-US" dirty="0" smtClean="0"/>
              <a:t>意思是</a:t>
            </a:r>
            <a:r>
              <a:rPr lang="zh-CN" altLang="en-US" u="sng" dirty="0" smtClean="0"/>
              <a:t>　</a:t>
            </a:r>
            <a:r>
              <a:rPr lang="en-US" altLang="zh-CN" u="sng" dirty="0" smtClean="0"/>
              <a:t>							 					              </a:t>
            </a:r>
            <a:r>
              <a:rPr lang="zh-CN" altLang="en-US" u="sng" dirty="0" smtClean="0"/>
              <a:t>　　　　　　</a:t>
            </a:r>
            <a:r>
              <a:rPr lang="zh-CN" altLang="en-US" dirty="0" smtClean="0"/>
              <a:t>。</a:t>
            </a:r>
            <a:endParaRPr lang="zh-CN" altLang="en-US" dirty="0"/>
          </a:p>
        </p:txBody>
      </p:sp>
      <p:sp>
        <p:nvSpPr>
          <p:cNvPr id="3" name="文本占位符 2"/>
          <p:cNvSpPr>
            <a:spLocks noGrp="1"/>
          </p:cNvSpPr>
          <p:nvPr>
            <p:ph type="body" sz="quarter" idx="11"/>
          </p:nvPr>
        </p:nvSpPr>
        <p:spPr>
          <a:xfrm>
            <a:off x="8596330" y="928670"/>
            <a:ext cx="2786082" cy="857256"/>
          </a:xfrm>
        </p:spPr>
        <p:txBody>
          <a:bodyPr/>
          <a:lstStyle/>
          <a:p>
            <a:r>
              <a:rPr lang="zh-CN" altLang="en-US" dirty="0" smtClean="0"/>
              <a:t>世外桃源　</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5667372" y="1571612"/>
            <a:ext cx="5715040"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比喻不受外界影响的地方</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或</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238084" y="2143116"/>
            <a:ext cx="11144328" cy="857256"/>
          </a:xfrm>
          <a:prstGeom prst="rect">
            <a:avLst/>
          </a:prstGeom>
        </p:spPr>
        <p:txBody>
          <a:bodyPr/>
          <a:lstStyle/>
          <a:p>
            <a:pPr lvl="0" indent="72000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理想中的脱离现实的美好场所或境地</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或</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环境幽美的地方</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5214974"/>
          </a:xfrm>
        </p:spPr>
        <p:txBody>
          <a:bodyPr/>
          <a:lstStyle/>
          <a:p>
            <a:r>
              <a:rPr lang="en-US" dirty="0" smtClean="0"/>
              <a:t>3.</a:t>
            </a:r>
            <a:r>
              <a:rPr lang="zh-CN" altLang="en-US" dirty="0" smtClean="0"/>
              <a:t>留白</a:t>
            </a:r>
            <a:r>
              <a:rPr lang="en-US" dirty="0" smtClean="0"/>
              <a:t>,</a:t>
            </a:r>
            <a:r>
              <a:rPr lang="zh-CN" altLang="en-US" dirty="0" smtClean="0"/>
              <a:t>是绘画艺术的一种手法</a:t>
            </a:r>
            <a:r>
              <a:rPr lang="en-US" dirty="0" smtClean="0"/>
              <a:t>,</a:t>
            </a:r>
            <a:r>
              <a:rPr lang="zh-CN" altLang="en-US" dirty="0" smtClean="0"/>
              <a:t>文学创作中也不乏</a:t>
            </a:r>
            <a:r>
              <a:rPr lang="en-US" dirty="0" smtClean="0"/>
              <a:t>“</a:t>
            </a:r>
            <a:r>
              <a:rPr lang="zh-CN" altLang="en-US" dirty="0" smtClean="0"/>
              <a:t>留白</a:t>
            </a:r>
            <a:r>
              <a:rPr lang="en-US" dirty="0" smtClean="0"/>
              <a:t>”,</a:t>
            </a:r>
            <a:r>
              <a:rPr lang="zh-CN" altLang="en-US" dirty="0" smtClean="0"/>
              <a:t>它给读者留下了许多想象的空间。你认为本文何处运用了这种手法</a:t>
            </a:r>
            <a:r>
              <a:rPr lang="en-US" dirty="0" smtClean="0"/>
              <a:t>?</a:t>
            </a:r>
            <a:r>
              <a:rPr lang="zh-CN" altLang="en-US" dirty="0" smtClean="0"/>
              <a:t>试简要分析。</a:t>
            </a:r>
            <a:endParaRPr lang="zh-CN" altLang="en-US" dirty="0"/>
          </a:p>
        </p:txBody>
      </p:sp>
      <p:sp>
        <p:nvSpPr>
          <p:cNvPr id="3" name="文本占位符 2"/>
          <p:cNvSpPr>
            <a:spLocks noGrp="1"/>
          </p:cNvSpPr>
          <p:nvPr>
            <p:ph type="body" sz="quarter" idx="11"/>
          </p:nvPr>
        </p:nvSpPr>
        <p:spPr>
          <a:xfrm>
            <a:off x="452398" y="2786058"/>
            <a:ext cx="10644262" cy="857256"/>
          </a:xfrm>
        </p:spPr>
        <p:txBody>
          <a:bodyPr/>
          <a:lstStyle/>
          <a:p>
            <a:r>
              <a:rPr lang="en-US" dirty="0" smtClean="0"/>
              <a:t>“</a:t>
            </a:r>
            <a:r>
              <a:rPr lang="zh-CN" altLang="en-US" dirty="0" smtClean="0"/>
              <a:t>此人一一为具言所闻</a:t>
            </a:r>
            <a:r>
              <a:rPr lang="en-US" dirty="0" smtClean="0"/>
              <a:t>,</a:t>
            </a:r>
            <a:r>
              <a:rPr lang="zh-CN" altLang="en-US" dirty="0" smtClean="0"/>
              <a:t>皆叹惋。</a:t>
            </a:r>
            <a:r>
              <a:rPr lang="en-US" dirty="0" smtClean="0"/>
              <a:t>”“</a:t>
            </a:r>
            <a:r>
              <a:rPr lang="zh-CN" altLang="en-US" dirty="0" smtClean="0"/>
              <a:t>具言</a:t>
            </a:r>
            <a:r>
              <a:rPr lang="en-US" dirty="0" smtClean="0"/>
              <a:t>”</a:t>
            </a:r>
            <a:r>
              <a:rPr lang="zh-CN" altLang="en-US" dirty="0" smtClean="0"/>
              <a:t>的内容和</a:t>
            </a:r>
            <a:r>
              <a:rPr lang="en-US" dirty="0" smtClean="0"/>
              <a:t>“</a:t>
            </a:r>
            <a:r>
              <a:rPr lang="zh-CN" altLang="en-US" dirty="0" smtClean="0"/>
              <a:t>叹惋</a:t>
            </a:r>
            <a:r>
              <a:rPr lang="en-US" dirty="0" smtClean="0"/>
              <a:t>”</a:t>
            </a:r>
            <a:r>
              <a:rPr lang="zh-CN" altLang="en-US" dirty="0" smtClean="0"/>
              <a:t>的内容文中都没有具体体现</a:t>
            </a:r>
            <a:r>
              <a:rPr lang="en-US" dirty="0" smtClean="0"/>
              <a:t>,</a:t>
            </a:r>
            <a:r>
              <a:rPr lang="zh-CN" altLang="en-US" dirty="0" smtClean="0"/>
              <a:t>但读者结合文章可以想象到</a:t>
            </a:r>
            <a:r>
              <a:rPr lang="en-US" dirty="0" smtClean="0"/>
              <a:t>“</a:t>
            </a:r>
            <a:r>
              <a:rPr lang="zh-CN" altLang="en-US" dirty="0" smtClean="0"/>
              <a:t>具言</a:t>
            </a:r>
            <a:r>
              <a:rPr lang="en-US" dirty="0" smtClean="0"/>
              <a:t>”</a:t>
            </a:r>
            <a:r>
              <a:rPr lang="zh-CN" altLang="en-US" dirty="0" smtClean="0"/>
              <a:t>和</a:t>
            </a:r>
            <a:r>
              <a:rPr lang="en-US" dirty="0" smtClean="0"/>
              <a:t>“</a:t>
            </a:r>
            <a:r>
              <a:rPr lang="zh-CN" altLang="en-US" dirty="0" smtClean="0"/>
              <a:t>叹惋</a:t>
            </a:r>
            <a:r>
              <a:rPr lang="en-US" dirty="0" smtClean="0"/>
              <a:t>”</a:t>
            </a:r>
            <a:r>
              <a:rPr lang="zh-CN" altLang="en-US" dirty="0" smtClean="0"/>
              <a:t>的是桃源外世事变迁</a:t>
            </a:r>
            <a:r>
              <a:rPr lang="en-US" dirty="0" smtClean="0"/>
              <a:t>,</a:t>
            </a:r>
            <a:r>
              <a:rPr lang="zh-CN" altLang="en-US" dirty="0" smtClean="0"/>
              <a:t>人们饱经战乱之苦。</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1"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5214974"/>
          </a:xfrm>
        </p:spPr>
        <p:txBody>
          <a:bodyPr/>
          <a:lstStyle/>
          <a:p>
            <a:r>
              <a:rPr lang="en-US" dirty="0" smtClean="0"/>
              <a:t>4.</a:t>
            </a:r>
            <a:r>
              <a:rPr lang="zh-CN" altLang="en-US" dirty="0" smtClean="0"/>
              <a:t>有人认为</a:t>
            </a:r>
            <a:r>
              <a:rPr lang="en-US" altLang="zh-CN" dirty="0" smtClean="0"/>
              <a:t>《</a:t>
            </a:r>
            <a:r>
              <a:rPr lang="zh-CN" altLang="en-US" dirty="0" smtClean="0"/>
              <a:t>桃花源记</a:t>
            </a:r>
            <a:r>
              <a:rPr lang="en-US" altLang="zh-CN" dirty="0" smtClean="0"/>
              <a:t>》</a:t>
            </a:r>
            <a:r>
              <a:rPr lang="zh-CN" altLang="en-US" dirty="0" smtClean="0"/>
              <a:t>与我们当下积极进取的时代精神不合拍</a:t>
            </a:r>
            <a:r>
              <a:rPr lang="en-US" dirty="0" smtClean="0"/>
              <a:t>,</a:t>
            </a:r>
            <a:r>
              <a:rPr lang="zh-CN" altLang="en-US" dirty="0" smtClean="0"/>
              <a:t>而且增长了人们消极避世的惰性。你认同这种看法吗</a:t>
            </a:r>
            <a:r>
              <a:rPr lang="en-US" dirty="0" smtClean="0"/>
              <a:t>?</a:t>
            </a:r>
            <a:r>
              <a:rPr lang="zh-CN" altLang="en-US" dirty="0" smtClean="0"/>
              <a:t>谈谈你的看法。</a:t>
            </a:r>
            <a:endParaRPr lang="zh-CN" altLang="en-US" dirty="0"/>
          </a:p>
        </p:txBody>
      </p:sp>
      <p:sp>
        <p:nvSpPr>
          <p:cNvPr id="3" name="文本占位符 2"/>
          <p:cNvSpPr>
            <a:spLocks noGrp="1"/>
          </p:cNvSpPr>
          <p:nvPr>
            <p:ph type="body" sz="quarter" idx="11"/>
          </p:nvPr>
        </p:nvSpPr>
        <p:spPr>
          <a:xfrm>
            <a:off x="452398" y="2786058"/>
            <a:ext cx="10644262" cy="857256"/>
          </a:xfrm>
        </p:spPr>
        <p:txBody>
          <a:bodyPr/>
          <a:lstStyle/>
          <a:p>
            <a:r>
              <a:rPr lang="zh-CN" altLang="en-US" dirty="0" smtClean="0"/>
              <a:t>不认同。</a:t>
            </a:r>
            <a:r>
              <a:rPr lang="en-US" altLang="zh-CN" dirty="0" smtClean="0"/>
              <a:t>《</a:t>
            </a:r>
            <a:r>
              <a:rPr lang="zh-CN" altLang="en-US" dirty="0" smtClean="0"/>
              <a:t>桃花源记</a:t>
            </a:r>
            <a:r>
              <a:rPr lang="en-US" altLang="zh-CN" dirty="0" smtClean="0"/>
              <a:t>》</a:t>
            </a:r>
            <a:r>
              <a:rPr lang="zh-CN" altLang="en-US" dirty="0" smtClean="0"/>
              <a:t>看似写隐逸避世</a:t>
            </a:r>
            <a:r>
              <a:rPr lang="en-US" dirty="0" smtClean="0"/>
              <a:t>,</a:t>
            </a:r>
            <a:r>
              <a:rPr lang="zh-CN" altLang="en-US" dirty="0" smtClean="0"/>
              <a:t>其实是写理想社会</a:t>
            </a:r>
            <a:r>
              <a:rPr lang="en-US" dirty="0" smtClean="0"/>
              <a:t>,</a:t>
            </a:r>
            <a:r>
              <a:rPr lang="zh-CN" altLang="en-US" dirty="0" smtClean="0"/>
              <a:t>写自己的政治理想</a:t>
            </a:r>
            <a:r>
              <a:rPr lang="en-US" dirty="0" smtClean="0"/>
              <a:t>,</a:t>
            </a:r>
            <a:r>
              <a:rPr lang="zh-CN" altLang="en-US" dirty="0" smtClean="0"/>
              <a:t>以反映广大劳动人民的意愿。其精神实质是积极进取的</a:t>
            </a:r>
            <a:r>
              <a:rPr lang="en-US" dirty="0" smtClean="0"/>
              <a:t>,</a:t>
            </a:r>
            <a:r>
              <a:rPr lang="zh-CN" altLang="en-US" dirty="0" smtClean="0"/>
              <a:t>而非消极颓废</a:t>
            </a:r>
            <a:r>
              <a:rPr lang="en-US" dirty="0" smtClean="0"/>
              <a:t>,</a:t>
            </a:r>
            <a:r>
              <a:rPr lang="zh-CN" altLang="en-US" dirty="0" smtClean="0"/>
              <a:t>故不存在</a:t>
            </a:r>
            <a:r>
              <a:rPr lang="en-US" dirty="0" smtClean="0"/>
              <a:t>“</a:t>
            </a:r>
            <a:r>
              <a:rPr lang="zh-CN" altLang="en-US" dirty="0" smtClean="0"/>
              <a:t>不合拍</a:t>
            </a:r>
            <a:r>
              <a:rPr lang="en-US" dirty="0" smtClean="0"/>
              <a:t>”</a:t>
            </a:r>
            <a:r>
              <a:rPr lang="zh-CN" altLang="en-US" dirty="0" smtClean="0"/>
              <a:t>之说。</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a:off x="1523968" y="3571876"/>
            <a:ext cx="9001188" cy="1655814"/>
            <a:chOff x="1523968" y="3571876"/>
            <a:chExt cx="9001188" cy="1655814"/>
          </a:xfrm>
        </p:grpSpPr>
        <p:pic>
          <p:nvPicPr>
            <p:cNvPr id="13" name="17CZDXAYW8S5T3.eps" descr="id:2147496610;FounderCES"/>
            <p:cNvPicPr/>
            <p:nvPr/>
          </p:nvPicPr>
          <p:blipFill>
            <a:blip r:embed="rId2"/>
            <a:stretch>
              <a:fillRect/>
            </a:stretch>
          </p:blipFill>
          <p:spPr>
            <a:xfrm>
              <a:off x="1523968" y="3571876"/>
              <a:ext cx="9001188" cy="1655814"/>
            </a:xfrm>
            <a:prstGeom prst="rect">
              <a:avLst/>
            </a:prstGeom>
          </p:spPr>
        </p:pic>
        <p:sp>
          <p:nvSpPr>
            <p:cNvPr id="16" name="矩形 15"/>
            <p:cNvSpPr/>
            <p:nvPr/>
          </p:nvSpPr>
          <p:spPr>
            <a:xfrm>
              <a:off x="2238348" y="4643446"/>
              <a:ext cx="642942" cy="214314"/>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3" name="矩形 22"/>
            <p:cNvSpPr/>
            <p:nvPr/>
          </p:nvSpPr>
          <p:spPr>
            <a:xfrm>
              <a:off x="4667240" y="4000504"/>
              <a:ext cx="128588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4" name="矩形 23"/>
            <p:cNvSpPr/>
            <p:nvPr/>
          </p:nvSpPr>
          <p:spPr>
            <a:xfrm>
              <a:off x="4667240" y="4714884"/>
              <a:ext cx="1285884"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5" name="矩形 24"/>
            <p:cNvSpPr/>
            <p:nvPr/>
          </p:nvSpPr>
          <p:spPr>
            <a:xfrm>
              <a:off x="5381620" y="3714752"/>
              <a:ext cx="642942" cy="214314"/>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6" name="矩形 25"/>
            <p:cNvSpPr/>
            <p:nvPr/>
          </p:nvSpPr>
          <p:spPr>
            <a:xfrm>
              <a:off x="9453586" y="4214818"/>
              <a:ext cx="100013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358510" cy="642942"/>
          </a:xfrm>
        </p:spPr>
        <p:txBody>
          <a:bodyPr/>
          <a:lstStyle/>
          <a:p>
            <a:r>
              <a:rPr lang="zh-CN" altLang="en-US" dirty="0" smtClean="0"/>
              <a:t>有感情地诵读文章</a:t>
            </a:r>
            <a:r>
              <a:rPr lang="en-US" dirty="0" smtClean="0"/>
              <a:t>,</a:t>
            </a:r>
            <a:r>
              <a:rPr lang="zh-CN" altLang="en-US" dirty="0" smtClean="0"/>
              <a:t>做到熟读成诵。根据课文内容</a:t>
            </a:r>
            <a:r>
              <a:rPr lang="en-US" dirty="0" smtClean="0"/>
              <a:t>,</a:t>
            </a:r>
            <a:r>
              <a:rPr lang="zh-CN" altLang="en-US" dirty="0" smtClean="0"/>
              <a:t>用合适的词语填在横线处</a:t>
            </a:r>
            <a:r>
              <a:rPr lang="en-US" dirty="0" smtClean="0"/>
              <a:t>,</a:t>
            </a:r>
            <a:r>
              <a:rPr lang="zh-CN" altLang="en-US" dirty="0" smtClean="0"/>
              <a:t>从而进一步理清文章脉络结构。</a:t>
            </a:r>
            <a:endParaRPr lang="en-US" altLang="zh-CN" dirty="0" smtClean="0"/>
          </a:p>
          <a:p>
            <a:endParaRPr lang="en-US" altLang="zh-CN" dirty="0" smtClean="0"/>
          </a:p>
          <a:p>
            <a:endParaRPr lang="en-US" altLang="zh-CN" dirty="0" smtClean="0"/>
          </a:p>
          <a:p>
            <a:endParaRPr lang="en-US" altLang="zh-CN" dirty="0" smtClean="0"/>
          </a:p>
          <a:p>
            <a:endParaRPr lang="zh-CN" altLang="en-US" dirty="0"/>
          </a:p>
        </p:txBody>
      </p:sp>
      <p:sp>
        <p:nvSpPr>
          <p:cNvPr id="10" name="文本占位符 3"/>
          <p:cNvSpPr txBox="1">
            <a:spLocks/>
          </p:cNvSpPr>
          <p:nvPr/>
        </p:nvSpPr>
        <p:spPr>
          <a:xfrm>
            <a:off x="5238744" y="3500438"/>
            <a:ext cx="714380" cy="422278"/>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淳朴</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4667240" y="3857628"/>
            <a:ext cx="1285884" cy="422278"/>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丰衣足食</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1" name="文本占位符 3"/>
          <p:cNvSpPr txBox="1">
            <a:spLocks/>
          </p:cNvSpPr>
          <p:nvPr/>
        </p:nvSpPr>
        <p:spPr>
          <a:xfrm>
            <a:off x="2238348" y="4429132"/>
            <a:ext cx="785818" cy="500066"/>
          </a:xfrm>
          <a:prstGeom prst="rect">
            <a:avLst/>
          </a:prstGeom>
        </p:spPr>
        <p:txBody>
          <a:bodyPr/>
          <a:lstStyle/>
          <a:p>
            <a:pPr lvl="0" fontAlgn="auto" hangingPunct="0">
              <a:lnSpc>
                <a:spcPct val="150000"/>
              </a:lnSpc>
              <a:spcBef>
                <a:spcPts val="0"/>
              </a:spcBef>
              <a:spcAft>
                <a:spcPts val="0"/>
              </a:spcAft>
              <a:defRPr/>
            </a:pPr>
            <a:r>
              <a:rPr kumimoji="0" lang="zh-CN" altLang="en-US" sz="2000" b="1" i="0" strike="noStrike" kern="1200" cap="none" spc="0" normalizeH="0" baseline="0" noProof="0" dirty="0" smtClean="0">
                <a:ln>
                  <a:noFill/>
                </a:ln>
                <a:solidFill>
                  <a:srgbClr val="FF0000"/>
                </a:solidFill>
                <a:effectLst/>
                <a:uLnTx/>
                <a:uFillTx/>
                <a:latin typeface="华文细黑" pitchFamily="2" charset="-122"/>
                <a:ea typeface="华文细黑" pitchFamily="2" charset="-122"/>
              </a:rPr>
              <a:t>探访</a:t>
            </a:r>
            <a:endParaRPr kumimoji="0" lang="zh-CN" altLang="en-US" sz="20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3"/>
          <p:cNvSpPr txBox="1">
            <a:spLocks/>
          </p:cNvSpPr>
          <p:nvPr/>
        </p:nvSpPr>
        <p:spPr>
          <a:xfrm>
            <a:off x="4667240" y="4572008"/>
            <a:ext cx="1285884" cy="422278"/>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和平安宁</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5" name="文本占位符 3"/>
          <p:cNvSpPr txBox="1">
            <a:spLocks/>
          </p:cNvSpPr>
          <p:nvPr/>
        </p:nvSpPr>
        <p:spPr>
          <a:xfrm>
            <a:off x="9310710" y="4143356"/>
            <a:ext cx="1285884" cy="571528"/>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无问津者</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blinds(horizontal)">
                                      <p:cBhvr>
                                        <p:cTn id="13" dur="500"/>
                                        <p:tgtEl>
                                          <p:spTgt spid="2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blinds(horizontal)">
                                      <p:cBhvr>
                                        <p:cTn id="16" dur="500"/>
                                        <p:tgtEl>
                                          <p:spTgt spid="14"/>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P spid="21" grpId="0"/>
      <p:bldP spid="14" grpId="0"/>
      <p:bldP spid="1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积累重要的文言实词、虚词</a:t>
            </a:r>
            <a:r>
              <a:rPr lang="en-US" dirty="0" smtClean="0"/>
              <a:t>,</a:t>
            </a:r>
            <a:r>
              <a:rPr lang="zh-CN" altLang="en-US" dirty="0" smtClean="0"/>
              <a:t>理解特殊句式。</a:t>
            </a:r>
          </a:p>
          <a:p>
            <a:r>
              <a:rPr lang="en-US" dirty="0" smtClean="0"/>
              <a:t>2.</a:t>
            </a:r>
            <a:r>
              <a:rPr lang="zh-CN" altLang="en-US" dirty="0" smtClean="0"/>
              <a:t>积累作者陶渊明的有关文学常识及</a:t>
            </a:r>
            <a:r>
              <a:rPr lang="en-US" dirty="0" smtClean="0"/>
              <a:t>“</a:t>
            </a:r>
            <a:r>
              <a:rPr lang="zh-CN" altLang="en-US" dirty="0" smtClean="0"/>
              <a:t>记</a:t>
            </a:r>
            <a:r>
              <a:rPr lang="en-US" dirty="0" smtClean="0"/>
              <a:t>”</a:t>
            </a:r>
            <a:r>
              <a:rPr lang="zh-CN" altLang="en-US" dirty="0" smtClean="0"/>
              <a:t>的文体特征。</a:t>
            </a:r>
          </a:p>
          <a:p>
            <a:r>
              <a:rPr lang="en-US" dirty="0" smtClean="0"/>
              <a:t>3.</a:t>
            </a:r>
            <a:r>
              <a:rPr lang="zh-CN" altLang="en-US" dirty="0" smtClean="0"/>
              <a:t>学习本文以渔人的行踪为线索的写作方法</a:t>
            </a:r>
            <a:r>
              <a:rPr lang="en-US" dirty="0" smtClean="0"/>
              <a:t>,</a:t>
            </a:r>
            <a:r>
              <a:rPr lang="zh-CN" altLang="en-US" dirty="0" smtClean="0"/>
              <a:t>理清课文的思路和结构</a:t>
            </a:r>
            <a:r>
              <a:rPr lang="en-US" dirty="0" smtClean="0"/>
              <a:t>,</a:t>
            </a:r>
            <a:r>
              <a:rPr lang="zh-CN" altLang="en-US" dirty="0" smtClean="0"/>
              <a:t>掌握课文内容。</a:t>
            </a:r>
          </a:p>
          <a:p>
            <a:r>
              <a:rPr lang="en-US" dirty="0" smtClean="0"/>
              <a:t>4.</a:t>
            </a:r>
            <a:r>
              <a:rPr lang="zh-CN" altLang="en-US" dirty="0" smtClean="0"/>
              <a:t>体会</a:t>
            </a:r>
            <a:r>
              <a:rPr lang="en-US" dirty="0" smtClean="0"/>
              <a:t>“</a:t>
            </a:r>
            <a:r>
              <a:rPr lang="zh-CN" altLang="en-US" dirty="0" smtClean="0"/>
              <a:t>世外桃源</a:t>
            </a:r>
            <a:r>
              <a:rPr lang="en-US" dirty="0" smtClean="0"/>
              <a:t>”</a:t>
            </a:r>
            <a:r>
              <a:rPr lang="zh-CN" altLang="en-US" dirty="0" smtClean="0"/>
              <a:t>所寄托的社会理想。</a:t>
            </a:r>
            <a:endParaRPr lang="en-US" altLang="zh-CN" dirty="0" smtClean="0"/>
          </a:p>
          <a:p>
            <a:pPr algn="ctr"/>
            <a:r>
              <a:rPr lang="zh-CN" altLang="en-US" dirty="0" smtClean="0"/>
              <a:t>第 二 课 时</a:t>
            </a:r>
          </a:p>
          <a:p>
            <a:pPr algn="ctr"/>
            <a:endParaRPr lang="zh-CN" altLang="en-US" dirty="0"/>
          </a:p>
        </p:txBody>
      </p:sp>
      <p:sp>
        <p:nvSpPr>
          <p:cNvPr id="4" name="文本占位符 3"/>
          <p:cNvSpPr>
            <a:spLocks noGrp="1"/>
          </p:cNvSpPr>
          <p:nvPr>
            <p:ph type="body" sz="quarter" idx="11"/>
          </p:nvPr>
        </p:nvSpPr>
        <p:spPr>
          <a:xfrm>
            <a:off x="666712" y="5572140"/>
            <a:ext cx="10644262" cy="857256"/>
          </a:xfrm>
        </p:spPr>
        <p:txBody>
          <a:bodyPr/>
          <a:lstStyle/>
          <a:p>
            <a:pPr>
              <a:lnSpc>
                <a:spcPct val="100000"/>
              </a:lnSpc>
            </a:pPr>
            <a:r>
              <a:rPr lang="en-US" dirty="0" smtClean="0"/>
              <a:t>◉</a:t>
            </a:r>
            <a:r>
              <a:rPr lang="zh-CN" altLang="en-US" dirty="0" smtClean="0"/>
              <a:t>重点</a:t>
            </a:r>
            <a:r>
              <a:rPr lang="en-US" dirty="0" smtClean="0"/>
              <a:t>:1.</a:t>
            </a:r>
            <a:r>
              <a:rPr lang="zh-CN" altLang="en-US" dirty="0" smtClean="0"/>
              <a:t>探究对比手法的运用</a:t>
            </a:r>
            <a:r>
              <a:rPr lang="en-US" dirty="0" smtClean="0"/>
              <a:t>,</a:t>
            </a:r>
            <a:r>
              <a:rPr lang="zh-CN" altLang="en-US" dirty="0" smtClean="0"/>
              <a:t>体会其独特的表达效果。</a:t>
            </a:r>
          </a:p>
          <a:p>
            <a:pPr>
              <a:lnSpc>
                <a:spcPct val="100000"/>
              </a:lnSpc>
            </a:pPr>
            <a:r>
              <a:rPr lang="en-US" dirty="0" smtClean="0"/>
              <a:t>2.</a:t>
            </a:r>
            <a:r>
              <a:rPr lang="zh-CN" altLang="en-US" dirty="0" smtClean="0"/>
              <a:t>学习文章概括叙述与具体描写相结合的写法。</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523836" y="1785926"/>
            <a:ext cx="11072890" cy="1857388"/>
          </a:xfrm>
        </p:spPr>
        <p:txBody>
          <a:bodyPr/>
          <a:lstStyle/>
          <a:p>
            <a:r>
              <a:rPr lang="zh-CN" altLang="en-US" dirty="0" smtClean="0"/>
              <a:t>梁启超说</a:t>
            </a:r>
            <a:r>
              <a:rPr lang="en-US" dirty="0" smtClean="0"/>
              <a:t>:“</a:t>
            </a:r>
            <a:r>
              <a:rPr lang="zh-CN" altLang="en-US" dirty="0" smtClean="0"/>
              <a:t>自然界是他爱恋的伴侣</a:t>
            </a:r>
            <a:r>
              <a:rPr lang="en-US" dirty="0" smtClean="0"/>
              <a:t>,</a:t>
            </a:r>
            <a:r>
              <a:rPr lang="zh-CN" altLang="en-US" dirty="0" smtClean="0"/>
              <a:t>常常对着他笑。</a:t>
            </a:r>
            <a:r>
              <a:rPr lang="en-US" dirty="0" smtClean="0"/>
              <a:t>”</a:t>
            </a:r>
            <a:r>
              <a:rPr lang="zh-CN" altLang="en-US" dirty="0" smtClean="0"/>
              <a:t>林语堂说</a:t>
            </a:r>
            <a:r>
              <a:rPr lang="en-US" dirty="0" smtClean="0"/>
              <a:t>:“</a:t>
            </a:r>
            <a:r>
              <a:rPr lang="zh-CN" altLang="en-US" dirty="0" smtClean="0"/>
              <a:t>陶渊明是整个中国文学传统上最和谐、最完美的人物</a:t>
            </a:r>
            <a:r>
              <a:rPr lang="en-US" dirty="0" smtClean="0"/>
              <a:t>,</a:t>
            </a:r>
            <a:r>
              <a:rPr lang="zh-CN" altLang="en-US" dirty="0" smtClean="0"/>
              <a:t>他的生活方式和风格是简朴的</a:t>
            </a:r>
            <a:r>
              <a:rPr lang="en-US" dirty="0" smtClean="0"/>
              <a:t>,</a:t>
            </a:r>
            <a:r>
              <a:rPr lang="zh-CN" altLang="en-US" dirty="0" smtClean="0"/>
              <a:t>令人敬畏</a:t>
            </a:r>
            <a:r>
              <a:rPr lang="en-US" dirty="0" smtClean="0"/>
              <a:t>,</a:t>
            </a:r>
            <a:r>
              <a:rPr lang="zh-CN" altLang="en-US" dirty="0" smtClean="0"/>
              <a:t>使那些聪明与谙于世故的人自惭形秽。</a:t>
            </a:r>
            <a:r>
              <a:rPr lang="en-US" dirty="0" smtClean="0"/>
              <a:t>”</a:t>
            </a:r>
            <a:endParaRPr lang="zh-CN" altLang="en-US" dirty="0" smtClean="0"/>
          </a:p>
          <a:p>
            <a:r>
              <a:rPr lang="zh-CN" altLang="en-US" dirty="0" smtClean="0"/>
              <a:t>这是各位名人对陶渊明的评价。陶渊明是大隐士</a:t>
            </a:r>
            <a:r>
              <a:rPr lang="en-US" dirty="0" smtClean="0"/>
              <a:t>,</a:t>
            </a:r>
            <a:r>
              <a:rPr lang="zh-CN" altLang="en-US" dirty="0" smtClean="0"/>
              <a:t>而我在陶渊明的归隐中看到了诗化的归隐</a:t>
            </a:r>
            <a:r>
              <a:rPr lang="en-US" dirty="0" smtClean="0"/>
              <a:t>,</a:t>
            </a:r>
            <a:r>
              <a:rPr lang="zh-CN" altLang="en-US" dirty="0" smtClean="0"/>
              <a:t>如诗般有意境和耐人寻味。千百年来</a:t>
            </a:r>
            <a:r>
              <a:rPr lang="en-US" dirty="0" smtClean="0"/>
              <a:t>,</a:t>
            </a:r>
            <a:r>
              <a:rPr lang="zh-CN" altLang="en-US" dirty="0" smtClean="0"/>
              <a:t>在整个中国古代封建社会的大背景下</a:t>
            </a:r>
            <a:r>
              <a:rPr lang="en-US" dirty="0" smtClean="0"/>
              <a:t>,</a:t>
            </a:r>
            <a:r>
              <a:rPr lang="zh-CN" altLang="en-US" dirty="0" smtClean="0"/>
              <a:t>仕隐情结一直是很多古代文人难解的一个情结。作为他们中的一员</a:t>
            </a:r>
            <a:r>
              <a:rPr lang="en-US" dirty="0" smtClean="0"/>
              <a:t>,</a:t>
            </a:r>
            <a:r>
              <a:rPr lang="zh-CN" altLang="en-US" dirty="0" smtClean="0"/>
              <a:t>陶渊明自不例外</a:t>
            </a:r>
            <a:r>
              <a:rPr lang="en-US" dirty="0" smtClean="0"/>
              <a:t>,</a:t>
            </a:r>
            <a:r>
              <a:rPr lang="zh-CN" altLang="en-US" dirty="0" smtClean="0"/>
              <a:t>且体现在他身上的这种独特、鲜明又执着的仕隐观是后代文人所不可企及的。</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1001452" cy="4357718"/>
          </a:xfrm>
        </p:spPr>
        <p:txBody>
          <a:bodyPr/>
          <a:lstStyle/>
          <a:p>
            <a:r>
              <a:rPr lang="en-US" altLang="zh-CN" dirty="0" smtClean="0"/>
              <a:t>《</a:t>
            </a:r>
            <a:r>
              <a:rPr lang="zh-CN" altLang="en-US" dirty="0" smtClean="0"/>
              <a:t>天仙配</a:t>
            </a:r>
            <a:r>
              <a:rPr lang="en-US" altLang="zh-CN" dirty="0" smtClean="0"/>
              <a:t>》</a:t>
            </a:r>
            <a:r>
              <a:rPr lang="zh-CN" altLang="en-US" dirty="0" smtClean="0"/>
              <a:t>描绘的是一幅环境优美、男耕女织、百姓怡然自乐的社会生活美景。这种美景在过去几千年的封建社会中会出现吗</a:t>
            </a:r>
            <a:r>
              <a:rPr lang="en-US" dirty="0" smtClean="0"/>
              <a:t>?</a:t>
            </a:r>
            <a:r>
              <a:rPr lang="zh-CN" altLang="en-US" dirty="0" smtClean="0"/>
              <a:t>不会</a:t>
            </a:r>
            <a:r>
              <a:rPr lang="en-US" dirty="0" smtClean="0"/>
              <a:t>,</a:t>
            </a:r>
            <a:r>
              <a:rPr lang="zh-CN" altLang="en-US" dirty="0" smtClean="0"/>
              <a:t>这只是幻想中的美好世界。这样美好的世界谁能用一个成语来描绘</a:t>
            </a:r>
            <a:r>
              <a:rPr lang="en-US" dirty="0" smtClean="0"/>
              <a:t>?——</a:t>
            </a:r>
            <a:r>
              <a:rPr lang="zh-CN" altLang="en-US" dirty="0" smtClean="0"/>
              <a:t>世外桃源。是的</a:t>
            </a:r>
            <a:r>
              <a:rPr lang="en-US" dirty="0" smtClean="0"/>
              <a:t>,</a:t>
            </a:r>
            <a:r>
              <a:rPr lang="zh-CN" altLang="en-US" dirty="0" smtClean="0"/>
              <a:t>这个成语出自陶渊明的</a:t>
            </a:r>
            <a:r>
              <a:rPr lang="en-US" altLang="zh-CN" dirty="0" smtClean="0"/>
              <a:t>《</a:t>
            </a:r>
            <a:r>
              <a:rPr lang="zh-CN" altLang="en-US" dirty="0" smtClean="0"/>
              <a:t>桃花源记</a:t>
            </a:r>
            <a:r>
              <a:rPr lang="en-US" altLang="zh-CN" dirty="0" smtClean="0"/>
              <a:t>》</a:t>
            </a:r>
            <a:r>
              <a:rPr lang="en-US" dirty="0" smtClean="0"/>
              <a:t>,</a:t>
            </a:r>
            <a:r>
              <a:rPr lang="zh-CN" altLang="en-US" dirty="0" smtClean="0"/>
              <a:t>现在</a:t>
            </a:r>
            <a:r>
              <a:rPr lang="en-US" dirty="0" smtClean="0"/>
              <a:t>,</a:t>
            </a:r>
            <a:r>
              <a:rPr lang="zh-CN" altLang="en-US" dirty="0" smtClean="0"/>
              <a:t>就让我们跟随陶先生走进他心中的世外桃源吧。</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87138" cy="1857388"/>
          </a:xfrm>
        </p:spPr>
        <p:txBody>
          <a:bodyPr/>
          <a:lstStyle/>
          <a:p>
            <a:r>
              <a:rPr lang="en-US" dirty="0" smtClean="0"/>
              <a:t>1.</a:t>
            </a:r>
            <a:r>
              <a:rPr lang="zh-CN" altLang="en-US" dirty="0" smtClean="0"/>
              <a:t>描写桃花林美景的句子</a:t>
            </a:r>
            <a:r>
              <a:rPr lang="en-US" dirty="0" smtClean="0"/>
              <a:t>:</a:t>
            </a:r>
            <a:r>
              <a:rPr lang="zh-CN" altLang="en-US" u="sng" dirty="0" smtClean="0"/>
              <a:t>　</a:t>
            </a:r>
            <a:r>
              <a:rPr lang="en-US" altLang="zh-CN" u="sng" dirty="0" smtClean="0"/>
              <a:t>	</a:t>
            </a:r>
            <a:r>
              <a:rPr lang="zh-CN" altLang="en-US" u="sng" dirty="0" smtClean="0"/>
              <a:t>　　　　　　　　　　　　       　　　</a:t>
            </a:r>
            <a:r>
              <a:rPr lang="zh-CN" altLang="en-US" dirty="0" smtClean="0"/>
              <a:t>。</a:t>
            </a:r>
          </a:p>
          <a:p>
            <a:r>
              <a:rPr lang="en-US" dirty="0" smtClean="0"/>
              <a:t>2.</a:t>
            </a:r>
            <a:r>
              <a:rPr lang="zh-CN" altLang="en-US" dirty="0" smtClean="0"/>
              <a:t>表现桃花源美好生活图景的句子</a:t>
            </a:r>
            <a:r>
              <a:rPr lang="en-US" dirty="0" smtClean="0"/>
              <a:t>:</a:t>
            </a:r>
            <a:r>
              <a:rPr lang="zh-CN" altLang="en-US" u="sng" dirty="0" smtClean="0"/>
              <a:t>　</a:t>
            </a:r>
            <a:r>
              <a:rPr lang="en-US" altLang="zh-CN" u="sng" dirty="0" smtClean="0"/>
              <a:t>											</a:t>
            </a:r>
            <a:r>
              <a:rPr lang="zh-CN" altLang="en-US" u="sng" dirty="0" smtClean="0"/>
              <a:t>　</a:t>
            </a:r>
            <a:r>
              <a:rPr lang="zh-CN" altLang="en-US" dirty="0" smtClean="0"/>
              <a:t>。</a:t>
            </a:r>
          </a:p>
          <a:p>
            <a:r>
              <a:rPr lang="en-US" dirty="0" smtClean="0"/>
              <a:t>3.</a:t>
            </a:r>
            <a:r>
              <a:rPr lang="zh-CN" altLang="en-US" dirty="0" smtClean="0"/>
              <a:t>根据本文内容</a:t>
            </a:r>
            <a:r>
              <a:rPr lang="en-US" dirty="0" smtClean="0"/>
              <a:t>,</a:t>
            </a:r>
            <a:r>
              <a:rPr lang="zh-CN" altLang="en-US" dirty="0" smtClean="0"/>
              <a:t>恰当选用文中的四字短语填空。</a:t>
            </a:r>
          </a:p>
          <a:p>
            <a:r>
              <a:rPr lang="zh-CN" altLang="en-US" dirty="0" smtClean="0"/>
              <a:t>武陵渔人</a:t>
            </a:r>
            <a:r>
              <a:rPr lang="en-US" dirty="0" smtClean="0"/>
              <a:t>“</a:t>
            </a:r>
            <a:r>
              <a:rPr lang="zh-CN" altLang="en-US" dirty="0" smtClean="0"/>
              <a:t>忘路之远近</a:t>
            </a:r>
            <a:r>
              <a:rPr lang="en-US" dirty="0" smtClean="0"/>
              <a:t>”,</a:t>
            </a:r>
            <a:r>
              <a:rPr lang="zh-CN" altLang="en-US" dirty="0" smtClean="0"/>
              <a:t>发现了桃花林</a:t>
            </a:r>
            <a:r>
              <a:rPr lang="en-US" dirty="0" smtClean="0"/>
              <a:t>,</a:t>
            </a:r>
            <a:r>
              <a:rPr lang="zh-CN" altLang="en-US" dirty="0" smtClean="0"/>
              <a:t>甚是好奇</a:t>
            </a:r>
            <a:r>
              <a:rPr lang="en-US" dirty="0" smtClean="0"/>
              <a:t>,</a:t>
            </a:r>
            <a:r>
              <a:rPr lang="zh-CN" altLang="en-US" dirty="0" smtClean="0"/>
              <a:t>就</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。进入桃花源</a:t>
            </a:r>
            <a:r>
              <a:rPr lang="en-US" dirty="0" smtClean="0"/>
              <a:t>,</a:t>
            </a:r>
            <a:r>
              <a:rPr lang="zh-CN" altLang="en-US" dirty="0" smtClean="0"/>
              <a:t>他感到桃花源人的生活是那么</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。离开桃花源时</a:t>
            </a:r>
            <a:r>
              <a:rPr lang="en-US" dirty="0" smtClean="0"/>
              <a:t>,</a:t>
            </a:r>
            <a:r>
              <a:rPr lang="zh-CN" altLang="en-US" dirty="0" smtClean="0"/>
              <a:t>他</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但再来寻找时却</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a:t>
            </a:r>
            <a:endParaRPr lang="zh-CN" altLang="en-US" dirty="0"/>
          </a:p>
        </p:txBody>
      </p:sp>
      <p:sp>
        <p:nvSpPr>
          <p:cNvPr id="8" name="文本占位符 7"/>
          <p:cNvSpPr>
            <a:spLocks noGrp="1"/>
          </p:cNvSpPr>
          <p:nvPr>
            <p:ph type="body" sz="quarter" idx="12"/>
          </p:nvPr>
        </p:nvSpPr>
        <p:spPr>
          <a:xfrm>
            <a:off x="1095340" y="1643050"/>
            <a:ext cx="8001056" cy="857256"/>
          </a:xfrm>
        </p:spPr>
        <p:txBody>
          <a:bodyPr/>
          <a:lstStyle/>
          <a:p>
            <a:r>
              <a:rPr lang="zh-CN" altLang="en-US" dirty="0" smtClean="0"/>
              <a:t>夹岸数百步</a:t>
            </a:r>
            <a:r>
              <a:rPr lang="en-US" dirty="0" smtClean="0"/>
              <a:t>,</a:t>
            </a:r>
            <a:r>
              <a:rPr lang="zh-CN" altLang="en-US" dirty="0" smtClean="0"/>
              <a:t>中无杂树</a:t>
            </a:r>
            <a:r>
              <a:rPr lang="en-US" dirty="0" smtClean="0"/>
              <a:t>,</a:t>
            </a:r>
            <a:r>
              <a:rPr lang="zh-CN" altLang="en-US" dirty="0" smtClean="0"/>
              <a:t>芳草鲜美</a:t>
            </a:r>
            <a:r>
              <a:rPr lang="en-US" dirty="0" smtClean="0"/>
              <a:t>,</a:t>
            </a:r>
            <a:r>
              <a:rPr lang="zh-CN" altLang="en-US" dirty="0" smtClean="0"/>
              <a:t>落英缤纷　</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1" name="文本占位符 7"/>
          <p:cNvSpPr txBox="1">
            <a:spLocks/>
          </p:cNvSpPr>
          <p:nvPr/>
        </p:nvSpPr>
        <p:spPr>
          <a:xfrm>
            <a:off x="7167570" y="2285992"/>
            <a:ext cx="400052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其中往来种作</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男女衣着</a:t>
            </a:r>
            <a:r>
              <a:rPr lang="en-US" sz="2800" dirty="0" smtClean="0">
                <a:solidFill>
                  <a:srgbClr val="FF0000"/>
                </a:solidFill>
                <a:latin typeface="华文细黑" pitchFamily="2" charset="-122"/>
                <a:ea typeface="华文细黑" pitchFamily="2" charset="-122"/>
              </a:rPr>
              <a:t>,</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占位符 7"/>
          <p:cNvSpPr txBox="1">
            <a:spLocks/>
          </p:cNvSpPr>
          <p:nvPr/>
        </p:nvSpPr>
        <p:spPr>
          <a:xfrm>
            <a:off x="1095340" y="2928934"/>
            <a:ext cx="657229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悉如外人。黄发垂髫</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并怡然自乐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3" name="文本占位符 7"/>
          <p:cNvSpPr txBox="1">
            <a:spLocks/>
          </p:cNvSpPr>
          <p:nvPr/>
        </p:nvSpPr>
        <p:spPr>
          <a:xfrm>
            <a:off x="881026" y="4857760"/>
            <a:ext cx="171451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欲穷其林</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7"/>
          <p:cNvSpPr txBox="1">
            <a:spLocks/>
          </p:cNvSpPr>
          <p:nvPr/>
        </p:nvSpPr>
        <p:spPr>
          <a:xfrm>
            <a:off x="952464" y="5500702"/>
            <a:ext cx="171451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怡然自乐</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7"/>
          <p:cNvSpPr txBox="1">
            <a:spLocks/>
          </p:cNvSpPr>
          <p:nvPr/>
        </p:nvSpPr>
        <p:spPr>
          <a:xfrm>
            <a:off x="6953256" y="5500702"/>
            <a:ext cx="171451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处处志之</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6" name="文本占位符 7"/>
          <p:cNvSpPr txBox="1">
            <a:spLocks/>
          </p:cNvSpPr>
          <p:nvPr/>
        </p:nvSpPr>
        <p:spPr>
          <a:xfrm>
            <a:off x="1809720" y="6143644"/>
            <a:ext cx="171451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不复得路</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blinds(horizontal)">
                                      <p:cBhvr>
                                        <p:cTn id="10" dur="500"/>
                                        <p:tgtEl>
                                          <p:spTgt spid="1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blinds(horizontal)">
                                      <p:cBhvr>
                                        <p:cTn id="13" dur="500"/>
                                        <p:tgtEl>
                                          <p:spTgt spid="1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blinds(horizontal)">
                                      <p:cBhvr>
                                        <p:cTn id="16" dur="500"/>
                                        <p:tgtEl>
                                          <p:spTgt spid="1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blinds(horizontal)">
                                      <p:cBhvr>
                                        <p:cTn id="19" dur="500"/>
                                        <p:tgtEl>
                                          <p:spTgt spid="1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Effect transition="in" filter="blinds(horizontal)">
                                      <p:cBhvr>
                                        <p:cTn id="22" dur="500"/>
                                        <p:tgtEl>
                                          <p:spTgt spid="11"/>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linds(horizontal)">
                                      <p:cBhvr>
                                        <p:cTn id="25" dur="500"/>
                                        <p:tgtEl>
                                          <p:spTgt spid="12"/>
                                        </p:tgtEl>
                                      </p:cBhvr>
                                    </p:animEffect>
                                  </p:childTnLst>
                                </p:cTn>
                              </p:par>
                            </p:childTnLst>
                          </p:cTn>
                        </p:par>
                      </p:childTnLst>
                    </p:cTn>
                  </p:par>
                </p:childTnLst>
              </p:cTn>
              <p:nextCondLst>
                <p:cond evt="onClick" delay="0">
                  <p:tgtEl>
                    <p:spTgt spid="9"/>
                  </p:tgtEl>
                </p:cond>
              </p:nextCondLst>
            </p:seq>
          </p:childTnLst>
        </p:cTn>
      </p:par>
    </p:tnLst>
    <p:bldLst>
      <p:bldP spid="8" grpId="0" build="p"/>
      <p:bldP spid="11" grpId="0"/>
      <p:bldP spid="12" grpId="0"/>
      <p:bldP spid="13" grpId="0"/>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4.</a:t>
            </a:r>
            <a:r>
              <a:rPr lang="zh-CN" altLang="en-US" dirty="0" smtClean="0"/>
              <a:t>下列对课文内容理解不正确的一项是</a:t>
            </a:r>
            <a:r>
              <a:rPr lang="en-US" dirty="0" smtClean="0"/>
              <a:t> (		)</a:t>
            </a:r>
            <a:endParaRPr lang="zh-CN" altLang="en-US" dirty="0" smtClean="0"/>
          </a:p>
          <a:p>
            <a:r>
              <a:rPr lang="en-US" dirty="0" smtClean="0"/>
              <a:t>A.</a:t>
            </a:r>
            <a:r>
              <a:rPr lang="zh-CN" altLang="en-US" dirty="0" smtClean="0"/>
              <a:t>本文第一段着眼于</a:t>
            </a:r>
            <a:r>
              <a:rPr lang="en-US" dirty="0" smtClean="0"/>
              <a:t>“</a:t>
            </a:r>
            <a:r>
              <a:rPr lang="zh-CN" altLang="en-US" dirty="0" smtClean="0"/>
              <a:t>异</a:t>
            </a:r>
            <a:r>
              <a:rPr lang="en-US" dirty="0" smtClean="0"/>
              <a:t>”</a:t>
            </a:r>
            <a:r>
              <a:rPr lang="zh-CN" altLang="en-US" dirty="0" smtClean="0"/>
              <a:t>字</a:t>
            </a:r>
            <a:r>
              <a:rPr lang="en-US" dirty="0" smtClean="0"/>
              <a:t>,</a:t>
            </a:r>
            <a:r>
              <a:rPr lang="zh-CN" altLang="en-US" dirty="0" smtClean="0"/>
              <a:t>为下文描写更令人惊异的桃花源做了铺垫。</a:t>
            </a:r>
          </a:p>
          <a:p>
            <a:r>
              <a:rPr lang="en-US" dirty="0" smtClean="0"/>
              <a:t>B.</a:t>
            </a:r>
            <a:r>
              <a:rPr lang="zh-CN" altLang="en-US" dirty="0" smtClean="0"/>
              <a:t>文章第二、三段是全文的重点</a:t>
            </a:r>
            <a:r>
              <a:rPr lang="en-US" dirty="0" smtClean="0"/>
              <a:t>,</a:t>
            </a:r>
            <a:r>
              <a:rPr lang="zh-CN" altLang="en-US" dirty="0" smtClean="0"/>
              <a:t>无论是写桃花源人们的生活环境还是写人物的交谈</a:t>
            </a:r>
            <a:r>
              <a:rPr lang="en-US" dirty="0" smtClean="0"/>
              <a:t>,</a:t>
            </a:r>
            <a:r>
              <a:rPr lang="zh-CN" altLang="en-US" dirty="0" smtClean="0"/>
              <a:t>都有一些生动可感的细节</a:t>
            </a:r>
            <a:r>
              <a:rPr lang="en-US" dirty="0" smtClean="0"/>
              <a:t>,</a:t>
            </a:r>
            <a:r>
              <a:rPr lang="zh-CN" altLang="en-US" dirty="0" smtClean="0"/>
              <a:t>使人如临其境</a:t>
            </a:r>
            <a:r>
              <a:rPr lang="en-US" dirty="0" smtClean="0"/>
              <a:t>,</a:t>
            </a:r>
            <a:r>
              <a:rPr lang="zh-CN" altLang="en-US" dirty="0" smtClean="0"/>
              <a:t>如见其人。</a:t>
            </a:r>
          </a:p>
          <a:p>
            <a:r>
              <a:rPr lang="en-US" dirty="0" smtClean="0"/>
              <a:t>C.</a:t>
            </a:r>
            <a:r>
              <a:rPr lang="zh-CN" altLang="en-US" dirty="0" smtClean="0"/>
              <a:t>文中真实地描绘了桃花源中人们的生活场景</a:t>
            </a:r>
            <a:r>
              <a:rPr lang="en-US" dirty="0" smtClean="0"/>
              <a:t>,</a:t>
            </a:r>
            <a:r>
              <a:rPr lang="zh-CN" altLang="en-US" dirty="0" smtClean="0"/>
              <a:t>生动地展现了一个人人劳作、生活安定、风气淳朴的现实社会。</a:t>
            </a:r>
          </a:p>
          <a:p>
            <a:r>
              <a:rPr lang="en-US" dirty="0" smtClean="0"/>
              <a:t>D.</a:t>
            </a:r>
            <a:r>
              <a:rPr lang="zh-CN" altLang="en-US" dirty="0" smtClean="0"/>
              <a:t>这篇文章记叙层次清楚</a:t>
            </a:r>
            <a:r>
              <a:rPr lang="en-US" dirty="0" smtClean="0"/>
              <a:t>,</a:t>
            </a:r>
            <a:r>
              <a:rPr lang="zh-CN" altLang="en-US" dirty="0" smtClean="0"/>
              <a:t>环环相扣</a:t>
            </a:r>
            <a:r>
              <a:rPr lang="en-US" dirty="0" smtClean="0"/>
              <a:t>,</a:t>
            </a:r>
            <a:r>
              <a:rPr lang="zh-CN" altLang="en-US" dirty="0" smtClean="0"/>
              <a:t>一气呵成</a:t>
            </a:r>
            <a:r>
              <a:rPr lang="en-US" dirty="0" smtClean="0"/>
              <a:t>,</a:t>
            </a:r>
            <a:r>
              <a:rPr lang="zh-CN" altLang="en-US" dirty="0" smtClean="0"/>
              <a:t>结构非常严谨。</a:t>
            </a:r>
            <a:endParaRPr lang="zh-CN" altLang="en-US" dirty="0"/>
          </a:p>
        </p:txBody>
      </p:sp>
      <p:sp>
        <p:nvSpPr>
          <p:cNvPr id="3" name="文本占位符 2"/>
          <p:cNvSpPr>
            <a:spLocks noGrp="1"/>
          </p:cNvSpPr>
          <p:nvPr>
            <p:ph type="body" sz="quarter" idx="11"/>
          </p:nvPr>
        </p:nvSpPr>
        <p:spPr>
          <a:xfrm>
            <a:off x="7739074" y="1142984"/>
            <a:ext cx="928694" cy="857256"/>
          </a:xfrm>
        </p:spPr>
        <p:txBody>
          <a:bodyPr/>
          <a:lstStyle/>
          <a:p>
            <a:pPr indent="0"/>
            <a:r>
              <a:rPr lang="en-US" dirty="0" smtClean="0"/>
              <a:t>C</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悟主题</a:t>
            </a:r>
            <a:r>
              <a:rPr lang="en-US" dirty="0" smtClean="0"/>
              <a:t>,</a:t>
            </a:r>
            <a:r>
              <a:rPr lang="zh-CN" altLang="en-US" dirty="0" smtClean="0"/>
              <a:t>品情感。</a:t>
            </a:r>
          </a:p>
          <a:p>
            <a:r>
              <a:rPr lang="en-US" dirty="0" smtClean="0"/>
              <a:t>1.</a:t>
            </a:r>
            <a:r>
              <a:rPr lang="zh-CN" altLang="en-US" dirty="0" smtClean="0"/>
              <a:t>本文有两个细节含蓄地表明了桃花源是虚构的理想社会</a:t>
            </a:r>
            <a:r>
              <a:rPr lang="en-US" dirty="0" smtClean="0"/>
              <a:t>,</a:t>
            </a:r>
            <a:r>
              <a:rPr lang="zh-CN" altLang="en-US" dirty="0" smtClean="0"/>
              <a:t>请找出这两个细节。</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8" name="文本占位符 7"/>
          <p:cNvSpPr txBox="1">
            <a:spLocks/>
          </p:cNvSpPr>
          <p:nvPr/>
        </p:nvSpPr>
        <p:spPr>
          <a:xfrm>
            <a:off x="952464" y="3643314"/>
            <a:ext cx="10787138" cy="857256"/>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一是渔人</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寻向所志</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遂迷</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不复得路</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二是刘子骥</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未果</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寻病终</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a:t>
            </a:r>
            <a:endParaRPr lang="zh-CN" altLang="en-US" sz="2800" dirty="0">
              <a:solidFill>
                <a:srgbClr val="FF0000"/>
              </a:solidFill>
              <a:latin typeface="华文细黑" pitchFamily="2" charset="-122"/>
              <a:ea typeface="华文细黑" pitchFamily="2"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nextCondLst>
                <p:cond evt="onClick" delay="0">
                  <p:tgtEl>
                    <p:spTgt spid="5"/>
                  </p:tgtEl>
                </p:cond>
              </p:nextCondLst>
            </p:seq>
          </p:childTnLst>
        </p:cTn>
      </p:par>
    </p:tnLst>
    <p:bldLst>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渔人偶遇桃源</a:t>
            </a:r>
            <a:r>
              <a:rPr lang="en-US" dirty="0" smtClean="0"/>
              <a:t>,“</a:t>
            </a:r>
            <a:r>
              <a:rPr lang="zh-CN" altLang="en-US" dirty="0" smtClean="0"/>
              <a:t>处处志之</a:t>
            </a:r>
            <a:r>
              <a:rPr lang="en-US" dirty="0" smtClean="0"/>
              <a:t>”,</a:t>
            </a:r>
            <a:r>
              <a:rPr lang="zh-CN" altLang="en-US" dirty="0" smtClean="0"/>
              <a:t>最终却</a:t>
            </a:r>
            <a:r>
              <a:rPr lang="en-US" dirty="0" smtClean="0"/>
              <a:t>“</a:t>
            </a:r>
            <a:r>
              <a:rPr lang="zh-CN" altLang="en-US" dirty="0" smtClean="0"/>
              <a:t>不复得路</a:t>
            </a:r>
            <a:r>
              <a:rPr lang="en-US" dirty="0" smtClean="0"/>
              <a:t>”,</a:t>
            </a:r>
            <a:r>
              <a:rPr lang="zh-CN" altLang="en-US" dirty="0" smtClean="0"/>
              <a:t>其中寄寓了作者怎样的思想</a:t>
            </a:r>
            <a:r>
              <a:rPr lang="en-US" dirty="0" smtClean="0"/>
              <a:t>?</a:t>
            </a:r>
            <a:endParaRPr lang="zh-CN" altLang="en-US" dirty="0"/>
          </a:p>
        </p:txBody>
      </p:sp>
      <p:sp>
        <p:nvSpPr>
          <p:cNvPr id="3" name="文本占位符 2"/>
          <p:cNvSpPr>
            <a:spLocks noGrp="1"/>
          </p:cNvSpPr>
          <p:nvPr>
            <p:ph type="body" sz="quarter" idx="11"/>
          </p:nvPr>
        </p:nvSpPr>
        <p:spPr>
          <a:xfrm>
            <a:off x="738150" y="2428868"/>
            <a:ext cx="10715700" cy="714380"/>
          </a:xfrm>
        </p:spPr>
        <p:txBody>
          <a:bodyPr/>
          <a:lstStyle/>
          <a:p>
            <a:r>
              <a:rPr lang="zh-CN" altLang="en-US" dirty="0" smtClean="0"/>
              <a:t>示例</a:t>
            </a:r>
            <a:r>
              <a:rPr lang="en-US" dirty="0" smtClean="0"/>
              <a:t>:</a:t>
            </a:r>
            <a:r>
              <a:rPr lang="zh-CN" altLang="en-US" dirty="0" smtClean="0"/>
              <a:t>寄寓了作者对美好的理想社会的追求以及在当时的社会条件下理想无法实现的矛盾思想。</a:t>
            </a:r>
            <a:r>
              <a:rPr lang="en-US" dirty="0" smtClean="0"/>
              <a:t>“</a:t>
            </a:r>
            <a:r>
              <a:rPr lang="zh-CN" altLang="en-US" dirty="0" smtClean="0"/>
              <a:t>桃花源</a:t>
            </a:r>
            <a:r>
              <a:rPr lang="en-US" dirty="0" smtClean="0"/>
              <a:t>”</a:t>
            </a:r>
            <a:r>
              <a:rPr lang="zh-CN" altLang="en-US" dirty="0" smtClean="0"/>
              <a:t>即代表了他心目中的理想社会</a:t>
            </a:r>
            <a:r>
              <a:rPr lang="en-US" dirty="0" smtClean="0"/>
              <a:t>,</a:t>
            </a:r>
            <a:r>
              <a:rPr lang="zh-CN" altLang="en-US" dirty="0" smtClean="0"/>
              <a:t>文中的渔人虽</a:t>
            </a:r>
            <a:r>
              <a:rPr lang="en-US" dirty="0" smtClean="0"/>
              <a:t>“</a:t>
            </a:r>
            <a:r>
              <a:rPr lang="zh-CN" altLang="en-US" dirty="0" smtClean="0"/>
              <a:t>处处志之</a:t>
            </a:r>
            <a:r>
              <a:rPr lang="en-US" dirty="0" smtClean="0"/>
              <a:t>”,</a:t>
            </a:r>
            <a:r>
              <a:rPr lang="zh-CN" altLang="en-US" dirty="0" smtClean="0"/>
              <a:t>但终</a:t>
            </a:r>
            <a:r>
              <a:rPr lang="en-US" dirty="0" smtClean="0"/>
              <a:t>“</a:t>
            </a:r>
            <a:r>
              <a:rPr lang="zh-CN" altLang="en-US" dirty="0" smtClean="0"/>
              <a:t>不复得路</a:t>
            </a:r>
            <a:r>
              <a:rPr lang="en-US" dirty="0" smtClean="0"/>
              <a:t>”,</a:t>
            </a:r>
            <a:r>
              <a:rPr lang="zh-CN" altLang="en-US" dirty="0" smtClean="0"/>
              <a:t>暗示了桃源并不存在</a:t>
            </a:r>
            <a:r>
              <a:rPr lang="en-US" dirty="0" smtClean="0"/>
              <a:t>,</a:t>
            </a:r>
            <a:r>
              <a:rPr lang="zh-CN" altLang="en-US" dirty="0" smtClean="0"/>
              <a:t>这样的理想无法实现。</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小组交流</a:t>
            </a:r>
            <a:r>
              <a:rPr lang="en-US" dirty="0" smtClean="0"/>
              <a:t>,</a:t>
            </a:r>
            <a:r>
              <a:rPr lang="zh-CN" altLang="en-US" dirty="0" smtClean="0"/>
              <a:t>用一两句话概括课文的主题思想。</a:t>
            </a:r>
            <a:endParaRPr lang="zh-CN" altLang="en-US" dirty="0"/>
          </a:p>
        </p:txBody>
      </p:sp>
      <p:sp>
        <p:nvSpPr>
          <p:cNvPr id="3" name="文本占位符 2"/>
          <p:cNvSpPr>
            <a:spLocks noGrp="1"/>
          </p:cNvSpPr>
          <p:nvPr>
            <p:ph type="body" sz="quarter" idx="11"/>
          </p:nvPr>
        </p:nvSpPr>
        <p:spPr>
          <a:xfrm>
            <a:off x="1523968" y="1785926"/>
            <a:ext cx="9787006" cy="857256"/>
          </a:xfrm>
        </p:spPr>
        <p:txBody>
          <a:bodyPr/>
          <a:lstStyle/>
          <a:p>
            <a:r>
              <a:rPr lang="zh-CN" altLang="en-US" dirty="0" smtClean="0"/>
              <a:t>文章借武陵渔人行踪这一线索</a:t>
            </a:r>
            <a:r>
              <a:rPr lang="en-US" dirty="0" smtClean="0"/>
              <a:t>,</a:t>
            </a:r>
            <a:r>
              <a:rPr lang="zh-CN" altLang="en-US" dirty="0" smtClean="0"/>
              <a:t>把现实和理想境界联系起来</a:t>
            </a:r>
            <a:r>
              <a:rPr lang="en-US" dirty="0" smtClean="0"/>
              <a:t>,</a:t>
            </a:r>
            <a:r>
              <a:rPr lang="zh-CN" altLang="en-US" dirty="0" smtClean="0"/>
              <a:t>通过对桃花源的安宁和乐、自由平等生活的描绘</a:t>
            </a:r>
            <a:r>
              <a:rPr lang="en-US" dirty="0" smtClean="0"/>
              <a:t>,</a:t>
            </a:r>
            <a:r>
              <a:rPr lang="zh-CN" altLang="en-US" dirty="0" smtClean="0"/>
              <a:t>表现了作者追求美好生活的理想和对现实生活的不满。</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2626</TotalTime>
  <Words>1501</Words>
  <Application>Microsoft Office PowerPoint</Application>
  <PresentationFormat>自定义</PresentationFormat>
  <Paragraphs>129</Paragraphs>
  <Slides>21</Slides>
  <Notes>2</Notes>
  <HiddenSlides>0</HiddenSlides>
  <MMClips>0</MMClips>
  <ScaleCrop>false</ScaleCrop>
  <HeadingPairs>
    <vt:vector size="4" baseType="variant">
      <vt:variant>
        <vt:lpstr>主题</vt:lpstr>
      </vt:variant>
      <vt:variant>
        <vt:i4>2</vt:i4>
      </vt:variant>
      <vt:variant>
        <vt:lpstr>幻灯片标题</vt:lpstr>
      </vt:variant>
      <vt:variant>
        <vt:i4>21</vt:i4>
      </vt:variant>
    </vt:vector>
  </HeadingPairs>
  <TitlesOfParts>
    <vt:vector size="23"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611</cp:revision>
  <dcterms:created xsi:type="dcterms:W3CDTF">2017-02-11T06:33:00Z</dcterms:created>
  <dcterms:modified xsi:type="dcterms:W3CDTF">2019-12-27T08:43:35Z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