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Default Extension="png" ContentType="image/png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  <p:sldMasterId id="2147483673" r:id="rId2"/>
  </p:sldMasterIdLst>
  <p:notesMasterIdLst>
    <p:notesMasterId r:id="rId24"/>
  </p:notesMasterIdLst>
  <p:handoutMasterIdLst>
    <p:handoutMasterId r:id="rId25"/>
  </p:handoutMasterIdLst>
  <p:sldIdLst>
    <p:sldId id="371" r:id="rId3"/>
    <p:sldId id="429" r:id="rId4"/>
    <p:sldId id="444" r:id="rId5"/>
    <p:sldId id="488" r:id="rId6"/>
    <p:sldId id="428" r:id="rId7"/>
    <p:sldId id="445" r:id="rId8"/>
    <p:sldId id="489" r:id="rId9"/>
    <p:sldId id="443" r:id="rId10"/>
    <p:sldId id="455" r:id="rId11"/>
    <p:sldId id="397" r:id="rId12"/>
    <p:sldId id="493" r:id="rId13"/>
    <p:sldId id="461" r:id="rId14"/>
    <p:sldId id="494" r:id="rId15"/>
    <p:sldId id="478" r:id="rId16"/>
    <p:sldId id="495" r:id="rId17"/>
    <p:sldId id="496" r:id="rId18"/>
    <p:sldId id="497" r:id="rId19"/>
    <p:sldId id="477" r:id="rId20"/>
    <p:sldId id="492" r:id="rId21"/>
    <p:sldId id="476" r:id="rId22"/>
    <p:sldId id="395" r:id="rId23"/>
  </p:sldIdLst>
  <p:sldSz cx="12192000" cy="6858000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5pPr>
    <a:lvl6pPr marL="2286000" algn="l" defTabSz="914400" rtl="0" eaLnBrk="1" latinLnBrk="0" hangingPunct="1"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6pPr>
    <a:lvl7pPr marL="2743200" algn="l" defTabSz="914400" rtl="0" eaLnBrk="1" latinLnBrk="0" hangingPunct="1"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7pPr>
    <a:lvl8pPr marL="3200400" algn="l" defTabSz="914400" rtl="0" eaLnBrk="1" latinLnBrk="0" hangingPunct="1"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8pPr>
    <a:lvl9pPr marL="3657600" algn="l" defTabSz="914400" rtl="0" eaLnBrk="1" latinLnBrk="0" hangingPunct="1"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205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srgbClr val="FF0000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0000FF"/>
    <a:srgbClr val="FFFFFF"/>
    <a:srgbClr val="B608C8"/>
    <a:srgbClr val="EE8012"/>
    <a:srgbClr val="EB9415"/>
    <a:srgbClr val="35CBC4"/>
    <a:srgbClr val="558335"/>
    <a:srgbClr val="EB6FC8"/>
    <a:srgbClr val="000000"/>
    <a:srgbClr val="C9C9C9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8603FDC-E32A-4AB5-989C-0864C3EAD2B8}" styleName="主题样式 2 - 强调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DF18680-E054-41AD-8BC1-D1AEF772440D}" styleName="中度样式 2 - 强调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354" autoAdjust="0"/>
    <p:restoredTop sz="98795" autoAdjust="0"/>
  </p:normalViewPr>
  <p:slideViewPr>
    <p:cSldViewPr>
      <p:cViewPr varScale="1">
        <p:scale>
          <a:sx n="65" d="100"/>
          <a:sy n="65" d="100"/>
        </p:scale>
        <p:origin x="-138" y="-576"/>
      </p:cViewPr>
      <p:guideLst>
        <p:guide orient="horz" pos="2205"/>
        <p:guide pos="3840"/>
      </p:guideLst>
    </p:cSldViewPr>
  </p:slideViewPr>
  <p:outlineViewPr>
    <p:cViewPr>
      <p:scale>
        <a:sx n="33" d="100"/>
        <a:sy n="33" d="100"/>
      </p:scale>
      <p:origin x="0" y="9438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41" d="100"/>
          <a:sy n="41" d="100"/>
        </p:scale>
        <p:origin x="-1782" y="-11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367A1F79-9674-45EB-B8A6-1351A6753A23}" type="datetimeFigureOut">
              <a:rPr lang="zh-CN" altLang="en-US"/>
              <a:pPr>
                <a:defRPr/>
              </a:pPr>
              <a:t>2019/12/28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4A824B8-E200-4359-8853-E0F6A88E97B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A6695BAE-1F34-42A7-8D3E-D1B8CD91B1BA}" type="datetimeFigureOut">
              <a:rPr lang="zh-CN" altLang="en-US"/>
              <a:pPr>
                <a:defRPr/>
              </a:pPr>
              <a:t>2019/12/28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51922F9-717D-48C6-9265-54BFA63D79C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51922F9-717D-48C6-9265-54BFA63D79CE}" type="slidenum">
              <a:rPr lang="zh-CN" altLang="en-US" smtClean="0"/>
              <a:pPr>
                <a:defRPr/>
              </a:pPr>
              <a:t>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6019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8602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4CAB7FD-21D3-41BA-B92E-E96B567A9861}" type="slidenum">
              <a:rPr lang="zh-CN" alt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21</a:t>
            </a:fld>
            <a:endParaRPr lang="en-US" altLang="zh-CN"/>
          </a:p>
        </p:txBody>
      </p:sp>
    </p:spTree>
    <p:extLst>
      <p:ext uri="{BB962C8B-B14F-4D97-AF65-F5344CB8AC3E}">
        <p14:creationId xmlns="" xmlns:p14="http://schemas.microsoft.com/office/powerpoint/2010/main" val="35392880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358510" cy="5214974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2071678"/>
            <a:ext cx="10358510" cy="857256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11489047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学习目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66712" y="1571612"/>
            <a:ext cx="10930014" cy="4643470"/>
          </a:xfrm>
          <a:prstGeom prst="round2Same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effectLst/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下箭头标注 3"/>
          <p:cNvSpPr/>
          <p:nvPr userDrawn="1"/>
        </p:nvSpPr>
        <p:spPr>
          <a:xfrm>
            <a:off x="881026" y="785794"/>
            <a:ext cx="2071702" cy="801529"/>
          </a:xfrm>
          <a:prstGeom prst="downArrowCallout">
            <a:avLst/>
          </a:prstGeom>
          <a:solidFill>
            <a:schemeClr val="accent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学习目标</a:t>
            </a:r>
            <a:endParaRPr lang="zh-CN" altLang="en-US" sz="2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4214818"/>
            <a:ext cx="10358510" cy="857256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0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  <p:extLst>
      <p:ext uri="{BB962C8B-B14F-4D97-AF65-F5344CB8AC3E}">
        <p14:creationId xmlns="" xmlns:p14="http://schemas.microsoft.com/office/powerpoint/2010/main" val="18979127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358510" cy="78581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1785926"/>
            <a:ext cx="10358510" cy="185738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358510" cy="78581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1785926"/>
            <a:ext cx="10358510" cy="185738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5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881026" y="2714620"/>
            <a:ext cx="10358510" cy="1857388"/>
          </a:xfrm>
          <a:prstGeom prst="rect">
            <a:avLst/>
          </a:prstGeom>
        </p:spPr>
        <p:txBody>
          <a:bodyPr/>
          <a:lstStyle>
            <a:lvl1pPr marL="0" indent="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预习导学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643050"/>
            <a:ext cx="10358510" cy="435771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8" name="下箭头标注 7"/>
          <p:cNvSpPr/>
          <p:nvPr userDrawn="1"/>
        </p:nvSpPr>
        <p:spPr>
          <a:xfrm>
            <a:off x="881026" y="785794"/>
            <a:ext cx="2071702" cy="801529"/>
          </a:xfrm>
          <a:prstGeom prst="downArrowCallout">
            <a:avLst/>
          </a:prstGeom>
          <a:solidFill>
            <a:schemeClr val="accent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预习导学</a:t>
            </a:r>
            <a:endParaRPr lang="zh-CN" altLang="en-US" sz="2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2571744"/>
            <a:ext cx="10358510" cy="857256"/>
          </a:xfrm>
          <a:prstGeom prst="rect">
            <a:avLst/>
          </a:prstGeom>
        </p:spPr>
        <p:txBody>
          <a:bodyPr/>
          <a:lstStyle>
            <a:lvl1pPr marL="0" indent="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探究新知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643050"/>
            <a:ext cx="10358510" cy="435771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7" name="下箭头标注 6"/>
          <p:cNvSpPr/>
          <p:nvPr userDrawn="1"/>
        </p:nvSpPr>
        <p:spPr>
          <a:xfrm>
            <a:off x="881026" y="785794"/>
            <a:ext cx="2071702" cy="801529"/>
          </a:xfrm>
          <a:prstGeom prst="downArrowCallout">
            <a:avLst/>
          </a:prstGeom>
          <a:solidFill>
            <a:schemeClr val="accent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合作探究</a:t>
            </a:r>
            <a:endParaRPr lang="zh-CN" altLang="en-US" sz="2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2428868"/>
            <a:ext cx="10358510" cy="785818"/>
          </a:xfrm>
          <a:prstGeom prst="rect">
            <a:avLst/>
          </a:prstGeom>
        </p:spPr>
        <p:txBody>
          <a:bodyPr/>
          <a:lstStyle>
            <a:lvl1pPr marL="0" indent="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1571612"/>
            <a:ext cx="10358510" cy="4214842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358510" cy="5214974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5" Type="http://schemas.openxmlformats.org/officeDocument/2006/relationships/slideLayout" Target="../slideLayouts/slideLayout7.xml"/><Relationship Id="rId4" Type="http://schemas.openxmlformats.org/officeDocument/2006/relationships/slideLayout" Target="../slideLayouts/slideLayout6.xml"/><Relationship Id="rId9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090" name="Picture 1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9091" name="Slide Number Placeholder 5"/>
          <p:cNvSpPr txBox="1">
            <a:spLocks noChangeArrowheads="1"/>
          </p:cNvSpPr>
          <p:nvPr userDrawn="1"/>
        </p:nvSpPr>
        <p:spPr bwMode="auto">
          <a:xfrm>
            <a:off x="11641138" y="6453188"/>
            <a:ext cx="407987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45709" anchor="ctr"/>
          <a:lstStyle/>
          <a:p>
            <a:pPr algn="ctr">
              <a:buFont typeface="Arial" pitchFamily="34" charset="0"/>
              <a:buNone/>
            </a:pPr>
            <a:fld id="{D422CB99-868B-43A7-BE81-7449AC7F803D}" type="slidenum">
              <a:rPr lang="en-US" altLang="zh-CN" sz="1200" b="0">
                <a:solidFill>
                  <a:srgbClr val="F9FBFA"/>
                </a:solidFill>
                <a:latin typeface="微软雅黑" pitchFamily="34" charset="-122"/>
              </a:rPr>
              <a:pPr algn="ctr">
                <a:buFont typeface="Arial" pitchFamily="34" charset="0"/>
                <a:buNone/>
              </a:pPr>
              <a:t>‹#›</a:t>
            </a:fld>
            <a:endParaRPr lang="en-US" altLang="zh-CN" sz="1200" b="0">
              <a:solidFill>
                <a:srgbClr val="F9FBFA"/>
              </a:solidFill>
              <a:latin typeface="微软雅黑" pitchFamily="34" charset="-122"/>
            </a:endParaRPr>
          </a:p>
        </p:txBody>
      </p:sp>
      <p:sp>
        <p:nvSpPr>
          <p:cNvPr id="89092" name="Slide Number Placeholder 5"/>
          <p:cNvSpPr txBox="1">
            <a:spLocks noChangeArrowheads="1"/>
          </p:cNvSpPr>
          <p:nvPr userDrawn="1"/>
        </p:nvSpPr>
        <p:spPr bwMode="auto">
          <a:xfrm>
            <a:off x="11641138" y="6453188"/>
            <a:ext cx="407987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45709" anchor="ctr"/>
          <a:lstStyle/>
          <a:p>
            <a:pPr algn="ctr">
              <a:buFont typeface="Arial" pitchFamily="34" charset="0"/>
              <a:buNone/>
            </a:pPr>
            <a:fld id="{DAC4F539-E542-443C-8D1B-154377A4059F}" type="slidenum">
              <a:rPr lang="en-US" altLang="zh-CN" sz="1200" b="0">
                <a:solidFill>
                  <a:srgbClr val="F9FBFA"/>
                </a:solidFill>
                <a:latin typeface="微软雅黑" pitchFamily="34" charset="-122"/>
              </a:rPr>
              <a:pPr algn="ctr">
                <a:buFont typeface="Arial" pitchFamily="34" charset="0"/>
                <a:buNone/>
              </a:pPr>
              <a:t>‹#›</a:t>
            </a:fld>
            <a:endParaRPr lang="en-US" altLang="zh-CN" sz="1200" b="0">
              <a:solidFill>
                <a:srgbClr val="F9FBFA"/>
              </a:solidFill>
              <a:latin typeface="微软雅黑" pitchFamily="34" charset="-122"/>
            </a:endParaRP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7" r:id="rId1"/>
    <p:sldLayoutId id="2147483690" r:id="rId2"/>
  </p:sldLayoutIdLst>
  <p:transition spd="slow"/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5">
            <a:extLst>
              <a:ext uri="{FF2B5EF4-FFF2-40B4-BE49-F238E27FC236}">
                <a16:creationId xmlns="" xmlns:a16="http://schemas.microsoft.com/office/drawing/2014/main" id="{90C972B7-75CB-4FE4-A103-D9FCE618E341}"/>
              </a:ext>
            </a:extLst>
          </p:cNvPr>
          <p:cNvSpPr>
            <a:spLocks noChangeArrowheads="1"/>
          </p:cNvSpPr>
          <p:nvPr userDrawn="1"/>
        </p:nvSpPr>
        <p:spPr bwMode="auto">
          <a:xfrm rot="-5400000">
            <a:off x="10285380" y="19160"/>
            <a:ext cx="1059087" cy="1008063"/>
          </a:xfrm>
          <a:custGeom>
            <a:avLst/>
            <a:gdLst/>
            <a:ahLst/>
            <a:cxnLst>
              <a:cxn ang="0">
                <a:pos x="29842" y="0"/>
              </a:cxn>
              <a:cxn ang="0">
                <a:pos x="4732299" y="0"/>
              </a:cxn>
              <a:cxn ang="0">
                <a:pos x="4732299" y="655200"/>
              </a:cxn>
              <a:cxn ang="0">
                <a:pos x="0" y="655200"/>
              </a:cxn>
              <a:cxn ang="0">
                <a:pos x="0" y="651669"/>
              </a:cxn>
              <a:cxn ang="0">
                <a:pos x="25384" y="651669"/>
              </a:cxn>
              <a:cxn ang="0">
                <a:pos x="393662" y="323851"/>
              </a:cxn>
            </a:cxnLst>
            <a:rect l="0" t="0" r="r" b="b"/>
            <a:pathLst>
              <a:path w="4732299" h="655200">
                <a:moveTo>
                  <a:pt x="29842" y="0"/>
                </a:moveTo>
                <a:lnTo>
                  <a:pt x="4732299" y="0"/>
                </a:lnTo>
                <a:lnTo>
                  <a:pt x="4732299" y="655200"/>
                </a:lnTo>
                <a:lnTo>
                  <a:pt x="0" y="655200"/>
                </a:lnTo>
                <a:lnTo>
                  <a:pt x="0" y="651669"/>
                </a:lnTo>
                <a:lnTo>
                  <a:pt x="25384" y="651669"/>
                </a:lnTo>
                <a:lnTo>
                  <a:pt x="393662" y="323851"/>
                </a:lnTo>
                <a:close/>
              </a:path>
            </a:pathLst>
          </a:custGeom>
          <a:solidFill>
            <a:srgbClr val="FFFFFF">
              <a:alpha val="85097"/>
            </a:srgbClr>
          </a:solidFill>
          <a:ln w="3175" cap="flat" cmpd="sng" algn="ctr">
            <a:noFill/>
            <a:prstDash val="solid"/>
            <a:round/>
            <a:headEnd/>
            <a:tailEnd/>
          </a:ln>
          <a:effectLst>
            <a:outerShdw dist="38100" dir="5400000" algn="t" rotWithShape="0">
              <a:srgbClr val="000000">
                <a:alpha val="39999"/>
              </a:srgbClr>
            </a:outerShdw>
          </a:effec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7" name="矩形 9">
            <a:extLst>
              <a:ext uri="{FF2B5EF4-FFF2-40B4-BE49-F238E27FC236}">
                <a16:creationId xmlns="" xmlns:a16="http://schemas.microsoft.com/office/drawing/2014/main" id="{4B876050-6EAA-4FC6-AA85-6FF1AFFCB4FE}"/>
              </a:ext>
            </a:extLst>
          </p:cNvPr>
          <p:cNvSpPr/>
          <p:nvPr userDrawn="1"/>
        </p:nvSpPr>
        <p:spPr>
          <a:xfrm>
            <a:off x="1452530" y="0"/>
            <a:ext cx="10739470" cy="542925"/>
          </a:xfrm>
          <a:prstGeom prst="snip2DiagRect">
            <a:avLst>
              <a:gd name="adj1" fmla="val 50000"/>
              <a:gd name="adj2" fmla="val 16667"/>
            </a:avLst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/>
          </a:p>
        </p:txBody>
      </p:sp>
      <p:sp>
        <p:nvSpPr>
          <p:cNvPr id="9" name="矩形 12">
            <a:extLst>
              <a:ext uri="{FF2B5EF4-FFF2-40B4-BE49-F238E27FC236}">
                <a16:creationId xmlns="" xmlns:a16="http://schemas.microsoft.com/office/drawing/2014/main" id="{E9B06FAD-39AE-4A0A-AA38-3ACDEF7CD4D7}"/>
              </a:ext>
            </a:extLst>
          </p:cNvPr>
          <p:cNvSpPr/>
          <p:nvPr userDrawn="1"/>
        </p:nvSpPr>
        <p:spPr>
          <a:xfrm>
            <a:off x="0" y="106785"/>
            <a:ext cx="1353568" cy="369887"/>
          </a:xfrm>
          <a:prstGeom prst="rect">
            <a:avLst/>
          </a:prstGeom>
        </p:spPr>
        <p:txBody>
          <a:bodyPr/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b="0" dirty="0">
                <a:solidFill>
                  <a:srgbClr val="0070C0"/>
                </a:solidFill>
                <a:latin typeface="微软雅黑" pitchFamily="34" charset="-122"/>
              </a:rPr>
              <a:t>第  </a:t>
            </a:r>
            <a:fld id="{E29A5833-BF3C-46DD-ABB9-8C7DF1E18923}" type="slidenum">
              <a:rPr lang="zh-CN" altLang="en-US" sz="1600" b="1" smtClean="0">
                <a:solidFill>
                  <a:srgbClr val="0070C0"/>
                </a:solidFill>
                <a:latin typeface="+mn-lt"/>
                <a:ea typeface="+mn-ea"/>
              </a:rPr>
              <a:pPr algn="dist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r>
              <a:rPr lang="zh-CN" altLang="en-US" sz="1600" b="0" dirty="0">
                <a:solidFill>
                  <a:srgbClr val="0070C0"/>
                </a:solidFill>
                <a:latin typeface="+mn-lt"/>
                <a:ea typeface="+mn-ea"/>
              </a:rPr>
              <a:t>  </a:t>
            </a:r>
            <a:r>
              <a:rPr lang="zh-CN" altLang="en-US" sz="1600" b="0" dirty="0">
                <a:solidFill>
                  <a:srgbClr val="0070C0"/>
                </a:solidFill>
                <a:latin typeface="微软雅黑" pitchFamily="34" charset="-122"/>
              </a:rPr>
              <a:t>页</a:t>
            </a:r>
          </a:p>
        </p:txBody>
      </p:sp>
      <p:sp>
        <p:nvSpPr>
          <p:cNvPr id="12" name="Rectangle 5">
            <a:extLst>
              <a:ext uri="{FF2B5EF4-FFF2-40B4-BE49-F238E27FC236}">
                <a16:creationId xmlns="" xmlns:a16="http://schemas.microsoft.com/office/drawing/2014/main" id="{87DB1F45-732C-4526-A59D-CF5FB69A3C21}"/>
              </a:ext>
            </a:extLst>
          </p:cNvPr>
          <p:cNvSpPr>
            <a:spLocks noChangeArrowheads="1"/>
          </p:cNvSpPr>
          <p:nvPr userDrawn="1"/>
        </p:nvSpPr>
        <p:spPr bwMode="auto">
          <a:xfrm rot="-5400000">
            <a:off x="10288506" y="22336"/>
            <a:ext cx="1052736" cy="1008063"/>
          </a:xfrm>
          <a:custGeom>
            <a:avLst/>
            <a:gdLst/>
            <a:ahLst/>
            <a:cxnLst>
              <a:cxn ang="0">
                <a:pos x="29842" y="0"/>
              </a:cxn>
              <a:cxn ang="0">
                <a:pos x="4732299" y="0"/>
              </a:cxn>
              <a:cxn ang="0">
                <a:pos x="4732299" y="655200"/>
              </a:cxn>
              <a:cxn ang="0">
                <a:pos x="0" y="655200"/>
              </a:cxn>
              <a:cxn ang="0">
                <a:pos x="0" y="651669"/>
              </a:cxn>
              <a:cxn ang="0">
                <a:pos x="25384" y="651669"/>
              </a:cxn>
              <a:cxn ang="0">
                <a:pos x="393662" y="323851"/>
              </a:cxn>
            </a:cxnLst>
            <a:rect l="0" t="0" r="r" b="b"/>
            <a:pathLst>
              <a:path w="4732299" h="655200">
                <a:moveTo>
                  <a:pt x="29842" y="0"/>
                </a:moveTo>
                <a:lnTo>
                  <a:pt x="4732299" y="0"/>
                </a:lnTo>
                <a:lnTo>
                  <a:pt x="4732299" y="655200"/>
                </a:lnTo>
                <a:lnTo>
                  <a:pt x="0" y="655200"/>
                </a:lnTo>
                <a:lnTo>
                  <a:pt x="0" y="651669"/>
                </a:lnTo>
                <a:lnTo>
                  <a:pt x="25384" y="651669"/>
                </a:lnTo>
                <a:lnTo>
                  <a:pt x="393662" y="323851"/>
                </a:lnTo>
                <a:close/>
              </a:path>
            </a:pathLst>
          </a:custGeom>
          <a:solidFill>
            <a:srgbClr val="FFFFFF">
              <a:alpha val="85097"/>
            </a:srgbClr>
          </a:solidFill>
          <a:ln w="3175" cap="flat" cmpd="sng" algn="ctr">
            <a:noFill/>
            <a:prstDash val="solid"/>
            <a:round/>
            <a:headEnd/>
            <a:tailEnd/>
          </a:ln>
          <a:effectLst>
            <a:outerShdw dist="38100" dir="5400000" algn="t" rotWithShape="0">
              <a:srgbClr val="000000">
                <a:alpha val="39999"/>
              </a:srgbClr>
            </a:outerShdw>
          </a:effec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3" name="TextBox 13">
            <a:extLst>
              <a:ext uri="{FF2B5EF4-FFF2-40B4-BE49-F238E27FC236}">
                <a16:creationId xmlns="" xmlns:a16="http://schemas.microsoft.com/office/drawing/2014/main" id="{AB1CAB90-8933-4F54-8877-27446346C721}"/>
              </a:ext>
            </a:extLst>
          </p:cNvPr>
          <p:cNvSpPr txBox="1"/>
          <p:nvPr userDrawn="1"/>
        </p:nvSpPr>
        <p:spPr>
          <a:xfrm>
            <a:off x="10302911" y="173038"/>
            <a:ext cx="1008063" cy="338554"/>
          </a:xfrm>
          <a:prstGeom prst="rect">
            <a:avLst/>
          </a:prstGeom>
          <a:noFill/>
          <a:effectLst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b="1" dirty="0" smtClean="0">
                <a:solidFill>
                  <a:schemeClr val="tx1"/>
                </a:solidFill>
                <a:latin typeface="微软雅黑" pitchFamily="34" charset="-122"/>
              </a:rPr>
              <a:t>第四单元</a:t>
            </a:r>
            <a:endParaRPr lang="en-US" altLang="zh-CN" sz="1600" b="1" dirty="0">
              <a:solidFill>
                <a:schemeClr val="tx1"/>
              </a:solidFill>
              <a:latin typeface="微软雅黑" pitchFamily="34" charset="-122"/>
            </a:endParaRPr>
          </a:p>
        </p:txBody>
      </p:sp>
      <p:sp>
        <p:nvSpPr>
          <p:cNvPr id="14" name="TextBox 15">
            <a:extLst>
              <a:ext uri="{FF2B5EF4-FFF2-40B4-BE49-F238E27FC236}">
                <a16:creationId xmlns="" xmlns:a16="http://schemas.microsoft.com/office/drawing/2014/main" id="{2C3804B7-DF39-4FDD-983B-BA3CDF4C0456}"/>
              </a:ext>
            </a:extLst>
          </p:cNvPr>
          <p:cNvSpPr txBox="1"/>
          <p:nvPr userDrawn="1"/>
        </p:nvSpPr>
        <p:spPr>
          <a:xfrm>
            <a:off x="10310842" y="614016"/>
            <a:ext cx="1008063" cy="369332"/>
          </a:xfrm>
          <a:prstGeom prst="rect">
            <a:avLst/>
          </a:prstGeom>
          <a:noFill/>
          <a:effectLst/>
        </p:spPr>
        <p:txBody>
          <a:bodyPr>
            <a:spAutoFit/>
          </a:bodyPr>
          <a:lstStyle/>
          <a:p>
            <a:pPr algn="ctr"/>
            <a:r>
              <a:rPr lang="en-US" altLang="zh-CN" sz="1800" b="1" dirty="0" smtClean="0">
                <a:solidFill>
                  <a:schemeClr val="accent5">
                    <a:lumMod val="50000"/>
                  </a:schemeClr>
                </a:solidFill>
                <a:latin typeface="微软雅黑" pitchFamily="34" charset="-122"/>
              </a:rPr>
              <a:t>13</a:t>
            </a:r>
            <a:endParaRPr lang="en-US" altLang="zh-CN" sz="1800" b="1" dirty="0">
              <a:solidFill>
                <a:schemeClr val="accent5">
                  <a:lumMod val="50000"/>
                </a:schemeClr>
              </a:solidFill>
              <a:latin typeface="微软雅黑" pitchFamily="34" charset="-122"/>
            </a:endParaRPr>
          </a:p>
        </p:txBody>
      </p:sp>
      <p:cxnSp>
        <p:nvCxnSpPr>
          <p:cNvPr id="17" name="直接连接符 16">
            <a:extLst>
              <a:ext uri="{FF2B5EF4-FFF2-40B4-BE49-F238E27FC236}">
                <a16:creationId xmlns="" xmlns:a16="http://schemas.microsoft.com/office/drawing/2014/main" id="{0804E4FB-3903-488F-BBD8-8EC5686172E5}"/>
              </a:ext>
            </a:extLst>
          </p:cNvPr>
          <p:cNvCxnSpPr/>
          <p:nvPr userDrawn="1"/>
        </p:nvCxnSpPr>
        <p:spPr>
          <a:xfrm>
            <a:off x="10455355" y="536575"/>
            <a:ext cx="720725" cy="0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3807794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96" r:id="rId2"/>
    <p:sldLayoutId id="2147483698" r:id="rId3"/>
    <p:sldLayoutId id="2147483694" r:id="rId4"/>
    <p:sldLayoutId id="2147483693" r:id="rId5"/>
    <p:sldLayoutId id="2147483699" r:id="rId6"/>
    <p:sldLayoutId id="2147483691" r:id="rId7"/>
    <p:sldLayoutId id="2147483695" r:id="rId8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A_文本框 26">
            <a:extLst>
              <a:ext uri="{FF2B5EF4-FFF2-40B4-BE49-F238E27FC236}">
                <a16:creationId xmlns="" xmlns:a16="http://schemas.microsoft.com/office/drawing/2014/main" id="{BF4CD2C8-D272-4AC8-B9D7-A5F0AF826858}"/>
              </a:ext>
            </a:extLst>
          </p:cNvPr>
          <p:cNvSpPr txBox="1"/>
          <p:nvPr/>
        </p:nvSpPr>
        <p:spPr>
          <a:xfrm>
            <a:off x="595274" y="428604"/>
            <a:ext cx="3338411" cy="52322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 algn="ctr">
              <a:defRPr sz="4000">
                <a:solidFill>
                  <a:srgbClr val="3F403E"/>
                </a:solidFill>
                <a:latin typeface="微软雅黑"/>
                <a:ea typeface="微软雅黑"/>
                <a:cs typeface="微软雅黑"/>
                <a:sym typeface="微软雅黑"/>
              </a:defRPr>
            </a:lvl1pPr>
          </a:lstStyle>
          <a:p>
            <a:r>
              <a:rPr lang="zh-CN" altLang="en-US" sz="280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uFill>
                  <a:solidFill>
                    <a:srgbClr val="0000FF"/>
                  </a:solidFill>
                </a:uFill>
                <a:latin typeface="黑体" panose="02010609060101010101" pitchFamily="49" charset="-122"/>
                <a:ea typeface="黑体" panose="02010609060101010101" pitchFamily="49" charset="-122"/>
              </a:rPr>
              <a:t>导学案课堂同步用书</a:t>
            </a:r>
            <a:endParaRPr sz="2800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uFill>
                <a:solidFill>
                  <a:srgbClr val="0000FF"/>
                </a:solidFill>
              </a:u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0" name="文本框 29">
            <a:extLst>
              <a:ext uri="{FF2B5EF4-FFF2-40B4-BE49-F238E27FC236}">
                <a16:creationId xmlns="" xmlns:a16="http://schemas.microsoft.com/office/drawing/2014/main" id="{F2E513BD-603F-40C5-8B26-136735651DD9}"/>
              </a:ext>
            </a:extLst>
          </p:cNvPr>
          <p:cNvSpPr txBox="1"/>
          <p:nvPr/>
        </p:nvSpPr>
        <p:spPr>
          <a:xfrm>
            <a:off x="8667768" y="642918"/>
            <a:ext cx="3143272" cy="338554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八年级</a:t>
            </a:r>
            <a:r>
              <a:rPr lang="en-US" altLang="zh-CN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·</a:t>
            </a:r>
            <a:r>
              <a:rPr lang="zh-CN" altLang="en-US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语文</a:t>
            </a:r>
            <a:r>
              <a:rPr lang="en-US" altLang="zh-CN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· </a:t>
            </a:r>
            <a:r>
              <a:rPr lang="zh-CN" altLang="en-US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人教版</a:t>
            </a:r>
            <a:r>
              <a:rPr lang="en-US" altLang="zh-CN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·</a:t>
            </a:r>
            <a:r>
              <a:rPr lang="zh-CN" altLang="en-US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下册</a:t>
            </a:r>
            <a:endParaRPr lang="zh-CN" altLang="en-US" sz="1600" dirty="0">
              <a:solidFill>
                <a:schemeClr val="accent1">
                  <a:lumMod val="75000"/>
                  <a:lumOff val="25000"/>
                </a:schemeClr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5167306" y="4000504"/>
            <a:ext cx="353173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smtClean="0"/>
              <a:t>13.</a:t>
            </a:r>
            <a:r>
              <a:rPr lang="zh-CN" altLang="en-US" sz="3600" dirty="0" smtClean="0"/>
              <a:t>最后一次讲演</a:t>
            </a:r>
            <a:endParaRPr lang="zh-CN" altLang="en-US" sz="3600" dirty="0"/>
          </a:p>
        </p:txBody>
      </p:sp>
      <p:sp>
        <p:nvSpPr>
          <p:cNvPr id="24" name="动作按钮: 声音 23">
            <a:hlinkClick r:id="" action="ppaction://noaction" highlightClick="1">
              <a:snd r:embed="rId2" name="applause.wav" builtIn="1"/>
            </a:hlinkClick>
          </p:cNvPr>
          <p:cNvSpPr/>
          <p:nvPr/>
        </p:nvSpPr>
        <p:spPr>
          <a:xfrm>
            <a:off x="3881422" y="4000504"/>
            <a:ext cx="928694" cy="642942"/>
          </a:xfrm>
          <a:prstGeom prst="actionButtonSound">
            <a:avLst/>
          </a:prstGeom>
          <a:ln w="25400">
            <a:solidFill>
              <a:schemeClr val="accent1">
                <a:lumMod val="90000"/>
                <a:lumOff val="10000"/>
              </a:schemeClr>
            </a:solidFill>
            <a:miter/>
          </a:ln>
        </p:spPr>
        <p:txBody>
          <a:bodyPr lIns="45719" rIns="45719" rtlCol="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pic>
        <p:nvPicPr>
          <p:cNvPr id="8" name="第4单元.eps" descr="id:2147497470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738150" y="1785926"/>
            <a:ext cx="10358510" cy="1802671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19379266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占位符 9"/>
          <p:cNvSpPr>
            <a:spLocks noGrp="1"/>
          </p:cNvSpPr>
          <p:nvPr>
            <p:ph type="body" sz="quarter" idx="10"/>
          </p:nvPr>
        </p:nvSpPr>
        <p:spPr>
          <a:xfrm>
            <a:off x="881026" y="1643050"/>
            <a:ext cx="10572824" cy="4357718"/>
          </a:xfrm>
        </p:spPr>
        <p:txBody>
          <a:bodyPr/>
          <a:lstStyle/>
          <a:p>
            <a:r>
              <a:rPr lang="zh-CN" altLang="en-US" dirty="0" smtClean="0"/>
              <a:t>一、问题</a:t>
            </a:r>
            <a:r>
              <a:rPr lang="en-US" dirty="0" smtClean="0"/>
              <a:t>:</a:t>
            </a:r>
            <a:r>
              <a:rPr lang="zh-CN" altLang="en-US" dirty="0" smtClean="0"/>
              <a:t>粗读课文</a:t>
            </a:r>
            <a:r>
              <a:rPr lang="en-US" dirty="0" smtClean="0"/>
              <a:t>,</a:t>
            </a:r>
            <a:r>
              <a:rPr lang="zh-CN" altLang="en-US" dirty="0" smtClean="0"/>
              <a:t>感知内容。</a:t>
            </a:r>
            <a:endParaRPr lang="en-US" altLang="zh-CN" dirty="0" smtClean="0"/>
          </a:p>
          <a:p>
            <a:r>
              <a:rPr lang="zh-CN" altLang="en-US" dirty="0" smtClean="0"/>
              <a:t>这篇演讲词的主要内容是什么</a:t>
            </a:r>
            <a:r>
              <a:rPr lang="en-US" dirty="0" smtClean="0"/>
              <a:t>?</a:t>
            </a:r>
            <a:endParaRPr lang="zh-CN" altLang="en-US" dirty="0" smtClean="0"/>
          </a:p>
          <a:p>
            <a:endParaRPr lang="zh-CN" altLang="en-US" dirty="0"/>
          </a:p>
        </p:txBody>
      </p:sp>
    </p:spTree>
    <p:extLst>
      <p:ext uri="{BB962C8B-B14F-4D97-AF65-F5344CB8AC3E}">
        <p14:creationId xmlns="" xmlns:p14="http://schemas.microsoft.com/office/powerpoint/2010/main" val="76979132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1"/>
          </p:nvPr>
        </p:nvSpPr>
        <p:spPr/>
        <p:txBody>
          <a:bodyPr/>
          <a:lstStyle/>
          <a:p>
            <a:r>
              <a:rPr lang="en-US" dirty="0" smtClean="0"/>
              <a:t>①</a:t>
            </a:r>
            <a:r>
              <a:rPr lang="zh-CN" altLang="en-US" dirty="0" smtClean="0"/>
              <a:t>揭露国民党反动派的卑劣无耻</a:t>
            </a:r>
            <a:r>
              <a:rPr lang="en-US" dirty="0" smtClean="0"/>
              <a:t>,</a:t>
            </a:r>
            <a:r>
              <a:rPr lang="zh-CN" altLang="en-US" dirty="0" smtClean="0"/>
              <a:t>高度颂扬李公朴先生和昆明人民的斗争精神</a:t>
            </a:r>
            <a:r>
              <a:rPr lang="en-US" dirty="0" smtClean="0"/>
              <a:t>;②</a:t>
            </a:r>
            <a:r>
              <a:rPr lang="zh-CN" altLang="en-US" dirty="0" smtClean="0"/>
              <a:t>揭穿国民党反动派的虚伪本性</a:t>
            </a:r>
            <a:r>
              <a:rPr lang="en-US" dirty="0" smtClean="0"/>
              <a:t>,</a:t>
            </a:r>
            <a:r>
              <a:rPr lang="zh-CN" altLang="en-US" dirty="0" smtClean="0"/>
              <a:t>指出人民必胜</a:t>
            </a:r>
            <a:r>
              <a:rPr lang="en-US" dirty="0" smtClean="0"/>
              <a:t>,</a:t>
            </a:r>
            <a:r>
              <a:rPr lang="zh-CN" altLang="en-US" dirty="0" smtClean="0"/>
              <a:t>光明就在眼前。</a:t>
            </a:r>
          </a:p>
          <a:p>
            <a:endParaRPr lang="zh-CN" altLang="en-US" dirty="0"/>
          </a:p>
        </p:txBody>
      </p:sp>
      <p:sp>
        <p:nvSpPr>
          <p:cNvPr id="5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/>
              <a:t>二、问题</a:t>
            </a:r>
            <a:r>
              <a:rPr lang="en-US" dirty="0" smtClean="0"/>
              <a:t>:</a:t>
            </a:r>
            <a:r>
              <a:rPr lang="zh-CN" altLang="en-US" dirty="0" smtClean="0"/>
              <a:t>跳读搜索</a:t>
            </a:r>
            <a:r>
              <a:rPr lang="en-US" dirty="0" smtClean="0"/>
              <a:t>,</a:t>
            </a:r>
            <a:r>
              <a:rPr lang="zh-CN" altLang="en-US" dirty="0" smtClean="0"/>
              <a:t>理解情感。</a:t>
            </a:r>
          </a:p>
          <a:p>
            <a:r>
              <a:rPr lang="zh-CN" altLang="en-US" dirty="0" smtClean="0"/>
              <a:t>从闻一多先生的演讲中我们能感受到他对李公朴、昆明人民和国民党反动派分别是怎样的感情</a:t>
            </a:r>
            <a:r>
              <a:rPr lang="en-US" dirty="0" smtClean="0"/>
              <a:t>?</a:t>
            </a:r>
            <a:endParaRPr lang="zh-CN" altLang="en-US" dirty="0" smtClean="0"/>
          </a:p>
          <a:p>
            <a:r>
              <a:rPr lang="zh-CN" altLang="en-US" dirty="0" smtClean="0"/>
              <a:t>找出饱含情感的语句</a:t>
            </a:r>
            <a:r>
              <a:rPr lang="en-US" dirty="0" smtClean="0"/>
              <a:t>,</a:t>
            </a:r>
            <a:r>
              <a:rPr lang="zh-CN" altLang="en-US" dirty="0" smtClean="0"/>
              <a:t>反复诵读</a:t>
            </a:r>
            <a:r>
              <a:rPr lang="en-US" dirty="0" smtClean="0"/>
              <a:t>,</a:t>
            </a:r>
            <a:r>
              <a:rPr lang="zh-CN" altLang="en-US" dirty="0" smtClean="0"/>
              <a:t>在朗读中体会作者情感。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1"/>
          </p:nvPr>
        </p:nvSpPr>
        <p:spPr>
          <a:xfrm>
            <a:off x="523836" y="1214422"/>
            <a:ext cx="11287204" cy="4214842"/>
          </a:xfrm>
        </p:spPr>
        <p:txBody>
          <a:bodyPr/>
          <a:lstStyle/>
          <a:p>
            <a:r>
              <a:rPr lang="zh-CN" altLang="en-US" dirty="0" smtClean="0"/>
              <a:t>表达强烈感情的语句</a:t>
            </a:r>
            <a:r>
              <a:rPr lang="en-US" dirty="0" smtClean="0"/>
              <a:t>:</a:t>
            </a:r>
            <a:endParaRPr lang="zh-CN" altLang="en-US" dirty="0" smtClean="0"/>
          </a:p>
          <a:p>
            <a:r>
              <a:rPr lang="en-US" dirty="0" smtClean="0"/>
              <a:t>①</a:t>
            </a:r>
            <a:r>
              <a:rPr lang="zh-CN" altLang="en-US" dirty="0" smtClean="0"/>
              <a:t>我们的光明</a:t>
            </a:r>
            <a:r>
              <a:rPr lang="en-US" dirty="0" smtClean="0"/>
              <a:t>,</a:t>
            </a:r>
            <a:r>
              <a:rPr lang="zh-CN" altLang="en-US" dirty="0" smtClean="0"/>
              <a:t>就是反动派的末日</a:t>
            </a:r>
            <a:r>
              <a:rPr lang="en-US" dirty="0" smtClean="0"/>
              <a:t>!</a:t>
            </a:r>
            <a:endParaRPr lang="zh-CN" altLang="en-US" dirty="0" smtClean="0"/>
          </a:p>
          <a:p>
            <a:r>
              <a:rPr lang="en-US" dirty="0" smtClean="0"/>
              <a:t>②</a:t>
            </a:r>
            <a:r>
              <a:rPr lang="zh-CN" altLang="en-US" dirty="0" smtClean="0"/>
              <a:t>正义是杀不完的</a:t>
            </a:r>
            <a:r>
              <a:rPr lang="en-US" dirty="0" smtClean="0"/>
              <a:t>,</a:t>
            </a:r>
            <a:r>
              <a:rPr lang="zh-CN" altLang="en-US" dirty="0" smtClean="0"/>
              <a:t>因为真理永远存在</a:t>
            </a:r>
            <a:r>
              <a:rPr lang="en-US" dirty="0" smtClean="0"/>
              <a:t>!</a:t>
            </a:r>
            <a:endParaRPr lang="zh-CN" altLang="en-US" dirty="0" smtClean="0"/>
          </a:p>
          <a:p>
            <a:r>
              <a:rPr lang="en-US" dirty="0" smtClean="0"/>
              <a:t>③</a:t>
            </a:r>
            <a:r>
              <a:rPr lang="zh-CN" altLang="en-US" dirty="0" smtClean="0"/>
              <a:t>我们随时像李先生一样</a:t>
            </a:r>
            <a:r>
              <a:rPr lang="en-US" dirty="0" smtClean="0"/>
              <a:t>,</a:t>
            </a:r>
            <a:r>
              <a:rPr lang="zh-CN" altLang="en-US" dirty="0" smtClean="0"/>
              <a:t>前脚跨出大门</a:t>
            </a:r>
            <a:r>
              <a:rPr lang="en-US" dirty="0" smtClean="0"/>
              <a:t>,</a:t>
            </a:r>
            <a:r>
              <a:rPr lang="zh-CN" altLang="en-US" dirty="0" smtClean="0"/>
              <a:t>后脚就不准备再跨进大门</a:t>
            </a:r>
            <a:r>
              <a:rPr lang="en-US" dirty="0" smtClean="0"/>
              <a:t>!</a:t>
            </a:r>
            <a:endParaRPr lang="zh-CN" altLang="en-US" dirty="0" smtClean="0"/>
          </a:p>
          <a:p>
            <a:r>
              <a:rPr lang="zh-CN" altLang="en-US" dirty="0" smtClean="0"/>
              <a:t>这些语句高度赞扬了李公朴先生和昆明人民的斗争精神</a:t>
            </a:r>
            <a:r>
              <a:rPr lang="en-US" dirty="0" smtClean="0"/>
              <a:t>,</a:t>
            </a:r>
            <a:r>
              <a:rPr lang="zh-CN" altLang="en-US" dirty="0" smtClean="0"/>
              <a:t>对李先生的被杀深感悲痛</a:t>
            </a:r>
            <a:r>
              <a:rPr lang="en-US" dirty="0" smtClean="0"/>
              <a:t>;</a:t>
            </a:r>
            <a:r>
              <a:rPr lang="zh-CN" altLang="en-US" dirty="0" smtClean="0"/>
              <a:t>痛斥了国民党特务的罪恶行径</a:t>
            </a:r>
            <a:r>
              <a:rPr lang="en-US" dirty="0" smtClean="0"/>
              <a:t>,</a:t>
            </a:r>
            <a:r>
              <a:rPr lang="zh-CN" altLang="en-US" dirty="0" smtClean="0"/>
              <a:t>当面揭露反动派的虚伪本质</a:t>
            </a:r>
            <a:r>
              <a:rPr lang="en-US" dirty="0" smtClean="0"/>
              <a:t>;</a:t>
            </a:r>
            <a:r>
              <a:rPr lang="zh-CN" altLang="en-US" dirty="0" smtClean="0"/>
              <a:t>爱憎分明</a:t>
            </a:r>
            <a:r>
              <a:rPr lang="en-US" dirty="0" smtClean="0"/>
              <a:t>,</a:t>
            </a:r>
            <a:r>
              <a:rPr lang="zh-CN" altLang="en-US" dirty="0" smtClean="0"/>
              <a:t>表达了对民主和平的坚定信心及为正义而献身的决心。</a:t>
            </a:r>
            <a:endParaRPr lang="zh-CN" altLang="en-US" dirty="0"/>
          </a:p>
        </p:txBody>
      </p:sp>
      <p:sp>
        <p:nvSpPr>
          <p:cNvPr id="5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/>
              <a:t>三、问题</a:t>
            </a:r>
            <a:r>
              <a:rPr lang="en-US" dirty="0" smtClean="0"/>
              <a:t>:</a:t>
            </a:r>
            <a:r>
              <a:rPr lang="zh-CN" altLang="en-US" dirty="0" smtClean="0"/>
              <a:t>回味思考</a:t>
            </a:r>
            <a:r>
              <a:rPr lang="en-US" dirty="0" smtClean="0"/>
              <a:t>,</a:t>
            </a:r>
            <a:r>
              <a:rPr lang="zh-CN" altLang="en-US" dirty="0" smtClean="0"/>
              <a:t>评析人物。</a:t>
            </a:r>
          </a:p>
          <a:p>
            <a:r>
              <a:rPr lang="zh-CN" altLang="en-US" dirty="0" smtClean="0"/>
              <a:t>由闻一多先生在演讲中所表达的强烈情感</a:t>
            </a:r>
            <a:r>
              <a:rPr lang="en-US" dirty="0" smtClean="0"/>
              <a:t>,</a:t>
            </a:r>
            <a:r>
              <a:rPr lang="zh-CN" altLang="en-US" dirty="0" smtClean="0"/>
              <a:t>我们可以看出他是一个怎样的人</a:t>
            </a:r>
            <a:r>
              <a:rPr lang="en-US" dirty="0" smtClean="0"/>
              <a:t>?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1023902" y="3071810"/>
            <a:ext cx="8786874" cy="857256"/>
          </a:xfrm>
        </p:spPr>
        <p:txBody>
          <a:bodyPr/>
          <a:lstStyle/>
          <a:p>
            <a:r>
              <a:rPr lang="zh-CN" altLang="en-US" dirty="0" smtClean="0"/>
              <a:t>爱憎分明</a:t>
            </a:r>
            <a:r>
              <a:rPr lang="en-US" dirty="0" smtClean="0"/>
              <a:t>,</a:t>
            </a:r>
            <a:r>
              <a:rPr lang="zh-CN" altLang="en-US" dirty="0" smtClean="0"/>
              <a:t>大义凛然</a:t>
            </a:r>
            <a:r>
              <a:rPr lang="en-US" dirty="0" smtClean="0"/>
              <a:t>,</a:t>
            </a:r>
            <a:r>
              <a:rPr lang="zh-CN" altLang="en-US" dirty="0" smtClean="0"/>
              <a:t>视死如归</a:t>
            </a:r>
            <a:r>
              <a:rPr lang="en-US" dirty="0" smtClean="0"/>
              <a:t>,</a:t>
            </a:r>
            <a:r>
              <a:rPr lang="zh-CN" altLang="en-US" dirty="0" smtClean="0"/>
              <a:t>正气浩然。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/>
              <a:t>四、活动</a:t>
            </a:r>
            <a:r>
              <a:rPr lang="en-US" dirty="0" smtClean="0"/>
              <a:t>:</a:t>
            </a:r>
            <a:r>
              <a:rPr lang="zh-CN" altLang="en-US" dirty="0" smtClean="0"/>
              <a:t>内外衔接</a:t>
            </a:r>
            <a:r>
              <a:rPr lang="en-US" dirty="0" smtClean="0"/>
              <a:t>,</a:t>
            </a:r>
            <a:r>
              <a:rPr lang="zh-CN" altLang="en-US" dirty="0" smtClean="0"/>
              <a:t>故事擂台。</a:t>
            </a:r>
          </a:p>
          <a:p>
            <a:r>
              <a:rPr lang="zh-CN" altLang="en-US" dirty="0" smtClean="0"/>
              <a:t>列举出一个像闻一多先生这样有着强烈爱国之情的人物</a:t>
            </a:r>
            <a:r>
              <a:rPr lang="en-US" dirty="0" smtClean="0"/>
              <a:t>,</a:t>
            </a:r>
            <a:r>
              <a:rPr lang="zh-CN" altLang="en-US" dirty="0" smtClean="0"/>
              <a:t>并说说发生在其身上的英雄故事。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1"/>
          </p:nvPr>
        </p:nvSpPr>
        <p:spPr>
          <a:xfrm>
            <a:off x="523836" y="1214422"/>
            <a:ext cx="11287204" cy="4214842"/>
          </a:xfrm>
        </p:spPr>
        <p:txBody>
          <a:bodyPr/>
          <a:lstStyle/>
          <a:p>
            <a:r>
              <a:rPr lang="zh-CN" altLang="en-US" dirty="0" smtClean="0"/>
              <a:t>示例</a:t>
            </a:r>
            <a:r>
              <a:rPr lang="en-US" dirty="0" smtClean="0"/>
              <a:t>1:</a:t>
            </a:r>
            <a:r>
              <a:rPr lang="zh-CN" altLang="en-US" dirty="0" smtClean="0"/>
              <a:t>爱国英雄杨靖宇杨靖宇</a:t>
            </a:r>
            <a:r>
              <a:rPr lang="en-US" dirty="0" smtClean="0"/>
              <a:t>21</a:t>
            </a:r>
            <a:r>
              <a:rPr lang="zh-CN" altLang="en-US" dirty="0" smtClean="0"/>
              <a:t>岁参加革命</a:t>
            </a:r>
            <a:r>
              <a:rPr lang="en-US" dirty="0" smtClean="0"/>
              <a:t>,1940</a:t>
            </a:r>
            <a:r>
              <a:rPr lang="zh-CN" altLang="en-US" dirty="0" smtClean="0"/>
              <a:t>年初</a:t>
            </a:r>
            <a:r>
              <a:rPr lang="en-US" dirty="0" smtClean="0"/>
              <a:t>,</a:t>
            </a:r>
            <a:r>
              <a:rPr lang="zh-CN" altLang="en-US" dirty="0" smtClean="0"/>
              <a:t>他被日军围困</a:t>
            </a:r>
            <a:r>
              <a:rPr lang="en-US" dirty="0" smtClean="0"/>
              <a:t>,</a:t>
            </a:r>
            <a:r>
              <a:rPr lang="zh-CN" altLang="en-US" dirty="0" smtClean="0"/>
              <a:t>身负重伤</a:t>
            </a:r>
            <a:r>
              <a:rPr lang="en-US" dirty="0" smtClean="0"/>
              <a:t>,</a:t>
            </a:r>
            <a:r>
              <a:rPr lang="zh-CN" altLang="en-US" dirty="0" smtClean="0"/>
              <a:t>啃不动树皮</a:t>
            </a:r>
            <a:r>
              <a:rPr lang="en-US" dirty="0" smtClean="0"/>
              <a:t>,</a:t>
            </a:r>
            <a:r>
              <a:rPr lang="zh-CN" altLang="en-US" dirty="0" smtClean="0"/>
              <a:t>只能将棉衣里的棉花和着冰雪吞下去充饥。日军劝降不成</a:t>
            </a:r>
            <a:r>
              <a:rPr lang="en-US" dirty="0" smtClean="0"/>
              <a:t>,</a:t>
            </a:r>
            <a:r>
              <a:rPr lang="zh-CN" altLang="en-US" dirty="0" smtClean="0"/>
              <a:t>便放乱枪</a:t>
            </a:r>
            <a:r>
              <a:rPr lang="en-US" dirty="0" smtClean="0"/>
              <a:t>,</a:t>
            </a:r>
            <a:r>
              <a:rPr lang="zh-CN" altLang="en-US" dirty="0" smtClean="0"/>
              <a:t>年仅</a:t>
            </a:r>
            <a:r>
              <a:rPr lang="en-US" dirty="0" smtClean="0"/>
              <a:t>35</a:t>
            </a:r>
            <a:r>
              <a:rPr lang="zh-CN" altLang="en-US" dirty="0" smtClean="0"/>
              <a:t>岁的杨靖宇壮烈牺牲。残忍的日军剖开他的遗体</a:t>
            </a:r>
            <a:r>
              <a:rPr lang="en-US" dirty="0" smtClean="0"/>
              <a:t>,</a:t>
            </a:r>
            <a:r>
              <a:rPr lang="zh-CN" altLang="en-US" dirty="0" smtClean="0"/>
              <a:t>当看到他的胃里只有野草和棉絮时</a:t>
            </a:r>
            <a:r>
              <a:rPr lang="en-US" dirty="0" smtClean="0"/>
              <a:t>,</a:t>
            </a:r>
            <a:r>
              <a:rPr lang="zh-CN" altLang="en-US" dirty="0" smtClean="0"/>
              <a:t>这些被杨靖宇带领的抗日联军弄得焦头烂额的侵略者全惊呆了。在冰天雪地的长白山密林中</a:t>
            </a:r>
            <a:r>
              <a:rPr lang="en-US" dirty="0" smtClean="0"/>
              <a:t>,</a:t>
            </a:r>
            <a:r>
              <a:rPr lang="zh-CN" altLang="en-US" dirty="0" smtClean="0"/>
              <a:t>支撑着杨靖宇顽强与敌人战斗的力量是对祖国的一腔热爱之情。</a:t>
            </a:r>
          </a:p>
        </p:txBody>
      </p:sp>
      <p:sp>
        <p:nvSpPr>
          <p:cNvPr id="5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4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1"/>
          </p:nvPr>
        </p:nvSpPr>
        <p:spPr>
          <a:xfrm>
            <a:off x="523836" y="1214422"/>
            <a:ext cx="11287204" cy="4214842"/>
          </a:xfrm>
        </p:spPr>
        <p:txBody>
          <a:bodyPr/>
          <a:lstStyle/>
          <a:p>
            <a:r>
              <a:rPr lang="zh-CN" altLang="en-US" dirty="0" smtClean="0"/>
              <a:t>示例</a:t>
            </a:r>
            <a:r>
              <a:rPr lang="en-US" dirty="0" smtClean="0"/>
              <a:t>2:</a:t>
            </a:r>
            <a:r>
              <a:rPr lang="zh-CN" altLang="en-US" dirty="0" smtClean="0"/>
              <a:t>陈天华遥寄血书 </a:t>
            </a:r>
          </a:p>
          <a:p>
            <a:r>
              <a:rPr lang="zh-CN" altLang="en-US" dirty="0" smtClean="0"/>
              <a:t>在日本留学的陈天华听到沙俄军队侵占满洲</a:t>
            </a:r>
            <a:r>
              <a:rPr lang="en-US" dirty="0" smtClean="0"/>
              <a:t>,</a:t>
            </a:r>
            <a:r>
              <a:rPr lang="zh-CN" altLang="en-US" dirty="0" smtClean="0"/>
              <a:t>腐败无能的清政府又要同沙俄私订丧权辱国条约的消息后</a:t>
            </a:r>
            <a:r>
              <a:rPr lang="en-US" dirty="0" smtClean="0"/>
              <a:t>,</a:t>
            </a:r>
            <a:r>
              <a:rPr lang="zh-CN" altLang="en-US" dirty="0" smtClean="0"/>
              <a:t>悲愤欲绝</a:t>
            </a:r>
            <a:r>
              <a:rPr lang="en-US" dirty="0" smtClean="0"/>
              <a:t>,</a:t>
            </a:r>
            <a:r>
              <a:rPr lang="zh-CN" altLang="en-US" dirty="0" smtClean="0"/>
              <a:t>立即组织留学生召开拒俄大会</a:t>
            </a:r>
            <a:r>
              <a:rPr lang="en-US" dirty="0" smtClean="0"/>
              <a:t>,</a:t>
            </a:r>
            <a:r>
              <a:rPr lang="zh-CN" altLang="en-US" dirty="0" smtClean="0"/>
              <a:t>组织拒俄义勇军</a:t>
            </a:r>
            <a:r>
              <a:rPr lang="en-US" dirty="0" smtClean="0"/>
              <a:t>,</a:t>
            </a:r>
            <a:r>
              <a:rPr lang="zh-CN" altLang="en-US" dirty="0" smtClean="0"/>
              <a:t>准备回国参战。回到宿舍后</a:t>
            </a:r>
            <a:r>
              <a:rPr lang="en-US" dirty="0" smtClean="0"/>
              <a:t>,</a:t>
            </a:r>
            <a:r>
              <a:rPr lang="zh-CN" altLang="en-US" dirty="0" smtClean="0"/>
              <a:t>他咬破自己的手指</a:t>
            </a:r>
            <a:r>
              <a:rPr lang="en-US" dirty="0" smtClean="0"/>
              <a:t>,</a:t>
            </a:r>
            <a:r>
              <a:rPr lang="zh-CN" altLang="en-US" dirty="0" smtClean="0"/>
              <a:t>以血书写救国血书</a:t>
            </a:r>
            <a:r>
              <a:rPr lang="en-US" dirty="0" smtClean="0"/>
              <a:t>,</a:t>
            </a:r>
            <a:r>
              <a:rPr lang="zh-CN" altLang="en-US" dirty="0" smtClean="0"/>
              <a:t>在血书里陈述亡国的悲惨、当亡国奴的辛酸</a:t>
            </a:r>
            <a:r>
              <a:rPr lang="en-US" dirty="0" smtClean="0"/>
              <a:t>,</a:t>
            </a:r>
            <a:r>
              <a:rPr lang="zh-CN" altLang="en-US" dirty="0" smtClean="0"/>
              <a:t>鼓舞同胞起来战斗</a:t>
            </a:r>
            <a:r>
              <a:rPr lang="en-US" dirty="0" smtClean="0"/>
              <a:t>……</a:t>
            </a:r>
            <a:r>
              <a:rPr lang="zh-CN" altLang="en-US" dirty="0" smtClean="0"/>
              <a:t>他一连写了几十张</a:t>
            </a:r>
            <a:r>
              <a:rPr lang="en-US" dirty="0" smtClean="0"/>
              <a:t>,</a:t>
            </a:r>
            <a:r>
              <a:rPr lang="zh-CN" altLang="en-US" dirty="0" smtClean="0"/>
              <a:t>终因流血过多而晕倒</a:t>
            </a:r>
            <a:r>
              <a:rPr lang="en-US" dirty="0" smtClean="0"/>
              <a:t>,</a:t>
            </a:r>
            <a:r>
              <a:rPr lang="zh-CN" altLang="en-US" dirty="0" smtClean="0"/>
              <a:t>可嘴里还在不停地喊</a:t>
            </a:r>
            <a:r>
              <a:rPr lang="en-US" dirty="0" smtClean="0"/>
              <a:t>:“</a:t>
            </a:r>
            <a:r>
              <a:rPr lang="zh-CN" altLang="en-US" dirty="0" smtClean="0"/>
              <a:t>救国</a:t>
            </a:r>
            <a:r>
              <a:rPr lang="en-US" dirty="0" smtClean="0"/>
              <a:t>!</a:t>
            </a:r>
            <a:r>
              <a:rPr lang="zh-CN" altLang="en-US" dirty="0" smtClean="0"/>
              <a:t>救国</a:t>
            </a:r>
            <a:r>
              <a:rPr lang="en-US" dirty="0" smtClean="0"/>
              <a:t>!”</a:t>
            </a:r>
            <a:r>
              <a:rPr lang="zh-CN" altLang="en-US" dirty="0" smtClean="0"/>
              <a:t>别人把他救醒后</a:t>
            </a:r>
            <a:r>
              <a:rPr lang="en-US" dirty="0" smtClean="0"/>
              <a:t>,</a:t>
            </a:r>
            <a:r>
              <a:rPr lang="zh-CN" altLang="en-US" dirty="0" smtClean="0"/>
              <a:t>他坚持把血书一份一份装入信封</a:t>
            </a:r>
            <a:r>
              <a:rPr lang="en-US" dirty="0" smtClean="0"/>
              <a:t>,</a:t>
            </a:r>
            <a:r>
              <a:rPr lang="zh-CN" altLang="en-US" dirty="0" smtClean="0"/>
              <a:t>从千里迢迢的日本寄回国内。读到血书的人无不深受感动。</a:t>
            </a:r>
            <a:endParaRPr lang="zh-CN" altLang="en-US" dirty="0"/>
          </a:p>
        </p:txBody>
      </p:sp>
      <p:sp>
        <p:nvSpPr>
          <p:cNvPr id="5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4" grpId="0" uiExpand="1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/>
              <a:t>▶备选问题</a:t>
            </a:r>
            <a:endParaRPr lang="zh-CN" altLang="en-US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881026" y="1785926"/>
            <a:ext cx="10572824" cy="1857388"/>
          </a:xfrm>
        </p:spPr>
        <p:txBody>
          <a:bodyPr/>
          <a:lstStyle/>
          <a:p>
            <a:r>
              <a:rPr lang="zh-CN" altLang="en-US" dirty="0" smtClean="0"/>
              <a:t>本文的说话对象是谁</a:t>
            </a:r>
            <a:r>
              <a:rPr lang="en-US" dirty="0" smtClean="0"/>
              <a:t>?</a:t>
            </a:r>
            <a:r>
              <a:rPr lang="zh-CN" altLang="en-US" dirty="0" smtClean="0"/>
              <a:t>主要从哪些词语可以看出来</a:t>
            </a:r>
            <a:r>
              <a:rPr lang="en-US" dirty="0" smtClean="0"/>
              <a:t>?</a:t>
            </a:r>
            <a:r>
              <a:rPr lang="zh-CN" altLang="en-US" dirty="0" smtClean="0"/>
              <a:t>这样写有什么作用</a:t>
            </a:r>
            <a:r>
              <a:rPr lang="en-US" dirty="0" smtClean="0"/>
              <a:t>?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占位符 4"/>
          <p:cNvSpPr>
            <a:spLocks noGrp="1"/>
          </p:cNvSpPr>
          <p:nvPr>
            <p:ph type="body" sz="quarter" idx="11"/>
          </p:nvPr>
        </p:nvSpPr>
        <p:spPr>
          <a:xfrm>
            <a:off x="809588" y="1142984"/>
            <a:ext cx="10715700" cy="4214842"/>
          </a:xfrm>
        </p:spPr>
        <p:txBody>
          <a:bodyPr/>
          <a:lstStyle/>
          <a:p>
            <a:r>
              <a:rPr lang="zh-CN" altLang="en-US" dirty="0" smtClean="0"/>
              <a:t>　说话对象有特务、国民党反动派、人民群众</a:t>
            </a:r>
            <a:r>
              <a:rPr lang="en-US" dirty="0" smtClean="0"/>
              <a:t>,</a:t>
            </a:r>
            <a:r>
              <a:rPr lang="zh-CN" altLang="en-US" dirty="0" smtClean="0"/>
              <a:t>主要通过人称代词</a:t>
            </a:r>
            <a:r>
              <a:rPr lang="en-US" dirty="0" smtClean="0"/>
              <a:t>“</a:t>
            </a:r>
            <a:r>
              <a:rPr lang="zh-CN" altLang="en-US" dirty="0" smtClean="0"/>
              <a:t>我们</a:t>
            </a:r>
            <a:r>
              <a:rPr lang="en-US" dirty="0" smtClean="0"/>
              <a:t>”“</a:t>
            </a:r>
            <a:r>
              <a:rPr lang="zh-CN" altLang="en-US" dirty="0" smtClean="0"/>
              <a:t>你</a:t>
            </a:r>
            <a:r>
              <a:rPr lang="en-US" dirty="0" smtClean="0"/>
              <a:t>”“</a:t>
            </a:r>
            <a:r>
              <a:rPr lang="zh-CN" altLang="en-US" dirty="0" smtClean="0"/>
              <a:t>你们</a:t>
            </a:r>
            <a:r>
              <a:rPr lang="en-US" dirty="0" smtClean="0"/>
              <a:t>”“</a:t>
            </a:r>
            <a:r>
              <a:rPr lang="zh-CN" altLang="en-US" dirty="0" smtClean="0"/>
              <a:t>他们</a:t>
            </a:r>
            <a:r>
              <a:rPr lang="en-US" dirty="0" smtClean="0"/>
              <a:t>”</a:t>
            </a:r>
            <a:r>
              <a:rPr lang="zh-CN" altLang="en-US" dirty="0" smtClean="0"/>
              <a:t>可以看出来。第一人称代词</a:t>
            </a:r>
            <a:r>
              <a:rPr lang="en-US" dirty="0" smtClean="0"/>
              <a:t>“</a:t>
            </a:r>
            <a:r>
              <a:rPr lang="zh-CN" altLang="en-US" dirty="0" smtClean="0"/>
              <a:t>我们</a:t>
            </a:r>
            <a:r>
              <a:rPr lang="en-US" dirty="0" smtClean="0"/>
              <a:t>”</a:t>
            </a:r>
            <a:r>
              <a:rPr lang="zh-CN" altLang="en-US" dirty="0" smtClean="0"/>
              <a:t>表现出讲演者与人民群众亲密的感情</a:t>
            </a:r>
            <a:r>
              <a:rPr lang="en-US" dirty="0" smtClean="0"/>
              <a:t>;</a:t>
            </a:r>
            <a:r>
              <a:rPr lang="zh-CN" altLang="en-US" dirty="0" smtClean="0"/>
              <a:t>第二人称代词</a:t>
            </a:r>
            <a:r>
              <a:rPr lang="en-US" dirty="0" smtClean="0"/>
              <a:t>“</a:t>
            </a:r>
            <a:r>
              <a:rPr lang="zh-CN" altLang="en-US" dirty="0" smtClean="0"/>
              <a:t>你</a:t>
            </a:r>
            <a:r>
              <a:rPr lang="en-US" dirty="0" smtClean="0"/>
              <a:t>”“</a:t>
            </a:r>
            <a:r>
              <a:rPr lang="zh-CN" altLang="en-US" dirty="0" smtClean="0"/>
              <a:t>你们</a:t>
            </a:r>
            <a:r>
              <a:rPr lang="en-US" dirty="0" smtClean="0"/>
              <a:t>”,</a:t>
            </a:r>
            <a:r>
              <a:rPr lang="zh-CN" altLang="en-US" dirty="0" smtClean="0"/>
              <a:t>是面对面地毫无畏惧地向敌人挑战</a:t>
            </a:r>
            <a:r>
              <a:rPr lang="en-US" dirty="0" smtClean="0"/>
              <a:t>,</a:t>
            </a:r>
            <a:r>
              <a:rPr lang="zh-CN" altLang="en-US" dirty="0" smtClean="0"/>
              <a:t>狠狠打击了敌人的嚣张气焰</a:t>
            </a:r>
            <a:r>
              <a:rPr lang="en-US" dirty="0" smtClean="0"/>
              <a:t>;</a:t>
            </a:r>
            <a:r>
              <a:rPr lang="zh-CN" altLang="en-US" dirty="0" smtClean="0"/>
              <a:t>第三人称代词</a:t>
            </a:r>
            <a:r>
              <a:rPr lang="en-US" dirty="0" smtClean="0"/>
              <a:t>“</a:t>
            </a:r>
            <a:r>
              <a:rPr lang="zh-CN" altLang="en-US" dirty="0" smtClean="0"/>
              <a:t>他们</a:t>
            </a:r>
            <a:r>
              <a:rPr lang="en-US" dirty="0" smtClean="0"/>
              <a:t>”,</a:t>
            </a:r>
            <a:r>
              <a:rPr lang="zh-CN" altLang="en-US" dirty="0" smtClean="0"/>
              <a:t>流露出对敌人极端愤怒和轻蔑的情绪。在讲演中人称的不断变换</a:t>
            </a:r>
            <a:r>
              <a:rPr lang="en-US" dirty="0" smtClean="0"/>
              <a:t>,</a:t>
            </a:r>
            <a:r>
              <a:rPr lang="zh-CN" altLang="en-US" dirty="0" smtClean="0"/>
              <a:t>对表达讲演者的思想感情起了有力的配合作用。对正义力量用</a:t>
            </a:r>
            <a:r>
              <a:rPr lang="en-US" dirty="0" smtClean="0"/>
              <a:t>“</a:t>
            </a:r>
            <a:r>
              <a:rPr lang="zh-CN" altLang="en-US" dirty="0" smtClean="0"/>
              <a:t>我们</a:t>
            </a:r>
            <a:r>
              <a:rPr lang="en-US" dirty="0" smtClean="0"/>
              <a:t>”,</a:t>
            </a:r>
            <a:r>
              <a:rPr lang="zh-CN" altLang="en-US" dirty="0" smtClean="0"/>
              <a:t>对敌人用</a:t>
            </a:r>
            <a:r>
              <a:rPr lang="en-US" dirty="0" smtClean="0"/>
              <a:t>“</a:t>
            </a:r>
            <a:r>
              <a:rPr lang="zh-CN" altLang="en-US" dirty="0" smtClean="0"/>
              <a:t>你们</a:t>
            </a:r>
            <a:r>
              <a:rPr lang="en-US" dirty="0" smtClean="0"/>
              <a:t>”,</a:t>
            </a:r>
            <a:r>
              <a:rPr lang="zh-CN" altLang="en-US" dirty="0" smtClean="0"/>
              <a:t>爱憎分明</a:t>
            </a:r>
            <a:r>
              <a:rPr lang="en-US" dirty="0" smtClean="0"/>
              <a:t>,</a:t>
            </a:r>
            <a:r>
              <a:rPr lang="zh-CN" altLang="en-US" dirty="0" smtClean="0"/>
              <a:t>旗帜鲜明地与敌人展开面对面的交锋。</a:t>
            </a:r>
            <a:endParaRPr lang="zh-CN" altLang="en-US" dirty="0"/>
          </a:p>
        </p:txBody>
      </p:sp>
      <p:sp>
        <p:nvSpPr>
          <p:cNvPr id="6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>
          <a:xfrm>
            <a:off x="666712" y="1571612"/>
            <a:ext cx="10930014" cy="5072098"/>
          </a:xfrm>
        </p:spPr>
        <p:txBody>
          <a:bodyPr/>
          <a:lstStyle/>
          <a:p>
            <a:r>
              <a:rPr lang="en-US" dirty="0" smtClean="0"/>
              <a:t>1.</a:t>
            </a:r>
            <a:r>
              <a:rPr lang="zh-CN" altLang="en-US" dirty="0" smtClean="0"/>
              <a:t>理解本文的主要内容及作者的爱与憎。</a:t>
            </a:r>
          </a:p>
          <a:p>
            <a:r>
              <a:rPr lang="en-US" dirty="0" smtClean="0"/>
              <a:t>2.</a:t>
            </a:r>
            <a:r>
              <a:rPr lang="zh-CN" altLang="en-US" dirty="0" smtClean="0"/>
              <a:t>体会本文语言通俗平易而犀利、句子简短、多样而有力的口头语体特色。</a:t>
            </a:r>
          </a:p>
          <a:p>
            <a:r>
              <a:rPr lang="en-US" dirty="0" smtClean="0"/>
              <a:t>3.</a:t>
            </a:r>
            <a:r>
              <a:rPr lang="zh-CN" altLang="en-US" dirty="0" smtClean="0"/>
              <a:t>学习闻一多先生爱憎分明、疾恶如仇、勇于斗争和献身的崇高品格。</a:t>
            </a:r>
          </a:p>
          <a:p>
            <a:pPr algn="ctr"/>
            <a:r>
              <a:rPr lang="zh-CN" altLang="en-US" dirty="0" smtClean="0"/>
              <a:t>第 一 课 时</a:t>
            </a:r>
          </a:p>
          <a:p>
            <a:pPr algn="ctr"/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1"/>
          </p:nvPr>
        </p:nvSpPr>
        <p:spPr>
          <a:xfrm>
            <a:off x="666712" y="5715016"/>
            <a:ext cx="10644262" cy="857256"/>
          </a:xfrm>
        </p:spPr>
        <p:txBody>
          <a:bodyPr/>
          <a:lstStyle/>
          <a:p>
            <a:pPr>
              <a:lnSpc>
                <a:spcPct val="100000"/>
              </a:lnSpc>
            </a:pPr>
            <a:r>
              <a:rPr lang="en-US" dirty="0" smtClean="0"/>
              <a:t>◉</a:t>
            </a:r>
            <a:r>
              <a:rPr lang="zh-CN" altLang="en-US" dirty="0" smtClean="0"/>
              <a:t>重点</a:t>
            </a:r>
            <a:r>
              <a:rPr lang="en-US" dirty="0" smtClean="0"/>
              <a:t>:</a:t>
            </a:r>
            <a:r>
              <a:rPr lang="zh-CN" altLang="en-US" dirty="0" smtClean="0"/>
              <a:t>体会闻一多先生强烈的爱憎感情</a:t>
            </a:r>
            <a:r>
              <a:rPr lang="en-US" dirty="0" smtClean="0"/>
              <a:t>,</a:t>
            </a:r>
            <a:r>
              <a:rPr lang="zh-CN" altLang="en-US" dirty="0" smtClean="0"/>
              <a:t>追求真理、不怕牺牲的精神。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>
                <a:latin typeface="黑体" pitchFamily="49" charset="-122"/>
                <a:ea typeface="黑体" pitchFamily="49" charset="-122"/>
              </a:rPr>
              <a:t>●教学反思</a:t>
            </a:r>
            <a:endParaRPr lang="zh-CN" altLang="en-US" dirty="0">
              <a:latin typeface="黑体" pitchFamily="49" charset="-122"/>
              <a:ea typeface="黑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A_矩形 32">
            <a:extLst>
              <a:ext uri="{FF2B5EF4-FFF2-40B4-BE49-F238E27FC236}">
                <a16:creationId xmlns="" xmlns:a16="http://schemas.microsoft.com/office/drawing/2014/main" id="{AC2404D8-1096-43E0-BE36-6CCF97BF0892}"/>
              </a:ext>
            </a:extLst>
          </p:cNvPr>
          <p:cNvSpPr/>
          <p:nvPr/>
        </p:nvSpPr>
        <p:spPr>
          <a:xfrm>
            <a:off x="1329368" y="1068108"/>
            <a:ext cx="9533264" cy="4149987"/>
          </a:xfrm>
          <a:prstGeom prst="rect">
            <a:avLst/>
          </a:prstGeom>
          <a:solidFill>
            <a:srgbClr val="FCFCFD"/>
          </a:solidFill>
          <a:ln w="12700">
            <a:miter lim="400000"/>
          </a:ln>
          <a:effectLst>
            <a:outerShdw blurRad="254000" dist="38100" dir="5400000" rotWithShape="0">
              <a:srgbClr val="969F98">
                <a:alpha val="20000"/>
              </a:srgbClr>
            </a:outerShdw>
          </a:effectLst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3" name="PA_矩形 27">
            <a:extLst>
              <a:ext uri="{FF2B5EF4-FFF2-40B4-BE49-F238E27FC236}">
                <a16:creationId xmlns="" xmlns:a16="http://schemas.microsoft.com/office/drawing/2014/main" id="{7D9F7A5A-F560-4729-9810-15C7C0286593}"/>
              </a:ext>
            </a:extLst>
          </p:cNvPr>
          <p:cNvSpPr/>
          <p:nvPr/>
        </p:nvSpPr>
        <p:spPr>
          <a:xfrm>
            <a:off x="2264298" y="1639905"/>
            <a:ext cx="7489375" cy="3085239"/>
          </a:xfrm>
          <a:prstGeom prst="rect">
            <a:avLst/>
          </a:prstGeom>
          <a:ln w="25400">
            <a:solidFill>
              <a:srgbClr val="92D050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34" name="文本框 17">
            <a:extLst>
              <a:ext uri="{FF2B5EF4-FFF2-40B4-BE49-F238E27FC236}">
                <a16:creationId xmlns="" xmlns:a16="http://schemas.microsoft.com/office/drawing/2014/main" id="{F49658A0-EB8F-4A63-9ED6-6C317E9FE03E}"/>
              </a:ext>
            </a:extLst>
          </p:cNvPr>
          <p:cNvSpPr txBox="1"/>
          <p:nvPr/>
        </p:nvSpPr>
        <p:spPr>
          <a:xfrm>
            <a:off x="5257237" y="1064988"/>
            <a:ext cx="1677525" cy="144655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 sz="8000" b="1">
                <a:solidFill>
                  <a:srgbClr val="60BAAB"/>
                </a:solidFill>
                <a:latin typeface="微软雅黑 Light"/>
                <a:ea typeface="微软雅黑 Light"/>
                <a:cs typeface="微软雅黑 Light"/>
                <a:sym typeface="微软雅黑 Light"/>
              </a:defRPr>
            </a:pPr>
            <a:r>
              <a:rPr sz="8800" dirty="0">
                <a:solidFill>
                  <a:srgbClr val="EB6FC8"/>
                </a:solidFill>
              </a:rPr>
              <a:t>E</a:t>
            </a:r>
            <a:r>
              <a:rPr sz="4400" dirty="0">
                <a:solidFill>
                  <a:srgbClr val="000000"/>
                </a:solidFill>
              </a:rPr>
              <a:t>ND</a:t>
            </a:r>
          </a:p>
        </p:txBody>
      </p:sp>
      <p:sp>
        <p:nvSpPr>
          <p:cNvPr id="35" name="文本框 34">
            <a:extLst>
              <a:ext uri="{FF2B5EF4-FFF2-40B4-BE49-F238E27FC236}">
                <a16:creationId xmlns="" xmlns:a16="http://schemas.microsoft.com/office/drawing/2014/main" id="{9D397429-E888-4BEC-9727-26492EBA1831}"/>
              </a:ext>
            </a:extLst>
          </p:cNvPr>
          <p:cNvSpPr txBox="1"/>
          <p:nvPr/>
        </p:nvSpPr>
        <p:spPr>
          <a:xfrm>
            <a:off x="2082103" y="3045197"/>
            <a:ext cx="7937500" cy="8302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800" dirty="0">
                <a:ea typeface="黑体" panose="02010609060101010101" pitchFamily="49" charset="-122"/>
                <a:cs typeface="Times New Roman" panose="02020603050405020304" pitchFamily="18" charset="0"/>
                <a:sym typeface="+mn-lt"/>
              </a:rPr>
              <a:t>感谢观看  下节课再会</a:t>
            </a:r>
          </a:p>
        </p:txBody>
      </p:sp>
      <p:sp>
        <p:nvSpPr>
          <p:cNvPr id="36" name="直接连接符 13">
            <a:extLst>
              <a:ext uri="{FF2B5EF4-FFF2-40B4-BE49-F238E27FC236}">
                <a16:creationId xmlns="" xmlns:a16="http://schemas.microsoft.com/office/drawing/2014/main" id="{331CAD98-F379-43E0-AE1A-81C1E2130001}"/>
              </a:ext>
            </a:extLst>
          </p:cNvPr>
          <p:cNvSpPr/>
          <p:nvPr/>
        </p:nvSpPr>
        <p:spPr>
          <a:xfrm>
            <a:off x="2711624" y="2708920"/>
            <a:ext cx="6594476" cy="0"/>
          </a:xfrm>
          <a:prstGeom prst="line">
            <a:avLst/>
          </a:prstGeom>
          <a:ln w="57150">
            <a:solidFill>
              <a:srgbClr val="00B050"/>
            </a:solidFill>
            <a:headEnd type="oval"/>
            <a:tailEnd type="oval"/>
          </a:ln>
        </p:spPr>
        <p:txBody>
          <a:bodyPr lIns="45719" rIns="45719"/>
          <a:lstStyle/>
          <a:p>
            <a:endParaRPr/>
          </a:p>
        </p:txBody>
      </p:sp>
      <p:grpSp>
        <p:nvGrpSpPr>
          <p:cNvPr id="15" name="组合 1">
            <a:extLst>
              <a:ext uri="{FF2B5EF4-FFF2-40B4-BE49-F238E27FC236}">
                <a16:creationId xmlns="" xmlns:a16="http://schemas.microsoft.com/office/drawing/2014/main" id="{81A1749C-5C77-43A1-B4CB-B860774FA155}"/>
              </a:ext>
            </a:extLst>
          </p:cNvPr>
          <p:cNvGrpSpPr/>
          <p:nvPr/>
        </p:nvGrpSpPr>
        <p:grpSpPr>
          <a:xfrm rot="10800000">
            <a:off x="-1604504" y="2147666"/>
            <a:ext cx="3687215" cy="2719713"/>
            <a:chOff x="0" y="0"/>
            <a:chExt cx="3687214" cy="2719712"/>
          </a:xfrm>
        </p:grpSpPr>
        <p:sp>
          <p:nvSpPr>
            <p:cNvPr id="21" name="直接连接符 33">
              <a:extLst>
                <a:ext uri="{FF2B5EF4-FFF2-40B4-BE49-F238E27FC236}">
                  <a16:creationId xmlns="" xmlns:a16="http://schemas.microsoft.com/office/drawing/2014/main" id="{1FFB4BD1-105E-4C3B-8CF0-2FA378BAE89E}"/>
                </a:ext>
              </a:extLst>
            </p:cNvPr>
            <p:cNvSpPr/>
            <p:nvPr/>
          </p:nvSpPr>
          <p:spPr>
            <a:xfrm flipH="1">
              <a:off x="0" y="539955"/>
              <a:ext cx="2592288" cy="2179757"/>
            </a:xfrm>
            <a:prstGeom prst="line">
              <a:avLst/>
            </a:prstGeom>
            <a:noFill/>
            <a:ln w="76200" cap="flat">
              <a:solidFill>
                <a:srgbClr val="EB6FC8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4" name="直接连接符 34">
              <a:extLst>
                <a:ext uri="{FF2B5EF4-FFF2-40B4-BE49-F238E27FC236}">
                  <a16:creationId xmlns="" xmlns:a16="http://schemas.microsoft.com/office/drawing/2014/main" id="{691E65D7-1D0C-4C8B-B0E5-C300AAFB5E02}"/>
                </a:ext>
              </a:extLst>
            </p:cNvPr>
            <p:cNvSpPr/>
            <p:nvPr/>
          </p:nvSpPr>
          <p:spPr>
            <a:xfrm flipH="1">
              <a:off x="1094926" y="-1"/>
              <a:ext cx="2592289" cy="2179757"/>
            </a:xfrm>
            <a:prstGeom prst="line">
              <a:avLst/>
            </a:prstGeom>
            <a:noFill/>
            <a:ln w="12700" cap="flat">
              <a:solidFill>
                <a:srgbClr val="EB6FC8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25" name="组合 2">
            <a:extLst>
              <a:ext uri="{FF2B5EF4-FFF2-40B4-BE49-F238E27FC236}">
                <a16:creationId xmlns="" xmlns:a16="http://schemas.microsoft.com/office/drawing/2014/main" id="{02D15556-E9EF-4FDA-935E-E2332CA5E94A}"/>
              </a:ext>
            </a:extLst>
          </p:cNvPr>
          <p:cNvGrpSpPr/>
          <p:nvPr/>
        </p:nvGrpSpPr>
        <p:grpSpPr>
          <a:xfrm rot="10800000">
            <a:off x="10311837" y="1544375"/>
            <a:ext cx="3230038" cy="3097814"/>
            <a:chOff x="0" y="0"/>
            <a:chExt cx="3230037" cy="3097813"/>
          </a:xfrm>
        </p:grpSpPr>
        <p:sp>
          <p:nvSpPr>
            <p:cNvPr id="26" name="直接连接符 41">
              <a:extLst>
                <a:ext uri="{FF2B5EF4-FFF2-40B4-BE49-F238E27FC236}">
                  <a16:creationId xmlns="" xmlns:a16="http://schemas.microsoft.com/office/drawing/2014/main" id="{480355CE-8991-4A71-AD90-253802C1BCCD}"/>
                </a:ext>
              </a:extLst>
            </p:cNvPr>
            <p:cNvSpPr/>
            <p:nvPr/>
          </p:nvSpPr>
          <p:spPr>
            <a:xfrm flipH="1">
              <a:off x="0" y="918056"/>
              <a:ext cx="2592289" cy="2179757"/>
            </a:xfrm>
            <a:prstGeom prst="line">
              <a:avLst/>
            </a:prstGeom>
            <a:noFill/>
            <a:ln w="76200" cap="flat">
              <a:solidFill>
                <a:srgbClr val="92D05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7" name="直接连接符 42">
              <a:extLst>
                <a:ext uri="{FF2B5EF4-FFF2-40B4-BE49-F238E27FC236}">
                  <a16:creationId xmlns="" xmlns:a16="http://schemas.microsoft.com/office/drawing/2014/main" id="{4230E9B0-E0A8-4EEB-A61A-3C76BCDBE17B}"/>
                </a:ext>
              </a:extLst>
            </p:cNvPr>
            <p:cNvSpPr/>
            <p:nvPr/>
          </p:nvSpPr>
          <p:spPr>
            <a:xfrm flipH="1">
              <a:off x="637749" y="-1"/>
              <a:ext cx="2592289" cy="2179757"/>
            </a:xfrm>
            <a:prstGeom prst="line">
              <a:avLst/>
            </a:prstGeom>
            <a:noFill/>
            <a:ln w="12700" cap="flat">
              <a:solidFill>
                <a:srgbClr val="92D05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</p:spTree>
    <p:extLst>
      <p:ext uri="{BB962C8B-B14F-4D97-AF65-F5344CB8AC3E}">
        <p14:creationId xmlns="" xmlns:p14="http://schemas.microsoft.com/office/powerpoint/2010/main" val="1697901688"/>
      </p:ext>
    </p:extLst>
  </p:cSld>
  <p:clrMapOvr>
    <a:masterClrMapping/>
  </p:clrMapOvr>
  <p:transition spd="slow" advTm="7441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>
                <a:latin typeface="黑体" pitchFamily="49" charset="-122"/>
                <a:ea typeface="黑体" pitchFamily="49" charset="-122"/>
              </a:rPr>
              <a:t>●知识链接</a:t>
            </a:r>
            <a:endParaRPr lang="zh-CN" altLang="en-US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881026" y="1785926"/>
            <a:ext cx="10572824" cy="1857388"/>
          </a:xfrm>
        </p:spPr>
        <p:txBody>
          <a:bodyPr/>
          <a:lstStyle/>
          <a:p>
            <a:pPr algn="ctr"/>
            <a:r>
              <a:rPr lang="en-US" altLang="zh-CN" dirty="0" smtClean="0"/>
              <a:t>《</a:t>
            </a:r>
            <a:r>
              <a:rPr lang="zh-CN" altLang="en-US" dirty="0" smtClean="0"/>
              <a:t>最后一次讲演</a:t>
            </a:r>
            <a:r>
              <a:rPr lang="en-US" altLang="zh-CN" dirty="0" smtClean="0"/>
              <a:t>》</a:t>
            </a:r>
            <a:r>
              <a:rPr lang="zh-CN" altLang="en-US" dirty="0" smtClean="0"/>
              <a:t>的时代背景</a:t>
            </a:r>
          </a:p>
          <a:p>
            <a:r>
              <a:rPr lang="zh-CN" altLang="en-US" dirty="0" smtClean="0"/>
              <a:t>抗日战争胜利后</a:t>
            </a:r>
            <a:r>
              <a:rPr lang="en-US" dirty="0" smtClean="0"/>
              <a:t>,</a:t>
            </a:r>
            <a:r>
              <a:rPr lang="zh-CN" altLang="en-US" dirty="0" smtClean="0"/>
              <a:t>美帝国主义和蒋介石反动政府内外勾结</a:t>
            </a:r>
            <a:r>
              <a:rPr lang="en-US" dirty="0" smtClean="0"/>
              <a:t>,</a:t>
            </a:r>
            <a:r>
              <a:rPr lang="zh-CN" altLang="en-US" dirty="0" smtClean="0"/>
              <a:t>疯狂策划反共反人民的内战</a:t>
            </a:r>
            <a:r>
              <a:rPr lang="en-US" dirty="0" smtClean="0"/>
              <a:t>,</a:t>
            </a:r>
            <a:r>
              <a:rPr lang="zh-CN" altLang="en-US" dirty="0" smtClean="0"/>
              <a:t>妄图使中国永远沦为半殖民地半封建国家。这自然遭到全国人民的反对</a:t>
            </a:r>
            <a:r>
              <a:rPr lang="en-US" dirty="0" smtClean="0"/>
              <a:t>,</a:t>
            </a:r>
            <a:r>
              <a:rPr lang="zh-CN" altLang="en-US" dirty="0" smtClean="0"/>
              <a:t>一场</a:t>
            </a:r>
            <a:r>
              <a:rPr lang="en-US" dirty="0" smtClean="0"/>
              <a:t>“</a:t>
            </a:r>
            <a:r>
              <a:rPr lang="zh-CN" altLang="en-US" dirty="0" smtClean="0"/>
              <a:t>反内战、反独裁</a:t>
            </a:r>
            <a:r>
              <a:rPr lang="en-US" dirty="0" smtClean="0"/>
              <a:t>”</a:t>
            </a:r>
            <a:r>
              <a:rPr lang="zh-CN" altLang="en-US" dirty="0" smtClean="0"/>
              <a:t>的爱国民主运动在全国范围内蓬勃兴起</a:t>
            </a:r>
            <a:r>
              <a:rPr lang="en-US" dirty="0" smtClean="0"/>
              <a:t>,</a:t>
            </a:r>
            <a:r>
              <a:rPr lang="zh-CN" altLang="en-US" dirty="0" smtClean="0"/>
              <a:t>国民党反动派冒天下之大不韪</a:t>
            </a:r>
            <a:r>
              <a:rPr lang="en-US" dirty="0" smtClean="0"/>
              <a:t>,</a:t>
            </a:r>
            <a:r>
              <a:rPr lang="zh-CN" altLang="en-US" dirty="0" smtClean="0"/>
              <a:t>一方面撕毁双十协定</a:t>
            </a:r>
            <a:r>
              <a:rPr lang="en-US" dirty="0" smtClean="0"/>
              <a:t>,</a:t>
            </a:r>
            <a:r>
              <a:rPr lang="zh-CN" altLang="en-US" dirty="0" smtClean="0"/>
              <a:t>派兵向解放区大举进攻</a:t>
            </a:r>
            <a:r>
              <a:rPr lang="en-US" dirty="0" smtClean="0"/>
              <a:t>;</a:t>
            </a:r>
            <a:r>
              <a:rPr lang="zh-CN" altLang="en-US" dirty="0" smtClean="0"/>
              <a:t>另一方面</a:t>
            </a:r>
            <a:r>
              <a:rPr lang="en-US" dirty="0" smtClean="0"/>
              <a:t>,</a:t>
            </a:r>
            <a:r>
              <a:rPr lang="zh-CN" altLang="en-US" dirty="0" smtClean="0"/>
              <a:t>在他们暂时统治的区域里制造白色恐怖</a:t>
            </a:r>
            <a:r>
              <a:rPr lang="en-US" dirty="0" smtClean="0"/>
              <a:t>,</a:t>
            </a:r>
            <a:r>
              <a:rPr lang="zh-CN" altLang="en-US" dirty="0" smtClean="0"/>
              <a:t>甚至采取暗杀手段疯狂镇压民主运动。</a:t>
            </a:r>
            <a:r>
              <a:rPr lang="en-US" dirty="0" smtClean="0"/>
              <a:t>1946</a:t>
            </a:r>
            <a:r>
              <a:rPr lang="zh-CN" altLang="en-US" dirty="0" smtClean="0"/>
              <a:t>年</a:t>
            </a:r>
            <a:r>
              <a:rPr lang="en-US" dirty="0" smtClean="0"/>
              <a:t>7</a:t>
            </a:r>
            <a:r>
              <a:rPr lang="zh-CN" altLang="en-US" dirty="0" smtClean="0"/>
              <a:t>月</a:t>
            </a:r>
            <a:r>
              <a:rPr lang="en-US" dirty="0" smtClean="0"/>
              <a:t>11</a:t>
            </a:r>
            <a:r>
              <a:rPr lang="zh-CN" altLang="en-US" dirty="0" smtClean="0"/>
              <a:t>日</a:t>
            </a:r>
            <a:r>
              <a:rPr lang="en-US" dirty="0" smtClean="0"/>
              <a:t>,</a:t>
            </a:r>
            <a:r>
              <a:rPr lang="zh-CN" altLang="en-US" dirty="0" smtClean="0"/>
              <a:t>著名爱国民主战士李公朴先生在昆明遇害。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715700" cy="5214974"/>
          </a:xfrm>
        </p:spPr>
        <p:txBody>
          <a:bodyPr/>
          <a:lstStyle/>
          <a:p>
            <a:r>
              <a:rPr lang="zh-CN" altLang="en-US" dirty="0" smtClean="0"/>
              <a:t>同年</a:t>
            </a:r>
            <a:r>
              <a:rPr lang="en-US" dirty="0" smtClean="0"/>
              <a:t>7</a:t>
            </a:r>
            <a:r>
              <a:rPr lang="zh-CN" altLang="en-US" dirty="0" smtClean="0"/>
              <a:t>月</a:t>
            </a:r>
            <a:r>
              <a:rPr lang="en-US" dirty="0" smtClean="0"/>
              <a:t>15</a:t>
            </a:r>
            <a:r>
              <a:rPr lang="zh-CN" altLang="en-US" dirty="0" smtClean="0"/>
              <a:t>日</a:t>
            </a:r>
            <a:r>
              <a:rPr lang="en-US" dirty="0" smtClean="0"/>
              <a:t>,</a:t>
            </a:r>
            <a:r>
              <a:rPr lang="zh-CN" altLang="en-US" dirty="0" smtClean="0"/>
              <a:t>云南大学召开追悼李公朴先生的大会</a:t>
            </a:r>
            <a:r>
              <a:rPr lang="en-US" dirty="0" smtClean="0"/>
              <a:t>,</a:t>
            </a:r>
            <a:r>
              <a:rPr lang="zh-CN" altLang="en-US" dirty="0" smtClean="0"/>
              <a:t>闻一多先生主持了这次会议</a:t>
            </a:r>
            <a:r>
              <a:rPr lang="en-US" dirty="0" smtClean="0"/>
              <a:t>,</a:t>
            </a:r>
            <a:r>
              <a:rPr lang="zh-CN" altLang="en-US" dirty="0" smtClean="0"/>
              <a:t>会上</a:t>
            </a:r>
            <a:r>
              <a:rPr lang="en-US" dirty="0" smtClean="0"/>
              <a:t>,</a:t>
            </a:r>
            <a:r>
              <a:rPr lang="zh-CN" altLang="en-US" dirty="0" smtClean="0"/>
              <a:t>在李公朴夫人血泪控诉的过程中</a:t>
            </a:r>
            <a:r>
              <a:rPr lang="en-US" dirty="0" smtClean="0"/>
              <a:t>,</a:t>
            </a:r>
            <a:r>
              <a:rPr lang="zh-CN" altLang="en-US" dirty="0" smtClean="0"/>
              <a:t>国民党特务分子毫无顾忌</a:t>
            </a:r>
            <a:r>
              <a:rPr lang="en-US" dirty="0" smtClean="0"/>
              <a:t>,</a:t>
            </a:r>
            <a:r>
              <a:rPr lang="zh-CN" altLang="en-US" dirty="0" smtClean="0"/>
              <a:t>说笑取闹</a:t>
            </a:r>
            <a:r>
              <a:rPr lang="en-US" dirty="0" smtClean="0"/>
              <a:t>,</a:t>
            </a:r>
            <a:r>
              <a:rPr lang="zh-CN" altLang="en-US" dirty="0" smtClean="0"/>
              <a:t>扰乱会场</a:t>
            </a:r>
            <a:r>
              <a:rPr lang="en-US" dirty="0" smtClean="0"/>
              <a:t>,</a:t>
            </a:r>
            <a:r>
              <a:rPr lang="zh-CN" altLang="en-US" dirty="0" smtClean="0"/>
              <a:t>让人们忍无可忍。李夫人刚离开讲台</a:t>
            </a:r>
            <a:r>
              <a:rPr lang="en-US" dirty="0" smtClean="0"/>
              <a:t>,</a:t>
            </a:r>
            <a:r>
              <a:rPr lang="zh-CN" altLang="en-US" dirty="0" smtClean="0"/>
              <a:t>闻一多先生就拍案而起</a:t>
            </a:r>
            <a:r>
              <a:rPr lang="en-US" dirty="0" smtClean="0"/>
              <a:t>,</a:t>
            </a:r>
            <a:r>
              <a:rPr lang="zh-CN" altLang="en-US" dirty="0" smtClean="0"/>
              <a:t>满腔悲愤地发表了这番讲演。会后</a:t>
            </a:r>
            <a:r>
              <a:rPr lang="en-US" dirty="0" smtClean="0"/>
              <a:t>,</a:t>
            </a:r>
            <a:r>
              <a:rPr lang="zh-CN" altLang="en-US" dirty="0" smtClean="0"/>
              <a:t>闻一多先生又到民主周刊社参加了记者招待会。在他离社返家途中</a:t>
            </a:r>
            <a:r>
              <a:rPr lang="en-US" dirty="0" smtClean="0"/>
              <a:t>,</a:t>
            </a:r>
            <a:r>
              <a:rPr lang="zh-CN" altLang="en-US" dirty="0" smtClean="0"/>
              <a:t>就被特务分子暗杀了。这番讲演成了他的</a:t>
            </a:r>
            <a:r>
              <a:rPr lang="en-US" dirty="0" smtClean="0"/>
              <a:t>“</a:t>
            </a:r>
            <a:r>
              <a:rPr lang="zh-CN" altLang="en-US" dirty="0" smtClean="0"/>
              <a:t>最后一次讲演</a:t>
            </a:r>
            <a:r>
              <a:rPr lang="en-US" dirty="0" smtClean="0"/>
              <a:t>”</a:t>
            </a:r>
            <a:r>
              <a:rPr lang="zh-CN" altLang="en-US" dirty="0" smtClean="0"/>
              <a:t>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占位符 11"/>
          <p:cNvSpPr>
            <a:spLocks noGrp="1"/>
          </p:cNvSpPr>
          <p:nvPr>
            <p:ph type="body" sz="quarter" idx="10"/>
          </p:nvPr>
        </p:nvSpPr>
        <p:spPr>
          <a:xfrm>
            <a:off x="595274" y="2285992"/>
            <a:ext cx="10572824" cy="4357718"/>
          </a:xfrm>
        </p:spPr>
        <p:txBody>
          <a:bodyPr/>
          <a:lstStyle/>
          <a:p>
            <a:r>
              <a:rPr lang="zh-CN" altLang="en-US" dirty="0" smtClean="0"/>
              <a:t>　我们在清明节悼念逝去的亲人的同时</a:t>
            </a:r>
            <a:r>
              <a:rPr lang="en-US" dirty="0" smtClean="0"/>
              <a:t>,</a:t>
            </a:r>
            <a:r>
              <a:rPr lang="zh-CN" altLang="en-US" dirty="0" smtClean="0"/>
              <a:t>是否也想到了那些为了新中国的成立而英勇牺牲的先烈们</a:t>
            </a:r>
            <a:r>
              <a:rPr lang="en-US" dirty="0" smtClean="0"/>
              <a:t>?</a:t>
            </a:r>
            <a:r>
              <a:rPr lang="zh-CN" altLang="en-US" dirty="0" smtClean="0"/>
              <a:t>今天</a:t>
            </a:r>
            <a:r>
              <a:rPr lang="en-US" dirty="0" smtClean="0"/>
              <a:t>,</a:t>
            </a:r>
            <a:r>
              <a:rPr lang="zh-CN" altLang="en-US" dirty="0" smtClean="0"/>
              <a:t>就让我们一同回到</a:t>
            </a:r>
            <a:r>
              <a:rPr lang="en-US" dirty="0" smtClean="0"/>
              <a:t>63</a:t>
            </a:r>
            <a:r>
              <a:rPr lang="zh-CN" altLang="en-US" dirty="0" smtClean="0"/>
              <a:t>年前</a:t>
            </a:r>
            <a:r>
              <a:rPr lang="en-US" dirty="0" smtClean="0"/>
              <a:t>,</a:t>
            </a:r>
            <a:r>
              <a:rPr lang="zh-CN" altLang="en-US" dirty="0" smtClean="0"/>
              <a:t>缅怀为争取民主和平献出宝贵生命的李公朴、闻一多先生</a:t>
            </a:r>
            <a:r>
              <a:rPr lang="en-US" dirty="0" smtClean="0"/>
              <a:t>,</a:t>
            </a:r>
            <a:r>
              <a:rPr lang="zh-CN" altLang="en-US" dirty="0" smtClean="0"/>
              <a:t>用心去感受一位优秀的诗人、卓越的学者、大勇的民主战士</a:t>
            </a:r>
            <a:r>
              <a:rPr lang="en-US" dirty="0" smtClean="0"/>
              <a:t>,</a:t>
            </a:r>
            <a:r>
              <a:rPr lang="zh-CN" altLang="en-US" dirty="0" smtClean="0"/>
              <a:t>为了追求真理、反对独裁而表现出的大义凛然、视死如归的革命气概。</a:t>
            </a:r>
            <a:endParaRPr lang="zh-CN" altLang="en-US" dirty="0"/>
          </a:p>
        </p:txBody>
      </p:sp>
      <p:sp>
        <p:nvSpPr>
          <p:cNvPr id="4" name="文本占位符 1">
            <a:extLst>
              <a:ext uri="{FF2B5EF4-FFF2-40B4-BE49-F238E27FC236}">
                <a16:creationId xmlns="" xmlns:a16="http://schemas.microsoft.com/office/drawing/2014/main" id="{D8EC155B-06E2-477B-B3B1-8DDE820CD0C9}"/>
              </a:ext>
            </a:extLst>
          </p:cNvPr>
          <p:cNvSpPr txBox="1">
            <a:spLocks/>
          </p:cNvSpPr>
          <p:nvPr/>
        </p:nvSpPr>
        <p:spPr>
          <a:xfrm>
            <a:off x="666712" y="1643050"/>
            <a:ext cx="10358510" cy="785818"/>
          </a:xfrm>
          <a:prstGeom prst="rect">
            <a:avLst/>
          </a:prstGeom>
        </p:spPr>
        <p:txBody>
          <a:bodyPr/>
          <a:lstStyle/>
          <a:p>
            <a:pPr marL="0" marR="0" lvl="0" indent="720000" algn="l" defTabSz="914400" rtl="0" eaLnBrk="1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宋体"/>
                <a:ea typeface="宋体"/>
              </a:rPr>
              <a:t>◆</a:t>
            </a:r>
            <a:r>
              <a:rPr lang="zh-CN" altLang="en-US" sz="2800" b="0" dirty="0" smtClean="0">
                <a:solidFill>
                  <a:srgbClr val="0000FF"/>
                </a:solidFill>
                <a:ea typeface="黑体" panose="02010609060101010101" pitchFamily="49" charset="-122"/>
              </a:rPr>
              <a:t>课堂导入</a:t>
            </a:r>
            <a:endParaRPr kumimoji="0" lang="en-US" altLang="zh-CN" sz="2800" b="0" i="0" u="none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+mn-cs"/>
            </a:endParaRPr>
          </a:p>
          <a:p>
            <a:r>
              <a:rPr lang="zh-CN" altLang="en-US" sz="2800" b="0" dirty="0" smtClean="0">
                <a:latin typeface="华文细黑" pitchFamily="2" charset="-122"/>
                <a:ea typeface="华文细黑" pitchFamily="2" charset="-122"/>
              </a:rPr>
              <a:t>        </a:t>
            </a: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3513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占位符 6"/>
          <p:cNvSpPr>
            <a:spLocks noGrp="1"/>
          </p:cNvSpPr>
          <p:nvPr>
            <p:ph type="body" sz="quarter" idx="11"/>
          </p:nvPr>
        </p:nvSpPr>
        <p:spPr>
          <a:xfrm>
            <a:off x="881026" y="1071546"/>
            <a:ext cx="9715568" cy="1857388"/>
          </a:xfrm>
        </p:spPr>
        <p:txBody>
          <a:bodyPr/>
          <a:lstStyle/>
          <a:p>
            <a:r>
              <a:rPr lang="en-US" dirty="0" smtClean="0"/>
              <a:t>1.</a:t>
            </a:r>
            <a:r>
              <a:rPr lang="zh-CN" altLang="en-US" dirty="0" smtClean="0"/>
              <a:t>了解作者</a:t>
            </a:r>
            <a:r>
              <a:rPr lang="en-US" dirty="0" smtClean="0"/>
              <a:t>,</a:t>
            </a:r>
            <a:r>
              <a:rPr lang="zh-CN" altLang="en-US" dirty="0" smtClean="0"/>
              <a:t>完善卡片。</a:t>
            </a:r>
          </a:p>
          <a:p>
            <a:r>
              <a:rPr lang="zh-CN" altLang="en-US" dirty="0" smtClean="0"/>
              <a:t>闻一多</a:t>
            </a:r>
            <a:r>
              <a:rPr lang="en-US" dirty="0" smtClean="0"/>
              <a:t>(1899—1946),</a:t>
            </a:r>
            <a:r>
              <a:rPr lang="zh-CN" altLang="en-US" dirty="0" smtClean="0"/>
              <a:t>原名闻家骅</a:t>
            </a:r>
            <a:r>
              <a:rPr lang="en-US" dirty="0" smtClean="0"/>
              <a:t>,</a:t>
            </a:r>
            <a:r>
              <a:rPr lang="zh-CN" altLang="en-US" dirty="0" smtClean="0"/>
              <a:t>字友三</a:t>
            </a:r>
            <a:r>
              <a:rPr lang="en-US" dirty="0" smtClean="0"/>
              <a:t>,</a:t>
            </a:r>
            <a:r>
              <a:rPr lang="zh-CN" altLang="en-US" dirty="0" smtClean="0"/>
              <a:t>生于湖北浠水。著名诗人、学者、爱国民主战士。自幼爱好古典诗词和美术。</a:t>
            </a:r>
            <a:r>
              <a:rPr lang="en-US" dirty="0" smtClean="0"/>
              <a:t>1912</a:t>
            </a:r>
            <a:r>
              <a:rPr lang="zh-CN" altLang="en-US" dirty="0" smtClean="0"/>
              <a:t>年考入北京清华留美预备学校。</a:t>
            </a:r>
            <a:r>
              <a:rPr lang="en-US" dirty="0" smtClean="0"/>
              <a:t>1919</a:t>
            </a:r>
            <a:r>
              <a:rPr lang="zh-CN" altLang="en-US" dirty="0" smtClean="0"/>
              <a:t>年五四运动时期</a:t>
            </a:r>
            <a:r>
              <a:rPr lang="en-US" dirty="0" smtClean="0"/>
              <a:t>,</a:t>
            </a:r>
            <a:r>
              <a:rPr lang="zh-CN" altLang="en-US" dirty="0" smtClean="0"/>
              <a:t>积极参加学生运动。</a:t>
            </a:r>
            <a:r>
              <a:rPr lang="en-US" dirty="0" smtClean="0"/>
              <a:t>1922</a:t>
            </a:r>
            <a:r>
              <a:rPr lang="zh-CN" altLang="en-US" dirty="0" smtClean="0"/>
              <a:t>年</a:t>
            </a:r>
            <a:r>
              <a:rPr lang="en-US" dirty="0" smtClean="0"/>
              <a:t>7</a:t>
            </a:r>
            <a:r>
              <a:rPr lang="zh-CN" altLang="en-US" dirty="0" smtClean="0"/>
              <a:t>月赴美留学</a:t>
            </a:r>
            <a:r>
              <a:rPr lang="en-US" dirty="0" smtClean="0"/>
              <a:t>,</a:t>
            </a:r>
            <a:r>
              <a:rPr lang="zh-CN" altLang="en-US" dirty="0" smtClean="0"/>
              <a:t>年底出版与梁实秋合著的</a:t>
            </a:r>
            <a:r>
              <a:rPr lang="en-US" altLang="zh-CN" dirty="0" smtClean="0"/>
              <a:t>《</a:t>
            </a:r>
            <a:r>
              <a:rPr lang="zh-CN" altLang="en-US" dirty="0" smtClean="0"/>
              <a:t>冬夜草儿评论</a:t>
            </a:r>
            <a:r>
              <a:rPr lang="en-US" altLang="zh-CN" dirty="0" smtClean="0"/>
              <a:t>》</a:t>
            </a:r>
            <a:r>
              <a:rPr lang="en-US" dirty="0" smtClean="0"/>
              <a:t>,</a:t>
            </a:r>
            <a:r>
              <a:rPr lang="zh-CN" altLang="en-US" dirty="0" smtClean="0"/>
              <a:t>这本书代表了闻一多早期对新诗的看法。</a:t>
            </a:r>
            <a:r>
              <a:rPr lang="en-US" dirty="0" smtClean="0"/>
              <a:t>1925</a:t>
            </a:r>
            <a:r>
              <a:rPr lang="zh-CN" altLang="en-US" dirty="0" smtClean="0"/>
              <a:t>年</a:t>
            </a:r>
            <a:r>
              <a:rPr lang="en-US" dirty="0" smtClean="0"/>
              <a:t>5</a:t>
            </a:r>
            <a:r>
              <a:rPr lang="zh-CN" altLang="en-US" dirty="0" smtClean="0"/>
              <a:t>月回国</a:t>
            </a:r>
            <a:r>
              <a:rPr lang="en-US" dirty="0" smtClean="0"/>
              <a:t>,</a:t>
            </a:r>
            <a:r>
              <a:rPr lang="zh-CN" altLang="en-US" dirty="0" smtClean="0"/>
              <a:t>曾在北京艺术专科学校、武汉大学、清华大学、西南联合大学等学校任教。</a:t>
            </a:r>
            <a:r>
              <a:rPr lang="en-US" dirty="0" smtClean="0"/>
              <a:t>1923</a:t>
            </a:r>
            <a:r>
              <a:rPr lang="zh-CN" altLang="en-US" dirty="0" smtClean="0"/>
              <a:t>年</a:t>
            </a:r>
            <a:r>
              <a:rPr lang="en-US" dirty="0" smtClean="0"/>
              <a:t>9</a:t>
            </a:r>
            <a:r>
              <a:rPr lang="zh-CN" altLang="en-US" dirty="0" smtClean="0"/>
              <a:t>月出版第一本新诗集</a:t>
            </a:r>
            <a:r>
              <a:rPr lang="en-US" altLang="zh-CN" dirty="0" smtClean="0"/>
              <a:t>《</a:t>
            </a:r>
            <a:r>
              <a:rPr lang="zh-CN" altLang="en-US" u="sng" dirty="0" smtClean="0"/>
              <a:t>　  　</a:t>
            </a:r>
            <a:r>
              <a:rPr lang="en-US" altLang="zh-CN" dirty="0" smtClean="0"/>
              <a:t>》</a:t>
            </a:r>
            <a:r>
              <a:rPr lang="en-US" dirty="0" smtClean="0"/>
              <a:t>,1928</a:t>
            </a:r>
            <a:r>
              <a:rPr lang="zh-CN" altLang="en-US" dirty="0" smtClean="0"/>
              <a:t>年</a:t>
            </a:r>
            <a:r>
              <a:rPr lang="en-US" dirty="0" smtClean="0"/>
              <a:t>1</a:t>
            </a:r>
            <a:r>
              <a:rPr lang="zh-CN" altLang="en-US" dirty="0" smtClean="0"/>
              <a:t>月出版第二本诗集</a:t>
            </a:r>
            <a:r>
              <a:rPr lang="en-US" altLang="zh-CN" dirty="0" smtClean="0"/>
              <a:t>《</a:t>
            </a:r>
            <a:r>
              <a:rPr lang="zh-CN" altLang="en-US" u="sng" dirty="0" smtClean="0"/>
              <a:t>　 　</a:t>
            </a:r>
            <a:r>
              <a:rPr lang="en-US" altLang="zh-CN" dirty="0" smtClean="0"/>
              <a:t>》</a:t>
            </a:r>
            <a:r>
              <a:rPr lang="zh-CN" altLang="en-US" dirty="0" smtClean="0"/>
              <a:t>。</a:t>
            </a:r>
            <a:endParaRPr lang="zh-CN" altLang="en-US" dirty="0"/>
          </a:p>
        </p:txBody>
      </p:sp>
      <p:sp>
        <p:nvSpPr>
          <p:cNvPr id="8" name="文本占位符 7"/>
          <p:cNvSpPr>
            <a:spLocks noGrp="1"/>
          </p:cNvSpPr>
          <p:nvPr>
            <p:ph type="body" sz="quarter" idx="12"/>
          </p:nvPr>
        </p:nvSpPr>
        <p:spPr>
          <a:xfrm>
            <a:off x="3095604" y="6143644"/>
            <a:ext cx="1571636" cy="857256"/>
          </a:xfrm>
        </p:spPr>
        <p:txBody>
          <a:bodyPr/>
          <a:lstStyle/>
          <a:p>
            <a:r>
              <a:rPr lang="zh-CN" altLang="en-US" dirty="0" smtClean="0"/>
              <a:t>红烛</a:t>
            </a:r>
            <a:endParaRPr lang="zh-CN" altLang="en-US" dirty="0"/>
          </a:p>
        </p:txBody>
      </p:sp>
      <p:sp>
        <p:nvSpPr>
          <p:cNvPr id="9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1" name="文本占位符 7"/>
          <p:cNvSpPr txBox="1">
            <a:spLocks/>
          </p:cNvSpPr>
          <p:nvPr/>
        </p:nvSpPr>
        <p:spPr>
          <a:xfrm>
            <a:off x="8882082" y="6143644"/>
            <a:ext cx="1571636" cy="857256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死水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pic>
        <p:nvPicPr>
          <p:cNvPr id="13" name="18DXAYWRJ8XDYT15.eps"/>
          <p:cNvPicPr/>
          <p:nvPr/>
        </p:nvPicPr>
        <p:blipFill>
          <a:blip r:embed="rId3"/>
          <a:stretch>
            <a:fillRect/>
          </a:stretch>
        </p:blipFill>
        <p:spPr>
          <a:xfrm>
            <a:off x="10525156" y="2643182"/>
            <a:ext cx="1541105" cy="214314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8" grpId="0" build="p"/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3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/>
              <a:t>还著有</a:t>
            </a:r>
            <a:r>
              <a:rPr lang="en-US" altLang="zh-CN" dirty="0" smtClean="0"/>
              <a:t>《</a:t>
            </a:r>
            <a:r>
              <a:rPr lang="zh-CN" altLang="en-US" dirty="0" smtClean="0"/>
              <a:t>神话与诗</a:t>
            </a:r>
            <a:r>
              <a:rPr lang="en-US" altLang="zh-CN" dirty="0" smtClean="0"/>
              <a:t>》《</a:t>
            </a:r>
            <a:r>
              <a:rPr lang="zh-CN" altLang="en-US" dirty="0" smtClean="0"/>
              <a:t>楚辞补校</a:t>
            </a:r>
            <a:r>
              <a:rPr lang="en-US" altLang="zh-CN" dirty="0" smtClean="0"/>
              <a:t>》</a:t>
            </a:r>
            <a:r>
              <a:rPr lang="zh-CN" altLang="en-US" dirty="0" smtClean="0"/>
              <a:t>。</a:t>
            </a:r>
            <a:r>
              <a:rPr lang="en-US" dirty="0" smtClean="0"/>
              <a:t>1944</a:t>
            </a:r>
            <a:r>
              <a:rPr lang="zh-CN" altLang="en-US" dirty="0" smtClean="0"/>
              <a:t>年加入中国民主同盟。</a:t>
            </a:r>
            <a:r>
              <a:rPr lang="en-US" dirty="0" smtClean="0"/>
              <a:t>1946</a:t>
            </a:r>
            <a:r>
              <a:rPr lang="zh-CN" altLang="en-US" dirty="0" smtClean="0"/>
              <a:t>年</a:t>
            </a:r>
            <a:r>
              <a:rPr lang="en-US" dirty="0" smtClean="0"/>
              <a:t>7</a:t>
            </a:r>
            <a:r>
              <a:rPr lang="zh-CN" altLang="en-US" dirty="0" smtClean="0"/>
              <a:t>月</a:t>
            </a:r>
            <a:r>
              <a:rPr lang="en-US" dirty="0" smtClean="0"/>
              <a:t>15</a:t>
            </a:r>
            <a:r>
              <a:rPr lang="zh-CN" altLang="en-US" dirty="0" smtClean="0"/>
              <a:t>日在悼念李公朴先生的大会上</a:t>
            </a:r>
            <a:r>
              <a:rPr lang="en-US" dirty="0" smtClean="0"/>
              <a:t>,</a:t>
            </a:r>
            <a:r>
              <a:rPr lang="zh-CN" altLang="en-US" dirty="0" smtClean="0"/>
              <a:t>愤怒斥责国民党暗杀李公朴的罪行</a:t>
            </a:r>
            <a:r>
              <a:rPr lang="en-US" dirty="0" smtClean="0"/>
              <a:t>,</a:t>
            </a:r>
            <a:r>
              <a:rPr lang="zh-CN" altLang="en-US" dirty="0" smtClean="0"/>
              <a:t>发表了著名的</a:t>
            </a:r>
            <a:r>
              <a:rPr lang="en-US" altLang="zh-CN" dirty="0" smtClean="0"/>
              <a:t>《</a:t>
            </a:r>
            <a:r>
              <a:rPr lang="zh-CN" altLang="en-US" dirty="0" smtClean="0"/>
              <a:t>最后一次讲演</a:t>
            </a:r>
            <a:r>
              <a:rPr lang="en-US" altLang="zh-CN" dirty="0" smtClean="0"/>
              <a:t>》</a:t>
            </a:r>
            <a:r>
              <a:rPr lang="en-US" dirty="0" smtClean="0"/>
              <a:t>,</a:t>
            </a:r>
            <a:r>
              <a:rPr lang="zh-CN" altLang="en-US" dirty="0" smtClean="0"/>
              <a:t>当天下午即被国民党特务杀害。</a:t>
            </a:r>
            <a:r>
              <a:rPr lang="en-US" dirty="0" smtClean="0"/>
              <a:t> 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309522" y="1142984"/>
            <a:ext cx="11310974" cy="5214974"/>
          </a:xfrm>
        </p:spPr>
        <p:txBody>
          <a:bodyPr/>
          <a:lstStyle/>
          <a:p>
            <a:r>
              <a:rPr lang="en-US" dirty="0" smtClean="0"/>
              <a:t>2.</a:t>
            </a:r>
            <a:r>
              <a:rPr lang="zh-CN" altLang="en-US" dirty="0" smtClean="0"/>
              <a:t>读准字音</a:t>
            </a:r>
            <a:r>
              <a:rPr lang="en-US" dirty="0" smtClean="0"/>
              <a:t>,</a:t>
            </a:r>
            <a:r>
              <a:rPr lang="zh-CN" altLang="en-US" dirty="0" smtClean="0"/>
              <a:t>牢记字形。</a:t>
            </a:r>
          </a:p>
          <a:p>
            <a:r>
              <a:rPr lang="zh-CN" altLang="en-US" dirty="0" smtClean="0"/>
              <a:t>卑劣</a:t>
            </a:r>
            <a:r>
              <a:rPr lang="en-US" dirty="0" smtClean="0"/>
              <a:t>(		)</a:t>
            </a:r>
            <a:r>
              <a:rPr lang="zh-CN" altLang="en-US" dirty="0" smtClean="0"/>
              <a:t>　　</a:t>
            </a:r>
            <a:r>
              <a:rPr lang="en-US" altLang="zh-CN" dirty="0" smtClean="0"/>
              <a:t>	</a:t>
            </a:r>
            <a:r>
              <a:rPr lang="zh-CN" altLang="en-US" dirty="0" smtClean="0"/>
              <a:t>污蔑</a:t>
            </a:r>
            <a:r>
              <a:rPr lang="en-US" dirty="0" smtClean="0"/>
              <a:t>(		)</a:t>
            </a:r>
            <a:r>
              <a:rPr lang="zh-CN" altLang="en-US" dirty="0" smtClean="0"/>
              <a:t>　　</a:t>
            </a:r>
            <a:r>
              <a:rPr lang="en-US" altLang="zh-CN" dirty="0" smtClean="0"/>
              <a:t>	</a:t>
            </a:r>
            <a:r>
              <a:rPr lang="zh-CN" altLang="en-US" dirty="0" smtClean="0"/>
              <a:t>卑鄙</a:t>
            </a:r>
            <a:r>
              <a:rPr lang="en-US" dirty="0" smtClean="0"/>
              <a:t>(		)</a:t>
            </a:r>
            <a:endParaRPr lang="zh-CN" altLang="en-US" dirty="0" smtClean="0"/>
          </a:p>
          <a:p>
            <a:r>
              <a:rPr lang="zh-CN" altLang="en-US" dirty="0" smtClean="0"/>
              <a:t>蛮横</a:t>
            </a:r>
            <a:r>
              <a:rPr lang="en-US" dirty="0" smtClean="0"/>
              <a:t>(		)	</a:t>
            </a:r>
            <a:r>
              <a:rPr lang="zh-CN" altLang="en-US" dirty="0" smtClean="0"/>
              <a:t>捶</a:t>
            </a:r>
            <a:r>
              <a:rPr lang="en-US" dirty="0" smtClean="0"/>
              <a:t>(	       )</a:t>
            </a:r>
            <a:r>
              <a:rPr lang="zh-CN" altLang="en-US" dirty="0" smtClean="0"/>
              <a:t>击　</a:t>
            </a:r>
            <a:r>
              <a:rPr lang="en-US" dirty="0" smtClean="0"/>
              <a:t>	</a:t>
            </a:r>
            <a:r>
              <a:rPr lang="zh-CN" altLang="en-US" dirty="0" smtClean="0"/>
              <a:t>挑拨离间</a:t>
            </a:r>
            <a:r>
              <a:rPr lang="en-US" dirty="0" smtClean="0"/>
              <a:t>(		)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2309786" y="1785926"/>
            <a:ext cx="928694" cy="571504"/>
          </a:xfrm>
        </p:spPr>
        <p:txBody>
          <a:bodyPr/>
          <a:lstStyle/>
          <a:p>
            <a:pPr indent="0"/>
            <a:r>
              <a:rPr lang="en-US" dirty="0" err="1" smtClean="0"/>
              <a:t>liè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文本占位符 2"/>
          <p:cNvSpPr txBox="1">
            <a:spLocks/>
          </p:cNvSpPr>
          <p:nvPr/>
        </p:nvSpPr>
        <p:spPr>
          <a:xfrm>
            <a:off x="7953388" y="1785926"/>
            <a:ext cx="571504" cy="857256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dirty="0" err="1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bǐ</a:t>
            </a:r>
            <a:endParaRPr lang="zh-CN" altLang="en-US" sz="2800" dirty="0" smtClean="0">
              <a:solidFill>
                <a:srgbClr val="FF0000"/>
              </a:solidFill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1523968" y="2212295"/>
            <a:ext cx="27924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·</a:t>
            </a:r>
            <a:endParaRPr lang="zh-CN" altLang="en-US" dirty="0"/>
          </a:p>
        </p:txBody>
      </p:sp>
      <p:sp>
        <p:nvSpPr>
          <p:cNvPr id="22" name="文本占位符 2"/>
          <p:cNvSpPr txBox="1">
            <a:spLocks/>
          </p:cNvSpPr>
          <p:nvPr/>
        </p:nvSpPr>
        <p:spPr>
          <a:xfrm>
            <a:off x="4524364" y="2428868"/>
            <a:ext cx="1000132" cy="857256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dirty="0" err="1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chuí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23" name="文本占位符 2"/>
          <p:cNvSpPr txBox="1">
            <a:spLocks/>
          </p:cNvSpPr>
          <p:nvPr/>
        </p:nvSpPr>
        <p:spPr>
          <a:xfrm>
            <a:off x="5024430" y="1785926"/>
            <a:ext cx="1928826" cy="857256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dirty="0" err="1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miè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24" name="文本占位符 2"/>
          <p:cNvSpPr txBox="1">
            <a:spLocks/>
          </p:cNvSpPr>
          <p:nvPr/>
        </p:nvSpPr>
        <p:spPr>
          <a:xfrm>
            <a:off x="2024034" y="2428868"/>
            <a:ext cx="1143008" cy="642942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dirty="0" err="1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hèng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25" name="文本占位符 2"/>
          <p:cNvSpPr txBox="1">
            <a:spLocks/>
          </p:cNvSpPr>
          <p:nvPr/>
        </p:nvSpPr>
        <p:spPr>
          <a:xfrm>
            <a:off x="8596330" y="2428868"/>
            <a:ext cx="1928826" cy="571504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dirty="0" err="1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jiàn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28" name="TextBox 27"/>
          <p:cNvSpPr txBox="1"/>
          <p:nvPr/>
        </p:nvSpPr>
        <p:spPr>
          <a:xfrm>
            <a:off x="1523968" y="2855237"/>
            <a:ext cx="27924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·</a:t>
            </a:r>
            <a:endParaRPr lang="zh-CN" altLang="en-US" dirty="0"/>
          </a:p>
        </p:txBody>
      </p:sp>
      <p:sp>
        <p:nvSpPr>
          <p:cNvPr id="30" name="TextBox 29"/>
          <p:cNvSpPr txBox="1"/>
          <p:nvPr/>
        </p:nvSpPr>
        <p:spPr>
          <a:xfrm>
            <a:off x="4095736" y="2857496"/>
            <a:ext cx="27924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·</a:t>
            </a:r>
            <a:endParaRPr lang="zh-CN" altLang="en-US" dirty="0"/>
          </a:p>
        </p:txBody>
      </p:sp>
      <p:sp>
        <p:nvSpPr>
          <p:cNvPr id="31" name="TextBox 30"/>
          <p:cNvSpPr txBox="1"/>
          <p:nvPr/>
        </p:nvSpPr>
        <p:spPr>
          <a:xfrm>
            <a:off x="4459434" y="2212295"/>
            <a:ext cx="27924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·</a:t>
            </a:r>
            <a:endParaRPr lang="zh-CN" altLang="en-US" dirty="0"/>
          </a:p>
        </p:txBody>
      </p:sp>
      <p:sp>
        <p:nvSpPr>
          <p:cNvPr id="32" name="TextBox 31"/>
          <p:cNvSpPr txBox="1"/>
          <p:nvPr/>
        </p:nvSpPr>
        <p:spPr>
          <a:xfrm>
            <a:off x="7881950" y="2857496"/>
            <a:ext cx="27924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·</a:t>
            </a:r>
            <a:endParaRPr lang="zh-CN" altLang="en-US" dirty="0"/>
          </a:p>
        </p:txBody>
      </p:sp>
      <p:sp>
        <p:nvSpPr>
          <p:cNvPr id="33" name="TextBox 32"/>
          <p:cNvSpPr txBox="1"/>
          <p:nvPr/>
        </p:nvSpPr>
        <p:spPr>
          <a:xfrm>
            <a:off x="7167570" y="2212295"/>
            <a:ext cx="279244" cy="43088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dirty="0" smtClean="0"/>
              <a:t>·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build="p"/>
      <p:bldP spid="5" grpId="0"/>
      <p:bldP spid="22" grpId="0"/>
      <p:bldP spid="23" grpId="0"/>
      <p:bldP spid="24" grpId="0"/>
      <p:bldP spid="25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380960" y="1071546"/>
            <a:ext cx="11430080" cy="5214974"/>
          </a:xfrm>
        </p:spPr>
        <p:txBody>
          <a:bodyPr/>
          <a:lstStyle/>
          <a:p>
            <a:r>
              <a:rPr lang="en-US" dirty="0" smtClean="0"/>
              <a:t>3.</a:t>
            </a:r>
            <a:r>
              <a:rPr lang="zh-CN" altLang="en-US" dirty="0" smtClean="0"/>
              <a:t>熟读课文</a:t>
            </a:r>
            <a:r>
              <a:rPr lang="en-US" dirty="0" smtClean="0"/>
              <a:t>,</a:t>
            </a:r>
            <a:r>
              <a:rPr lang="zh-CN" altLang="en-US" dirty="0" smtClean="0"/>
              <a:t>感知文体。</a:t>
            </a:r>
          </a:p>
          <a:p>
            <a:r>
              <a:rPr lang="zh-CN" altLang="en-US" dirty="0" smtClean="0"/>
              <a:t>讲演词</a:t>
            </a:r>
            <a:r>
              <a:rPr lang="en-US" dirty="0" smtClean="0"/>
              <a:t>,</a:t>
            </a:r>
            <a:r>
              <a:rPr lang="zh-CN" altLang="en-US" dirty="0" smtClean="0"/>
              <a:t>也叫</a:t>
            </a:r>
            <a:r>
              <a:rPr lang="zh-CN" altLang="en-US" u="sng" dirty="0" smtClean="0"/>
              <a:t>　</a:t>
            </a:r>
            <a:r>
              <a:rPr lang="en-US" altLang="zh-CN" u="sng" dirty="0" smtClean="0"/>
              <a:t>	</a:t>
            </a:r>
            <a:r>
              <a:rPr lang="zh-CN" altLang="en-US" u="sng" dirty="0" smtClean="0"/>
              <a:t> </a:t>
            </a:r>
            <a:r>
              <a:rPr lang="zh-CN" altLang="en-US" dirty="0" smtClean="0"/>
              <a:t>、</a:t>
            </a:r>
            <a:r>
              <a:rPr lang="zh-CN" altLang="en-US" u="sng" dirty="0" smtClean="0"/>
              <a:t>　    　</a:t>
            </a:r>
            <a:r>
              <a:rPr lang="en-US" dirty="0" smtClean="0"/>
              <a:t>,</a:t>
            </a:r>
            <a:r>
              <a:rPr lang="zh-CN" altLang="en-US" dirty="0" smtClean="0"/>
              <a:t>是在各种较为隆重的场合或大型的群众集会发表演讲的文稿</a:t>
            </a:r>
            <a:r>
              <a:rPr lang="en-US" dirty="0" smtClean="0"/>
              <a:t>,</a:t>
            </a:r>
            <a:r>
              <a:rPr lang="zh-CN" altLang="en-US" dirty="0" smtClean="0"/>
              <a:t>是讲演人就某个重大的问题或某个专门问题进行的论述。讲演词具有宣传、鼓动和教育作用</a:t>
            </a:r>
            <a:r>
              <a:rPr lang="en-US" dirty="0" smtClean="0"/>
              <a:t>,</a:t>
            </a:r>
            <a:r>
              <a:rPr lang="zh-CN" altLang="en-US" dirty="0" smtClean="0"/>
              <a:t>它可以把讲演者的</a:t>
            </a:r>
            <a:r>
              <a:rPr lang="zh-CN" altLang="en-US" u="sng" dirty="0" smtClean="0"/>
              <a:t>　  　</a:t>
            </a:r>
            <a:r>
              <a:rPr lang="zh-CN" altLang="en-US" dirty="0" smtClean="0"/>
              <a:t>、</a:t>
            </a:r>
            <a:r>
              <a:rPr lang="zh-CN" altLang="en-US" u="sng" dirty="0" smtClean="0"/>
              <a:t>　</a:t>
            </a:r>
            <a:r>
              <a:rPr lang="en-US" altLang="zh-CN" u="sng" dirty="0" smtClean="0"/>
              <a:t>	</a:t>
            </a:r>
            <a:r>
              <a:rPr lang="zh-CN" altLang="en-US" u="sng" dirty="0" smtClean="0"/>
              <a:t>　</a:t>
            </a:r>
            <a:r>
              <a:rPr lang="zh-CN" altLang="en-US" dirty="0" smtClean="0"/>
              <a:t>与</a:t>
            </a:r>
            <a:r>
              <a:rPr lang="zh-CN" altLang="en-US" u="sng" dirty="0" smtClean="0"/>
              <a:t>　</a:t>
            </a:r>
            <a:r>
              <a:rPr lang="en-US" altLang="zh-CN" u="sng" dirty="0" smtClean="0"/>
              <a:t>		</a:t>
            </a:r>
            <a:r>
              <a:rPr lang="zh-CN" altLang="en-US" u="sng" dirty="0" smtClean="0"/>
              <a:t>　</a:t>
            </a:r>
            <a:r>
              <a:rPr lang="zh-CN" altLang="en-US" dirty="0" smtClean="0"/>
              <a:t>传达给听众</a:t>
            </a:r>
            <a:r>
              <a:rPr lang="en-US" dirty="0" smtClean="0"/>
              <a:t>,</a:t>
            </a:r>
            <a:r>
              <a:rPr lang="zh-CN" altLang="en-US" dirty="0" smtClean="0"/>
              <a:t>使他们信服并在思想感情上产生共鸣。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文本占位符 2"/>
          <p:cNvSpPr txBox="1">
            <a:spLocks/>
          </p:cNvSpPr>
          <p:nvPr/>
        </p:nvSpPr>
        <p:spPr>
          <a:xfrm>
            <a:off x="3024166" y="1643050"/>
            <a:ext cx="1357322" cy="857256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演讲词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6" name="文本占位符 2"/>
          <p:cNvSpPr txBox="1">
            <a:spLocks/>
          </p:cNvSpPr>
          <p:nvPr/>
        </p:nvSpPr>
        <p:spPr>
          <a:xfrm>
            <a:off x="4452926" y="1643050"/>
            <a:ext cx="1643074" cy="857256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演说词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7" name="文本占位符 2"/>
          <p:cNvSpPr txBox="1">
            <a:spLocks/>
          </p:cNvSpPr>
          <p:nvPr/>
        </p:nvSpPr>
        <p:spPr>
          <a:xfrm>
            <a:off x="2381224" y="3571876"/>
            <a:ext cx="1714512" cy="857256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思想感情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8" name="文本占位符 2"/>
          <p:cNvSpPr txBox="1">
            <a:spLocks/>
          </p:cNvSpPr>
          <p:nvPr/>
        </p:nvSpPr>
        <p:spPr>
          <a:xfrm>
            <a:off x="595274" y="3571876"/>
            <a:ext cx="1071570" cy="857256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主张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9" name="文本占位符 2"/>
          <p:cNvSpPr txBox="1">
            <a:spLocks/>
          </p:cNvSpPr>
          <p:nvPr/>
        </p:nvSpPr>
        <p:spPr>
          <a:xfrm>
            <a:off x="10096528" y="2928934"/>
            <a:ext cx="1000132" cy="857256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观点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</p:bldLst>
  </p:timing>
</p:sld>
</file>

<file path=ppt/theme/theme1.xml><?xml version="1.0" encoding="utf-8"?>
<a:theme xmlns:a="http://schemas.openxmlformats.org/drawingml/2006/main" name="1_Office 主题">
  <a:themeElements>
    <a:clrScheme name="1_Office 主题 1">
      <a:dk1>
        <a:srgbClr val="EEECE1"/>
      </a:dk1>
      <a:lt1>
        <a:srgbClr val="003760"/>
      </a:lt1>
      <a:dk2>
        <a:srgbClr val="262626"/>
      </a:dk2>
      <a:lt2>
        <a:srgbClr val="EEECE1"/>
      </a:lt2>
      <a:accent1>
        <a:srgbClr val="003760"/>
      </a:accent1>
      <a:accent2>
        <a:srgbClr val="92CDDC"/>
      </a:accent2>
      <a:accent3>
        <a:srgbClr val="ACACAC"/>
      </a:accent3>
      <a:accent4>
        <a:srgbClr val="002D51"/>
      </a:accent4>
      <a:accent5>
        <a:srgbClr val="AAAEB6"/>
      </a:accent5>
      <a:accent6>
        <a:srgbClr val="84BAC7"/>
      </a:accent6>
      <a:hlink>
        <a:srgbClr val="003760"/>
      </a:hlink>
      <a:folHlink>
        <a:srgbClr val="7F7F7F"/>
      </a:folHlink>
    </a:clrScheme>
    <a:fontScheme name="1_Office 主题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 w="25400">
          <a:solidFill>
            <a:srgbClr val="3F403E"/>
          </a:solidFill>
          <a:miter/>
        </a:ln>
      </a:spPr>
      <a:bodyPr lIns="45719" rIns="45719" anchor="ctr"/>
      <a:lstStyle>
        <a:defPPr algn="ctr">
          <a:defRPr>
            <a:solidFill>
              <a:srgbClr val="FFFFFF"/>
            </a:solidFill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sz="2200" b="1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imes New Roman" pitchFamily="18" charset="0"/>
            <a:ea typeface="微软雅黑" pitchFamily="34" charset="-122"/>
          </a:defRPr>
        </a:defPPr>
      </a:lstStyle>
    </a:lnDef>
  </a:objectDefaults>
  <a:extraClrSchemeLst>
    <a:extraClrScheme>
      <a:clrScheme name="1_Office 主题 1">
        <a:dk1>
          <a:srgbClr val="EEECE1"/>
        </a:dk1>
        <a:lt1>
          <a:srgbClr val="003760"/>
        </a:lt1>
        <a:dk2>
          <a:srgbClr val="262626"/>
        </a:dk2>
        <a:lt2>
          <a:srgbClr val="EEECE1"/>
        </a:lt2>
        <a:accent1>
          <a:srgbClr val="003760"/>
        </a:accent1>
        <a:accent2>
          <a:srgbClr val="92CDDC"/>
        </a:accent2>
        <a:accent3>
          <a:srgbClr val="ACACAC"/>
        </a:accent3>
        <a:accent4>
          <a:srgbClr val="002D51"/>
        </a:accent4>
        <a:accent5>
          <a:srgbClr val="AAAEB6"/>
        </a:accent5>
        <a:accent6>
          <a:srgbClr val="84BAC7"/>
        </a:accent6>
        <a:hlink>
          <a:srgbClr val="003760"/>
        </a:hlink>
        <a:folHlink>
          <a:srgbClr val="7F7F7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章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EB6FC8"/>
        </a:solidFill>
        <a:ln>
          <a:noFill/>
        </a:ln>
        <a:effectLst/>
      </a:spPr>
      <a:bodyPr anchor="ctr"/>
      <a:lstStyle>
        <a:defPPr algn="ctr" fontAlgn="auto">
          <a:spcBef>
            <a:spcPts val="0"/>
          </a:spcBef>
          <a:spcAft>
            <a:spcPts val="0"/>
          </a:spcAft>
          <a:defRPr sz="1800" b="0"/>
        </a:defPPr>
      </a:lstStyle>
      <a:style>
        <a:lnRef idx="1">
          <a:schemeClr val="dk1"/>
        </a:lnRef>
        <a:fillRef idx="3">
          <a:schemeClr val="dk1"/>
        </a:fillRef>
        <a:effectRef idx="2">
          <a:schemeClr val="dk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2627</TotalTime>
  <Words>1161</Words>
  <Application>Microsoft Office PowerPoint</Application>
  <PresentationFormat>自定义</PresentationFormat>
  <Paragraphs>78</Paragraphs>
  <Slides>21</Slides>
  <Notes>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21</vt:i4>
      </vt:variant>
    </vt:vector>
  </HeadingPairs>
  <TitlesOfParts>
    <vt:vector size="23" baseType="lpstr">
      <vt:lpstr>1_Office 主题</vt:lpstr>
      <vt:lpstr>章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  <vt:lpstr>幻灯片 20</vt:lpstr>
      <vt:lpstr>幻灯片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微软用户</cp:lastModifiedBy>
  <cp:revision>611</cp:revision>
  <dcterms:created xsi:type="dcterms:W3CDTF">2017-02-11T06:33:00Z</dcterms:created>
  <dcterms:modified xsi:type="dcterms:W3CDTF">2019-12-28T09:05:42Z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2052-10.1.0.7697</vt:lpwstr>
  </property>
</Properties>
</file>