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3"/>
  </p:notesMasterIdLst>
  <p:handoutMasterIdLst>
    <p:handoutMasterId r:id="rId24"/>
  </p:handoutMasterIdLst>
  <p:sldIdLst>
    <p:sldId id="371" r:id="rId3"/>
    <p:sldId id="429" r:id="rId4"/>
    <p:sldId id="444" r:id="rId5"/>
    <p:sldId id="428" r:id="rId6"/>
    <p:sldId id="445" r:id="rId7"/>
    <p:sldId id="443" r:id="rId8"/>
    <p:sldId id="455" r:id="rId9"/>
    <p:sldId id="456" r:id="rId10"/>
    <p:sldId id="397" r:id="rId11"/>
    <p:sldId id="458" r:id="rId12"/>
    <p:sldId id="459" r:id="rId13"/>
    <p:sldId id="461" r:id="rId14"/>
    <p:sldId id="462" r:id="rId15"/>
    <p:sldId id="464" r:id="rId16"/>
    <p:sldId id="467" r:id="rId17"/>
    <p:sldId id="477" r:id="rId18"/>
    <p:sldId id="468" r:id="rId19"/>
    <p:sldId id="453" r:id="rId20"/>
    <p:sldId id="476" r:id="rId21"/>
    <p:sldId id="395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54" autoAdjust="0"/>
    <p:restoredTop sz="94773" autoAdjust="0"/>
  </p:normalViewPr>
  <p:slideViewPr>
    <p:cSldViewPr>
      <p:cViewPr varScale="1">
        <p:scale>
          <a:sx n="67" d="100"/>
          <a:sy n="67" d="100"/>
        </p:scale>
        <p:origin x="-846" y="-90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第一单元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4929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1.</a:t>
            </a:r>
            <a:r>
              <a:rPr lang="zh-CN" altLang="en-US" sz="3600" dirty="0" smtClean="0"/>
              <a:t>社</a:t>
            </a:r>
            <a:r>
              <a:rPr lang="en-US" altLang="zh-CN" sz="3600" dirty="0" smtClean="0"/>
              <a:t>		</a:t>
            </a:r>
            <a:r>
              <a:rPr lang="zh-CN" altLang="en-US" sz="3600" dirty="0" smtClean="0"/>
              <a:t>戏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1单元.eps" descr="id:21474953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09588" y="1643050"/>
            <a:ext cx="10358510" cy="18427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2428892"/>
          </a:xfrm>
        </p:spPr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把握详略。</a:t>
            </a:r>
          </a:p>
          <a:p>
            <a:r>
              <a:rPr lang="zh-CN" altLang="en-US" dirty="0" smtClean="0"/>
              <a:t>文中叙述的这些情节</a:t>
            </a:r>
            <a:r>
              <a:rPr lang="en-US" dirty="0" smtClean="0"/>
              <a:t>,</a:t>
            </a:r>
            <a:r>
              <a:rPr lang="zh-CN" altLang="en-US" dirty="0" smtClean="0"/>
              <a:t>哪些详写</a:t>
            </a:r>
            <a:r>
              <a:rPr lang="en-US" dirty="0" smtClean="0"/>
              <a:t>?</a:t>
            </a:r>
            <a:r>
              <a:rPr lang="zh-CN" altLang="en-US" dirty="0" smtClean="0"/>
              <a:t>哪些略写</a:t>
            </a:r>
            <a:r>
              <a:rPr lang="en-US" dirty="0" smtClean="0"/>
              <a:t>?</a:t>
            </a:r>
            <a:r>
              <a:rPr lang="zh-CN" altLang="en-US" dirty="0" smtClean="0"/>
              <a:t>你知道作者为什么这样安排情节吗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因为文章主要写看社戏</a:t>
            </a:r>
            <a:r>
              <a:rPr lang="en-US" dirty="0" smtClean="0"/>
              <a:t>,</a:t>
            </a:r>
            <a:r>
              <a:rPr lang="zh-CN" altLang="en-US" dirty="0" smtClean="0"/>
              <a:t>所以</a:t>
            </a:r>
            <a:r>
              <a:rPr lang="en-US" dirty="0" smtClean="0"/>
              <a:t>,</a:t>
            </a:r>
            <a:r>
              <a:rPr lang="zh-CN" altLang="en-US" dirty="0" smtClean="0"/>
              <a:t>看社戏前的波折、夜航去看社戏途中、去赵庄看社戏、看社戏后归航偷豆等详写</a:t>
            </a:r>
            <a:r>
              <a:rPr lang="en-US" dirty="0" smtClean="0"/>
              <a:t>;</a:t>
            </a:r>
            <a:r>
              <a:rPr lang="zh-CN" altLang="en-US" dirty="0" smtClean="0"/>
              <a:t>随母归省、放牛钓虾、六一送豆等情节与看社戏关系不大</a:t>
            </a:r>
            <a:r>
              <a:rPr lang="en-US" dirty="0" smtClean="0"/>
              <a:t>,</a:t>
            </a:r>
            <a:r>
              <a:rPr lang="zh-CN" altLang="en-US" dirty="0" smtClean="0"/>
              <a:t>所以略写。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总览课文</a:t>
            </a:r>
            <a:r>
              <a:rPr lang="en-US" dirty="0" smtClean="0"/>
              <a:t>,</a:t>
            </a:r>
            <a:r>
              <a:rPr lang="zh-CN" altLang="en-US" dirty="0" smtClean="0"/>
              <a:t>创意拟题。</a:t>
            </a:r>
          </a:p>
          <a:p>
            <a:r>
              <a:rPr lang="zh-CN" altLang="en-US" dirty="0" smtClean="0"/>
              <a:t>本文题目是围绕中心情节</a:t>
            </a:r>
            <a:r>
              <a:rPr lang="en-US" dirty="0" smtClean="0"/>
              <a:t>——</a:t>
            </a:r>
            <a:r>
              <a:rPr lang="zh-CN" altLang="en-US" dirty="0" smtClean="0"/>
              <a:t>看</a:t>
            </a:r>
            <a:r>
              <a:rPr lang="en-US" dirty="0" smtClean="0"/>
              <a:t>“</a:t>
            </a:r>
            <a:r>
              <a:rPr lang="zh-CN" altLang="en-US" dirty="0" smtClean="0"/>
              <a:t>社戏</a:t>
            </a:r>
            <a:r>
              <a:rPr lang="en-US" dirty="0" smtClean="0"/>
              <a:t>”</a:t>
            </a:r>
            <a:r>
              <a:rPr lang="zh-CN" altLang="en-US" dirty="0" smtClean="0"/>
              <a:t>拟题的</a:t>
            </a:r>
            <a:r>
              <a:rPr lang="en-US" dirty="0" smtClean="0"/>
              <a:t>,</a:t>
            </a:r>
            <a:r>
              <a:rPr lang="zh-CN" altLang="en-US" dirty="0" smtClean="0"/>
              <a:t>根据你对课文的理解</a:t>
            </a:r>
            <a:r>
              <a:rPr lang="en-US" dirty="0" smtClean="0"/>
              <a:t>,</a:t>
            </a:r>
            <a:r>
              <a:rPr lang="zh-CN" altLang="en-US" dirty="0" smtClean="0"/>
              <a:t>试从其他角度给本文再拟一个题目。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平桥村见闻</a:t>
            </a:r>
            <a:r>
              <a:rPr lang="en-US" dirty="0" smtClean="0"/>
              <a:t>;</a:t>
            </a:r>
            <a:r>
              <a:rPr lang="zh-CN" altLang="en-US" dirty="0" smtClean="0"/>
              <a:t>童年的乐土</a:t>
            </a:r>
            <a:r>
              <a:rPr lang="en-US" dirty="0" smtClean="0"/>
              <a:t>;</a:t>
            </a:r>
            <a:r>
              <a:rPr lang="zh-CN" altLang="en-US" dirty="0" smtClean="0"/>
              <a:t>珍藏在童年的记忆</a:t>
            </a:r>
            <a:r>
              <a:rPr lang="en-US" dirty="0" smtClean="0"/>
              <a:t>;</a:t>
            </a:r>
            <a:r>
              <a:rPr lang="zh-CN" altLang="en-US" dirty="0" smtClean="0"/>
              <a:t>城外的天空</a:t>
            </a:r>
            <a:r>
              <a:rPr lang="en-US" dirty="0" smtClean="0"/>
              <a:t>……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深层探究</a:t>
            </a:r>
            <a:r>
              <a:rPr lang="en-US" dirty="0" smtClean="0"/>
              <a:t>,</a:t>
            </a:r>
            <a:r>
              <a:rPr lang="zh-CN" altLang="en-US" dirty="0" smtClean="0"/>
              <a:t>把握主旨。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社戏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结尾有这样一句话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真的</a:t>
            </a:r>
            <a:r>
              <a:rPr lang="en-US" dirty="0" smtClean="0"/>
              <a:t>,</a:t>
            </a:r>
            <a:r>
              <a:rPr lang="zh-CN" altLang="en-US" dirty="0" smtClean="0"/>
              <a:t>一直到现在</a:t>
            </a:r>
            <a:r>
              <a:rPr lang="en-US" dirty="0" smtClean="0"/>
              <a:t>,</a:t>
            </a:r>
            <a:r>
              <a:rPr lang="zh-CN" altLang="en-US" dirty="0" smtClean="0"/>
              <a:t>我实在再没有吃到那夜似的好豆</a:t>
            </a:r>
            <a:r>
              <a:rPr lang="en-US" dirty="0" smtClean="0"/>
              <a:t>,——</a:t>
            </a:r>
            <a:r>
              <a:rPr lang="zh-CN" altLang="en-US" dirty="0" smtClean="0"/>
              <a:t>也不再看到那夜似的好戏了。</a:t>
            </a:r>
          </a:p>
          <a:p>
            <a:r>
              <a:rPr lang="zh-CN" altLang="en-US" dirty="0" smtClean="0"/>
              <a:t>然而</a:t>
            </a:r>
            <a:r>
              <a:rPr lang="en-US" dirty="0" smtClean="0"/>
              <a:t>,</a:t>
            </a:r>
            <a:r>
              <a:rPr lang="zh-CN" altLang="en-US" dirty="0" smtClean="0"/>
              <a:t>张伟同学却根据课文内容列举出了</a:t>
            </a:r>
            <a:r>
              <a:rPr lang="en-US" dirty="0" smtClean="0"/>
              <a:t>“</a:t>
            </a:r>
            <a:r>
              <a:rPr lang="zh-CN" altLang="en-US" dirty="0" smtClean="0"/>
              <a:t>戏</a:t>
            </a:r>
            <a:r>
              <a:rPr lang="en-US" dirty="0" smtClean="0"/>
              <a:t>”</a:t>
            </a:r>
            <a:r>
              <a:rPr lang="zh-CN" altLang="en-US" dirty="0" smtClean="0"/>
              <a:t>不是</a:t>
            </a:r>
            <a:r>
              <a:rPr lang="en-US" dirty="0" smtClean="0"/>
              <a:t>“</a:t>
            </a:r>
            <a:r>
              <a:rPr lang="zh-CN" altLang="en-US" dirty="0" smtClean="0"/>
              <a:t>好戏</a:t>
            </a:r>
            <a:r>
              <a:rPr lang="en-US" dirty="0" smtClean="0"/>
              <a:t>”</a:t>
            </a:r>
            <a:r>
              <a:rPr lang="zh-CN" altLang="en-US" dirty="0" smtClean="0"/>
              <a:t>的证据。请你结合课文</a:t>
            </a:r>
            <a:r>
              <a:rPr lang="en-US" dirty="0" smtClean="0"/>
              <a:t>,</a:t>
            </a:r>
            <a:r>
              <a:rPr lang="zh-CN" altLang="en-US" dirty="0" smtClean="0"/>
              <a:t>将</a:t>
            </a:r>
            <a:r>
              <a:rPr lang="en-US" dirty="0" smtClean="0"/>
              <a:t>“</a:t>
            </a:r>
            <a:r>
              <a:rPr lang="zh-CN" altLang="en-US" dirty="0" smtClean="0"/>
              <a:t>戏</a:t>
            </a:r>
            <a:r>
              <a:rPr lang="en-US" dirty="0" smtClean="0"/>
              <a:t>”</a:t>
            </a:r>
            <a:r>
              <a:rPr lang="zh-CN" altLang="en-US" dirty="0" smtClean="0"/>
              <a:t>是</a:t>
            </a:r>
            <a:r>
              <a:rPr lang="en-US" dirty="0" smtClean="0"/>
              <a:t>“</a:t>
            </a:r>
            <a:r>
              <a:rPr lang="zh-CN" altLang="en-US" dirty="0" smtClean="0"/>
              <a:t>好戏</a:t>
            </a:r>
            <a:r>
              <a:rPr lang="en-US" dirty="0" smtClean="0"/>
              <a:t>”</a:t>
            </a:r>
            <a:r>
              <a:rPr lang="zh-CN" altLang="en-US" dirty="0" smtClean="0"/>
              <a:t>的理由补充完整。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523836" y="1214422"/>
          <a:ext cx="11215766" cy="5072099"/>
        </p:xfrm>
        <a:graphic>
          <a:graphicData uri="http://schemas.openxmlformats.org/drawingml/2006/table">
            <a:tbl>
              <a:tblPr/>
              <a:tblGrid>
                <a:gridCol w="1281498"/>
                <a:gridCol w="9934268"/>
              </a:tblGrid>
              <a:tr h="70770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观点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理由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8311">
                <a:tc row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“</a:t>
                      </a:r>
                      <a:r>
                        <a:rPr lang="zh-CN" sz="2000" kern="10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戏</a:t>
                      </a:r>
                      <a:r>
                        <a:rPr lang="en-US" sz="2000" kern="10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”</a:t>
                      </a:r>
                      <a:r>
                        <a:rPr lang="zh-CN" sz="2000" kern="10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不是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“</a:t>
                      </a:r>
                      <a:r>
                        <a:rPr lang="zh-CN" sz="2000" kern="10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好戏</a:t>
                      </a:r>
                      <a:r>
                        <a:rPr lang="en-US" sz="2000" kern="10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”</a:t>
                      </a:r>
                      <a:endParaRPr lang="zh-CN" sz="2000" kern="10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　　看戏的孩子们最喜欢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“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有名的铁头老生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”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方正书宋_GBK"/>
                          <a:ea typeface="方正书宋_GBK"/>
                          <a:cs typeface="Times New Roman"/>
                        </a:rPr>
                        <a:t>,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但这位老生那一夜并没有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“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连翻八十四个筋斗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”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。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“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我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”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最想看到的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“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蛇精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”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和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“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黄布衣跳老虎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”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也未上台。唯一使孩子们激动的是一个红衫的小丑被绑在台柱子上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方正书宋_GBK"/>
                          <a:ea typeface="方正书宋_GBK"/>
                          <a:cs typeface="Times New Roman"/>
                        </a:rPr>
                        <a:t>,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给一个花白胡子的人用马鞭打。仅此而已。所以孩子们最后哈欠连天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方正书宋_GBK"/>
                          <a:ea typeface="方正书宋_GBK"/>
                          <a:cs typeface="Times New Roman"/>
                        </a:rPr>
                        <a:t>,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一边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“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骂着老旦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”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方正书宋_GBK"/>
                          <a:ea typeface="方正书宋_GBK"/>
                          <a:cs typeface="Times New Roman"/>
                        </a:rPr>
                        <a:t>,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一边离开戏台。这样的戏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方正书宋_GBK"/>
                          <a:ea typeface="方正书宋_GBK"/>
                          <a:cs typeface="Times New Roman"/>
                        </a:rPr>
                        <a:t>,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能说是好戏吗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方正书宋_GBK"/>
                          <a:ea typeface="方正书宋_GBK"/>
                          <a:cs typeface="Times New Roman"/>
                        </a:rPr>
                        <a:t>?</a:t>
                      </a:r>
                      <a:endParaRPr lang="zh-CN" sz="2000" kern="100" dirty="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5884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　　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“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我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”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的母亲说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方正书宋_GBK"/>
                          <a:ea typeface="方正书宋_GBK"/>
                          <a:cs typeface="Times New Roman"/>
                        </a:rPr>
                        <a:t>,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我们鲁镇的戏比小村里的好得多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方正书宋_GBK"/>
                          <a:ea typeface="方正书宋_GBK"/>
                          <a:cs typeface="Times New Roman"/>
                        </a:rPr>
                        <a:t>,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一年能看几回。所以就戏论戏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方正书宋_GBK"/>
                          <a:ea typeface="方正书宋_GBK"/>
                          <a:cs typeface="Times New Roman"/>
                        </a:rPr>
                        <a:t>,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那个晚上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“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我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”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在外祖母家的邻村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“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赵庄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”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看到的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方正书宋_GBK"/>
                          <a:ea typeface="方正书宋_GBK"/>
                          <a:cs typeface="Times New Roman"/>
                        </a:rPr>
                        <a:t>,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绝不可能是一生当中最好的一出戏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1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“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戏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”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是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“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好戏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”</a:t>
                      </a:r>
                      <a:endParaRPr lang="zh-CN" sz="2000" kern="100" dirty="0">
                        <a:solidFill>
                          <a:srgbClr val="000000"/>
                        </a:solidFill>
                        <a:latin typeface="NEU-BZ-S92"/>
                        <a:ea typeface="方正书宋_GBK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NEU-BZ-S92"/>
                          <a:ea typeface="方正书宋_GBK"/>
                          <a:cs typeface="Times New Roman"/>
                        </a:rPr>
                        <a:t>　　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809720" y="4786322"/>
            <a:ext cx="9787006" cy="857256"/>
          </a:xfrm>
        </p:spPr>
        <p:txBody>
          <a:bodyPr/>
          <a:lstStyle/>
          <a:p>
            <a:pPr algn="just">
              <a:lnSpc>
                <a:spcPct val="120000"/>
              </a:lnSpc>
            </a:pPr>
            <a:r>
              <a:rPr lang="zh-CN" altLang="en-US" sz="2000" dirty="0" smtClean="0"/>
              <a:t>示例</a:t>
            </a:r>
            <a:r>
              <a:rPr lang="en-US" altLang="zh-CN" sz="2000" dirty="0" smtClean="0"/>
              <a:t>:</a:t>
            </a:r>
            <a:r>
              <a:rPr lang="zh-CN" altLang="en-US" sz="2000" dirty="0" smtClean="0"/>
              <a:t>对大人们来说</a:t>
            </a:r>
            <a:r>
              <a:rPr lang="en-US" altLang="zh-CN" sz="2000" dirty="0" smtClean="0"/>
              <a:t>,</a:t>
            </a:r>
            <a:r>
              <a:rPr lang="zh-CN" altLang="en-US" sz="2000" dirty="0" smtClean="0"/>
              <a:t>评价一出戏好不好</a:t>
            </a:r>
            <a:r>
              <a:rPr lang="en-US" altLang="zh-CN" sz="2000" dirty="0" smtClean="0"/>
              <a:t>,</a:t>
            </a:r>
            <a:r>
              <a:rPr lang="zh-CN" altLang="en-US" sz="2000" dirty="0" smtClean="0"/>
              <a:t>主要看这出戏本身的质量。孩子们就不同了。他们关心的“戏”不全在台上</a:t>
            </a:r>
            <a:r>
              <a:rPr lang="en-US" altLang="zh-CN" sz="2000" dirty="0" smtClean="0"/>
              <a:t>,</a:t>
            </a:r>
            <a:r>
              <a:rPr lang="zh-CN" altLang="en-US" sz="2000" dirty="0" smtClean="0"/>
              <a:t>而在看戏过程中发生的事。比如看戏前小伙伴们“写保票”</a:t>
            </a:r>
            <a:r>
              <a:rPr lang="en-US" altLang="zh-CN" sz="2000" dirty="0" smtClean="0"/>
              <a:t>,</a:t>
            </a:r>
            <a:r>
              <a:rPr lang="zh-CN" altLang="en-US" sz="2000" dirty="0" smtClean="0"/>
              <a:t>看戏一去一回的沿路风光</a:t>
            </a:r>
            <a:r>
              <a:rPr lang="en-US" altLang="zh-CN" sz="2000" dirty="0" smtClean="0"/>
              <a:t>,</a:t>
            </a:r>
            <a:r>
              <a:rPr lang="zh-CN" altLang="en-US" sz="2000" dirty="0" smtClean="0"/>
              <a:t>特别是回来的路上</a:t>
            </a:r>
            <a:r>
              <a:rPr lang="en-US" altLang="zh-CN" sz="2000" dirty="0" smtClean="0"/>
              <a:t>,</a:t>
            </a:r>
            <a:r>
              <a:rPr lang="zh-CN" altLang="en-US" sz="2000" dirty="0" smtClean="0"/>
              <a:t>大家在月光底下煮罗汉豆吃一事</a:t>
            </a:r>
            <a:r>
              <a:rPr lang="en-US" altLang="zh-CN" sz="2000" dirty="0" smtClean="0"/>
              <a:t>,</a:t>
            </a:r>
            <a:r>
              <a:rPr lang="zh-CN" altLang="en-US" sz="2000" dirty="0" smtClean="0"/>
              <a:t>都远远比台上的“戏”要精彩得多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鲁迅在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朝花夕拾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的小引中说</a:t>
            </a:r>
            <a:r>
              <a:rPr lang="en-US" dirty="0" smtClean="0"/>
              <a:t>:“</a:t>
            </a:r>
            <a:r>
              <a:rPr lang="zh-CN" altLang="en-US" dirty="0" smtClean="0"/>
              <a:t>我有一时</a:t>
            </a:r>
            <a:r>
              <a:rPr lang="en-US" dirty="0" smtClean="0"/>
              <a:t>,</a:t>
            </a:r>
            <a:r>
              <a:rPr lang="zh-CN" altLang="en-US" dirty="0" smtClean="0"/>
              <a:t>曾经屡次忆起儿时在故乡所吃的蔬果</a:t>
            </a:r>
            <a:r>
              <a:rPr lang="en-US" dirty="0" smtClean="0"/>
              <a:t>:</a:t>
            </a:r>
            <a:r>
              <a:rPr lang="zh-CN" altLang="en-US" dirty="0" smtClean="0"/>
              <a:t>菱角、罗汉豆、茭白、香瓜。凡这些</a:t>
            </a:r>
            <a:r>
              <a:rPr lang="en-US" dirty="0" smtClean="0"/>
              <a:t>,</a:t>
            </a:r>
            <a:r>
              <a:rPr lang="zh-CN" altLang="en-US" dirty="0" smtClean="0"/>
              <a:t>都是极其鲜美可口的</a:t>
            </a:r>
            <a:r>
              <a:rPr lang="en-US" dirty="0" smtClean="0"/>
              <a:t>;</a:t>
            </a:r>
            <a:r>
              <a:rPr lang="zh-CN" altLang="en-US" dirty="0" smtClean="0"/>
              <a:t>都曾是使我思乡的蛊惑。后来</a:t>
            </a:r>
            <a:r>
              <a:rPr lang="en-US" dirty="0" smtClean="0"/>
              <a:t>,</a:t>
            </a:r>
            <a:r>
              <a:rPr lang="zh-CN" altLang="en-US" dirty="0" smtClean="0"/>
              <a:t>我在久别之后尝到了</a:t>
            </a:r>
            <a:r>
              <a:rPr lang="en-US" dirty="0" smtClean="0"/>
              <a:t>,</a:t>
            </a:r>
            <a:r>
              <a:rPr lang="zh-CN" altLang="en-US" dirty="0" smtClean="0"/>
              <a:t>也不过如此</a:t>
            </a:r>
            <a:r>
              <a:rPr lang="en-US" dirty="0" smtClean="0"/>
              <a:t>;</a:t>
            </a:r>
            <a:r>
              <a:rPr lang="zh-CN" altLang="en-US" dirty="0" smtClean="0"/>
              <a:t>唯独在记忆上</a:t>
            </a:r>
            <a:r>
              <a:rPr lang="en-US" dirty="0" smtClean="0"/>
              <a:t>,</a:t>
            </a:r>
            <a:r>
              <a:rPr lang="zh-CN" altLang="en-US" dirty="0" smtClean="0"/>
              <a:t>还有旧来的意味存留。他们也许要哄骗我一生</a:t>
            </a:r>
            <a:r>
              <a:rPr lang="en-US" dirty="0" smtClean="0"/>
              <a:t>,</a:t>
            </a:r>
            <a:r>
              <a:rPr lang="zh-CN" altLang="en-US" dirty="0" smtClean="0"/>
              <a:t>使我时时反顾。</a:t>
            </a:r>
            <a:r>
              <a:rPr lang="en-US" dirty="0" smtClean="0"/>
              <a:t>”</a:t>
            </a:r>
            <a:r>
              <a:rPr lang="zh-CN" altLang="en-US" dirty="0" smtClean="0"/>
              <a:t>结合课文最后一段</a:t>
            </a:r>
            <a:r>
              <a:rPr lang="en-US" dirty="0" smtClean="0"/>
              <a:t>,</a:t>
            </a:r>
            <a:r>
              <a:rPr lang="zh-CN" altLang="en-US" dirty="0" smtClean="0"/>
              <a:t>谈谈你对这段话的理解。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142984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我所难忘的是平桥村的老人和孩子那种纯朴、善良、真挚的感情和他们劳动的本领、办事的能力。再加上特有的农村风光</a:t>
            </a:r>
            <a:r>
              <a:rPr lang="en-US" dirty="0" smtClean="0"/>
              <a:t>,</a:t>
            </a:r>
            <a:r>
              <a:rPr lang="zh-CN" altLang="en-US" dirty="0" smtClean="0"/>
              <a:t>自由的空气</a:t>
            </a:r>
            <a:r>
              <a:rPr lang="en-US" dirty="0" smtClean="0"/>
              <a:t>,</a:t>
            </a:r>
            <a:r>
              <a:rPr lang="zh-CN" altLang="en-US" dirty="0" smtClean="0"/>
              <a:t>人与人之间和谐亲密的关系。这一切都是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童年时代在城镇未曾见到过的。在以后的人生路上也是很少见到的。</a:t>
            </a:r>
            <a:r>
              <a:rPr lang="en-US" dirty="0" smtClean="0"/>
              <a:t>“</a:t>
            </a:r>
            <a:r>
              <a:rPr lang="zh-CN" altLang="en-US" dirty="0" smtClean="0"/>
              <a:t>我</a:t>
            </a:r>
            <a:r>
              <a:rPr lang="en-US" dirty="0" smtClean="0"/>
              <a:t>”</a:t>
            </a:r>
            <a:r>
              <a:rPr lang="zh-CN" altLang="en-US" dirty="0" smtClean="0"/>
              <a:t>对这段往事的回忆</a:t>
            </a:r>
            <a:r>
              <a:rPr lang="en-US" dirty="0" smtClean="0"/>
              <a:t>,</a:t>
            </a:r>
            <a:r>
              <a:rPr lang="zh-CN" altLang="en-US" dirty="0" smtClean="0"/>
              <a:t>表达了对美好生活的向往之情。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8" name="Object 4"/>
          <p:cNvGraphicFramePr>
            <a:graphicFrameLocks noChangeAspect="1"/>
          </p:cNvGraphicFramePr>
          <p:nvPr/>
        </p:nvGraphicFramePr>
        <p:xfrm>
          <a:off x="1812925" y="2570163"/>
          <a:ext cx="7189788" cy="3925887"/>
        </p:xfrm>
        <a:graphic>
          <a:graphicData uri="http://schemas.openxmlformats.org/presentationml/2006/ole">
            <p:oleObj spid="_x0000_s6148" name="文档" r:id="rId3" imgW="7360919" imgH="403965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有感情地诵读课文</a:t>
            </a:r>
            <a:r>
              <a:rPr lang="en-US" dirty="0" smtClean="0"/>
              <a:t>,</a:t>
            </a:r>
            <a:r>
              <a:rPr lang="zh-CN" altLang="en-US" dirty="0" smtClean="0"/>
              <a:t>根据课文内容</a:t>
            </a:r>
            <a:r>
              <a:rPr lang="en-US" dirty="0" smtClean="0"/>
              <a:t>,</a:t>
            </a:r>
            <a:r>
              <a:rPr lang="zh-CN" altLang="en-US" dirty="0" smtClean="0"/>
              <a:t>完成下图。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2"/>
          </p:nvPr>
        </p:nvSpPr>
        <p:spPr>
          <a:xfrm>
            <a:off x="2952728" y="4143380"/>
            <a:ext cx="1143008" cy="571504"/>
          </a:xfrm>
        </p:spPr>
        <p:txBody>
          <a:bodyPr/>
          <a:lstStyle/>
          <a:p>
            <a:r>
              <a:rPr lang="zh-CN" altLang="en-US" sz="2000" dirty="0" smtClean="0"/>
              <a:t>看社戏</a:t>
            </a:r>
            <a:endParaRPr lang="zh-CN" altLang="en-US" sz="2000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6310314" y="3857628"/>
            <a:ext cx="1214446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戏前波折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6310314" y="4500570"/>
            <a:ext cx="1357322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夏夜行船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" name="图片 1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239140" y="3071810"/>
            <a:ext cx="357190" cy="26825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4" grpId="0" build="p"/>
      <p:bldP spid="10" grpId="0"/>
      <p:bldP spid="1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理解、积累文中的生字、生词。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理清小说的情节脉络</a:t>
            </a:r>
            <a:r>
              <a:rPr lang="en-US" dirty="0" smtClean="0"/>
              <a:t>,</a:t>
            </a:r>
            <a:r>
              <a:rPr lang="zh-CN" altLang="en-US" dirty="0" smtClean="0"/>
              <a:t>理解文中叙事详略得当的写作特点。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揣摩人物描写、景物描写对表达中心的作用。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体会作者对劳动人民的深厚感情和对美好生活的向往之情。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第 一 课 时</a:t>
            </a:r>
          </a:p>
          <a:p>
            <a:endParaRPr lang="zh-CN" altLang="en-US" dirty="0" smtClean="0"/>
          </a:p>
          <a:p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5643578"/>
            <a:ext cx="1100145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理清小说的情节脉络</a:t>
            </a:r>
            <a:r>
              <a:rPr lang="en-US" dirty="0" smtClean="0"/>
              <a:t>,</a:t>
            </a:r>
            <a:r>
              <a:rPr lang="zh-CN" altLang="en-US" dirty="0" smtClean="0"/>
              <a:t>理解文中叙事详略得当的写作特点。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zh-CN" altLang="en-US" dirty="0" smtClean="0"/>
              <a:t>社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社戏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zh-CN" altLang="en-US" dirty="0" smtClean="0"/>
              <a:t>社</a:t>
            </a:r>
            <a:r>
              <a:rPr lang="en-US" dirty="0" smtClean="0"/>
              <a:t>,</a:t>
            </a:r>
            <a:r>
              <a:rPr lang="zh-CN" altLang="en-US" dirty="0" smtClean="0"/>
              <a:t>指土地神及祭祀土地神的活动。同时</a:t>
            </a:r>
            <a:r>
              <a:rPr lang="en-US" dirty="0" smtClean="0"/>
              <a:t>,</a:t>
            </a:r>
            <a:r>
              <a:rPr lang="zh-CN" altLang="en-US" dirty="0" smtClean="0"/>
              <a:t>又是古代一个地区单位。</a:t>
            </a:r>
          </a:p>
          <a:p>
            <a:r>
              <a:rPr lang="zh-CN" altLang="en-US" dirty="0" smtClean="0"/>
              <a:t>社戏</a:t>
            </a:r>
            <a:r>
              <a:rPr lang="en-US" dirty="0" smtClean="0"/>
              <a:t>,</a:t>
            </a:r>
            <a:r>
              <a:rPr lang="zh-CN" altLang="en-US" dirty="0" smtClean="0"/>
              <a:t>指在</a:t>
            </a:r>
            <a:r>
              <a:rPr lang="en-US" dirty="0" smtClean="0"/>
              <a:t>“</a:t>
            </a:r>
            <a:r>
              <a:rPr lang="zh-CN" altLang="en-US" dirty="0" smtClean="0"/>
              <a:t>社</a:t>
            </a:r>
            <a:r>
              <a:rPr lang="en-US" dirty="0" smtClean="0"/>
              <a:t>”</a:t>
            </a:r>
            <a:r>
              <a:rPr lang="zh-CN" altLang="en-US" dirty="0" smtClean="0"/>
              <a:t>中进行的有关宗教、风俗的戏艺活动。在绍兴</a:t>
            </a:r>
            <a:r>
              <a:rPr lang="en-US" dirty="0" smtClean="0"/>
              <a:t>,</a:t>
            </a:r>
            <a:r>
              <a:rPr lang="zh-CN" altLang="en-US" dirty="0" smtClean="0"/>
              <a:t>社日演戏由来已久。南宋时</a:t>
            </a:r>
            <a:r>
              <a:rPr lang="en-US" dirty="0" smtClean="0"/>
              <a:t>,</a:t>
            </a:r>
            <a:r>
              <a:rPr lang="zh-CN" altLang="en-US" dirty="0" smtClean="0"/>
              <a:t>陆游的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社日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一诗中就已经有</a:t>
            </a:r>
            <a:r>
              <a:rPr lang="en-US" dirty="0" smtClean="0"/>
              <a:t>“</a:t>
            </a:r>
            <a:r>
              <a:rPr lang="zh-CN" altLang="en-US" dirty="0" smtClean="0"/>
              <a:t>太平处处是戏场</a:t>
            </a:r>
            <a:r>
              <a:rPr lang="en-US" dirty="0" smtClean="0"/>
              <a:t>,</a:t>
            </a:r>
            <a:r>
              <a:rPr lang="zh-CN" altLang="en-US" dirty="0" smtClean="0"/>
              <a:t>社日儿童喜欲狂</a:t>
            </a:r>
            <a:r>
              <a:rPr lang="en-US" dirty="0" smtClean="0"/>
              <a:t>”</a:t>
            </a:r>
            <a:r>
              <a:rPr lang="zh-CN" altLang="en-US" dirty="0" smtClean="0"/>
              <a:t>的题咏。至清代</a:t>
            </a:r>
            <a:r>
              <a:rPr lang="en-US" dirty="0" smtClean="0"/>
              <a:t>,</a:t>
            </a:r>
            <a:r>
              <a:rPr lang="zh-CN" altLang="en-US" dirty="0" smtClean="0"/>
              <a:t>社戏成为绍兴乱弹戏剧的主要演出形式。绍兴乱弹戏班所演的戏</a:t>
            </a:r>
            <a:r>
              <a:rPr lang="en-US" dirty="0" smtClean="0"/>
              <a:t>,</a:t>
            </a:r>
            <a:r>
              <a:rPr lang="zh-CN" altLang="en-US" dirty="0" smtClean="0"/>
              <a:t>大致可分为庙会戏、节令戏、祠堂戏、喜庆戏、事务戏、平安大戏等。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0358510" cy="4357718"/>
          </a:xfrm>
        </p:spPr>
        <p:txBody>
          <a:bodyPr/>
          <a:lstStyle/>
          <a:p>
            <a:r>
              <a:rPr lang="zh-CN" altLang="en-US" dirty="0" smtClean="0"/>
              <a:t>一首轻松活泼的歌曲</a:t>
            </a:r>
            <a:r>
              <a:rPr lang="en-US" dirty="0" smtClean="0"/>
              <a:t>,</a:t>
            </a:r>
            <a:r>
              <a:rPr lang="zh-CN" altLang="en-US" dirty="0" smtClean="0"/>
              <a:t>把我们带到了天真烂漫的童年。童年的生活犹如一幅幅五彩斑斓的图画</a:t>
            </a:r>
            <a:r>
              <a:rPr lang="en-US" dirty="0" smtClean="0"/>
              <a:t>,</a:t>
            </a:r>
            <a:r>
              <a:rPr lang="zh-CN" altLang="en-US" dirty="0" smtClean="0"/>
              <a:t>犹如一个个欢快跳动的音符</a:t>
            </a:r>
            <a:r>
              <a:rPr lang="en-US" dirty="0" smtClean="0"/>
              <a:t>,</a:t>
            </a:r>
            <a:r>
              <a:rPr lang="zh-CN" altLang="en-US" dirty="0" smtClean="0"/>
              <a:t>说不尽、道不完。在</a:t>
            </a:r>
            <a:r>
              <a:rPr lang="en-US" dirty="0" smtClean="0"/>
              <a:t>“</a:t>
            </a:r>
            <a:r>
              <a:rPr lang="zh-CN" altLang="en-US" dirty="0" smtClean="0"/>
              <a:t>百草园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三味书屋</a:t>
            </a:r>
            <a:r>
              <a:rPr lang="en-US" dirty="0" smtClean="0"/>
              <a:t>”</a:t>
            </a:r>
            <a:r>
              <a:rPr lang="zh-CN" altLang="en-US" dirty="0" smtClean="0"/>
              <a:t>中</a:t>
            </a:r>
            <a:r>
              <a:rPr lang="en-US" dirty="0" smtClean="0"/>
              <a:t>,</a:t>
            </a:r>
            <a:r>
              <a:rPr lang="zh-CN" altLang="en-US" dirty="0" smtClean="0"/>
              <a:t>我们陪鲁迅渡过了充满童趣的童年</a:t>
            </a:r>
            <a:r>
              <a:rPr lang="en-US" dirty="0" smtClean="0"/>
              <a:t>,</a:t>
            </a:r>
            <a:r>
              <a:rPr lang="zh-CN" altLang="en-US" dirty="0" smtClean="0"/>
              <a:t>今天我们将去追寻鲁迅儿时乡村生活中的一段难忘的经历。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文学常识填空。</a:t>
            </a:r>
          </a:p>
          <a:p>
            <a:r>
              <a:rPr lang="zh-CN" altLang="en-US" dirty="0" smtClean="0"/>
              <a:t>鲁迅</a:t>
            </a:r>
            <a:r>
              <a:rPr lang="en-US" dirty="0" smtClean="0"/>
              <a:t>,</a:t>
            </a:r>
            <a:r>
              <a:rPr lang="zh-CN" altLang="en-US" dirty="0" smtClean="0"/>
              <a:t>原名</a:t>
            </a:r>
            <a:r>
              <a:rPr lang="zh-CN" altLang="en-US" u="sng" dirty="0" smtClean="0"/>
              <a:t>　      　</a:t>
            </a:r>
            <a:r>
              <a:rPr lang="en-US" dirty="0" smtClean="0"/>
              <a:t>,</a:t>
            </a:r>
            <a:r>
              <a:rPr lang="zh-CN" altLang="en-US" dirty="0" smtClean="0"/>
              <a:t>我国伟大的文学家、思想家、革命家。我们在七年级上册学过他的散文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                                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。本文的体裁是</a:t>
            </a:r>
            <a:r>
              <a:rPr lang="zh-CN" altLang="en-US" u="sng" dirty="0" smtClean="0"/>
              <a:t>　　       </a:t>
            </a:r>
            <a:r>
              <a:rPr lang="zh-CN" altLang="en-US" dirty="0" smtClean="0"/>
              <a:t>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167042" y="1643050"/>
            <a:ext cx="1571636" cy="857256"/>
          </a:xfrm>
        </p:spPr>
        <p:txBody>
          <a:bodyPr/>
          <a:lstStyle/>
          <a:p>
            <a:r>
              <a:rPr lang="zh-CN" altLang="en-US" dirty="0" smtClean="0"/>
              <a:t>周树人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7"/>
          <p:cNvSpPr txBox="1">
            <a:spLocks/>
          </p:cNvSpPr>
          <p:nvPr/>
        </p:nvSpPr>
        <p:spPr>
          <a:xfrm>
            <a:off x="6024562" y="2285992"/>
            <a:ext cx="350046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从百草园到三味书屋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2595538" y="3000372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小说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pic>
        <p:nvPicPr>
          <p:cNvPr id="12" name="11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8382016" y="3214686"/>
            <a:ext cx="2668696" cy="27628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将每组中注音有误的一项找出来</a:t>
            </a:r>
            <a:r>
              <a:rPr lang="en-US" dirty="0" smtClean="0"/>
              <a:t>,</a:t>
            </a:r>
            <a:r>
              <a:rPr lang="zh-CN" altLang="en-US" dirty="0" smtClean="0"/>
              <a:t>并改正在后面横线上。</a:t>
            </a:r>
          </a:p>
          <a:p>
            <a:r>
              <a:rPr lang="en-US" dirty="0" smtClean="0"/>
              <a:t>(1)A.</a:t>
            </a:r>
            <a:r>
              <a:rPr lang="zh-CN" altLang="en-US" dirty="0" smtClean="0"/>
              <a:t>潺潺</a:t>
            </a:r>
            <a:r>
              <a:rPr lang="en-US" dirty="0" smtClean="0"/>
              <a:t>(</a:t>
            </a:r>
            <a:r>
              <a:rPr lang="en-US" dirty="0" err="1" smtClean="0"/>
              <a:t>chán</a:t>
            </a:r>
            <a:r>
              <a:rPr lang="en-US" dirty="0" smtClean="0"/>
              <a:t>)</a:t>
            </a:r>
            <a:r>
              <a:rPr lang="zh-CN" altLang="en-US" dirty="0" smtClean="0"/>
              <a:t>　</a:t>
            </a:r>
            <a:r>
              <a:rPr lang="en-US" dirty="0" smtClean="0"/>
              <a:t>B.</a:t>
            </a:r>
            <a:r>
              <a:rPr lang="zh-CN" altLang="en-US" dirty="0" smtClean="0"/>
              <a:t>踱来踱去</a:t>
            </a:r>
            <a:r>
              <a:rPr lang="en-US" dirty="0" smtClean="0"/>
              <a:t>(</a:t>
            </a:r>
            <a:r>
              <a:rPr lang="en-US" dirty="0" err="1" smtClean="0"/>
              <a:t>duó</a:t>
            </a:r>
            <a:r>
              <a:rPr lang="en-US" dirty="0" smtClean="0"/>
              <a:t>)C.</a:t>
            </a:r>
            <a:r>
              <a:rPr lang="zh-CN" altLang="en-US" dirty="0" smtClean="0"/>
              <a:t>不惮</a:t>
            </a:r>
            <a:r>
              <a:rPr lang="en-US" dirty="0" smtClean="0"/>
              <a:t>(</a:t>
            </a:r>
            <a:r>
              <a:rPr lang="en-US" dirty="0" err="1" smtClean="0"/>
              <a:t>dān</a:t>
            </a:r>
            <a:r>
              <a:rPr lang="en-US" dirty="0" smtClean="0"/>
              <a:t>)	D.</a:t>
            </a:r>
            <a:r>
              <a:rPr lang="zh-CN" altLang="en-US" dirty="0" smtClean="0"/>
              <a:t>船橹</a:t>
            </a:r>
            <a:r>
              <a:rPr lang="en-US" dirty="0" smtClean="0"/>
              <a:t>(</a:t>
            </a:r>
            <a:r>
              <a:rPr lang="en-US" dirty="0" err="1" smtClean="0"/>
              <a:t>lǔ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zh-CN" altLang="en-US" u="sng" dirty="0" smtClean="0"/>
              <a:t>　　</a:t>
            </a:r>
            <a:endParaRPr lang="zh-CN" altLang="en-US" dirty="0" smtClean="0"/>
          </a:p>
          <a:p>
            <a:r>
              <a:rPr lang="en-US" dirty="0" smtClean="0"/>
              <a:t>(2)A.</a:t>
            </a:r>
            <a:r>
              <a:rPr lang="zh-CN" altLang="en-US" dirty="0" smtClean="0"/>
              <a:t>凫水</a:t>
            </a:r>
            <a:r>
              <a:rPr lang="en-US" dirty="0" smtClean="0"/>
              <a:t>(</a:t>
            </a:r>
            <a:r>
              <a:rPr lang="en-US" dirty="0" err="1" smtClean="0"/>
              <a:t>fú</a:t>
            </a:r>
            <a:r>
              <a:rPr lang="en-US" dirty="0" smtClean="0"/>
              <a:t>)	B.</a:t>
            </a:r>
            <a:r>
              <a:rPr lang="zh-CN" altLang="en-US" dirty="0" smtClean="0"/>
              <a:t>旺相</a:t>
            </a:r>
            <a:r>
              <a:rPr lang="en-US" dirty="0" smtClean="0"/>
              <a:t>(</a:t>
            </a:r>
            <a:r>
              <a:rPr lang="en-US" dirty="0" err="1" smtClean="0"/>
              <a:t>xiàng</a:t>
            </a:r>
            <a:r>
              <a:rPr lang="en-US" dirty="0" smtClean="0"/>
              <a:t>)	C.</a:t>
            </a:r>
            <a:r>
              <a:rPr lang="zh-CN" altLang="en-US" dirty="0" smtClean="0"/>
              <a:t>絮叨</a:t>
            </a:r>
            <a:r>
              <a:rPr lang="en-US" dirty="0" smtClean="0"/>
              <a:t>(</a:t>
            </a:r>
            <a:r>
              <a:rPr lang="en-US" dirty="0" err="1" smtClean="0"/>
              <a:t>xǜ</a:t>
            </a:r>
            <a:r>
              <a:rPr lang="en-US" dirty="0" smtClean="0"/>
              <a:t>)  	D.</a:t>
            </a:r>
            <a:r>
              <a:rPr lang="zh-CN" altLang="en-US" dirty="0" smtClean="0"/>
              <a:t>蕴藻</a:t>
            </a:r>
            <a:r>
              <a:rPr lang="en-US" dirty="0" smtClean="0"/>
              <a:t>(</a:t>
            </a:r>
            <a:r>
              <a:rPr lang="en-US" dirty="0" err="1" smtClean="0"/>
              <a:t>yùn</a:t>
            </a:r>
            <a:r>
              <a:rPr lang="en-US" dirty="0" smtClean="0"/>
              <a:t>)</a:t>
            </a:r>
            <a:endParaRPr lang="zh-CN" altLang="en-US" dirty="0" smtClean="0"/>
          </a:p>
          <a:p>
            <a:endParaRPr lang="en-US" dirty="0" smtClean="0"/>
          </a:p>
          <a:p>
            <a:r>
              <a:rPr lang="en-US" dirty="0" smtClean="0"/>
              <a:t>(3)A.</a:t>
            </a:r>
            <a:r>
              <a:rPr lang="zh-CN" altLang="en-US" dirty="0" smtClean="0"/>
              <a:t>归省</a:t>
            </a:r>
            <a:r>
              <a:rPr lang="en-US" dirty="0" smtClean="0"/>
              <a:t>(</a:t>
            </a:r>
            <a:r>
              <a:rPr lang="en-US" dirty="0" err="1" smtClean="0"/>
              <a:t>xǐng</a:t>
            </a:r>
            <a:r>
              <a:rPr lang="en-US" dirty="0" smtClean="0"/>
              <a:t>)	B.</a:t>
            </a:r>
            <a:r>
              <a:rPr lang="zh-CN" altLang="en-US" dirty="0" smtClean="0"/>
              <a:t>行辈</a:t>
            </a:r>
            <a:r>
              <a:rPr lang="en-US" dirty="0" smtClean="0"/>
              <a:t>(</a:t>
            </a:r>
            <a:r>
              <a:rPr lang="en-US" dirty="0" err="1" smtClean="0"/>
              <a:t>háng</a:t>
            </a:r>
            <a:r>
              <a:rPr lang="en-US" dirty="0" smtClean="0"/>
              <a:t>)	C.</a:t>
            </a:r>
            <a:r>
              <a:rPr lang="zh-CN" altLang="en-US" dirty="0" smtClean="0"/>
              <a:t>撺掇</a:t>
            </a:r>
            <a:r>
              <a:rPr lang="en-US" dirty="0" smtClean="0"/>
              <a:t>(</a:t>
            </a:r>
            <a:r>
              <a:rPr lang="en-US" dirty="0" err="1" smtClean="0"/>
              <a:t>cuān</a:t>
            </a:r>
            <a:r>
              <a:rPr lang="en-US" dirty="0" smtClean="0"/>
              <a:t>)	D.</a:t>
            </a:r>
            <a:r>
              <a:rPr lang="zh-CN" altLang="en-US" dirty="0" smtClean="0"/>
              <a:t>蹿</a:t>
            </a:r>
            <a:r>
              <a:rPr lang="en-US" dirty="0" smtClean="0"/>
              <a:t>(</a:t>
            </a:r>
            <a:r>
              <a:rPr lang="en-US" dirty="0" err="1" smtClean="0"/>
              <a:t>cuàn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zh-CN" altLang="en-US" u="sng" dirty="0" smtClean="0"/>
              <a:t>　　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095340" y="2500306"/>
            <a:ext cx="2000264" cy="857256"/>
          </a:xfrm>
        </p:spPr>
        <p:txBody>
          <a:bodyPr/>
          <a:lstStyle/>
          <a:p>
            <a:pPr indent="0"/>
            <a:r>
              <a:rPr lang="en-US" altLang="zh-CN" dirty="0" smtClean="0"/>
              <a:t>C</a:t>
            </a:r>
            <a:r>
              <a:rPr lang="zh-CN" altLang="en-US" dirty="0" smtClean="0"/>
              <a:t>　</a:t>
            </a:r>
            <a:r>
              <a:rPr lang="en-US" altLang="zh-CN" dirty="0" err="1" smtClean="0"/>
              <a:t>dàn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809588" y="3714752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xù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59104" y="221455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524364" y="221455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02706" y="221455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317350" y="221455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9960160" y="3569617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239008" y="3571876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738678" y="3571876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959104" y="3571876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309786" y="4784063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4381488" y="4857760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7245516" y="4857760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953652" y="4786322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2" name="文本占位符 2"/>
          <p:cNvSpPr txBox="1">
            <a:spLocks/>
          </p:cNvSpPr>
          <p:nvPr/>
        </p:nvSpPr>
        <p:spPr>
          <a:xfrm>
            <a:off x="1166778" y="5143512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D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cuān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0" y="1071546"/>
            <a:ext cx="12168230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联系上下文</a:t>
            </a:r>
            <a:r>
              <a:rPr lang="en-US" dirty="0" smtClean="0"/>
              <a:t>,</a:t>
            </a:r>
            <a:r>
              <a:rPr lang="zh-CN" altLang="en-US" dirty="0" smtClean="0"/>
              <a:t>解释下列句子中加点的词语。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但在我是乐土</a:t>
            </a:r>
            <a:r>
              <a:rPr lang="en-US" dirty="0" smtClean="0"/>
              <a:t>:</a:t>
            </a:r>
            <a:r>
              <a:rPr lang="zh-CN" altLang="en-US" dirty="0" smtClean="0"/>
              <a:t>因为我在这里不但得到优待</a:t>
            </a:r>
            <a:r>
              <a:rPr lang="en-US" dirty="0" smtClean="0"/>
              <a:t>,</a:t>
            </a:r>
            <a:r>
              <a:rPr lang="zh-CN" altLang="en-US" dirty="0" smtClean="0"/>
              <a:t>又可以免念</a:t>
            </a:r>
            <a:r>
              <a:rPr lang="en-US" dirty="0" smtClean="0"/>
              <a:t>“</a:t>
            </a:r>
            <a:r>
              <a:rPr lang="zh-CN" altLang="en-US" dirty="0" smtClean="0"/>
              <a:t>秩秩斯干幽幽南山</a:t>
            </a:r>
            <a:r>
              <a:rPr lang="en-US" dirty="0" smtClean="0"/>
              <a:t>”</a:t>
            </a:r>
            <a:r>
              <a:rPr lang="zh-CN" altLang="en-US" dirty="0" smtClean="0"/>
              <a:t>了。</a:t>
            </a:r>
          </a:p>
          <a:p>
            <a:r>
              <a:rPr lang="zh-CN" altLang="en-US" dirty="0" smtClean="0"/>
              <a:t>乐土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十几个别的少年也大悟</a:t>
            </a:r>
            <a:r>
              <a:rPr lang="en-US" dirty="0" smtClean="0"/>
              <a:t>,</a:t>
            </a:r>
            <a:r>
              <a:rPr lang="zh-CN" altLang="en-US" dirty="0" smtClean="0"/>
              <a:t>立刻撺掇起来</a:t>
            </a:r>
            <a:r>
              <a:rPr lang="en-US" dirty="0" smtClean="0"/>
              <a:t>,</a:t>
            </a:r>
            <a:r>
              <a:rPr lang="zh-CN" altLang="en-US" dirty="0" smtClean="0"/>
              <a:t>说可以坐了这航船和我一同去。</a:t>
            </a:r>
          </a:p>
          <a:p>
            <a:r>
              <a:rPr lang="zh-CN" altLang="en-US" dirty="0" smtClean="0"/>
              <a:t>撺掇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第二天</a:t>
            </a:r>
            <a:r>
              <a:rPr lang="en-US" dirty="0" smtClean="0"/>
              <a:t>,</a:t>
            </a:r>
            <a:r>
              <a:rPr lang="zh-CN" altLang="en-US" dirty="0" smtClean="0"/>
              <a:t>我向午才起来</a:t>
            </a:r>
            <a:r>
              <a:rPr lang="en-US" dirty="0" smtClean="0"/>
              <a:t>,</a:t>
            </a:r>
            <a:r>
              <a:rPr lang="zh-CN" altLang="en-US" dirty="0" smtClean="0"/>
              <a:t>并没有听到什么关系八公公盐柴事件的纠葛。</a:t>
            </a:r>
          </a:p>
          <a:p>
            <a:r>
              <a:rPr lang="zh-CN" altLang="en-US" dirty="0" smtClean="0"/>
              <a:t>纠葛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666844" y="3000372"/>
            <a:ext cx="3429024" cy="857256"/>
          </a:xfrm>
        </p:spPr>
        <p:txBody>
          <a:bodyPr/>
          <a:lstStyle/>
          <a:p>
            <a:pPr indent="0"/>
            <a:r>
              <a:rPr lang="zh-CN" altLang="en-US" dirty="0" smtClean="0"/>
              <a:t>快乐自由的地方。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666844" y="4857760"/>
            <a:ext cx="407196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从旁边鼓动人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做某事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523968" y="6143644"/>
            <a:ext cx="9358378" cy="857256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原指葛蔓纠结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难以分解。现比喻纠缠不清的事情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纠纷。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73484" y="2143116"/>
            <a:ext cx="7264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     ·</a:t>
            </a:r>
            <a:endParaRPr lang="zh-CN" altLang="en-US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5655271" y="4071942"/>
            <a:ext cx="7264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     ·</a:t>
            </a:r>
            <a:endParaRPr lang="zh-CN" alt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10727369" y="5929330"/>
            <a:ext cx="72648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     ·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381356" y="2714620"/>
            <a:ext cx="6068426" cy="3301242"/>
            <a:chOff x="3381356" y="2714620"/>
            <a:chExt cx="6068426" cy="3301242"/>
          </a:xfrm>
        </p:grpSpPr>
        <p:pic>
          <p:nvPicPr>
            <p:cNvPr id="10" name="15YW7-2.eps" descr="id:2147494590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381356" y="2714620"/>
              <a:ext cx="6068426" cy="3301242"/>
            </a:xfrm>
            <a:prstGeom prst="rect">
              <a:avLst/>
            </a:prstGeom>
          </p:spPr>
        </p:pic>
        <p:sp>
          <p:nvSpPr>
            <p:cNvPr id="12" name="矩形 11"/>
            <p:cNvSpPr/>
            <p:nvPr/>
          </p:nvSpPr>
          <p:spPr>
            <a:xfrm>
              <a:off x="5238744" y="3214686"/>
              <a:ext cx="857256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8024826" y="4143380"/>
              <a:ext cx="857256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文海拾贝</a:t>
            </a:r>
            <a:r>
              <a:rPr lang="en-US" dirty="0" smtClean="0"/>
              <a:t>:</a:t>
            </a:r>
            <a:r>
              <a:rPr lang="zh-CN" altLang="en-US" dirty="0" smtClean="0"/>
              <a:t>请同学们用准确、简练的词语概括平桥村给你留下的初步印象</a:t>
            </a:r>
            <a:r>
              <a:rPr lang="en-US" dirty="0" smtClean="0"/>
              <a:t>,</a:t>
            </a:r>
            <a:r>
              <a:rPr lang="zh-CN" altLang="en-US" dirty="0" smtClean="0"/>
              <a:t>并把它填在标注图中的横线上。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5167306" y="3000372"/>
            <a:ext cx="109534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人美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7953388" y="3929066"/>
            <a:ext cx="928694" cy="714380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乐土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初读课文</a:t>
            </a:r>
            <a:r>
              <a:rPr lang="en-US" dirty="0" smtClean="0"/>
              <a:t>,</a:t>
            </a:r>
            <a:r>
              <a:rPr lang="zh-CN" altLang="en-US" dirty="0" smtClean="0"/>
              <a:t>感知情节。</a:t>
            </a:r>
            <a:endParaRPr lang="en-US" altLang="zh-CN" dirty="0" smtClean="0"/>
          </a:p>
          <a:p>
            <a:r>
              <a:rPr lang="zh-CN" altLang="en-US" dirty="0" smtClean="0"/>
              <a:t>根据提示</a:t>
            </a:r>
            <a:r>
              <a:rPr lang="en-US" dirty="0" smtClean="0"/>
              <a:t>,</a:t>
            </a:r>
            <a:r>
              <a:rPr lang="zh-CN" altLang="en-US" dirty="0" smtClean="0"/>
              <a:t>分别从时间、事情发展等不同角度概括情节。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从时间的角度概括情节</a:t>
            </a:r>
            <a:r>
              <a:rPr lang="en-US" dirty="0" smtClean="0"/>
              <a:t>:</a:t>
            </a:r>
            <a:r>
              <a:rPr lang="zh-CN" altLang="en-US" dirty="0" smtClean="0"/>
              <a:t>看戏前</a:t>
            </a:r>
            <a:r>
              <a:rPr lang="en-US" dirty="0" smtClean="0"/>
              <a:t>→</a:t>
            </a:r>
            <a:r>
              <a:rPr lang="zh-CN" altLang="en-US" u="sng" dirty="0" smtClean="0"/>
              <a:t>　    　</a:t>
            </a:r>
            <a:r>
              <a:rPr lang="en-US" dirty="0" smtClean="0"/>
              <a:t>→</a:t>
            </a:r>
            <a:r>
              <a:rPr lang="zh-CN" altLang="en-US" dirty="0" smtClean="0"/>
              <a:t>看戏后。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从事情发展的角度概括情节</a:t>
            </a:r>
            <a:r>
              <a:rPr lang="en-US" dirty="0" smtClean="0"/>
              <a:t>:</a:t>
            </a:r>
            <a:r>
              <a:rPr lang="zh-CN" altLang="en-US" dirty="0" smtClean="0"/>
              <a:t>随母归省</a:t>
            </a:r>
            <a:r>
              <a:rPr lang="en-US" dirty="0" smtClean="0"/>
              <a:t>→</a:t>
            </a:r>
            <a:r>
              <a:rPr lang="zh-CN" altLang="en-US" u="sng" dirty="0" smtClean="0"/>
              <a:t>　        　</a:t>
            </a:r>
            <a:r>
              <a:rPr lang="en-US" dirty="0" smtClean="0"/>
              <a:t>→</a:t>
            </a:r>
            <a:r>
              <a:rPr lang="zh-CN" altLang="en-US" dirty="0" smtClean="0"/>
              <a:t>戏前波折</a:t>
            </a:r>
            <a:r>
              <a:rPr lang="en-US" dirty="0" smtClean="0"/>
              <a:t>→</a:t>
            </a:r>
            <a:r>
              <a:rPr lang="zh-CN" altLang="en-US" u="sng" dirty="0" smtClean="0"/>
              <a:t>　         　 </a:t>
            </a:r>
            <a:r>
              <a:rPr lang="en-US" dirty="0" smtClean="0"/>
              <a:t>→</a:t>
            </a:r>
            <a:r>
              <a:rPr lang="zh-CN" altLang="en-US" dirty="0" smtClean="0"/>
              <a:t>船上看戏</a:t>
            </a:r>
            <a:r>
              <a:rPr lang="en-US" dirty="0" smtClean="0"/>
              <a:t>→</a:t>
            </a:r>
            <a:r>
              <a:rPr lang="zh-CN" altLang="en-US" u="sng" dirty="0" smtClean="0"/>
              <a:t>　           　</a:t>
            </a:r>
            <a:r>
              <a:rPr lang="en-US" dirty="0" smtClean="0"/>
              <a:t>→</a:t>
            </a:r>
            <a:r>
              <a:rPr lang="zh-CN" altLang="en-US" u="sng" dirty="0" smtClean="0"/>
              <a:t>　　</a:t>
            </a:r>
            <a:r>
              <a:rPr lang="en-US" altLang="zh-CN" u="sng" dirty="0" smtClean="0"/>
              <a:t>	     </a:t>
            </a:r>
            <a:r>
              <a:rPr lang="zh-CN" altLang="en-US" dirty="0" smtClean="0"/>
              <a:t>。</a:t>
            </a:r>
          </a:p>
          <a:p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7"/>
          <p:cNvSpPr txBox="1">
            <a:spLocks/>
          </p:cNvSpPr>
          <p:nvPr/>
        </p:nvSpPr>
        <p:spPr>
          <a:xfrm>
            <a:off x="6810380" y="2857496"/>
            <a:ext cx="157163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看社戏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文本占位符 7"/>
          <p:cNvSpPr txBox="1">
            <a:spLocks/>
          </p:cNvSpPr>
          <p:nvPr/>
        </p:nvSpPr>
        <p:spPr>
          <a:xfrm>
            <a:off x="1238216" y="4143380"/>
            <a:ext cx="207170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夏夜行船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9" name="文本占位符 7"/>
          <p:cNvSpPr txBox="1">
            <a:spLocks/>
          </p:cNvSpPr>
          <p:nvPr/>
        </p:nvSpPr>
        <p:spPr>
          <a:xfrm>
            <a:off x="5095868" y="4143380"/>
            <a:ext cx="221457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归航偷豆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7096132" y="4143380"/>
            <a:ext cx="178595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六一送豆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占位符 7"/>
          <p:cNvSpPr txBox="1">
            <a:spLocks/>
          </p:cNvSpPr>
          <p:nvPr/>
        </p:nvSpPr>
        <p:spPr>
          <a:xfrm>
            <a:off x="7929618" y="3500438"/>
            <a:ext cx="223834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放牛钓虾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1" grpId="0"/>
      <p:bldP spid="12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2475</TotalTime>
  <Words>1213</Words>
  <Application>Microsoft Office PowerPoint</Application>
  <PresentationFormat>自定义</PresentationFormat>
  <Paragraphs>112</Paragraphs>
  <Slides>20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3" baseType="lpstr">
      <vt:lpstr>1_Office 主题</vt:lpstr>
      <vt:lpstr>章</vt:lpstr>
      <vt:lpstr>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595</cp:revision>
  <dcterms:created xsi:type="dcterms:W3CDTF">2017-02-11T06:33:00Z</dcterms:created>
  <dcterms:modified xsi:type="dcterms:W3CDTF">2019-12-26T06:32:35Z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