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notesSlides/notesSlide3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Layouts/slideLayout3.xml" ContentType="application/vnd.openxmlformats-officedocument.presentationml.slideLayout+xml"/>
  <Default Extension="jpeg" ContentType="image/jpeg"/>
  <Default Extension="emf" ContentType="image/x-emf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8"/>
  </p:notesMasterIdLst>
  <p:handoutMasterIdLst>
    <p:handoutMasterId r:id="rId29"/>
  </p:handoutMasterIdLst>
  <p:sldIdLst>
    <p:sldId id="371" r:id="rId3"/>
    <p:sldId id="429" r:id="rId4"/>
    <p:sldId id="444" r:id="rId5"/>
    <p:sldId id="428" r:id="rId6"/>
    <p:sldId id="445" r:id="rId7"/>
    <p:sldId id="507" r:id="rId8"/>
    <p:sldId id="443" r:id="rId9"/>
    <p:sldId id="498" r:id="rId10"/>
    <p:sldId id="505" r:id="rId11"/>
    <p:sldId id="397" r:id="rId12"/>
    <p:sldId id="478" r:id="rId13"/>
    <p:sldId id="499" r:id="rId14"/>
    <p:sldId id="480" r:id="rId15"/>
    <p:sldId id="508" r:id="rId16"/>
    <p:sldId id="509" r:id="rId17"/>
    <p:sldId id="510" r:id="rId18"/>
    <p:sldId id="512" r:id="rId19"/>
    <p:sldId id="511" r:id="rId20"/>
    <p:sldId id="477" r:id="rId21"/>
    <p:sldId id="502" r:id="rId22"/>
    <p:sldId id="513" r:id="rId23"/>
    <p:sldId id="514" r:id="rId24"/>
    <p:sldId id="515" r:id="rId25"/>
    <p:sldId id="476" r:id="rId26"/>
    <p:sldId id="395" r:id="rId27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:p15="http://schemas.microsoft.com/office/powerpoint/2012/main" xmlns="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 xmlns="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:p14="http://schemas.microsoft.com/office/powerpoint/2010/main" xmlns="">
          <a:srgbClr val="FF0000"/>
        </p14:laserClr>
      </p:ext>
      <p:ext uri="{2FDB2607-1784-4EEB-B798-7EB5836EED8A}">
        <p14:showMediaCtrls xmlns:p14="http://schemas.microsoft.com/office/powerpoint/2010/main" xmlns="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  <p:ext uri="{FD5EFAAD-0ECE-453E-9831-46B23BE46B34}">
      <p15:chartTrackingRefBased xmlns:p15="http://schemas.microsoft.com/office/powerpoint/2012/main" xmlns="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354" autoAdjust="0"/>
    <p:restoredTop sz="98795" autoAdjust="0"/>
  </p:normalViewPr>
  <p:slideViewPr>
    <p:cSldViewPr>
      <p:cViewPr varScale="1">
        <p:scale>
          <a:sx n="55" d="100"/>
          <a:sy n="55" d="100"/>
        </p:scale>
        <p:origin x="-90" y="-774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handoutMaster" Target="handoutMasters/handout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notesMaster" Target="notesMasters/notes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/Relationships>
</file>

<file path=ppt/drawings/_rels/vmlDrawing1.vml.rels><?xml version="1.0" encoding="UTF-8" standalone="yes"?>
<Relationships xmlns="http://schemas.openxmlformats.org/package/2006/relationships"><Relationship Id="rId1" Type="http://schemas.openxmlformats.org/officeDocument/2006/relationships/image" Target="../media/image3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6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25</a:t>
            </a:fld>
            <a:endParaRPr lang="en-US" altLang="zh-CN"/>
          </a:p>
        </p:txBody>
      </p:sp>
    </p:spTree>
    <p:extLst>
      <p:ext uri="{BB962C8B-B14F-4D97-AF65-F5344CB8AC3E}">
        <p14:creationId xmlns:p14="http://schemas.microsoft.com/office/powerpoint/2010/main" xmlns="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xmlns="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:p14="http://schemas.microsoft.com/office/powerpoint/2010/main" xmlns="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:a16="http://schemas.microsoft.com/office/drawing/2014/main" xmlns="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:a16="http://schemas.microsoft.com/office/drawing/2014/main" xmlns="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:a16="http://schemas.microsoft.com/office/drawing/2014/main" xmlns="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:a16="http://schemas.microsoft.com/office/drawing/2014/main" xmlns="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:a16="http://schemas.microsoft.com/office/drawing/2014/main" xmlns="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:a16="http://schemas.microsoft.com/office/drawing/2014/main" xmlns="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:a16="http://schemas.microsoft.com/office/drawing/2014/main" xmlns="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12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:a16="http://schemas.microsoft.com/office/drawing/2014/main" xmlns="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xmlns="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5.xml"/><Relationship Id="rId1" Type="http://schemas.openxmlformats.org/officeDocument/2006/relationships/vmlDrawing" Target="../drawings/vmlDrawing1.vml"/><Relationship Id="rId4" Type="http://schemas.openxmlformats.org/officeDocument/2006/relationships/image" Target="../media/image4.jpeg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:a16="http://schemas.microsoft.com/office/drawing/2014/main" xmlns="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:a16="http://schemas.microsoft.com/office/drawing/2014/main" xmlns="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381620" y="4000504"/>
            <a:ext cx="3531736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12.</a:t>
            </a:r>
            <a:r>
              <a:rPr lang="en-US" altLang="zh-CN" sz="3600" dirty="0" smtClean="0"/>
              <a:t>《</a:t>
            </a:r>
            <a:r>
              <a:rPr lang="zh-CN" altLang="en-US" sz="3600" dirty="0" smtClean="0"/>
              <a:t>诗经</a:t>
            </a:r>
            <a:r>
              <a:rPr lang="en-US" altLang="zh-CN" sz="3600" dirty="0" smtClean="0"/>
              <a:t>》</a:t>
            </a:r>
            <a:r>
              <a:rPr lang="zh-CN" altLang="en-US" sz="3600" dirty="0" smtClean="0"/>
              <a:t>二首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095736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3单元.eps" descr="id:2147496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902" y="1442926"/>
            <a:ext cx="10358510" cy="205751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</a:p>
          <a:p>
            <a:r>
              <a:rPr lang="zh-CN" altLang="en-US" dirty="0" smtClean="0"/>
              <a:t>可以对照课下注释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指出下面加点古今异义词的古义和今义。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左右流之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2595538" y="5000636"/>
            <a:ext cx="1000132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求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取。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2595538" y="5643578"/>
            <a:ext cx="3429024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流出。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2952728" y="464344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:p14="http://schemas.microsoft.com/office/powerpoint/2010/main" xmlns="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(2)</a:t>
            </a:r>
            <a:r>
              <a:rPr lang="zh-CN" altLang="en-US" dirty="0" smtClean="0"/>
              <a:t>道阻且长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白露未已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endParaRPr lang="zh-CN" altLang="en-US" dirty="0" smtClean="0"/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738282" y="1785926"/>
            <a:ext cx="6143668" cy="857256"/>
          </a:xfrm>
        </p:spPr>
        <p:txBody>
          <a:bodyPr/>
          <a:lstStyle/>
          <a:p>
            <a:r>
              <a:rPr lang="zh-CN" altLang="en-US" dirty="0" smtClean="0"/>
              <a:t>艰险。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738282" y="2428868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阻挡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 </a:t>
            </a: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738282" y="3714752"/>
            <a:ext cx="714380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干。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24100" y="4500570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已经。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524100" y="157161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881290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解释下列句中加点词的活用现象。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琴瑟友之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道阻且右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81290" y="1643050"/>
            <a:ext cx="9310710" cy="857256"/>
          </a:xfrm>
        </p:spPr>
        <p:txBody>
          <a:bodyPr/>
          <a:lstStyle/>
          <a:p>
            <a:r>
              <a:rPr lang="zh-CN" altLang="en-US" dirty="0" smtClean="0"/>
              <a:t>名词的意动用法</a:t>
            </a:r>
            <a:r>
              <a:rPr lang="en-US" altLang="zh-CN" dirty="0" smtClean="0"/>
              <a:t>,</a:t>
            </a:r>
            <a:r>
              <a:rPr lang="zh-CN" altLang="en-US" dirty="0" smtClean="0"/>
              <a:t>对</a:t>
            </a:r>
            <a:r>
              <a:rPr lang="en-US" altLang="zh-CN" dirty="0" smtClean="0"/>
              <a:t>……</a:t>
            </a:r>
            <a:r>
              <a:rPr lang="zh-CN" altLang="en-US" dirty="0" smtClean="0"/>
              <a:t>表示亲近。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881290" y="2285992"/>
            <a:ext cx="657229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方位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名词作形容词</a:t>
            </a: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迂回曲折。</a:t>
            </a:r>
          </a:p>
        </p:txBody>
      </p:sp>
      <p:sp>
        <p:nvSpPr>
          <p:cNvPr id="8" name="矩形 7"/>
          <p:cNvSpPr/>
          <p:nvPr/>
        </p:nvSpPr>
        <p:spPr>
          <a:xfrm>
            <a:off x="3246800" y="200024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46800" y="27146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881290" y="207167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共</a:t>
            </a:r>
            <a:r>
              <a:rPr lang="en-US" dirty="0" smtClean="0"/>
              <a:t>5</a:t>
            </a:r>
            <a:r>
              <a:rPr lang="zh-CN" altLang="en-US" dirty="0" smtClean="0"/>
              <a:t>个小节</a:t>
            </a:r>
            <a:r>
              <a:rPr lang="en-US" dirty="0" smtClean="0"/>
              <a:t>,</a:t>
            </a:r>
            <a:r>
              <a:rPr lang="zh-CN" altLang="en-US" dirty="0" smtClean="0"/>
              <a:t>其结构形式是怎样的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285992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第一章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节</a:t>
            </a:r>
            <a:r>
              <a:rPr lang="en-US" dirty="0" smtClean="0"/>
              <a:t>),</a:t>
            </a:r>
            <a:r>
              <a:rPr lang="zh-CN" altLang="en-US" dirty="0" smtClean="0"/>
              <a:t>描写小伙子见到一位漂亮的姑娘</a:t>
            </a:r>
            <a:r>
              <a:rPr lang="en-US" dirty="0" smtClean="0"/>
              <a:t>,</a:t>
            </a:r>
            <a:r>
              <a:rPr lang="zh-CN" altLang="en-US" dirty="0" smtClean="0"/>
              <a:t>从而引起的爱慕的感情和求婚的愿望。</a:t>
            </a:r>
          </a:p>
          <a:p>
            <a:r>
              <a:rPr lang="zh-CN" altLang="en-US" dirty="0" smtClean="0"/>
              <a:t>第二章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</a:t>
            </a:r>
            <a:r>
              <a:rPr lang="zh-CN" altLang="en-US" dirty="0" smtClean="0"/>
              <a:t>、</a:t>
            </a:r>
            <a:r>
              <a:rPr lang="en-US" dirty="0" smtClean="0"/>
              <a:t>3</a:t>
            </a:r>
            <a:r>
              <a:rPr lang="zh-CN" altLang="en-US" dirty="0" smtClean="0"/>
              <a:t>节</a:t>
            </a:r>
            <a:r>
              <a:rPr lang="en-US" dirty="0" smtClean="0"/>
              <a:t>),</a:t>
            </a:r>
            <a:r>
              <a:rPr lang="zh-CN" altLang="en-US" dirty="0" smtClean="0"/>
              <a:t>描写小伙子求婚</a:t>
            </a:r>
            <a:r>
              <a:rPr lang="en-US" dirty="0" smtClean="0"/>
              <a:t>,</a:t>
            </a:r>
            <a:r>
              <a:rPr lang="zh-CN" altLang="en-US" dirty="0" smtClean="0"/>
              <a:t>苦于无法</a:t>
            </a:r>
            <a:r>
              <a:rPr lang="en-US" dirty="0" smtClean="0"/>
              <a:t>,</a:t>
            </a:r>
            <a:r>
              <a:rPr lang="zh-CN" altLang="en-US" dirty="0" smtClean="0"/>
              <a:t>求之不得</a:t>
            </a:r>
            <a:r>
              <a:rPr lang="en-US" dirty="0" smtClean="0"/>
              <a:t>,</a:t>
            </a:r>
            <a:r>
              <a:rPr lang="zh-CN" altLang="en-US" dirty="0" smtClean="0"/>
              <a:t>因而朝思暮想、寝食不安的苦恋情形。</a:t>
            </a:r>
          </a:p>
          <a:p>
            <a:r>
              <a:rPr lang="zh-CN" altLang="en-US" dirty="0" smtClean="0"/>
              <a:t>第三章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4</a:t>
            </a:r>
            <a:r>
              <a:rPr lang="zh-CN" altLang="en-US" dirty="0" smtClean="0"/>
              <a:t>、</a:t>
            </a:r>
            <a:r>
              <a:rPr lang="en-US" dirty="0" smtClean="0"/>
              <a:t>5</a:t>
            </a:r>
            <a:r>
              <a:rPr lang="zh-CN" altLang="en-US" dirty="0" smtClean="0"/>
              <a:t>节</a:t>
            </a:r>
            <a:r>
              <a:rPr lang="en-US" dirty="0" smtClean="0"/>
              <a:t>),</a:t>
            </a:r>
            <a:r>
              <a:rPr lang="zh-CN" altLang="en-US" dirty="0" smtClean="0"/>
              <a:t>描写小伙子梦想与姑娘交朋友</a:t>
            </a:r>
            <a:r>
              <a:rPr lang="en-US" dirty="0" smtClean="0"/>
              <a:t>,</a:t>
            </a:r>
            <a:r>
              <a:rPr lang="zh-CN" altLang="en-US" dirty="0" smtClean="0"/>
              <a:t>梦想成婚的欢乐场景。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是如何抒发相思之情的</a:t>
            </a:r>
            <a:r>
              <a:rPr lang="en-US" dirty="0" smtClean="0"/>
              <a:t>?</a:t>
            </a:r>
            <a:r>
              <a:rPr lang="zh-CN" altLang="en-US" dirty="0" smtClean="0"/>
              <a:t>请具体分析。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1785926"/>
            <a:ext cx="10001320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①</a:t>
            </a:r>
            <a:r>
              <a:rPr lang="zh-CN" altLang="en-US" dirty="0" smtClean="0"/>
              <a:t>首章四句写一个青年小伙子见到河洲上一对水鸟相亲相爱的情景</a:t>
            </a:r>
            <a:r>
              <a:rPr lang="en-US" dirty="0" smtClean="0"/>
              <a:t>,</a:t>
            </a:r>
            <a:r>
              <a:rPr lang="zh-CN" altLang="en-US" dirty="0" smtClean="0"/>
              <a:t>听到它们一唱一和的鸣叫</a:t>
            </a:r>
            <a:r>
              <a:rPr lang="en-US" dirty="0" smtClean="0"/>
              <a:t>,</a:t>
            </a:r>
            <a:r>
              <a:rPr lang="zh-CN" altLang="en-US" dirty="0" smtClean="0"/>
              <a:t>自然引起自己的无限情思</a:t>
            </a:r>
            <a:r>
              <a:rPr lang="en-US" dirty="0" smtClean="0"/>
              <a:t>,</a:t>
            </a:r>
            <a:r>
              <a:rPr lang="zh-CN" altLang="en-US" dirty="0" smtClean="0"/>
              <a:t>何况他心目中正有一位所爱的人儿呢</a:t>
            </a:r>
            <a:r>
              <a:rPr lang="en-US" dirty="0" smtClean="0"/>
              <a:t>!</a:t>
            </a:r>
            <a:r>
              <a:rPr lang="zh-CN" altLang="en-US" dirty="0" smtClean="0"/>
              <a:t>他向往着那位美丽贤淑的好姑娘</a:t>
            </a:r>
            <a:r>
              <a:rPr lang="en-US" dirty="0" smtClean="0"/>
              <a:t>,</a:t>
            </a:r>
            <a:r>
              <a:rPr lang="zh-CN" altLang="en-US" dirty="0" smtClean="0"/>
              <a:t>能够成为自己理想的配偶。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②</a:t>
            </a:r>
            <a:r>
              <a:rPr lang="zh-CN" altLang="en-US" dirty="0" smtClean="0"/>
              <a:t>第二章八句写他日夜相思</a:t>
            </a:r>
            <a:r>
              <a:rPr lang="en-US" dirty="0" smtClean="0"/>
              <a:t>,</a:t>
            </a:r>
            <a:r>
              <a:rPr lang="zh-CN" altLang="en-US" dirty="0" smtClean="0"/>
              <a:t>须臾不能忘怀这位采荇菜的姑娘在水边劳动时的窈窕身影。难耐的相思之苦已达到了长夜不眠的程度。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③</a:t>
            </a:r>
            <a:r>
              <a:rPr lang="zh-CN" altLang="en-US" dirty="0" smtClean="0"/>
              <a:t>第三章八句突然出现了</a:t>
            </a:r>
            <a:r>
              <a:rPr lang="en-US" dirty="0" smtClean="0"/>
              <a:t>“</a:t>
            </a:r>
            <a:r>
              <a:rPr lang="zh-CN" altLang="en-US" dirty="0" smtClean="0"/>
              <a:t>琴瑟友之</a:t>
            </a:r>
            <a:r>
              <a:rPr lang="en-US" dirty="0" smtClean="0"/>
              <a:t>”“</a:t>
            </a:r>
            <a:r>
              <a:rPr lang="zh-CN" altLang="en-US" dirty="0" smtClean="0"/>
              <a:t>钟鼓乐之</a:t>
            </a:r>
            <a:r>
              <a:rPr lang="en-US" dirty="0" smtClean="0"/>
              <a:t>”</a:t>
            </a:r>
            <a:r>
              <a:rPr lang="zh-CN" altLang="en-US" dirty="0" smtClean="0"/>
              <a:t>的欢快、热闹的场面。这是个戏剧性的转变。幻由情生</a:t>
            </a:r>
            <a:r>
              <a:rPr lang="en-US" dirty="0" smtClean="0"/>
              <a:t>,</a:t>
            </a:r>
            <a:r>
              <a:rPr lang="zh-CN" altLang="en-US" dirty="0" smtClean="0"/>
              <a:t>无疑这正是这位害相思之苦的男子对未来的设想</a:t>
            </a:r>
            <a:r>
              <a:rPr lang="en-US" dirty="0" smtClean="0"/>
              <a:t>,</a:t>
            </a:r>
            <a:r>
              <a:rPr lang="zh-CN" altLang="en-US" dirty="0" smtClean="0"/>
              <a:t>是他梦寐以求的愿望。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的感情基调是怎样的</a:t>
            </a:r>
            <a:r>
              <a:rPr lang="en-US" dirty="0" smtClean="0"/>
              <a:t>?</a:t>
            </a:r>
            <a:r>
              <a:rPr lang="zh-CN" altLang="en-US" dirty="0" smtClean="0"/>
              <a:t>为什么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95340" y="1785926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这首诗的感情基调是邈远迷茫、忧郁缠绵、怅惘感伤的。倾心于伊人</a:t>
            </a:r>
            <a:r>
              <a:rPr lang="en-US" dirty="0" smtClean="0"/>
              <a:t>,</a:t>
            </a:r>
            <a:r>
              <a:rPr lang="zh-CN" altLang="en-US" dirty="0" smtClean="0"/>
              <a:t>执着地追求</a:t>
            </a:r>
            <a:r>
              <a:rPr lang="en-US" dirty="0" smtClean="0"/>
              <a:t>,</a:t>
            </a:r>
            <a:r>
              <a:rPr lang="zh-CN" altLang="en-US" dirty="0" smtClean="0"/>
              <a:t>不怕道路的艰险</a:t>
            </a:r>
            <a:r>
              <a:rPr lang="en-US" dirty="0" smtClean="0"/>
              <a:t>,</a:t>
            </a:r>
            <a:r>
              <a:rPr lang="zh-CN" altLang="en-US" dirty="0" smtClean="0"/>
              <a:t>然而伊人却宛在水中央</a:t>
            </a:r>
            <a:r>
              <a:rPr lang="en-US" dirty="0" smtClean="0"/>
              <a:t>,</a:t>
            </a:r>
            <a:r>
              <a:rPr lang="zh-CN" altLang="en-US" dirty="0" smtClean="0"/>
              <a:t>如镜中花、水中月</a:t>
            </a:r>
            <a:r>
              <a:rPr lang="en-US" dirty="0" smtClean="0"/>
              <a:t>,</a:t>
            </a:r>
            <a:r>
              <a:rPr lang="zh-CN" altLang="en-US" dirty="0" smtClean="0"/>
              <a:t>可望而不可即</a:t>
            </a:r>
            <a:r>
              <a:rPr lang="en-US" dirty="0" smtClean="0"/>
              <a:t>,</a:t>
            </a:r>
            <a:r>
              <a:rPr lang="zh-CN" altLang="en-US" dirty="0" smtClean="0"/>
              <a:t>求而不得</a:t>
            </a:r>
            <a:r>
              <a:rPr lang="en-US" dirty="0" smtClean="0"/>
              <a:t>,</a:t>
            </a:r>
            <a:r>
              <a:rPr lang="zh-CN" altLang="en-US" dirty="0" smtClean="0"/>
              <a:t>故苦闷、感伤、忧郁。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666712" y="928670"/>
            <a:ext cx="10358510" cy="5214974"/>
          </a:xfrm>
        </p:spPr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写法探究。</a:t>
            </a:r>
          </a:p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这首诗歌中运用了景物描写</a:t>
            </a:r>
            <a:r>
              <a:rPr lang="en-US" dirty="0" smtClean="0"/>
              <a:t>,</a:t>
            </a:r>
            <a:r>
              <a:rPr lang="zh-CN" altLang="en-US" dirty="0" smtClean="0"/>
              <a:t>这些景物描写在诗中起到了什么作用</a:t>
            </a:r>
            <a:r>
              <a:rPr lang="en-US" dirty="0" smtClean="0"/>
              <a:t>?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357298"/>
            <a:ext cx="10787138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诗开篇便向读者展示了一个凄清的画面</a:t>
            </a:r>
            <a:r>
              <a:rPr lang="en-US" dirty="0" smtClean="0"/>
              <a:t>:</a:t>
            </a:r>
            <a:r>
              <a:rPr lang="zh-CN" altLang="en-US" dirty="0" smtClean="0"/>
              <a:t>一个晚秋的早晨</a:t>
            </a:r>
            <a:r>
              <a:rPr lang="en-US" dirty="0" smtClean="0"/>
              <a:t>,</a:t>
            </a:r>
            <a:r>
              <a:rPr lang="zh-CN" altLang="en-US" dirty="0" smtClean="0"/>
              <a:t>天色朦胧</a:t>
            </a:r>
            <a:r>
              <a:rPr lang="en-US" dirty="0" smtClean="0"/>
              <a:t>,</a:t>
            </a:r>
            <a:r>
              <a:rPr lang="zh-CN" altLang="en-US" dirty="0" smtClean="0"/>
              <a:t>笼罩在晨雾中的是一望无际的沾带露珠的芦苇</a:t>
            </a:r>
            <a:r>
              <a:rPr lang="en-US" dirty="0" smtClean="0"/>
              <a:t>;</a:t>
            </a:r>
            <a:r>
              <a:rPr lang="zh-CN" altLang="en-US" dirty="0" smtClean="0"/>
              <a:t>一条河流</a:t>
            </a:r>
            <a:r>
              <a:rPr lang="en-US" dirty="0" smtClean="0"/>
              <a:t>,</a:t>
            </a:r>
            <a:r>
              <a:rPr lang="zh-CN" altLang="en-US" dirty="0" smtClean="0"/>
              <a:t>蜿蜒而去</a:t>
            </a:r>
            <a:r>
              <a:rPr lang="en-US" dirty="0" smtClean="0"/>
              <a:t>;</a:t>
            </a:r>
            <a:r>
              <a:rPr lang="zh-CN" altLang="en-US" dirty="0" smtClean="0"/>
              <a:t>远处</a:t>
            </a:r>
            <a:r>
              <a:rPr lang="en-US" dirty="0" smtClean="0"/>
              <a:t>,</a:t>
            </a:r>
            <a:r>
              <a:rPr lang="zh-CN" altLang="en-US" dirty="0" smtClean="0"/>
              <a:t>是一块小小的沙洲。这是一幅萧瑟的晚秋晨光图</a:t>
            </a:r>
            <a:r>
              <a:rPr lang="en-US" dirty="0" smtClean="0"/>
              <a:t>,</a:t>
            </a:r>
            <a:r>
              <a:rPr lang="zh-CN" altLang="en-US" dirty="0" smtClean="0"/>
              <a:t>烘托主人公凄恻的情感。诗的第二、三章景物又有不同。首章</a:t>
            </a:r>
            <a:r>
              <a:rPr lang="en-US" dirty="0" smtClean="0"/>
              <a:t>“</a:t>
            </a:r>
            <a:r>
              <a:rPr lang="zh-CN" altLang="en-US" dirty="0" smtClean="0"/>
              <a:t>白露为霜</a:t>
            </a:r>
            <a:r>
              <a:rPr lang="en-US" dirty="0" smtClean="0"/>
              <a:t>”,</a:t>
            </a:r>
            <a:r>
              <a:rPr lang="zh-CN" altLang="en-US" dirty="0" smtClean="0"/>
              <a:t>露凝为霜</a:t>
            </a:r>
            <a:r>
              <a:rPr lang="en-US" dirty="0" smtClean="0"/>
              <a:t>,</a:t>
            </a:r>
            <a:r>
              <a:rPr lang="zh-CN" altLang="en-US" dirty="0" smtClean="0"/>
              <a:t>是拂晓时</a:t>
            </a:r>
            <a:r>
              <a:rPr lang="en-US" dirty="0" smtClean="0"/>
              <a:t>;</a:t>
            </a:r>
            <a:r>
              <a:rPr lang="zh-CN" altLang="en-US" dirty="0" smtClean="0"/>
              <a:t>二章</a:t>
            </a:r>
            <a:r>
              <a:rPr lang="en-US" dirty="0" smtClean="0"/>
              <a:t>“</a:t>
            </a:r>
            <a:r>
              <a:rPr lang="zh-CN" altLang="en-US" dirty="0" smtClean="0"/>
              <a:t>白露未晞</a:t>
            </a:r>
            <a:r>
              <a:rPr lang="en-US" dirty="0" smtClean="0"/>
              <a:t>”,</a:t>
            </a:r>
            <a:r>
              <a:rPr lang="zh-CN" altLang="en-US" dirty="0" smtClean="0"/>
              <a:t>太阳露面</a:t>
            </a:r>
            <a:r>
              <a:rPr lang="en-US" dirty="0" smtClean="0"/>
              <a:t>,</a:t>
            </a:r>
            <a:r>
              <a:rPr lang="zh-CN" altLang="en-US" dirty="0" smtClean="0"/>
              <a:t>天已大亮</a:t>
            </a:r>
            <a:r>
              <a:rPr lang="en-US" dirty="0" smtClean="0"/>
              <a:t>;</a:t>
            </a:r>
            <a:r>
              <a:rPr lang="zh-CN" altLang="en-US" dirty="0" smtClean="0"/>
              <a:t>末章</a:t>
            </a:r>
            <a:r>
              <a:rPr lang="en-US" dirty="0" smtClean="0"/>
              <a:t>“</a:t>
            </a:r>
            <a:r>
              <a:rPr lang="zh-CN" altLang="en-US" dirty="0" smtClean="0"/>
              <a:t>白露未已</a:t>
            </a:r>
            <a:r>
              <a:rPr lang="en-US" dirty="0" smtClean="0"/>
              <a:t>”,</a:t>
            </a:r>
            <a:r>
              <a:rPr lang="zh-CN" altLang="en-US" dirty="0" smtClean="0"/>
              <a:t>阳光照射</a:t>
            </a:r>
            <a:r>
              <a:rPr lang="en-US" dirty="0" smtClean="0"/>
              <a:t>,</a:t>
            </a:r>
            <a:r>
              <a:rPr lang="zh-CN" altLang="en-US" dirty="0" smtClean="0"/>
              <a:t>露水快干。三幅不同时间的晚秋晨光图</a:t>
            </a:r>
            <a:r>
              <a:rPr lang="en-US" dirty="0" smtClean="0"/>
              <a:t>,</a:t>
            </a:r>
            <a:r>
              <a:rPr lang="zh-CN" altLang="en-US" dirty="0" smtClean="0"/>
              <a:t>渲染烘托出主人公久久伫立远望而始终不能见面的惆怅心情</a:t>
            </a:r>
            <a:r>
              <a:rPr lang="en-US" dirty="0" smtClean="0"/>
              <a:t>,</a:t>
            </a:r>
            <a:r>
              <a:rPr lang="zh-CN" altLang="en-US" dirty="0" smtClean="0"/>
              <a:t>而主人公这种心情随着晨光画面的重叠</a:t>
            </a:r>
            <a:r>
              <a:rPr lang="en-US" dirty="0" smtClean="0"/>
              <a:t>,</a:t>
            </a:r>
            <a:r>
              <a:rPr lang="zh-CN" altLang="en-US" dirty="0" smtClean="0"/>
              <a:t>显得越来越急切</a:t>
            </a:r>
            <a:r>
              <a:rPr lang="en-US" dirty="0" smtClean="0"/>
              <a:t>,</a:t>
            </a:r>
            <a:r>
              <a:rPr lang="zh-CN" altLang="en-US" dirty="0" smtClean="0"/>
              <a:t>越来越凄婉</a:t>
            </a:r>
            <a:r>
              <a:rPr lang="en-US" dirty="0" smtClean="0"/>
              <a:t>,</a:t>
            </a:r>
            <a:r>
              <a:rPr lang="zh-CN" altLang="en-US" dirty="0" smtClean="0"/>
              <a:t>使这首诗在艺术上达到了情景交融的境地。</a:t>
            </a:r>
          </a:p>
          <a:p>
            <a:pPr>
              <a:lnSpc>
                <a:spcPct val="120000"/>
              </a:lnSpc>
            </a:pP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采用重章叠唱的方法有什么好处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1785926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回旋反复</a:t>
            </a:r>
            <a:r>
              <a:rPr lang="en-US" dirty="0" smtClean="0"/>
              <a:t>,</a:t>
            </a:r>
            <a:r>
              <a:rPr lang="zh-CN" altLang="en-US" dirty="0" smtClean="0"/>
              <a:t>可以增强诗歌的音乐感和节奏感</a:t>
            </a:r>
            <a:r>
              <a:rPr lang="en-US" dirty="0" smtClean="0"/>
              <a:t>,</a:t>
            </a:r>
            <a:r>
              <a:rPr lang="zh-CN" altLang="en-US" dirty="0" smtClean="0"/>
              <a:t>更充分地抒发情感。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全篇共</a:t>
            </a:r>
            <a:r>
              <a:rPr lang="en-US" dirty="0" smtClean="0"/>
              <a:t>3</a:t>
            </a:r>
            <a:r>
              <a:rPr lang="zh-CN" altLang="en-US" dirty="0" smtClean="0"/>
              <a:t>章</a:t>
            </a:r>
            <a:r>
              <a:rPr lang="en-US" dirty="0" smtClean="0"/>
              <a:t>,12</a:t>
            </a:r>
            <a:r>
              <a:rPr lang="zh-CN" altLang="en-US" dirty="0" smtClean="0"/>
              <a:t>句</a:t>
            </a:r>
            <a:r>
              <a:rPr lang="en-US" dirty="0" smtClean="0"/>
              <a:t>,</a:t>
            </a:r>
            <a:r>
              <a:rPr lang="zh-CN" altLang="en-US" dirty="0" smtClean="0"/>
              <a:t>只变动了十几个字</a:t>
            </a:r>
            <a:r>
              <a:rPr lang="en-US" dirty="0" smtClean="0"/>
              <a:t>,</a:t>
            </a:r>
            <a:r>
              <a:rPr lang="zh-CN" altLang="en-US" dirty="0" smtClean="0"/>
              <a:t>不但写出了芦苇茂盛的状态</a:t>
            </a:r>
            <a:r>
              <a:rPr lang="en-US" dirty="0" smtClean="0"/>
              <a:t>,</a:t>
            </a:r>
            <a:r>
              <a:rPr lang="zh-CN" altLang="en-US" dirty="0" smtClean="0"/>
              <a:t>爱情道路的曲折绵长</a:t>
            </a:r>
            <a:r>
              <a:rPr lang="en-US" dirty="0" smtClean="0"/>
              <a:t>,</a:t>
            </a:r>
            <a:r>
              <a:rPr lang="zh-CN" altLang="en-US" dirty="0" smtClean="0"/>
              <a:t>伊人虽近在咫尺但又遥不可及的痛苦心情</a:t>
            </a:r>
            <a:r>
              <a:rPr lang="en-US" dirty="0" smtClean="0"/>
              <a:t>,</a:t>
            </a:r>
            <a:r>
              <a:rPr lang="zh-CN" altLang="en-US" dirty="0" smtClean="0"/>
              <a:t>而且通过不断重复的旋律</a:t>
            </a:r>
            <a:r>
              <a:rPr lang="en-US" dirty="0" smtClean="0"/>
              <a:t>,</a:t>
            </a:r>
            <a:r>
              <a:rPr lang="zh-CN" altLang="en-US" dirty="0" smtClean="0"/>
              <a:t>表现出诗人对爱情的执着追求。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这首诗的各章</a:t>
            </a:r>
            <a:r>
              <a:rPr lang="en-US" dirty="0" smtClean="0"/>
              <a:t>,</a:t>
            </a:r>
            <a:r>
              <a:rPr lang="zh-CN" altLang="en-US" dirty="0" smtClean="0"/>
              <a:t>不仅句数相等</a:t>
            </a:r>
            <a:r>
              <a:rPr lang="en-US" dirty="0" smtClean="0"/>
              <a:t>,</a:t>
            </a:r>
            <a:r>
              <a:rPr lang="zh-CN" altLang="en-US" dirty="0" smtClean="0"/>
              <a:t>而且语言几乎完全相同</a:t>
            </a:r>
            <a:r>
              <a:rPr lang="en-US" dirty="0" smtClean="0"/>
              <a:t>,</a:t>
            </a:r>
            <a:r>
              <a:rPr lang="zh-CN" altLang="en-US" dirty="0" smtClean="0"/>
              <a:t>中间只变动几个字</a:t>
            </a:r>
            <a:r>
              <a:rPr lang="en-US" dirty="0" smtClean="0"/>
              <a:t>,</a:t>
            </a:r>
            <a:r>
              <a:rPr lang="zh-CN" altLang="en-US" dirty="0" smtClean="0"/>
              <a:t>甚至只变动一两个字</a:t>
            </a:r>
            <a:r>
              <a:rPr lang="en-US" dirty="0" smtClean="0"/>
              <a:t>,</a:t>
            </a:r>
            <a:r>
              <a:rPr lang="zh-CN" altLang="en-US" dirty="0" smtClean="0"/>
              <a:t>这就叫重章叠咏。这种方法有利于充分表达诗人细腻的思想感情。试从诗中找出一两处</a:t>
            </a:r>
            <a:r>
              <a:rPr lang="en-US" dirty="0" smtClean="0"/>
              <a:t>,</a:t>
            </a:r>
            <a:r>
              <a:rPr lang="zh-CN" altLang="en-US" dirty="0" smtClean="0"/>
              <a:t>反复诵读</a:t>
            </a:r>
            <a:r>
              <a:rPr lang="en-US" dirty="0" smtClean="0"/>
              <a:t>,</a:t>
            </a:r>
            <a:r>
              <a:rPr lang="zh-CN" altLang="en-US" dirty="0" smtClean="0"/>
              <a:t>加以体会。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1.</a:t>
            </a:r>
            <a:r>
              <a:rPr lang="zh-CN" altLang="en-US" dirty="0" smtClean="0"/>
              <a:t>了解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的基本知识及其在中国文学史上的地位</a:t>
            </a:r>
            <a:r>
              <a:rPr lang="en-US" dirty="0" smtClean="0"/>
              <a:t>,</a:t>
            </a:r>
            <a:r>
              <a:rPr lang="zh-CN" altLang="en-US" dirty="0" smtClean="0"/>
              <a:t>把握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赋比兴的艺术表现手法和章法的节奏特点。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2.</a:t>
            </a:r>
            <a:r>
              <a:rPr lang="zh-CN" altLang="en-US" dirty="0" smtClean="0"/>
              <a:t>学习两首诗歌赋比兴的艺术表现手法</a:t>
            </a:r>
            <a:r>
              <a:rPr lang="en-US" dirty="0" smtClean="0"/>
              <a:t>,</a:t>
            </a:r>
            <a:r>
              <a:rPr lang="zh-CN" altLang="en-US" dirty="0" smtClean="0"/>
              <a:t>体会它的表达效果。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体会两首诗歌大量运用重章叠句的表达方式</a:t>
            </a:r>
            <a:r>
              <a:rPr lang="en-US" dirty="0" smtClean="0"/>
              <a:t>,</a:t>
            </a:r>
            <a:r>
              <a:rPr lang="zh-CN" altLang="en-US" dirty="0" smtClean="0"/>
              <a:t>体会诗歌的音韵美、意境美、含蓄美。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4.</a:t>
            </a:r>
            <a:r>
              <a:rPr lang="zh-CN" altLang="en-US" dirty="0" smtClean="0"/>
              <a:t>正确认识古代劳动人民对美好爱情的追求和向往</a:t>
            </a:r>
            <a:r>
              <a:rPr lang="zh-CN" altLang="en-US" dirty="0" smtClean="0"/>
              <a:t>。</a:t>
            </a:r>
            <a:endParaRPr lang="zh-CN" altLang="en-US" dirty="0" smtClean="0"/>
          </a:p>
          <a:p>
            <a:pPr algn="ctr">
              <a:lnSpc>
                <a:spcPct val="130000"/>
              </a:lnSpc>
            </a:pPr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214950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 </a:t>
            </a:r>
            <a:r>
              <a:rPr lang="zh-CN" altLang="en-US" dirty="0" smtClean="0"/>
              <a:t>学习</a:t>
            </a:r>
            <a:r>
              <a:rPr lang="zh-CN" altLang="en-US" dirty="0" smtClean="0"/>
              <a:t>赋比兴的艺术表现手法</a:t>
            </a:r>
            <a:r>
              <a:rPr lang="en-US" dirty="0" smtClean="0"/>
              <a:t>,</a:t>
            </a:r>
            <a:r>
              <a:rPr lang="zh-CN" altLang="en-US" dirty="0" smtClean="0"/>
              <a:t>体会它的表达效果。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357298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:“</a:t>
            </a:r>
            <a:r>
              <a:rPr lang="zh-CN" altLang="en-US" dirty="0" smtClean="0"/>
              <a:t>窈窕淑女</a:t>
            </a:r>
            <a:r>
              <a:rPr lang="en-US" dirty="0" smtClean="0"/>
              <a:t>,</a:t>
            </a:r>
            <a:r>
              <a:rPr lang="zh-CN" altLang="en-US" dirty="0" smtClean="0"/>
              <a:t>琴瑟友之。</a:t>
            </a:r>
            <a:r>
              <a:rPr lang="en-US" dirty="0" smtClean="0"/>
              <a:t>”“</a:t>
            </a:r>
            <a:r>
              <a:rPr lang="zh-CN" altLang="en-US" dirty="0" smtClean="0"/>
              <a:t>窈窕淑女</a:t>
            </a:r>
            <a:r>
              <a:rPr lang="en-US" dirty="0" smtClean="0"/>
              <a:t>,</a:t>
            </a:r>
            <a:r>
              <a:rPr lang="zh-CN" altLang="en-US" dirty="0" smtClean="0"/>
              <a:t>钟鼓乐之。</a:t>
            </a:r>
            <a:r>
              <a:rPr lang="en-US" dirty="0" smtClean="0"/>
              <a:t>”</a:t>
            </a:r>
            <a:r>
              <a:rPr lang="zh-CN" altLang="en-US" dirty="0" smtClean="0"/>
              <a:t>这无疑是这位害相思病的小伙子对未来生活的美好设想</a:t>
            </a:r>
            <a:r>
              <a:rPr lang="en-US" dirty="0" smtClean="0"/>
              <a:t>,</a:t>
            </a:r>
            <a:r>
              <a:rPr lang="zh-CN" altLang="en-US" dirty="0" smtClean="0"/>
              <a:t>也是对小伙子爱情心理的微妙捕捉和真实刻画。再如</a:t>
            </a:r>
            <a:r>
              <a:rPr lang="en-US" dirty="0" smtClean="0"/>
              <a:t>“</a:t>
            </a:r>
            <a:r>
              <a:rPr lang="zh-CN" altLang="en-US" dirty="0" smtClean="0"/>
              <a:t>悠哉悠哉</a:t>
            </a:r>
            <a:r>
              <a:rPr lang="en-US" dirty="0" smtClean="0"/>
              <a:t>,</a:t>
            </a:r>
            <a:r>
              <a:rPr lang="zh-CN" altLang="en-US" dirty="0" smtClean="0"/>
              <a:t>辗转反侧</a:t>
            </a:r>
            <a:r>
              <a:rPr lang="en-US" dirty="0" smtClean="0"/>
              <a:t>”,</a:t>
            </a:r>
            <a:r>
              <a:rPr lang="zh-CN" altLang="en-US" dirty="0" smtClean="0"/>
              <a:t>生动描绘出小伙子对心仪女子的相思之苦已经到了长夜不眠的程度。两个</a:t>
            </a:r>
            <a:r>
              <a:rPr lang="en-US" dirty="0" smtClean="0"/>
              <a:t>“</a:t>
            </a:r>
            <a:r>
              <a:rPr lang="zh-CN" altLang="en-US" dirty="0" smtClean="0"/>
              <a:t>悠</a:t>
            </a:r>
            <a:r>
              <a:rPr lang="en-US" dirty="0" smtClean="0"/>
              <a:t>”</a:t>
            </a:r>
            <a:r>
              <a:rPr lang="zh-CN" altLang="en-US" dirty="0" smtClean="0"/>
              <a:t>字</a:t>
            </a:r>
            <a:r>
              <a:rPr lang="en-US" dirty="0" smtClean="0"/>
              <a:t>,</a:t>
            </a:r>
            <a:r>
              <a:rPr lang="zh-CN" altLang="en-US" dirty="0" smtClean="0"/>
              <a:t>以感叹语气着重加强感情色彩</a:t>
            </a:r>
            <a:r>
              <a:rPr lang="en-US" dirty="0" smtClean="0"/>
              <a:t>,</a:t>
            </a:r>
            <a:r>
              <a:rPr lang="zh-CN" altLang="en-US" dirty="0" smtClean="0"/>
              <a:t>把长夜难眠、思绪万千以至难耐的相思之苦</a:t>
            </a:r>
            <a:r>
              <a:rPr lang="en-US" dirty="0" smtClean="0"/>
              <a:t>,</a:t>
            </a:r>
            <a:r>
              <a:rPr lang="zh-CN" altLang="en-US" dirty="0" smtClean="0"/>
              <a:t>生动地表现出来了。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2.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这首诗表达了一个怎样的主题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1785926"/>
            <a:ext cx="10001320" cy="857256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写了一个男子对一个女子的思念、追求过程</a:t>
            </a:r>
            <a:r>
              <a:rPr lang="en-US" dirty="0" smtClean="0"/>
              <a:t>,</a:t>
            </a:r>
            <a:r>
              <a:rPr lang="zh-CN" altLang="en-US" dirty="0" smtClean="0"/>
              <a:t>表达他求之不得的痛苦和求而得之的喜悦之情。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中哪些诗句表现了诗人渴慕伊人</a:t>
            </a:r>
            <a:r>
              <a:rPr lang="en-US" dirty="0" smtClean="0"/>
              <a:t>,</a:t>
            </a:r>
            <a:r>
              <a:rPr lang="zh-CN" altLang="en-US" dirty="0" smtClean="0"/>
              <a:t>历经艰险</a:t>
            </a:r>
            <a:r>
              <a:rPr lang="en-US" dirty="0" smtClean="0"/>
              <a:t>,</a:t>
            </a:r>
            <a:r>
              <a:rPr lang="zh-CN" altLang="en-US" dirty="0" smtClean="0"/>
              <a:t>执着追求</a:t>
            </a:r>
            <a:r>
              <a:rPr lang="en-US" dirty="0" smtClean="0"/>
              <a:t>,</a:t>
            </a:r>
            <a:r>
              <a:rPr lang="zh-CN" altLang="en-US" dirty="0" smtClean="0"/>
              <a:t>却求而不得的苦闷感伤情怀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666712" y="2214554"/>
            <a:ext cx="10501386" cy="857256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溯洄从之</a:t>
            </a:r>
            <a:r>
              <a:rPr lang="en-US" dirty="0" smtClean="0"/>
              <a:t>,</a:t>
            </a:r>
            <a:r>
              <a:rPr lang="zh-CN" altLang="en-US" dirty="0" smtClean="0"/>
              <a:t>道阻且长。溯游从之</a:t>
            </a:r>
            <a:r>
              <a:rPr lang="en-US" dirty="0" smtClean="0"/>
              <a:t>,</a:t>
            </a:r>
            <a:r>
              <a:rPr lang="zh-CN" altLang="en-US" dirty="0" smtClean="0"/>
              <a:t>宛在水中央。</a:t>
            </a:r>
            <a:r>
              <a:rPr lang="en-US" dirty="0" smtClean="0"/>
              <a:t>”“</a:t>
            </a:r>
            <a:r>
              <a:rPr lang="zh-CN" altLang="en-US" dirty="0" smtClean="0"/>
              <a:t>溯洄从之</a:t>
            </a:r>
            <a:r>
              <a:rPr lang="en-US" dirty="0" smtClean="0"/>
              <a:t>,</a:t>
            </a:r>
            <a:r>
              <a:rPr lang="zh-CN" altLang="en-US" dirty="0" smtClean="0"/>
              <a:t>道阻且跻。溯游从之</a:t>
            </a:r>
            <a:r>
              <a:rPr lang="en-US" dirty="0" smtClean="0"/>
              <a:t>,</a:t>
            </a:r>
            <a:r>
              <a:rPr lang="zh-CN" altLang="en-US" dirty="0" smtClean="0"/>
              <a:t>宛在水中坻。</a:t>
            </a:r>
            <a:r>
              <a:rPr lang="en-US" dirty="0" smtClean="0"/>
              <a:t>”“</a:t>
            </a:r>
            <a:r>
              <a:rPr lang="zh-CN" altLang="en-US" dirty="0" smtClean="0"/>
              <a:t>溯洄从之</a:t>
            </a:r>
            <a:r>
              <a:rPr lang="en-US" dirty="0" smtClean="0"/>
              <a:t>,</a:t>
            </a:r>
            <a:r>
              <a:rPr lang="zh-CN" altLang="en-US" dirty="0" smtClean="0"/>
              <a:t>道阻且右。溯游从之</a:t>
            </a:r>
            <a:r>
              <a:rPr lang="en-US" dirty="0" smtClean="0"/>
              <a:t>,</a:t>
            </a:r>
            <a:r>
              <a:rPr lang="zh-CN" altLang="en-US" dirty="0" smtClean="0"/>
              <a:t>宛在水中沚。</a:t>
            </a:r>
            <a:r>
              <a:rPr lang="en-US" dirty="0" smtClean="0"/>
              <a:t>”</a:t>
            </a:r>
            <a:r>
              <a:rPr lang="zh-CN" altLang="en-US" dirty="0" smtClean="0"/>
              <a:t>这些诗句都表现了诗人渴慕伊人</a:t>
            </a:r>
            <a:r>
              <a:rPr lang="en-US" dirty="0" smtClean="0"/>
              <a:t>,</a:t>
            </a:r>
            <a:r>
              <a:rPr lang="zh-CN" altLang="en-US" dirty="0" smtClean="0"/>
              <a:t>历经艰险</a:t>
            </a:r>
            <a:r>
              <a:rPr lang="en-US" dirty="0" smtClean="0"/>
              <a:t>,</a:t>
            </a:r>
            <a:r>
              <a:rPr lang="zh-CN" altLang="en-US" dirty="0" smtClean="0"/>
              <a:t>执着追求</a:t>
            </a:r>
            <a:r>
              <a:rPr lang="en-US" dirty="0" smtClean="0"/>
              <a:t>,</a:t>
            </a:r>
            <a:r>
              <a:rPr lang="zh-CN" altLang="en-US" dirty="0" smtClean="0"/>
              <a:t>求而不得的苦闷感伤情怀。</a:t>
            </a:r>
          </a:p>
          <a:p>
            <a:pPr>
              <a:lnSpc>
                <a:spcPct val="120000"/>
              </a:lnSpc>
            </a:pPr>
            <a:r>
              <a:rPr lang="en-US" dirty="0" smtClean="0"/>
              <a:t>“</a:t>
            </a:r>
            <a:r>
              <a:rPr lang="zh-CN" altLang="en-US" dirty="0" smtClean="0"/>
              <a:t>道阻且长</a:t>
            </a:r>
            <a:r>
              <a:rPr lang="en-US" dirty="0" smtClean="0"/>
              <a:t>”“</a:t>
            </a:r>
            <a:r>
              <a:rPr lang="zh-CN" altLang="en-US" dirty="0" smtClean="0"/>
              <a:t>道阻且跻</a:t>
            </a:r>
            <a:r>
              <a:rPr lang="en-US" dirty="0" smtClean="0"/>
              <a:t>”“</a:t>
            </a:r>
            <a:r>
              <a:rPr lang="zh-CN" altLang="en-US" dirty="0" smtClean="0"/>
              <a:t>道阻且右</a:t>
            </a:r>
            <a:r>
              <a:rPr lang="en-US" dirty="0" smtClean="0"/>
              <a:t>”</a:t>
            </a:r>
            <a:r>
              <a:rPr lang="zh-CN" altLang="en-US" dirty="0" smtClean="0"/>
              <a:t>说明追求爱情的道路上困难重重</a:t>
            </a:r>
            <a:r>
              <a:rPr lang="en-US" dirty="0" smtClean="0"/>
              <a:t>,</a:t>
            </a:r>
            <a:r>
              <a:rPr lang="zh-CN" altLang="en-US" dirty="0" smtClean="0"/>
              <a:t>曲折艰险。尽管道路曲折艰险</a:t>
            </a:r>
            <a:r>
              <a:rPr lang="en-US" dirty="0" smtClean="0"/>
              <a:t>,</a:t>
            </a:r>
            <a:r>
              <a:rPr lang="zh-CN" altLang="en-US" dirty="0" smtClean="0"/>
              <a:t>诗人却仍然</a:t>
            </a:r>
            <a:r>
              <a:rPr lang="en-US" dirty="0" smtClean="0"/>
              <a:t>“</a:t>
            </a:r>
            <a:r>
              <a:rPr lang="zh-CN" altLang="en-US" dirty="0" smtClean="0"/>
              <a:t>溯洄从之</a:t>
            </a:r>
            <a:r>
              <a:rPr lang="en-US" dirty="0" smtClean="0"/>
              <a:t>”“</a:t>
            </a:r>
            <a:r>
              <a:rPr lang="zh-CN" altLang="en-US" dirty="0" smtClean="0"/>
              <a:t>溯游从之</a:t>
            </a:r>
            <a:r>
              <a:rPr lang="en-US" dirty="0" smtClean="0"/>
              <a:t>”,</a:t>
            </a:r>
            <a:r>
              <a:rPr lang="zh-CN" altLang="en-US" dirty="0" smtClean="0"/>
              <a:t>为了伊人</a:t>
            </a:r>
            <a:r>
              <a:rPr lang="en-US" dirty="0" smtClean="0"/>
              <a:t>,</a:t>
            </a:r>
            <a:r>
              <a:rPr lang="zh-CN" altLang="en-US" dirty="0" smtClean="0"/>
              <a:t>上下求索</a:t>
            </a:r>
            <a:r>
              <a:rPr lang="en-US" dirty="0" smtClean="0"/>
              <a:t>,</a:t>
            </a:r>
            <a:r>
              <a:rPr lang="zh-CN" altLang="en-US" dirty="0" smtClean="0"/>
              <a:t>表达了诗人追求所爱的坚强意志。</a:t>
            </a:r>
            <a:r>
              <a:rPr lang="en-US" dirty="0" smtClean="0"/>
              <a:t>“</a:t>
            </a:r>
            <a:r>
              <a:rPr lang="zh-CN" altLang="en-US" dirty="0" smtClean="0"/>
              <a:t>宛在水中央</a:t>
            </a:r>
            <a:r>
              <a:rPr lang="en-US" dirty="0" smtClean="0"/>
              <a:t>”“</a:t>
            </a:r>
            <a:r>
              <a:rPr lang="zh-CN" altLang="en-US" dirty="0" smtClean="0"/>
              <a:t>宛在水中坻</a:t>
            </a:r>
            <a:r>
              <a:rPr lang="en-US" dirty="0" smtClean="0"/>
              <a:t>”“</a:t>
            </a:r>
            <a:r>
              <a:rPr lang="zh-CN" altLang="en-US" dirty="0" smtClean="0"/>
              <a:t>宛在水中沚</a:t>
            </a:r>
            <a:r>
              <a:rPr lang="en-US" dirty="0" smtClean="0"/>
              <a:t>”</a:t>
            </a:r>
            <a:r>
              <a:rPr lang="zh-CN" altLang="en-US" dirty="0" smtClean="0"/>
              <a:t>表达伊人在望</a:t>
            </a:r>
            <a:r>
              <a:rPr lang="en-US" dirty="0" smtClean="0"/>
              <a:t>,</a:t>
            </a:r>
            <a:r>
              <a:rPr lang="zh-CN" altLang="en-US" dirty="0" smtClean="0"/>
              <a:t>然而却可望而不可即的无限怅惘苦闷之情。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5300" name="Object 4"/>
          <p:cNvGraphicFramePr>
            <a:graphicFrameLocks noChangeAspect="1"/>
          </p:cNvGraphicFramePr>
          <p:nvPr/>
        </p:nvGraphicFramePr>
        <p:xfrm>
          <a:off x="1738282" y="2500306"/>
          <a:ext cx="8274050" cy="3927475"/>
        </p:xfrm>
        <a:graphic>
          <a:graphicData uri="http://schemas.openxmlformats.org/presentationml/2006/ole">
            <p:oleObj spid="_x0000_s55300" name="文档" r:id="rId3" imgW="8443111" imgH="4030108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642942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完成填空。</a:t>
            </a:r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2595538" y="3071810"/>
            <a:ext cx="1714512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托物兴起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2595538" y="5143512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梦幻之乐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2595538" y="4286256"/>
            <a:ext cx="1285884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相思之苦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1" name="文本占位符 3"/>
          <p:cNvSpPr txBox="1">
            <a:spLocks/>
          </p:cNvSpPr>
          <p:nvPr/>
        </p:nvSpPr>
        <p:spPr>
          <a:xfrm>
            <a:off x="5810248" y="4071942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追慕之心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pic>
        <p:nvPicPr>
          <p:cNvPr id="17" name="17CZDXAYW9X6T4.eps" descr="id:2147497163;FounderCES"/>
          <p:cNvPicPr/>
          <p:nvPr/>
        </p:nvPicPr>
        <p:blipFill>
          <a:blip r:embed="rId4"/>
          <a:stretch>
            <a:fillRect/>
          </a:stretch>
        </p:blipFill>
        <p:spPr>
          <a:xfrm>
            <a:off x="8239140" y="3000372"/>
            <a:ext cx="2649414" cy="1734984"/>
          </a:xfrm>
          <a:prstGeom prst="rect">
            <a:avLst/>
          </a:prstGeom>
        </p:spPr>
      </p:pic>
      <p:sp>
        <p:nvSpPr>
          <p:cNvPr id="20" name="文本占位符 3"/>
          <p:cNvSpPr txBox="1">
            <a:spLocks/>
          </p:cNvSpPr>
          <p:nvPr/>
        </p:nvSpPr>
        <p:spPr>
          <a:xfrm>
            <a:off x="5810248" y="4578358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zh-CN" altLang="en-US" sz="20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相思之苦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2" name="文本占位符 3"/>
          <p:cNvSpPr txBox="1">
            <a:spLocks/>
          </p:cNvSpPr>
          <p:nvPr/>
        </p:nvSpPr>
        <p:spPr>
          <a:xfrm>
            <a:off x="5810248" y="4929198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亲密相爱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5" name="文本占位符 3"/>
          <p:cNvSpPr txBox="1">
            <a:spLocks/>
          </p:cNvSpPr>
          <p:nvPr/>
        </p:nvSpPr>
        <p:spPr>
          <a:xfrm>
            <a:off x="5810248" y="5435614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欢快热闹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21" grpId="0"/>
      <p:bldP spid="20" grpId="0"/>
      <p:bldP spid="22" grpId="0"/>
      <p:bldP spid="25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:a16="http://schemas.microsoft.com/office/drawing/2014/main" xmlns="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:a16="http://schemas.microsoft.com/office/drawing/2014/main" xmlns="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:a16="http://schemas.microsoft.com/office/drawing/2014/main" xmlns="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="" xmlns:ma14="http://schemas.microsoft.com/office/mac/drawingml/2011/main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:a16="http://schemas.microsoft.com/office/drawing/2014/main" xmlns="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:a16="http://schemas.microsoft.com/office/drawing/2014/main" xmlns="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:a16="http://schemas.microsoft.com/office/drawing/2014/main" xmlns="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:a16="http://schemas.microsoft.com/office/drawing/2014/main" xmlns="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:a16="http://schemas.microsoft.com/office/drawing/2014/main" xmlns="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:a16="http://schemas.microsoft.com/office/drawing/2014/main" xmlns="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:a16="http://schemas.microsoft.com/office/drawing/2014/main" xmlns="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:a16="http://schemas.microsoft.com/office/drawing/2014/main" xmlns="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:p14="http://schemas.microsoft.com/office/powerpoint/2010/main" xmlns="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785926"/>
            <a:ext cx="11072890" cy="1857388"/>
          </a:xfrm>
        </p:spPr>
        <p:txBody>
          <a:bodyPr/>
          <a:lstStyle/>
          <a:p>
            <a:r>
              <a:rPr lang="zh-CN" altLang="en-US" dirty="0" smtClean="0"/>
              <a:t>中国文学史上的</a:t>
            </a:r>
            <a:r>
              <a:rPr lang="en-US" dirty="0" smtClean="0"/>
              <a:t>“</a:t>
            </a:r>
            <a:r>
              <a:rPr lang="zh-CN" altLang="en-US" dirty="0" smtClean="0"/>
              <a:t>第一</a:t>
            </a:r>
            <a:r>
              <a:rPr lang="en-US" dirty="0" smtClean="0"/>
              <a:t>”</a:t>
            </a:r>
            <a:endParaRPr lang="zh-CN" altLang="en-US" dirty="0" smtClean="0"/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我国第一部诗歌总集。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孙子兵法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我国第一部军事著作。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国语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我国第一部国别体史书。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春秋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我国第一部编年体史书。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左传</a:t>
            </a:r>
            <a:r>
              <a:rPr lang="en-US" altLang="zh-CN" dirty="0" smtClean="0"/>
              <a:t>》</a:t>
            </a:r>
            <a:r>
              <a:rPr lang="en-US" dirty="0" smtClean="0"/>
              <a:t>:</a:t>
            </a:r>
            <a:r>
              <a:rPr lang="zh-CN" altLang="en-US" dirty="0" smtClean="0"/>
              <a:t>我国第一部记事详备的编年体史书。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14554"/>
            <a:ext cx="11001452" cy="4357718"/>
          </a:xfrm>
        </p:spPr>
        <p:txBody>
          <a:bodyPr/>
          <a:lstStyle/>
          <a:p>
            <a:r>
              <a:rPr lang="zh-CN" altLang="en-US" dirty="0" smtClean="0"/>
              <a:t>中国是一个诗歌的国度</a:t>
            </a:r>
            <a:r>
              <a:rPr lang="en-US" dirty="0" smtClean="0"/>
              <a:t>,</a:t>
            </a:r>
            <a:r>
              <a:rPr lang="zh-CN" altLang="en-US" dirty="0" smtClean="0"/>
              <a:t>在我国几千年的文学长廊中</a:t>
            </a:r>
            <a:r>
              <a:rPr lang="en-US" dirty="0" smtClean="0"/>
              <a:t>,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是一颗璀璨夺目的明珠</a:t>
            </a:r>
            <a:r>
              <a:rPr lang="en-US" dirty="0" smtClean="0"/>
              <a:t>,</a:t>
            </a:r>
            <a:r>
              <a:rPr lang="zh-CN" altLang="en-US" dirty="0" smtClean="0"/>
              <a:t>它是诗歌文学的鼻祖</a:t>
            </a:r>
            <a:r>
              <a:rPr lang="en-US" dirty="0" smtClean="0"/>
              <a:t>,</a:t>
            </a:r>
            <a:r>
              <a:rPr lang="zh-CN" altLang="en-US" dirty="0" smtClean="0"/>
              <a:t>是现实主义文学的源头。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中有很多歌咏爱情的诗歌</a:t>
            </a:r>
            <a:r>
              <a:rPr lang="en-US" dirty="0" smtClean="0"/>
              <a:t>,</a:t>
            </a:r>
            <a:r>
              <a:rPr lang="zh-CN" altLang="en-US" dirty="0" smtClean="0"/>
              <a:t>今天</a:t>
            </a:r>
            <a:r>
              <a:rPr lang="en-US" dirty="0" smtClean="0"/>
              <a:t>,</a:t>
            </a:r>
            <a:r>
              <a:rPr lang="zh-CN" altLang="en-US" dirty="0" smtClean="0"/>
              <a:t>我们将一起学习其中最有名的两首爱情诗。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:a16="http://schemas.microsoft.com/office/drawing/2014/main" xmlns="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是我国最早的一部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en-US" dirty="0" smtClean="0"/>
              <a:t>,</a:t>
            </a:r>
            <a:r>
              <a:rPr lang="zh-CN" altLang="en-US" dirty="0" smtClean="0"/>
              <a:t>本来只称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　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后来被儒家奉为经典</a:t>
            </a:r>
            <a:r>
              <a:rPr lang="en-US" dirty="0" smtClean="0"/>
              <a:t>,</a:t>
            </a:r>
            <a:r>
              <a:rPr lang="zh-CN" altLang="en-US" dirty="0" smtClean="0"/>
              <a:t>改称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。它汇集了从西周初年到春秋中叶的诗歌</a:t>
            </a:r>
            <a:r>
              <a:rPr lang="en-US" dirty="0" smtClean="0"/>
              <a:t>305</a:t>
            </a:r>
            <a:r>
              <a:rPr lang="zh-CN" altLang="en-US" dirty="0" smtClean="0"/>
              <a:t>篇</a:t>
            </a:r>
            <a:r>
              <a:rPr lang="en-US" dirty="0" smtClean="0"/>
              <a:t>,</a:t>
            </a:r>
            <a:r>
              <a:rPr lang="zh-CN" altLang="en-US" dirty="0" smtClean="0"/>
              <a:t>也称</a:t>
            </a:r>
            <a:r>
              <a:rPr lang="en-US" altLang="zh-CN" dirty="0" smtClean="0"/>
              <a:t>《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  </a:t>
            </a:r>
            <a:r>
              <a:rPr lang="zh-CN" altLang="en-US" u="sng" dirty="0" smtClean="0"/>
              <a:t>　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分为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 </a:t>
            </a:r>
            <a:r>
              <a:rPr lang="zh-CN" altLang="en-US" dirty="0" smtClean="0"/>
              <a:t>三大类。</a:t>
            </a:r>
            <a:r>
              <a:rPr lang="en-US" dirty="0" smtClean="0"/>
              <a:t>“</a:t>
            </a:r>
            <a:r>
              <a:rPr lang="zh-CN" altLang="en-US" dirty="0" smtClean="0"/>
              <a:t>风</a:t>
            </a:r>
            <a:r>
              <a:rPr lang="en-US" dirty="0" smtClean="0"/>
              <a:t>”</a:t>
            </a:r>
            <a:r>
              <a:rPr lang="zh-CN" altLang="en-US" dirty="0" smtClean="0"/>
              <a:t>又叫</a:t>
            </a:r>
            <a:r>
              <a:rPr lang="en-US" dirty="0" smtClean="0"/>
              <a:t>“</a:t>
            </a:r>
            <a:r>
              <a:rPr lang="zh-CN" altLang="en-US" dirty="0" smtClean="0"/>
              <a:t>国风</a:t>
            </a:r>
            <a:r>
              <a:rPr lang="en-US" dirty="0" smtClean="0"/>
              <a:t>”“</a:t>
            </a:r>
            <a:r>
              <a:rPr lang="zh-CN" altLang="en-US" dirty="0" smtClean="0"/>
              <a:t>十五国风</a:t>
            </a:r>
            <a:r>
              <a:rPr lang="en-US" dirty="0" smtClean="0"/>
              <a:t>”,</a:t>
            </a:r>
            <a:r>
              <a:rPr lang="zh-CN" altLang="en-US" dirty="0" smtClean="0"/>
              <a:t>共</a:t>
            </a:r>
            <a:r>
              <a:rPr lang="en-US" dirty="0" smtClean="0"/>
              <a:t>160</a:t>
            </a:r>
            <a:r>
              <a:rPr lang="zh-CN" altLang="en-US" dirty="0" smtClean="0"/>
              <a:t>篇</a:t>
            </a:r>
            <a:r>
              <a:rPr lang="en-US" dirty="0" smtClean="0"/>
              <a:t>,</a:t>
            </a:r>
            <a:r>
              <a:rPr lang="zh-CN" altLang="en-US" dirty="0" smtClean="0"/>
              <a:t>为当时</a:t>
            </a:r>
            <a:r>
              <a:rPr lang="en-US" dirty="0" smtClean="0"/>
              <a:t>15</a:t>
            </a:r>
            <a:r>
              <a:rPr lang="zh-CN" altLang="en-US" dirty="0" smtClean="0"/>
              <a:t>个王国的土风民谣。风格清新质朴</a:t>
            </a:r>
            <a:r>
              <a:rPr lang="en-US" dirty="0" smtClean="0"/>
              <a:t>,</a:t>
            </a:r>
            <a:r>
              <a:rPr lang="zh-CN" altLang="en-US" dirty="0" smtClean="0"/>
              <a:t>民歌情调浓厚</a:t>
            </a:r>
            <a:r>
              <a:rPr lang="en-US" dirty="0" smtClean="0"/>
              <a:t>,</a:t>
            </a:r>
            <a:r>
              <a:rPr lang="zh-CN" altLang="en-US" dirty="0" smtClean="0"/>
              <a:t>多出自下层人民之手。</a:t>
            </a:r>
            <a:r>
              <a:rPr lang="en-US" dirty="0" smtClean="0"/>
              <a:t>“</a:t>
            </a:r>
            <a:r>
              <a:rPr lang="zh-CN" altLang="en-US" dirty="0" smtClean="0"/>
              <a:t>雅</a:t>
            </a:r>
            <a:r>
              <a:rPr lang="en-US" dirty="0" smtClean="0"/>
              <a:t>”</a:t>
            </a:r>
            <a:r>
              <a:rPr lang="zh-CN" altLang="en-US" dirty="0" smtClean="0"/>
              <a:t>是周朝直接统治地区的音乐。分为</a:t>
            </a:r>
            <a:r>
              <a:rPr lang="en-US" dirty="0" smtClean="0"/>
              <a:t>“</a:t>
            </a:r>
            <a:r>
              <a:rPr lang="zh-CN" altLang="en-US" dirty="0" smtClean="0"/>
              <a:t>大雅</a:t>
            </a:r>
            <a:r>
              <a:rPr lang="en-US" dirty="0" smtClean="0"/>
              <a:t>”</a:t>
            </a:r>
            <a:r>
              <a:rPr lang="zh-CN" altLang="en-US" dirty="0" smtClean="0"/>
              <a:t>和</a:t>
            </a:r>
            <a:r>
              <a:rPr lang="en-US" dirty="0" smtClean="0"/>
              <a:t>“</a:t>
            </a:r>
            <a:r>
              <a:rPr lang="zh-CN" altLang="en-US" dirty="0" smtClean="0"/>
              <a:t>小雅</a:t>
            </a:r>
            <a:r>
              <a:rPr lang="en-US" dirty="0" smtClean="0"/>
              <a:t>”,</a:t>
            </a:r>
            <a:r>
              <a:rPr lang="zh-CN" altLang="en-US" dirty="0" smtClean="0"/>
              <a:t>主要用于统治者的朝会宴享</a:t>
            </a:r>
            <a:r>
              <a:rPr lang="en-US" dirty="0" smtClean="0"/>
              <a:t>,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为主。</a:t>
            </a:r>
            <a:r>
              <a:rPr lang="en-US" dirty="0" smtClean="0"/>
              <a:t>“</a:t>
            </a:r>
            <a:r>
              <a:rPr lang="zh-CN" altLang="en-US" dirty="0" smtClean="0"/>
              <a:t>颂</a:t>
            </a:r>
            <a:r>
              <a:rPr lang="en-US" dirty="0" smtClean="0"/>
              <a:t>”</a:t>
            </a:r>
            <a:r>
              <a:rPr lang="zh-CN" altLang="en-US" dirty="0" smtClean="0"/>
              <a:t>是统治者用于宗庙祭祀的舞乐</a:t>
            </a:r>
            <a:r>
              <a:rPr lang="en-US" dirty="0" smtClean="0"/>
              <a:t>,</a:t>
            </a:r>
            <a:r>
              <a:rPr lang="zh-CN" altLang="en-US" dirty="0" smtClean="0"/>
              <a:t>内容以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为主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6024562" y="1714488"/>
            <a:ext cx="1785950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诗歌总集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9667900" y="1714488"/>
            <a:ext cx="57150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诗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3809984" y="2928934"/>
            <a:ext cx="135732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诗三百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8024826" y="3000372"/>
            <a:ext cx="71438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风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7"/>
          <p:cNvSpPr txBox="1">
            <a:spLocks/>
          </p:cNvSpPr>
          <p:nvPr/>
        </p:nvSpPr>
        <p:spPr>
          <a:xfrm>
            <a:off x="9167834" y="3000372"/>
            <a:ext cx="71438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雅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7"/>
          <p:cNvSpPr txBox="1">
            <a:spLocks/>
          </p:cNvSpPr>
          <p:nvPr/>
        </p:nvSpPr>
        <p:spPr>
          <a:xfrm>
            <a:off x="10025090" y="2928934"/>
            <a:ext cx="71438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颂　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文本占位符 7"/>
          <p:cNvSpPr txBox="1">
            <a:spLocks/>
          </p:cNvSpPr>
          <p:nvPr/>
        </p:nvSpPr>
        <p:spPr>
          <a:xfrm>
            <a:off x="4381488" y="5500702"/>
            <a:ext cx="171451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歌功颂德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6" name="文本占位符 7"/>
          <p:cNvSpPr txBox="1">
            <a:spLocks/>
          </p:cNvSpPr>
          <p:nvPr/>
        </p:nvSpPr>
        <p:spPr>
          <a:xfrm>
            <a:off x="3667108" y="6143620"/>
            <a:ext cx="1714512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颂扬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8" grpId="0"/>
      <p:bldP spid="11" grpId="0"/>
      <p:bldP spid="13" grpId="0"/>
      <p:bldP spid="14" grpId="0"/>
      <p:bldP spid="15" grpId="0"/>
      <p:bldP spid="16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10715700" cy="1857388"/>
          </a:xfrm>
        </p:spPr>
        <p:txBody>
          <a:bodyPr/>
          <a:lstStyle/>
          <a:p>
            <a:r>
              <a:rPr lang="en-US" altLang="zh-CN" dirty="0" smtClean="0"/>
              <a:t>《</a:t>
            </a:r>
            <a:r>
              <a:rPr lang="zh-CN" altLang="en-US" dirty="0" smtClean="0"/>
              <a:t>诗经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大多数作品是作者以自己的生活为素材</a:t>
            </a:r>
            <a:r>
              <a:rPr lang="en-US" dirty="0" smtClean="0"/>
              <a:t>,</a:t>
            </a:r>
            <a:r>
              <a:rPr lang="zh-CN" altLang="en-US" dirty="0" smtClean="0"/>
              <a:t>具体逼真地表现生活</a:t>
            </a:r>
            <a:r>
              <a:rPr lang="en-US" dirty="0" smtClean="0"/>
              <a:t>,</a:t>
            </a:r>
            <a:r>
              <a:rPr lang="zh-CN" altLang="en-US" dirty="0" smtClean="0"/>
              <a:t>很少有幻想、夸张的内容</a:t>
            </a:r>
            <a:r>
              <a:rPr lang="en-US" dirty="0" smtClean="0"/>
              <a:t>,“</a:t>
            </a:r>
            <a:r>
              <a:rPr lang="zh-CN" altLang="en-US" dirty="0" smtClean="0"/>
              <a:t>饥者歌其食</a:t>
            </a:r>
            <a:r>
              <a:rPr lang="en-US" dirty="0" smtClean="0"/>
              <a:t>,</a:t>
            </a:r>
            <a:r>
              <a:rPr lang="zh-CN" altLang="en-US" dirty="0" smtClean="0"/>
              <a:t>劳者歌其事</a:t>
            </a:r>
            <a:r>
              <a:rPr lang="en-US" dirty="0" smtClean="0"/>
              <a:t>”</a:t>
            </a:r>
            <a:r>
              <a:rPr lang="zh-CN" altLang="en-US" dirty="0" smtClean="0"/>
              <a:t>。其基本表现手法为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、</a:t>
            </a:r>
            <a:r>
              <a:rPr lang="zh-CN" altLang="en-US" u="sng" dirty="0" smtClean="0"/>
              <a:t>　　</a:t>
            </a:r>
            <a:r>
              <a:rPr lang="zh-CN" altLang="en-US" dirty="0" smtClean="0"/>
              <a:t>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3524232" y="2285992"/>
            <a:ext cx="785818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赋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4595802" y="2285992"/>
            <a:ext cx="571504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比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7"/>
          <p:cNvSpPr txBox="1">
            <a:spLocks/>
          </p:cNvSpPr>
          <p:nvPr/>
        </p:nvSpPr>
        <p:spPr>
          <a:xfrm>
            <a:off x="5738810" y="2285992"/>
            <a:ext cx="714380" cy="714380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兴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/>
      <p:bldP spid="6" grpId="0"/>
      <p:bldP spid="11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逑</a:t>
            </a:r>
            <a:r>
              <a:rPr lang="en-US" dirty="0" smtClean="0"/>
              <a:t>(	)</a:t>
            </a:r>
            <a:r>
              <a:rPr lang="zh-CN" altLang="en-US" dirty="0" smtClean="0"/>
              <a:t>　　　　</a:t>
            </a:r>
            <a:r>
              <a:rPr lang="en-US" altLang="zh-CN" dirty="0" smtClean="0"/>
              <a:t>			</a:t>
            </a:r>
            <a:r>
              <a:rPr lang="zh-CN" altLang="en-US" dirty="0" smtClean="0"/>
              <a:t>雎</a:t>
            </a:r>
            <a:r>
              <a:rPr lang="en-US" dirty="0" smtClean="0"/>
              <a:t>(	)</a:t>
            </a:r>
            <a:r>
              <a:rPr lang="zh-CN" altLang="en-US" dirty="0" smtClean="0"/>
              <a:t>鸠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荇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窈</a:t>
            </a:r>
            <a:r>
              <a:rPr lang="en-US" dirty="0" smtClean="0"/>
              <a:t>(	       )</a:t>
            </a:r>
            <a:r>
              <a:rPr lang="zh-CN" altLang="en-US" dirty="0" smtClean="0"/>
              <a:t>窕</a:t>
            </a:r>
            <a:r>
              <a:rPr lang="en-US" dirty="0" smtClean="0"/>
              <a:t>(  		)</a:t>
            </a:r>
            <a:endParaRPr lang="zh-CN" altLang="en-US" dirty="0" smtClean="0"/>
          </a:p>
          <a:p>
            <a:r>
              <a:rPr lang="zh-CN" altLang="en-US" dirty="0" smtClean="0"/>
              <a:t>芼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寤</a:t>
            </a:r>
            <a:r>
              <a:rPr lang="en-US" dirty="0" smtClean="0"/>
              <a:t>(	    )</a:t>
            </a:r>
            <a:r>
              <a:rPr lang="zh-CN" altLang="en-US" dirty="0" smtClean="0"/>
              <a:t>寐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晞</a:t>
            </a:r>
            <a:r>
              <a:rPr lang="en-US" dirty="0" smtClean="0"/>
              <a:t>(		)</a:t>
            </a:r>
            <a:r>
              <a:rPr lang="zh-CN" altLang="en-US" dirty="0" smtClean="0"/>
              <a:t>　　　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湄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跻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坻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涘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沚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蒹</a:t>
            </a:r>
            <a:r>
              <a:rPr lang="en-US" dirty="0" smtClean="0"/>
              <a:t>(	 )</a:t>
            </a:r>
            <a:r>
              <a:rPr lang="zh-CN" altLang="en-US" dirty="0" smtClean="0"/>
              <a:t>葭</a:t>
            </a:r>
            <a:r>
              <a:rPr lang="en-US" dirty="0" smtClean="0"/>
              <a:t>(		)</a:t>
            </a:r>
            <a:r>
              <a:rPr lang="en-US" dirty="0" smtClean="0"/>
              <a:t>	</a:t>
            </a:r>
            <a:r>
              <a:rPr lang="en-US" dirty="0" smtClean="0"/>
              <a:t>	</a:t>
            </a:r>
            <a:r>
              <a:rPr lang="zh-CN" altLang="en-US" dirty="0" smtClean="0"/>
              <a:t>溯</a:t>
            </a:r>
            <a:r>
              <a:rPr lang="en-US" dirty="0" smtClean="0"/>
              <a:t>(	)</a:t>
            </a:r>
            <a:r>
              <a:rPr lang="zh-CN" altLang="en-US" dirty="0" smtClean="0"/>
              <a:t>洄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523968" y="1714488"/>
            <a:ext cx="928694" cy="785818"/>
          </a:xfrm>
        </p:spPr>
        <p:txBody>
          <a:bodyPr/>
          <a:lstStyle/>
          <a:p>
            <a:pPr indent="0"/>
            <a:r>
              <a:rPr lang="en-US" dirty="0" err="1" smtClean="0"/>
              <a:t>qiú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7739074" y="1785926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881158" y="2428868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xìng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310314" y="1785926"/>
            <a:ext cx="1143008" cy="785818"/>
          </a:xfrm>
          <a:prstGeom prst="rect">
            <a:avLst/>
          </a:prstGeom>
        </p:spPr>
        <p:txBody>
          <a:bodyPr/>
          <a:lstStyle/>
          <a:p>
            <a:pPr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738282" y="3071810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mào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6453190" y="242886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yǎo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8310578" y="2428868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tiǎo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453190" y="3071810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wù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024034" y="3643314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1952596" y="5000636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2024034" y="4357694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7524760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95340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6881818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5810248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5881686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11168098" y="600076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5881686" y="54292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1095340" y="607220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953124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166778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7739074" y="3000372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mèi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1523968" y="564357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jiān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文本占位符 2"/>
          <p:cNvSpPr txBox="1">
            <a:spLocks/>
          </p:cNvSpPr>
          <p:nvPr/>
        </p:nvSpPr>
        <p:spPr>
          <a:xfrm>
            <a:off x="3095604" y="564357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jiā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6667504" y="3643314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méi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文本占位符 2"/>
          <p:cNvSpPr txBox="1">
            <a:spLocks/>
          </p:cNvSpPr>
          <p:nvPr/>
        </p:nvSpPr>
        <p:spPr>
          <a:xfrm>
            <a:off x="6524628" y="4357694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1095340" y="542926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1095340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109534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1166778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5961444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5953124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7" name="矩形 36"/>
          <p:cNvSpPr/>
          <p:nvPr/>
        </p:nvSpPr>
        <p:spPr>
          <a:xfrm>
            <a:off x="2460982" y="607220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8" name="文本占位符 2"/>
          <p:cNvSpPr txBox="1">
            <a:spLocks/>
          </p:cNvSpPr>
          <p:nvPr/>
        </p:nvSpPr>
        <p:spPr>
          <a:xfrm>
            <a:off x="6667504" y="492919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9" name="文本占位符 2"/>
          <p:cNvSpPr txBox="1">
            <a:spLocks/>
          </p:cNvSpPr>
          <p:nvPr/>
        </p:nvSpPr>
        <p:spPr>
          <a:xfrm>
            <a:off x="6310314" y="564357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0" name="文本占位符 2"/>
          <p:cNvSpPr txBox="1">
            <a:spLocks/>
          </p:cNvSpPr>
          <p:nvPr/>
        </p:nvSpPr>
        <p:spPr>
          <a:xfrm>
            <a:off x="7667636" y="557214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huí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41" name="矩形 40"/>
          <p:cNvSpPr/>
          <p:nvPr/>
        </p:nvSpPr>
        <p:spPr>
          <a:xfrm>
            <a:off x="5881686" y="606994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42" name="矩形 41"/>
          <p:cNvSpPr/>
          <p:nvPr/>
        </p:nvSpPr>
        <p:spPr>
          <a:xfrm>
            <a:off x="6961576" y="606994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3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4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3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5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8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61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26" grpId="0" build="p"/>
      <p:bldP spid="27" grpId="0" build="p"/>
      <p:bldP spid="28" grpId="0" build="p"/>
      <p:bldP spid="29" grpId="0" build="p"/>
      <p:bldP spid="30" grpId="0" build="p"/>
      <p:bldP spid="38" grpId="0" build="p"/>
      <p:bldP spid="39" grpId="0" build="p"/>
      <p:bldP spid="4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窈窕淑女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君子好逑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寤寐思服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左右芼之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蒹葭苍苍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(6)</a:t>
            </a:r>
            <a:r>
              <a:rPr lang="zh-CN" altLang="en-US" dirty="0" smtClean="0"/>
              <a:t>溯洄从之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881290" y="1785926"/>
            <a:ext cx="8929750" cy="642942"/>
          </a:xfrm>
        </p:spPr>
        <p:txBody>
          <a:bodyPr/>
          <a:lstStyle/>
          <a:p>
            <a:r>
              <a:rPr lang="zh-CN" altLang="en-US" dirty="0" smtClean="0"/>
              <a:t>文静美好的样子。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952728" y="2428868"/>
            <a:ext cx="628654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配偶。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2952728" y="3071810"/>
            <a:ext cx="49292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指日日夜夜。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952728" y="3714752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挑选。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2952728" y="4357694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芦苇。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2881290" y="5000612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逆流而上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。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66910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603858" y="221455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09547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532420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309918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952728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095472" y="485550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532420" y="485550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095472" y="549844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532420" y="549844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关雎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写了一个男子对一位美丽少女的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之情</a:t>
            </a:r>
            <a:r>
              <a:rPr lang="en-US" dirty="0" smtClean="0"/>
              <a:t>,</a:t>
            </a:r>
            <a:r>
              <a:rPr lang="zh-CN" altLang="en-US" dirty="0" smtClean="0"/>
              <a:t>想追而不得</a:t>
            </a:r>
            <a:r>
              <a:rPr lang="en-US" dirty="0" smtClean="0"/>
              <a:t>,</a:t>
            </a:r>
            <a:r>
              <a:rPr lang="zh-CN" altLang="en-US" dirty="0" smtClean="0"/>
              <a:t>他日思夜想</a:t>
            </a:r>
            <a:r>
              <a:rPr lang="en-US" dirty="0" smtClean="0"/>
              <a:t>,</a:t>
            </a:r>
            <a:r>
              <a:rPr lang="zh-CN" altLang="en-US" dirty="0" smtClean="0"/>
              <a:t>辗转反侧</a:t>
            </a:r>
            <a:r>
              <a:rPr lang="en-US" dirty="0" smtClean="0"/>
              <a:t>,</a:t>
            </a:r>
            <a:r>
              <a:rPr lang="zh-CN" altLang="en-US" dirty="0" smtClean="0"/>
              <a:t>夜不能寐。他做梦梦见弹琴奏瑟</a:t>
            </a:r>
            <a:r>
              <a:rPr lang="en-US" dirty="0" smtClean="0"/>
              <a:t>,</a:t>
            </a:r>
            <a:r>
              <a:rPr lang="zh-CN" altLang="en-US" dirty="0" smtClean="0"/>
              <a:t>迎娶这位姑娘。</a:t>
            </a:r>
          </a:p>
          <a:p>
            <a:r>
              <a:rPr lang="en-US" dirty="0" smtClean="0"/>
              <a:t>5.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蒹葭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以</a:t>
            </a:r>
            <a:r>
              <a:rPr lang="zh-CN" altLang="en-US" u="sng" dirty="0" smtClean="0"/>
              <a:t>　</a:t>
            </a:r>
            <a:r>
              <a:rPr lang="zh-CN" altLang="en-US" u="sng" dirty="0" smtClean="0"/>
              <a:t>        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起兴</a:t>
            </a:r>
            <a:r>
              <a:rPr lang="en-US" dirty="0" smtClean="0"/>
              <a:t>,</a:t>
            </a:r>
            <a:r>
              <a:rPr lang="zh-CN" altLang="en-US" dirty="0" smtClean="0"/>
              <a:t>写出了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的苦恼心情。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7810512" y="1142984"/>
            <a:ext cx="1714512" cy="642942"/>
          </a:xfrm>
        </p:spPr>
        <p:txBody>
          <a:bodyPr/>
          <a:lstStyle/>
          <a:p>
            <a:r>
              <a:rPr lang="zh-CN" altLang="en-US" dirty="0" smtClean="0"/>
              <a:t>相思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:a16="http://schemas.microsoft.com/office/drawing/2014/main" xmlns="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6738942" y="3000372"/>
            <a:ext cx="3857652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追寻伊人而不得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381356" y="3000372"/>
            <a:ext cx="1643074" cy="642942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蒹葭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2727</TotalTime>
  <Words>1805</Words>
  <Application>Microsoft Office PowerPoint</Application>
  <PresentationFormat>自定义</PresentationFormat>
  <Paragraphs>192</Paragraphs>
  <Slides>25</Slides>
  <Notes>3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25</vt:i4>
      </vt:variant>
    </vt:vector>
  </HeadingPairs>
  <TitlesOfParts>
    <vt:vector size="28" baseType="lpstr">
      <vt:lpstr>1_Office 主题</vt:lpstr>
      <vt:lpstr>章</vt:lpstr>
      <vt:lpstr>Microsoft Office Word 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  <vt:lpstr>幻灯片 22</vt:lpstr>
      <vt:lpstr>幻灯片 23</vt:lpstr>
      <vt:lpstr>幻灯片 24</vt:lpstr>
      <vt:lpstr>幻灯片 25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623</cp:revision>
  <dcterms:created xsi:type="dcterms:W3CDTF">2017-02-11T06:33:00Z</dcterms:created>
  <dcterms:modified xsi:type="dcterms:W3CDTF">2019-12-28T03:30:59Z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