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3"/>
  </p:notesMasterIdLst>
  <p:handoutMasterIdLst>
    <p:handoutMasterId r:id="rId24"/>
  </p:handoutMasterIdLst>
  <p:sldIdLst>
    <p:sldId id="371" r:id="rId3"/>
    <p:sldId id="429" r:id="rId4"/>
    <p:sldId id="444" r:id="rId5"/>
    <p:sldId id="428" r:id="rId6"/>
    <p:sldId id="443" r:id="rId7"/>
    <p:sldId id="532" r:id="rId8"/>
    <p:sldId id="537" r:id="rId9"/>
    <p:sldId id="538" r:id="rId10"/>
    <p:sldId id="397" r:id="rId11"/>
    <p:sldId id="478" r:id="rId12"/>
    <p:sldId id="539" r:id="rId13"/>
    <p:sldId id="505" r:id="rId14"/>
    <p:sldId id="526" r:id="rId15"/>
    <p:sldId id="540" r:id="rId16"/>
    <p:sldId id="533" r:id="rId17"/>
    <p:sldId id="477" r:id="rId18"/>
    <p:sldId id="492" r:id="rId19"/>
    <p:sldId id="502" r:id="rId20"/>
    <p:sldId id="476" r:id="rId21"/>
    <p:sldId id="395" r:id="rId22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774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viewProps" Target="view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19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881686" y="400050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19.</a:t>
            </a:r>
            <a:r>
              <a:rPr lang="zh-CN" altLang="en-US" sz="3600" dirty="0" smtClean="0"/>
              <a:t>登 勃 朗 峰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59580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5单元.eps" descr="id:21474983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857364"/>
            <a:ext cx="10215634" cy="17778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赏美景</a:t>
            </a:r>
            <a:r>
              <a:rPr lang="en-US" dirty="0" smtClean="0"/>
              <a:t>,</a:t>
            </a:r>
            <a:r>
              <a:rPr lang="zh-CN" altLang="en-US" dirty="0" smtClean="0"/>
              <a:t>品语言。</a:t>
            </a:r>
          </a:p>
          <a:p>
            <a:r>
              <a:rPr lang="zh-CN" altLang="en-US" dirty="0" smtClean="0"/>
              <a:t>赏读课文</a:t>
            </a:r>
            <a:r>
              <a:rPr lang="en-US" dirty="0" smtClean="0"/>
              <a:t>,</a:t>
            </a:r>
            <a:r>
              <a:rPr lang="zh-CN" altLang="en-US" dirty="0" smtClean="0"/>
              <a:t>找出你最喜欢的一个段落</a:t>
            </a:r>
            <a:r>
              <a:rPr lang="en-US" dirty="0" smtClean="0"/>
              <a:t>,</a:t>
            </a:r>
            <a:r>
              <a:rPr lang="zh-CN" altLang="en-US" dirty="0" smtClean="0"/>
              <a:t>并说说喜欢的理由。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142984"/>
            <a:ext cx="11287204" cy="421484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可从语言、修辞、句式、感情等方面加以品析。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我最喜欢第</a:t>
            </a:r>
            <a:r>
              <a:rPr lang="en-US" dirty="0" smtClean="0"/>
              <a:t>5</a:t>
            </a:r>
            <a:r>
              <a:rPr lang="zh-CN" altLang="en-US" dirty="0" smtClean="0"/>
              <a:t>段。</a:t>
            </a:r>
            <a:r>
              <a:rPr lang="en-US" dirty="0" smtClean="0"/>
              <a:t>“</a:t>
            </a:r>
            <a:r>
              <a:rPr lang="zh-CN" altLang="en-US" dirty="0" smtClean="0"/>
              <a:t>我们曾仰面遥望附近的一座峰巅</a:t>
            </a:r>
            <a:r>
              <a:rPr lang="en-US" dirty="0" smtClean="0"/>
              <a:t>,</a:t>
            </a:r>
            <a:r>
              <a:rPr lang="zh-CN" altLang="en-US" dirty="0" smtClean="0"/>
              <a:t>但见色彩斑斓</a:t>
            </a:r>
            <a:r>
              <a:rPr lang="en-US" dirty="0" smtClean="0"/>
              <a:t>,</a:t>
            </a:r>
            <a:r>
              <a:rPr lang="zh-CN" altLang="en-US" dirty="0" smtClean="0"/>
              <a:t>彩霞满天</a:t>
            </a:r>
            <a:r>
              <a:rPr lang="en-US" dirty="0" smtClean="0"/>
              <a:t>,</a:t>
            </a:r>
            <a:r>
              <a:rPr lang="zh-CN" altLang="en-US" dirty="0" smtClean="0"/>
              <a:t>白云缭绕</a:t>
            </a:r>
            <a:r>
              <a:rPr lang="en-US" dirty="0" smtClean="0"/>
              <a:t>,</a:t>
            </a:r>
            <a:r>
              <a:rPr lang="zh-CN" altLang="en-US" dirty="0" smtClean="0"/>
              <a:t>轻歌曼舞</a:t>
            </a:r>
            <a:r>
              <a:rPr lang="en-US" dirty="0" smtClean="0"/>
              <a:t>,</a:t>
            </a:r>
            <a:r>
              <a:rPr lang="zh-CN" altLang="en-US" dirty="0" smtClean="0"/>
              <a:t>那朵朵白云精美柔细</a:t>
            </a:r>
            <a:r>
              <a:rPr lang="en-US" dirty="0" smtClean="0"/>
              <a:t>,</a:t>
            </a:r>
            <a:r>
              <a:rPr lang="zh-CN" altLang="en-US" dirty="0" smtClean="0"/>
              <a:t>宛如游丝蛛网一般。</a:t>
            </a:r>
            <a:r>
              <a:rPr lang="en-US" dirty="0" smtClean="0"/>
              <a:t>”</a:t>
            </a:r>
            <a:r>
              <a:rPr lang="zh-CN" altLang="en-US" dirty="0" smtClean="0"/>
              <a:t>这句话运用了比喻、拟人的修辞手法</a:t>
            </a:r>
            <a:r>
              <a:rPr lang="en-US" dirty="0" smtClean="0"/>
              <a:t>,</a:t>
            </a:r>
            <a:r>
              <a:rPr lang="zh-CN" altLang="en-US" dirty="0" smtClean="0"/>
              <a:t>生动形象地写出了邻近山峰的形态、色彩特点。</a:t>
            </a:r>
            <a:r>
              <a:rPr lang="en-US" dirty="0" smtClean="0"/>
              <a:t> “</a:t>
            </a:r>
            <a:r>
              <a:rPr lang="zh-CN" altLang="en-US" dirty="0" smtClean="0"/>
              <a:t>顷刻间便飘忽不定</a:t>
            </a:r>
            <a:r>
              <a:rPr lang="en-US" dirty="0" smtClean="0"/>
              <a:t>,</a:t>
            </a:r>
            <a:r>
              <a:rPr lang="zh-CN" altLang="en-US" dirty="0" smtClean="0"/>
              <a:t>相互交融</a:t>
            </a:r>
            <a:r>
              <a:rPr lang="en-US" dirty="0" smtClean="0"/>
              <a:t>,</a:t>
            </a:r>
            <a:r>
              <a:rPr lang="zh-CN" altLang="en-US" dirty="0" smtClean="0"/>
              <a:t>暗淡隐去</a:t>
            </a:r>
            <a:r>
              <a:rPr lang="en-US" dirty="0" smtClean="0"/>
              <a:t>,</a:t>
            </a:r>
            <a:r>
              <a:rPr lang="zh-CN" altLang="en-US" dirty="0" smtClean="0"/>
              <a:t>可又骤然反光灼灼</a:t>
            </a:r>
            <a:r>
              <a:rPr lang="en-US" dirty="0" smtClean="0"/>
              <a:t>,</a:t>
            </a:r>
            <a:r>
              <a:rPr lang="zh-CN" altLang="en-US" dirty="0" smtClean="0"/>
              <a:t>瞬息万变</a:t>
            </a:r>
            <a:r>
              <a:rPr lang="en-US" dirty="0" smtClean="0"/>
              <a:t>,</a:t>
            </a:r>
            <a:r>
              <a:rPr lang="zh-CN" altLang="en-US" dirty="0" smtClean="0"/>
              <a:t>真是无穷变幻</a:t>
            </a:r>
            <a:r>
              <a:rPr lang="en-US" dirty="0" smtClean="0"/>
              <a:t>,</a:t>
            </a:r>
            <a:r>
              <a:rPr lang="zh-CN" altLang="en-US" dirty="0" smtClean="0"/>
              <a:t>纷至沓来</a:t>
            </a:r>
            <a:r>
              <a:rPr lang="en-US" dirty="0" smtClean="0"/>
              <a:t>;</a:t>
            </a:r>
            <a:r>
              <a:rPr lang="zh-CN" altLang="en-US" dirty="0" smtClean="0"/>
              <a:t>洁白轻薄的云朵</a:t>
            </a:r>
            <a:r>
              <a:rPr lang="en-US" dirty="0" smtClean="0"/>
              <a:t>,</a:t>
            </a:r>
            <a:r>
              <a:rPr lang="zh-CN" altLang="en-US" dirty="0" smtClean="0"/>
              <a:t>微光闪烁</a:t>
            </a:r>
            <a:r>
              <a:rPr lang="en-US" dirty="0" smtClean="0"/>
              <a:t>,</a:t>
            </a:r>
            <a:r>
              <a:rPr lang="zh-CN" altLang="en-US" dirty="0" smtClean="0"/>
              <a:t>仿佛身披霓裳羽衣的纯洁天使。</a:t>
            </a:r>
            <a:r>
              <a:rPr lang="en-US" dirty="0" smtClean="0"/>
              <a:t>”</a:t>
            </a:r>
            <a:r>
              <a:rPr lang="zh-CN" altLang="en-US" dirty="0" smtClean="0"/>
              <a:t>句中多用四字词语</a:t>
            </a:r>
            <a:r>
              <a:rPr lang="en-US" dirty="0" smtClean="0"/>
              <a:t>,</a:t>
            </a:r>
            <a:r>
              <a:rPr lang="zh-CN" altLang="en-US" dirty="0" smtClean="0"/>
              <a:t>句式整齐</a:t>
            </a:r>
            <a:r>
              <a:rPr lang="en-US" dirty="0" smtClean="0"/>
              <a:t>,</a:t>
            </a:r>
            <a:r>
              <a:rPr lang="zh-CN" altLang="en-US" dirty="0" smtClean="0"/>
              <a:t>富有节奏感</a:t>
            </a:r>
            <a:r>
              <a:rPr lang="en-US" dirty="0" smtClean="0"/>
              <a:t>,</a:t>
            </a:r>
            <a:r>
              <a:rPr lang="zh-CN" altLang="en-US" dirty="0" smtClean="0"/>
              <a:t>用神来之笔勾勒出云的色彩、形态、气质</a:t>
            </a:r>
            <a:r>
              <a:rPr lang="en-US" dirty="0" smtClean="0"/>
              <a:t>,</a:t>
            </a:r>
            <a:r>
              <a:rPr lang="zh-CN" altLang="en-US" dirty="0" smtClean="0"/>
              <a:t>展示出一幅构图巧妙而又变幻莫测的风云画卷</a:t>
            </a:r>
            <a:r>
              <a:rPr lang="en-US" dirty="0" smtClean="0"/>
              <a:t>,</a:t>
            </a:r>
            <a:r>
              <a:rPr lang="zh-CN" altLang="en-US" dirty="0" smtClean="0"/>
              <a:t>气势磅礴。整个段落交错使用整句和散句</a:t>
            </a:r>
            <a:r>
              <a:rPr lang="en-US" dirty="0" smtClean="0"/>
              <a:t>,</a:t>
            </a:r>
            <a:r>
              <a:rPr lang="zh-CN" altLang="en-US" dirty="0" smtClean="0"/>
              <a:t>形成了轻松、舒展、迂曲、鲜明的节奏</a:t>
            </a:r>
            <a:r>
              <a:rPr lang="en-US" dirty="0" smtClean="0"/>
              <a:t>,</a:t>
            </a:r>
            <a:r>
              <a:rPr lang="zh-CN" altLang="en-US" dirty="0" smtClean="0"/>
              <a:t>富有声感和音乐美。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仿写法</a:t>
            </a:r>
            <a:r>
              <a:rPr lang="en-US" dirty="0" smtClean="0"/>
              <a:t>,</a:t>
            </a:r>
            <a:r>
              <a:rPr lang="zh-CN" altLang="en-US" dirty="0" smtClean="0"/>
              <a:t>绘美景。</a:t>
            </a:r>
          </a:p>
          <a:p>
            <a:r>
              <a:rPr lang="zh-CN" altLang="en-US" dirty="0" smtClean="0"/>
              <a:t>模仿第</a:t>
            </a:r>
            <a:r>
              <a:rPr lang="en-US" dirty="0" smtClean="0"/>
              <a:t>5</a:t>
            </a:r>
            <a:r>
              <a:rPr lang="zh-CN" altLang="en-US" dirty="0" smtClean="0"/>
              <a:t>段的写法</a:t>
            </a:r>
            <a:r>
              <a:rPr lang="en-US" dirty="0" smtClean="0"/>
              <a:t>,</a:t>
            </a:r>
            <a:r>
              <a:rPr lang="zh-CN" altLang="en-US" dirty="0" smtClean="0"/>
              <a:t>选取某一处美景</a:t>
            </a:r>
            <a:r>
              <a:rPr lang="en-US" dirty="0" smtClean="0"/>
              <a:t>,</a:t>
            </a:r>
            <a:r>
              <a:rPr lang="zh-CN" altLang="en-US" dirty="0" smtClean="0"/>
              <a:t>试着写几句话。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214422"/>
            <a:ext cx="11144328" cy="4214842"/>
          </a:xfrm>
        </p:spPr>
        <p:txBody>
          <a:bodyPr/>
          <a:lstStyle/>
          <a:p>
            <a:r>
              <a:rPr lang="zh-CN" altLang="en-US" dirty="0" smtClean="0"/>
              <a:t>示例一</a:t>
            </a:r>
            <a:r>
              <a:rPr lang="en-US" dirty="0" smtClean="0"/>
              <a:t>:</a:t>
            </a:r>
            <a:r>
              <a:rPr lang="zh-CN" altLang="en-US" dirty="0" smtClean="0"/>
              <a:t>西部</a:t>
            </a:r>
            <a:r>
              <a:rPr lang="en-US" dirty="0" smtClean="0"/>
              <a:t>,</a:t>
            </a:r>
            <a:r>
              <a:rPr lang="zh-CN" altLang="en-US" dirty="0" smtClean="0"/>
              <a:t>一片神奇的热土</a:t>
            </a:r>
            <a:r>
              <a:rPr lang="en-US" dirty="0" smtClean="0"/>
              <a:t>;</a:t>
            </a:r>
            <a:r>
              <a:rPr lang="zh-CN" altLang="en-US" dirty="0" smtClean="0"/>
              <a:t>西部</a:t>
            </a:r>
            <a:r>
              <a:rPr lang="en-US" dirty="0" smtClean="0"/>
              <a:t>,</a:t>
            </a:r>
            <a:r>
              <a:rPr lang="zh-CN" altLang="en-US" dirty="0" smtClean="0"/>
              <a:t>一颗璀璨的明珠。丝绸之路在这里逶迤远去</a:t>
            </a:r>
            <a:r>
              <a:rPr lang="en-US" dirty="0" smtClean="0"/>
              <a:t>,</a:t>
            </a:r>
            <a:r>
              <a:rPr lang="zh-CN" altLang="en-US" dirty="0" smtClean="0"/>
              <a:t>沙漠戈壁、海市蜃楼、皑皑雪山、清泉溪流、悠悠驼铃、漫漫古道</a:t>
            </a:r>
            <a:r>
              <a:rPr lang="en-US" dirty="0" smtClean="0"/>
              <a:t>,</a:t>
            </a:r>
            <a:r>
              <a:rPr lang="zh-CN" altLang="en-US" dirty="0" smtClean="0"/>
              <a:t>构成西部独特的风景</a:t>
            </a:r>
            <a:r>
              <a:rPr lang="en-US" dirty="0" smtClean="0"/>
              <a:t>;</a:t>
            </a:r>
            <a:r>
              <a:rPr lang="zh-CN" altLang="en-US" dirty="0" smtClean="0"/>
              <a:t>征战的悲壮、别离的凄婉、商旅的繁忙、艺术的卓绝</a:t>
            </a:r>
            <a:r>
              <a:rPr lang="en-US" dirty="0" smtClean="0"/>
              <a:t>,</a:t>
            </a:r>
            <a:r>
              <a:rPr lang="zh-CN" altLang="en-US" dirty="0" smtClean="0"/>
              <a:t>铸就了大漠华美的史册</a:t>
            </a:r>
            <a:r>
              <a:rPr lang="en-US" dirty="0" smtClean="0"/>
              <a:t>;</a:t>
            </a:r>
            <a:r>
              <a:rPr lang="zh-CN" altLang="en-US" dirty="0" smtClean="0"/>
              <a:t>飞天壁画、长城玉门、胡杨沙海、沙漠油井</a:t>
            </a:r>
            <a:r>
              <a:rPr lang="en-US" dirty="0" smtClean="0"/>
              <a:t>,</a:t>
            </a:r>
            <a:r>
              <a:rPr lang="zh-CN" altLang="en-US" dirty="0" smtClean="0"/>
              <a:t>展现了西部壮丽的风光。湛蓝天空总能见到返乡的归雁</a:t>
            </a:r>
            <a:r>
              <a:rPr lang="en-US" dirty="0" smtClean="0"/>
              <a:t>,</a:t>
            </a:r>
            <a:r>
              <a:rPr lang="zh-CN" altLang="en-US" dirty="0" smtClean="0"/>
              <a:t>无边无际的草原也能听到悠扬的情歌</a:t>
            </a:r>
            <a:r>
              <a:rPr lang="en-US" dirty="0" smtClean="0"/>
              <a:t>……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214422"/>
            <a:ext cx="11144328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zh-CN" altLang="en-US" dirty="0" smtClean="0"/>
              <a:t>二</a:t>
            </a:r>
            <a:r>
              <a:rPr lang="en-US" dirty="0" smtClean="0"/>
              <a:t>:</a:t>
            </a:r>
            <a:r>
              <a:rPr lang="zh-CN" altLang="en-US" dirty="0" smtClean="0"/>
              <a:t>初见江南是在火车里</a:t>
            </a:r>
            <a:r>
              <a:rPr lang="en-US" dirty="0" smtClean="0"/>
              <a:t>,</a:t>
            </a:r>
            <a:r>
              <a:rPr lang="zh-CN" altLang="en-US" dirty="0" smtClean="0"/>
              <a:t>车窗外是连绵的小山。雾气缭绕</a:t>
            </a:r>
            <a:r>
              <a:rPr lang="en-US" dirty="0" smtClean="0"/>
              <a:t>,</a:t>
            </a:r>
            <a:r>
              <a:rPr lang="zh-CN" altLang="en-US" dirty="0" smtClean="0"/>
              <a:t>绿色的江水缓缓流动</a:t>
            </a:r>
            <a:r>
              <a:rPr lang="en-US" dirty="0" smtClean="0"/>
              <a:t>,</a:t>
            </a:r>
            <a:r>
              <a:rPr lang="zh-CN" altLang="en-US" dirty="0" smtClean="0"/>
              <a:t>水靠着雾</a:t>
            </a:r>
            <a:r>
              <a:rPr lang="en-US" dirty="0" smtClean="0"/>
              <a:t>,</a:t>
            </a:r>
            <a:r>
              <a:rPr lang="zh-CN" altLang="en-US" dirty="0" smtClean="0"/>
              <a:t>雾贴着江</a:t>
            </a:r>
            <a:r>
              <a:rPr lang="en-US" dirty="0" smtClean="0"/>
              <a:t>,</a:t>
            </a:r>
            <a:r>
              <a:rPr lang="zh-CN" altLang="en-US" dirty="0" smtClean="0"/>
              <a:t>江顺着路。山是宁静而深远的</a:t>
            </a:r>
            <a:r>
              <a:rPr lang="en-US" dirty="0" smtClean="0"/>
              <a:t>,</a:t>
            </a:r>
            <a:r>
              <a:rPr lang="zh-CN" altLang="en-US" dirty="0" smtClean="0"/>
              <a:t>水是清新而淡雅的。远远望见山上的树</a:t>
            </a:r>
            <a:r>
              <a:rPr lang="en-US" dirty="0" smtClean="0"/>
              <a:t>,</a:t>
            </a:r>
            <a:r>
              <a:rPr lang="zh-CN" altLang="en-US" dirty="0" smtClean="0"/>
              <a:t>仿佛是一片绿海消失在雾霭中</a:t>
            </a:r>
            <a:r>
              <a:rPr lang="en-US" dirty="0" smtClean="0"/>
              <a:t>,</a:t>
            </a:r>
            <a:r>
              <a:rPr lang="zh-CN" altLang="en-US" dirty="0" smtClean="0"/>
              <a:t>山向远处延伸</a:t>
            </a:r>
            <a:r>
              <a:rPr lang="en-US" dirty="0" smtClean="0"/>
              <a:t>,</a:t>
            </a:r>
            <a:r>
              <a:rPr lang="zh-CN" altLang="en-US" dirty="0" smtClean="0"/>
              <a:t>水向那头漫延</a:t>
            </a:r>
            <a:r>
              <a:rPr lang="en-US" dirty="0" smtClean="0"/>
              <a:t>,</a:t>
            </a:r>
            <a:r>
              <a:rPr lang="zh-CN" altLang="en-US" dirty="0" smtClean="0"/>
              <a:t>交汇中演奏了一首无与伦比的名曲。空气中仿佛也有音乐的节奏</a:t>
            </a:r>
            <a:r>
              <a:rPr lang="en-US" dirty="0" smtClean="0"/>
              <a:t>,</a:t>
            </a:r>
            <a:r>
              <a:rPr lang="zh-CN" altLang="en-US" dirty="0" smtClean="0"/>
              <a:t>跳动</a:t>
            </a:r>
            <a:r>
              <a:rPr lang="en-US" dirty="0" smtClean="0"/>
              <a:t>,</a:t>
            </a:r>
            <a:r>
              <a:rPr lang="zh-CN" altLang="en-US" dirty="0" smtClean="0"/>
              <a:t>起伏</a:t>
            </a:r>
            <a:r>
              <a:rPr lang="en-US" dirty="0" smtClean="0"/>
              <a:t>,</a:t>
            </a:r>
            <a:r>
              <a:rPr lang="zh-CN" altLang="en-US" dirty="0" smtClean="0"/>
              <a:t>含着一丝一缕的水汽</a:t>
            </a:r>
            <a:r>
              <a:rPr lang="en-US" dirty="0" smtClean="0"/>
              <a:t>,</a:t>
            </a:r>
            <a:r>
              <a:rPr lang="zh-CN" altLang="en-US" dirty="0" smtClean="0"/>
              <a:t>在车厢内渐渐地散去</a:t>
            </a:r>
            <a:r>
              <a:rPr lang="en-US" dirty="0" smtClean="0"/>
              <a:t>……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设情景</a:t>
            </a:r>
            <a:r>
              <a:rPr lang="en-US" dirty="0" smtClean="0"/>
              <a:t>,</a:t>
            </a:r>
            <a:r>
              <a:rPr lang="zh-CN" altLang="en-US" dirty="0" smtClean="0"/>
              <a:t>拟导游。</a:t>
            </a:r>
          </a:p>
          <a:p>
            <a:r>
              <a:rPr lang="zh-CN" altLang="en-US" dirty="0" smtClean="0"/>
              <a:t>假如你是一名导游</a:t>
            </a:r>
            <a:r>
              <a:rPr lang="en-US" dirty="0" smtClean="0"/>
              <a:t>,</a:t>
            </a:r>
            <a:r>
              <a:rPr lang="zh-CN" altLang="en-US" dirty="0" smtClean="0"/>
              <a:t>准备带领游客去登勃朗峰</a:t>
            </a:r>
            <a:r>
              <a:rPr lang="en-US" dirty="0" smtClean="0"/>
              <a:t>,</a:t>
            </a:r>
            <a:r>
              <a:rPr lang="zh-CN" altLang="en-US" dirty="0" smtClean="0"/>
              <a:t>你会怎样介绍勃朗峰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60" y="2428868"/>
            <a:ext cx="11501518" cy="857256"/>
          </a:xfrm>
        </p:spPr>
        <p:txBody>
          <a:bodyPr/>
          <a:lstStyle/>
          <a:p>
            <a:r>
              <a:rPr lang="zh-CN" altLang="en-US" dirty="0" smtClean="0"/>
              <a:t>各位朋友</a:t>
            </a:r>
            <a:r>
              <a:rPr lang="en-US" dirty="0" smtClean="0"/>
              <a:t>,</a:t>
            </a:r>
            <a:r>
              <a:rPr lang="zh-CN" altLang="en-US" dirty="0" smtClean="0"/>
              <a:t>欢迎大家来到雄伟的勃朗峰</a:t>
            </a:r>
            <a:r>
              <a:rPr lang="en-US" dirty="0" smtClean="0"/>
              <a:t>,</a:t>
            </a:r>
            <a:r>
              <a:rPr lang="zh-CN" altLang="en-US" dirty="0" smtClean="0"/>
              <a:t>人们赞美勃朗峰</a:t>
            </a:r>
            <a:r>
              <a:rPr lang="en-US" dirty="0" smtClean="0"/>
              <a:t>,</a:t>
            </a:r>
            <a:r>
              <a:rPr lang="zh-CN" altLang="en-US" dirty="0" smtClean="0"/>
              <a:t>因为它是阿尔卑斯山的最高峰</a:t>
            </a:r>
            <a:r>
              <a:rPr lang="en-US" dirty="0" smtClean="0"/>
              <a:t>,</a:t>
            </a:r>
            <a:r>
              <a:rPr lang="zh-CN" altLang="en-US" dirty="0" smtClean="0"/>
              <a:t>也是登山运动的圣地。勃朗峰地势高耸</a:t>
            </a:r>
            <a:r>
              <a:rPr lang="en-US" dirty="0" smtClean="0"/>
              <a:t>,</a:t>
            </a:r>
            <a:r>
              <a:rPr lang="zh-CN" altLang="en-US" dirty="0" smtClean="0"/>
              <a:t>常年受西风影响</a:t>
            </a:r>
            <a:r>
              <a:rPr lang="en-US" dirty="0" smtClean="0"/>
              <a:t>,</a:t>
            </a:r>
            <a:r>
              <a:rPr lang="zh-CN" altLang="en-US" dirty="0" smtClean="0"/>
              <a:t>降水丰富。冬季积雪</a:t>
            </a:r>
            <a:r>
              <a:rPr lang="en-US" dirty="0" smtClean="0"/>
              <a:t>,</a:t>
            </a:r>
            <a:r>
              <a:rPr lang="zh-CN" altLang="en-US" dirty="0" smtClean="0"/>
              <a:t>夏不融化</a:t>
            </a:r>
            <a:r>
              <a:rPr lang="en-US" dirty="0" smtClean="0"/>
              <a:t>,</a:t>
            </a:r>
            <a:r>
              <a:rPr lang="zh-CN" altLang="en-US" dirty="0" smtClean="0"/>
              <a:t>白雪皑皑。山顶白雾茫茫。阳光下的勃朗峰更是迷人。当天边泛起了淡淡的红霞</a:t>
            </a:r>
            <a:r>
              <a:rPr lang="en-US" dirty="0" smtClean="0"/>
              <a:t>,</a:t>
            </a:r>
            <a:r>
              <a:rPr lang="zh-CN" altLang="en-US" dirty="0" smtClean="0"/>
              <a:t>眺望茫茫雪山</a:t>
            </a:r>
            <a:r>
              <a:rPr lang="en-US" dirty="0" smtClean="0"/>
              <a:t>,</a:t>
            </a:r>
            <a:r>
              <a:rPr lang="zh-CN" altLang="en-US" dirty="0" smtClean="0"/>
              <a:t>真分不清山壑中白色的是云</a:t>
            </a:r>
            <a:r>
              <a:rPr lang="en-US" dirty="0" smtClean="0"/>
              <a:t>,</a:t>
            </a:r>
            <a:r>
              <a:rPr lang="zh-CN" altLang="en-US" dirty="0" smtClean="0"/>
              <a:t>还是雪。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文章最后一段能否删掉</a:t>
            </a:r>
            <a:r>
              <a:rPr lang="en-US" dirty="0" smtClean="0"/>
              <a:t>?</a:t>
            </a:r>
            <a:r>
              <a:rPr lang="zh-CN" altLang="en-US" dirty="0" smtClean="0"/>
              <a:t>请说明理由。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87138" cy="4214842"/>
          </a:xfrm>
        </p:spPr>
        <p:txBody>
          <a:bodyPr/>
          <a:lstStyle/>
          <a:p>
            <a:r>
              <a:rPr lang="zh-CN" altLang="en-US" dirty="0" smtClean="0"/>
              <a:t>不能删掉</a:t>
            </a:r>
            <a:r>
              <a:rPr lang="en-US" dirty="0" smtClean="0"/>
              <a:t>,</a:t>
            </a:r>
            <a:r>
              <a:rPr lang="zh-CN" altLang="en-US" dirty="0" smtClean="0"/>
              <a:t>最后一段交代这位</a:t>
            </a:r>
            <a:r>
              <a:rPr lang="en-US" dirty="0" smtClean="0"/>
              <a:t>“</a:t>
            </a:r>
            <a:r>
              <a:rPr lang="zh-CN" altLang="en-US" dirty="0" smtClean="0"/>
              <a:t>车王</a:t>
            </a:r>
            <a:r>
              <a:rPr lang="en-US" dirty="0" smtClean="0"/>
              <a:t>”</a:t>
            </a:r>
            <a:r>
              <a:rPr lang="zh-CN" altLang="en-US" dirty="0" smtClean="0"/>
              <a:t>不爽前言</a:t>
            </a:r>
            <a:r>
              <a:rPr lang="en-US" dirty="0" smtClean="0"/>
              <a:t>,</a:t>
            </a:r>
            <a:r>
              <a:rPr lang="zh-CN" altLang="en-US" dirty="0" smtClean="0"/>
              <a:t>赶上而且超过了那长长的旅客车队</a:t>
            </a:r>
            <a:r>
              <a:rPr lang="en-US" dirty="0" smtClean="0"/>
              <a:t>,</a:t>
            </a:r>
            <a:r>
              <a:rPr lang="zh-CN" altLang="en-US" dirty="0" smtClean="0"/>
              <a:t>抵达沙蒙尼旅馆时我们遂住进了讲究的房间这一事实</a:t>
            </a:r>
            <a:r>
              <a:rPr lang="en-US" dirty="0" smtClean="0"/>
              <a:t>,</a:t>
            </a:r>
            <a:r>
              <a:rPr lang="zh-CN" altLang="en-US" dirty="0" smtClean="0"/>
              <a:t>突出了车夫精湛的驾车技艺</a:t>
            </a:r>
            <a:r>
              <a:rPr lang="en-US" dirty="0" smtClean="0"/>
              <a:t>,</a:t>
            </a:r>
            <a:r>
              <a:rPr lang="zh-CN" altLang="en-US" dirty="0" smtClean="0"/>
              <a:t>丰富了车夫形象。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3452794" y="1928802"/>
            <a:ext cx="5143536" cy="3733652"/>
            <a:chOff x="3452794" y="1928802"/>
            <a:chExt cx="5143536" cy="3733652"/>
          </a:xfrm>
        </p:grpSpPr>
        <p:pic>
          <p:nvPicPr>
            <p:cNvPr id="9" name="18DXAYWRJBD4DYT21.eps" descr="id:2147499033;FounderCES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452794" y="1928802"/>
              <a:ext cx="5143536" cy="3733652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4738678" y="4500570"/>
              <a:ext cx="1071570" cy="42862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4667240" y="4429132"/>
            <a:ext cx="1500198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车夫之王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有感情地朗读课文</a:t>
            </a:r>
            <a:r>
              <a:rPr lang="en-US" dirty="0" smtClean="0"/>
              <a:t>,</a:t>
            </a:r>
            <a:r>
              <a:rPr lang="zh-CN" altLang="en-US" dirty="0" smtClean="0"/>
              <a:t>品味文章生动幽默的语言。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学习游记写作的顺序。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感受文中刻画的车夫之王的形象。</a:t>
            </a:r>
          </a:p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738150" y="4572008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有感情地朗读课文</a:t>
            </a:r>
            <a:r>
              <a:rPr lang="en-US" dirty="0" smtClean="0"/>
              <a:t>,</a:t>
            </a:r>
            <a:r>
              <a:rPr lang="zh-CN" altLang="en-US" dirty="0" smtClean="0"/>
              <a:t>品味文章生动幽默的语言。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学习游记写作的顺序。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644262" cy="1857388"/>
          </a:xfrm>
        </p:spPr>
        <p:txBody>
          <a:bodyPr/>
          <a:lstStyle/>
          <a:p>
            <a:r>
              <a:rPr lang="en-US" dirty="0" smtClean="0"/>
              <a:t>◆</a:t>
            </a:r>
            <a:r>
              <a:rPr lang="zh-CN" altLang="en-US" dirty="0" smtClean="0"/>
              <a:t>当真理还正在穿鞋的时候</a:t>
            </a:r>
            <a:r>
              <a:rPr lang="en-US" dirty="0" smtClean="0"/>
              <a:t>,</a:t>
            </a:r>
            <a:r>
              <a:rPr lang="zh-CN" altLang="en-US" dirty="0" smtClean="0"/>
              <a:t>谎言就能走遍半个世界。</a:t>
            </a:r>
          </a:p>
          <a:p>
            <a:r>
              <a:rPr lang="en-US" dirty="0" smtClean="0"/>
              <a:t>◆</a:t>
            </a:r>
            <a:r>
              <a:rPr lang="zh-CN" altLang="en-US" dirty="0" smtClean="0"/>
              <a:t>每当你发现自己和大多数人站在一边</a:t>
            </a:r>
            <a:r>
              <a:rPr lang="en-US" dirty="0" smtClean="0"/>
              <a:t>,</a:t>
            </a:r>
            <a:r>
              <a:rPr lang="zh-CN" altLang="en-US" dirty="0" smtClean="0"/>
              <a:t>你就该停下来反思一下。</a:t>
            </a:r>
          </a:p>
          <a:p>
            <a:r>
              <a:rPr lang="en-US" dirty="0" smtClean="0"/>
              <a:t>◆</a:t>
            </a:r>
            <a:r>
              <a:rPr lang="zh-CN" altLang="en-US" dirty="0" smtClean="0"/>
              <a:t>有皱纹的地方只表示微笑曾在那儿待过 。</a:t>
            </a:r>
          </a:p>
          <a:p>
            <a:r>
              <a:rPr lang="en-US" dirty="0" smtClean="0"/>
              <a:t>◆</a:t>
            </a:r>
            <a:r>
              <a:rPr lang="zh-CN" altLang="en-US" dirty="0" smtClean="0"/>
              <a:t>永远要像你不需要金钱那样地工作</a:t>
            </a:r>
            <a:r>
              <a:rPr lang="en-US" dirty="0" smtClean="0"/>
              <a:t>,</a:t>
            </a:r>
            <a:r>
              <a:rPr lang="zh-CN" altLang="en-US" dirty="0" smtClean="0"/>
              <a:t>永远要像你不曾被伤害过那样地爱</a:t>
            </a:r>
            <a:r>
              <a:rPr lang="en-US" dirty="0" smtClean="0"/>
              <a:t>,</a:t>
            </a:r>
            <a:r>
              <a:rPr lang="zh-CN" altLang="en-US" dirty="0" smtClean="0"/>
              <a:t>永远要像没有人在注视你那样地跳舞</a:t>
            </a:r>
            <a:r>
              <a:rPr lang="en-US" dirty="0" smtClean="0"/>
              <a:t>,</a:t>
            </a:r>
            <a:r>
              <a:rPr lang="zh-CN" altLang="en-US" dirty="0" smtClean="0"/>
              <a:t>永远要像在天堂那样地生活。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zh-CN" altLang="en-US" dirty="0" smtClean="0"/>
              <a:t>语文的天地真的很广阔</a:t>
            </a:r>
            <a:r>
              <a:rPr lang="en-US" dirty="0" smtClean="0"/>
              <a:t>,</a:t>
            </a:r>
            <a:r>
              <a:rPr lang="zh-CN" altLang="en-US" dirty="0" smtClean="0"/>
              <a:t>足不出户便可遍观天下美景。我们追随梁衡观赏了雄伟的壶口瀑布</a:t>
            </a:r>
            <a:r>
              <a:rPr lang="en-US" dirty="0" smtClean="0"/>
              <a:t>,</a:t>
            </a:r>
            <a:r>
              <a:rPr lang="zh-CN" altLang="en-US" dirty="0" smtClean="0"/>
              <a:t>随马丽华领略了长江源头各拉丹冬的雄奇。这节课我们随马克</a:t>
            </a:r>
            <a:r>
              <a:rPr lang="en-US" dirty="0" smtClean="0"/>
              <a:t>·</a:t>
            </a:r>
            <a:r>
              <a:rPr lang="zh-CN" altLang="en-US" dirty="0" smtClean="0"/>
              <a:t>吐温去勃朗峰畅游一番。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857232"/>
            <a:ext cx="10144196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作者资料小了解。</a:t>
            </a:r>
          </a:p>
          <a:p>
            <a:r>
              <a:rPr lang="zh-CN" altLang="en-US" dirty="0" smtClean="0"/>
              <a:t>马克</a:t>
            </a:r>
            <a:r>
              <a:rPr lang="en-US" dirty="0" smtClean="0"/>
              <a:t>·</a:t>
            </a:r>
            <a:r>
              <a:rPr lang="zh-CN" altLang="en-US" dirty="0" smtClean="0"/>
              <a:t>吐温原名塞姆</a:t>
            </a:r>
            <a:r>
              <a:rPr lang="en-US" dirty="0" smtClean="0"/>
              <a:t>·</a:t>
            </a:r>
            <a:r>
              <a:rPr lang="zh-CN" altLang="en-US" dirty="0" smtClean="0"/>
              <a:t>朗赫恩</a:t>
            </a:r>
            <a:r>
              <a:rPr lang="en-US" dirty="0" smtClean="0"/>
              <a:t>·</a:t>
            </a:r>
            <a:r>
              <a:rPr lang="zh-CN" altLang="en-US" dirty="0" smtClean="0"/>
              <a:t>克列门斯</a:t>
            </a:r>
            <a:r>
              <a:rPr lang="en-US" dirty="0" smtClean="0"/>
              <a:t>,</a:t>
            </a:r>
            <a:r>
              <a:rPr lang="zh-CN" altLang="en-US" dirty="0" smtClean="0"/>
              <a:t>是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国的幽默大师、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家、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家</a:t>
            </a:r>
            <a:r>
              <a:rPr lang="en-US" dirty="0" smtClean="0"/>
              <a:t>,</a:t>
            </a:r>
            <a:r>
              <a:rPr lang="zh-CN" altLang="en-US" dirty="0" smtClean="0"/>
              <a:t>也是著名演说家。</a:t>
            </a:r>
            <a:r>
              <a:rPr lang="en-US" dirty="0" smtClean="0"/>
              <a:t>40</a:t>
            </a:r>
            <a:r>
              <a:rPr lang="zh-CN" altLang="en-US" dirty="0" smtClean="0"/>
              <a:t>年的创作生涯</a:t>
            </a:r>
            <a:r>
              <a:rPr lang="en-US" dirty="0" smtClean="0"/>
              <a:t>,</a:t>
            </a:r>
            <a:r>
              <a:rPr lang="zh-CN" altLang="en-US" dirty="0" smtClean="0"/>
              <a:t>写出了</a:t>
            </a:r>
            <a:r>
              <a:rPr lang="en-US" dirty="0" smtClean="0"/>
              <a:t>10</a:t>
            </a:r>
            <a:r>
              <a:rPr lang="zh-CN" altLang="en-US" dirty="0" smtClean="0"/>
              <a:t>多部长篇小说、几十部短篇小说及其他体裁的大量作品</a:t>
            </a:r>
            <a:r>
              <a:rPr lang="en-US" dirty="0" smtClean="0"/>
              <a:t>,</a:t>
            </a:r>
            <a:r>
              <a:rPr lang="zh-CN" altLang="en-US" dirty="0" smtClean="0"/>
              <a:t>其中著名的有短篇小说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哥尔斯密的朋友再度出洋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百万英镑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</a:t>
            </a:r>
            <a:r>
              <a:rPr lang="en-US" dirty="0" smtClean="0"/>
              <a:t>,</a:t>
            </a:r>
            <a:r>
              <a:rPr lang="zh-CN" altLang="en-US" dirty="0" smtClean="0"/>
              <a:t>长篇小说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镀金时代</a:t>
            </a:r>
            <a:r>
              <a:rPr lang="en-US" altLang="zh-CN" dirty="0" smtClean="0"/>
              <a:t>》《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     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王子与乞丐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哈克贝利</a:t>
            </a:r>
            <a:r>
              <a:rPr lang="en-US" dirty="0" smtClean="0"/>
              <a:t>·</a:t>
            </a:r>
            <a:r>
              <a:rPr lang="zh-CN" altLang="en-US" dirty="0" smtClean="0"/>
              <a:t>费恩历险记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是他的最优秀的作品</a:t>
            </a:r>
            <a:r>
              <a:rPr lang="en-US" dirty="0" smtClean="0"/>
              <a:t>,</a:t>
            </a:r>
            <a:r>
              <a:rPr lang="zh-CN" altLang="en-US" dirty="0" smtClean="0"/>
              <a:t>曾被美国小说家海明威誉为是</a:t>
            </a:r>
            <a:r>
              <a:rPr lang="en-US" dirty="0" smtClean="0"/>
              <a:t>“</a:t>
            </a:r>
            <a:r>
              <a:rPr lang="zh-CN" altLang="en-US" dirty="0" smtClean="0"/>
              <a:t>第一部</a:t>
            </a:r>
            <a:r>
              <a:rPr lang="en-US" dirty="0" smtClean="0"/>
              <a:t>”</a:t>
            </a:r>
            <a:r>
              <a:rPr lang="zh-CN" altLang="en-US" dirty="0" smtClean="0"/>
              <a:t>真正的</a:t>
            </a:r>
            <a:r>
              <a:rPr lang="en-US" dirty="0" smtClean="0"/>
              <a:t>“</a:t>
            </a:r>
            <a:r>
              <a:rPr lang="zh-CN" altLang="en-US" dirty="0" smtClean="0"/>
              <a:t>美国文学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24826" y="1428736"/>
            <a:ext cx="1928826" cy="857256"/>
          </a:xfrm>
        </p:spPr>
        <p:txBody>
          <a:bodyPr/>
          <a:lstStyle/>
          <a:p>
            <a:pPr indent="0"/>
            <a:r>
              <a:rPr lang="zh-CN" altLang="en-US" dirty="0" smtClean="0"/>
              <a:t>美</a:t>
            </a:r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523968" y="2071678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小说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7" name="图片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67966" y="2143116"/>
            <a:ext cx="1795471" cy="22803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文本占位符 2"/>
          <p:cNvSpPr txBox="1">
            <a:spLocks/>
          </p:cNvSpPr>
          <p:nvPr/>
        </p:nvSpPr>
        <p:spPr>
          <a:xfrm>
            <a:off x="3167042" y="2071678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作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238612" y="3357562"/>
            <a:ext cx="164307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竞选州长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7953388" y="4000504"/>
            <a:ext cx="200026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汤姆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·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索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耶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80960" y="4643446"/>
            <a:ext cx="200026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历险记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8" grpId="0"/>
      <p:bldP spid="9" grpId="0"/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2. </a:t>
            </a:r>
            <a:r>
              <a:rPr lang="zh-CN" altLang="en-US" dirty="0" smtClean="0"/>
              <a:t>字音字形巧选择。</a:t>
            </a:r>
          </a:p>
          <a:p>
            <a:r>
              <a:rPr lang="zh-CN" altLang="en-US" dirty="0" smtClean="0"/>
              <a:t>下列选项中字音或字形有误的一项是 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en-US" dirty="0" smtClean="0"/>
              <a:t>A.</a:t>
            </a:r>
            <a:r>
              <a:rPr lang="zh-CN" altLang="en-US" dirty="0" smtClean="0"/>
              <a:t>络绎不绝　 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沟壑</a:t>
            </a:r>
            <a:r>
              <a:rPr lang="zh-CN" altLang="en-US" dirty="0" smtClean="0"/>
              <a:t>　 　</a:t>
            </a:r>
            <a:r>
              <a:rPr lang="en-US" altLang="zh-CN" dirty="0" smtClean="0"/>
              <a:t>		</a:t>
            </a:r>
            <a:r>
              <a:rPr lang="zh-CN" altLang="en-US" dirty="0" smtClean="0"/>
              <a:t>酩酊</a:t>
            </a:r>
            <a:r>
              <a:rPr lang="en-US" dirty="0" smtClean="0"/>
              <a:t>(</a:t>
            </a:r>
            <a:r>
              <a:rPr lang="en-US" dirty="0" err="1" smtClean="0"/>
              <a:t>mǐngdǐng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B.</a:t>
            </a:r>
            <a:r>
              <a:rPr lang="zh-CN" altLang="en-US" dirty="0" smtClean="0"/>
              <a:t>不可名状</a:t>
            </a:r>
            <a:r>
              <a:rPr lang="en-US" dirty="0" smtClean="0"/>
              <a:t>			</a:t>
            </a:r>
            <a:r>
              <a:rPr lang="zh-CN" altLang="en-US" dirty="0" smtClean="0"/>
              <a:t>霓</a:t>
            </a:r>
            <a:r>
              <a:rPr lang="zh-CN" altLang="en-US" dirty="0" smtClean="0"/>
              <a:t>虹</a:t>
            </a:r>
            <a:r>
              <a:rPr lang="en-US" dirty="0" smtClean="0"/>
              <a:t>(</a:t>
            </a:r>
            <a:r>
              <a:rPr lang="en-US" dirty="0" err="1" smtClean="0"/>
              <a:t>mí</a:t>
            </a:r>
            <a:r>
              <a:rPr lang="en-US" dirty="0" smtClean="0"/>
              <a:t>)	</a:t>
            </a:r>
            <a:r>
              <a:rPr lang="en-US" dirty="0" smtClean="0"/>
              <a:t>	</a:t>
            </a:r>
            <a:r>
              <a:rPr lang="zh-CN" altLang="en-US" dirty="0" smtClean="0"/>
              <a:t>苍穹</a:t>
            </a:r>
            <a:r>
              <a:rPr lang="en-US" dirty="0" smtClean="0"/>
              <a:t>(</a:t>
            </a:r>
            <a:r>
              <a:rPr lang="en-US" dirty="0" err="1" smtClean="0"/>
              <a:t>qióng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C.</a:t>
            </a:r>
            <a:r>
              <a:rPr lang="zh-CN" altLang="en-US" dirty="0" smtClean="0"/>
              <a:t>岩壁巉峻</a:t>
            </a:r>
            <a:r>
              <a:rPr lang="en-US" dirty="0" smtClean="0"/>
              <a:t>(</a:t>
            </a:r>
            <a:r>
              <a:rPr lang="en-US" dirty="0" err="1" smtClean="0"/>
              <a:t>chán</a:t>
            </a:r>
            <a:r>
              <a:rPr lang="en-US" dirty="0" smtClean="0"/>
              <a:t>)	</a:t>
            </a:r>
            <a:r>
              <a:rPr lang="zh-CN" altLang="en-US" dirty="0" smtClean="0"/>
              <a:t>斑斓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氤氲</a:t>
            </a:r>
            <a:r>
              <a:rPr lang="en-US" dirty="0" smtClean="0"/>
              <a:t>(</a:t>
            </a:r>
            <a:r>
              <a:rPr lang="en-US" dirty="0" err="1" smtClean="0"/>
              <a:t>yīnyūn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D.</a:t>
            </a:r>
            <a:r>
              <a:rPr lang="zh-CN" altLang="en-US" dirty="0" smtClean="0"/>
              <a:t>拾级而上</a:t>
            </a:r>
            <a:r>
              <a:rPr lang="en-US" dirty="0" smtClean="0"/>
              <a:t>(</a:t>
            </a:r>
            <a:r>
              <a:rPr lang="en-US" dirty="0" err="1" smtClean="0"/>
              <a:t>shè</a:t>
            </a:r>
            <a:r>
              <a:rPr lang="en-US" dirty="0" smtClean="0"/>
              <a:t>)	</a:t>
            </a:r>
            <a:r>
              <a:rPr lang="en-US" dirty="0" smtClean="0"/>
              <a:t>	</a:t>
            </a:r>
            <a:r>
              <a:rPr lang="zh-CN" altLang="en-US" dirty="0" smtClean="0"/>
              <a:t>蔓延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纷至沓来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453190" y="1643050"/>
            <a:ext cx="1357322" cy="571504"/>
          </a:xfrm>
        </p:spPr>
        <p:txBody>
          <a:bodyPr/>
          <a:lstStyle/>
          <a:p>
            <a:r>
              <a:rPr lang="en-US" dirty="0" smtClean="0"/>
              <a:t>B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7818832" y="2730997"/>
            <a:ext cx="7060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810512" y="3373939"/>
            <a:ext cx="7060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     ·</a:t>
            </a:r>
            <a:r>
              <a:rPr lang="en-US" dirty="0" smtClean="0"/>
              <a:t> 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10512" y="4016881"/>
            <a:ext cx="7060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95406" y="4659823"/>
            <a:ext cx="10715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095868" y="3373939"/>
            <a:ext cx="10715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修辞手法小判定。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我们曾仰面遥望附近的一座峰巅</a:t>
            </a:r>
            <a:r>
              <a:rPr lang="en-US" dirty="0" smtClean="0"/>
              <a:t>,</a:t>
            </a:r>
            <a:r>
              <a:rPr lang="zh-CN" altLang="en-US" dirty="0" smtClean="0"/>
              <a:t>但见色彩斑斓</a:t>
            </a:r>
            <a:r>
              <a:rPr lang="en-US" dirty="0" smtClean="0"/>
              <a:t>,</a:t>
            </a:r>
            <a:r>
              <a:rPr lang="zh-CN" altLang="en-US" dirty="0" smtClean="0"/>
              <a:t>彩霞满天</a:t>
            </a:r>
            <a:r>
              <a:rPr lang="en-US" dirty="0" smtClean="0"/>
              <a:t>,</a:t>
            </a:r>
            <a:r>
              <a:rPr lang="zh-CN" altLang="en-US" dirty="0" smtClean="0"/>
              <a:t>白云缭绕</a:t>
            </a:r>
            <a:r>
              <a:rPr lang="en-US" dirty="0" smtClean="0"/>
              <a:t>,</a:t>
            </a:r>
            <a:r>
              <a:rPr lang="zh-CN" altLang="en-US" dirty="0" smtClean="0"/>
              <a:t>轻歌曼舞</a:t>
            </a:r>
            <a:r>
              <a:rPr lang="en-US" dirty="0" smtClean="0"/>
              <a:t>,</a:t>
            </a:r>
            <a:r>
              <a:rPr lang="zh-CN" altLang="en-US" dirty="0" smtClean="0"/>
              <a:t>那朵朵白云精美柔细</a:t>
            </a:r>
            <a:r>
              <a:rPr lang="en-US" dirty="0" smtClean="0"/>
              <a:t>,</a:t>
            </a:r>
            <a:r>
              <a:rPr lang="zh-CN" altLang="en-US" dirty="0" smtClean="0"/>
              <a:t>宛如游丝蛛网一般。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我们拾级而上</a:t>
            </a:r>
            <a:r>
              <a:rPr lang="en-US" dirty="0" smtClean="0"/>
              <a:t>,</a:t>
            </a:r>
            <a:r>
              <a:rPr lang="zh-CN" altLang="en-US" dirty="0" smtClean="0"/>
              <a:t>威严的穹顶也随之愈升愈高</a:t>
            </a:r>
            <a:r>
              <a:rPr lang="en-US" dirty="0" smtClean="0"/>
              <a:t>,</a:t>
            </a:r>
            <a:r>
              <a:rPr lang="zh-CN" altLang="en-US" dirty="0" smtClean="0"/>
              <a:t>耸入蓝天</a:t>
            </a:r>
            <a:r>
              <a:rPr lang="en-US" dirty="0" smtClean="0"/>
              <a:t>,</a:t>
            </a:r>
            <a:r>
              <a:rPr lang="zh-CN" altLang="en-US" dirty="0" smtClean="0"/>
              <a:t>最后仿佛独踞苍穹</a:t>
            </a:r>
            <a:r>
              <a:rPr lang="zh-CN" altLang="en-US" dirty="0" smtClean="0"/>
              <a:t>。</a:t>
            </a:r>
            <a:r>
              <a:rPr lang="en-US" altLang="zh-CN" dirty="0" smtClean="0"/>
              <a:t>								</a:t>
            </a:r>
            <a:r>
              <a:rPr lang="en-US" altLang="zh-CN" dirty="0" smtClean="0"/>
              <a:t> </a:t>
            </a:r>
            <a:r>
              <a:rPr lang="en-US" altLang="zh-CN" dirty="0" smtClean="0"/>
              <a:t>  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自然界中最美丽最精致的造物</a:t>
            </a:r>
            <a:r>
              <a:rPr lang="en-US" dirty="0" smtClean="0"/>
              <a:t>,</a:t>
            </a:r>
            <a:r>
              <a:rPr lang="zh-CN" altLang="en-US" dirty="0" smtClean="0"/>
              <a:t>莫过于肥皂泡泡了</a:t>
            </a:r>
            <a:r>
              <a:rPr lang="en-US" dirty="0" smtClean="0"/>
              <a:t>:</a:t>
            </a:r>
            <a:r>
              <a:rPr lang="zh-CN" altLang="en-US" dirty="0" smtClean="0"/>
              <a:t>刚才的空中的华丽色彩</a:t>
            </a:r>
            <a:r>
              <a:rPr lang="en-US" dirty="0" smtClean="0"/>
              <a:t>,</a:t>
            </a:r>
            <a:r>
              <a:rPr lang="zh-CN" altLang="en-US" dirty="0" smtClean="0"/>
              <a:t>天衣云锦</a:t>
            </a:r>
            <a:r>
              <a:rPr lang="en-US" dirty="0" smtClean="0"/>
              <a:t>,</a:t>
            </a:r>
            <a:r>
              <a:rPr lang="zh-CN" altLang="en-US" dirty="0" smtClean="0"/>
              <a:t>恰如那在阳光之下破裂并蔓延开去的肥皂泡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	</a:t>
            </a:r>
            <a:r>
              <a:rPr lang="en-US" dirty="0" smtClean="0"/>
              <a:t>								    (                  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667768" y="2285992"/>
            <a:ext cx="2143140" cy="571504"/>
          </a:xfrm>
        </p:spPr>
        <p:txBody>
          <a:bodyPr/>
          <a:lstStyle/>
          <a:p>
            <a:r>
              <a:rPr lang="zh-CN" altLang="en-US" dirty="0" smtClean="0"/>
              <a:t>比喻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8739206" y="3571876"/>
            <a:ext cx="2143140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拟人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8810644" y="5500702"/>
            <a:ext cx="2143140" cy="571504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比喻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0" grpId="0" build="p"/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00108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课文预习小感知。</a:t>
            </a:r>
          </a:p>
          <a:p>
            <a:r>
              <a:rPr lang="zh-CN" altLang="en-US" dirty="0" smtClean="0"/>
              <a:t>熟读课文</a:t>
            </a:r>
            <a:r>
              <a:rPr lang="en-US" dirty="0" smtClean="0"/>
              <a:t>,</a:t>
            </a:r>
            <a:r>
              <a:rPr lang="zh-CN" altLang="en-US" dirty="0" smtClean="0"/>
              <a:t>捕捉有关作者行踪的语句</a:t>
            </a:r>
            <a:r>
              <a:rPr lang="en-US" dirty="0" smtClean="0"/>
              <a:t>,</a:t>
            </a:r>
            <a:r>
              <a:rPr lang="zh-CN" altLang="en-US" dirty="0" smtClean="0"/>
              <a:t>理清作者的行踪。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398" y="2143116"/>
            <a:ext cx="11501518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移步换景法一般适合于游记或参观记</a:t>
            </a:r>
            <a:r>
              <a:rPr lang="en-US" dirty="0" smtClean="0"/>
              <a:t>,</a:t>
            </a:r>
            <a:r>
              <a:rPr lang="zh-CN" altLang="en-US" dirty="0" smtClean="0"/>
              <a:t>描写景物时</a:t>
            </a:r>
            <a:r>
              <a:rPr lang="en-US" dirty="0" smtClean="0"/>
              <a:t>,</a:t>
            </a:r>
            <a:r>
              <a:rPr lang="zh-CN" altLang="en-US" dirty="0" smtClean="0"/>
              <a:t>人走景移</a:t>
            </a:r>
            <a:r>
              <a:rPr lang="en-US" dirty="0" smtClean="0"/>
              <a:t>,</a:t>
            </a:r>
            <a:r>
              <a:rPr lang="zh-CN" altLang="en-US" dirty="0" smtClean="0"/>
              <a:t>随着观察点的变换</a:t>
            </a:r>
            <a:r>
              <a:rPr lang="en-US" dirty="0" smtClean="0"/>
              <a:t>,</a:t>
            </a:r>
            <a:r>
              <a:rPr lang="zh-CN" altLang="en-US" dirty="0" smtClean="0"/>
              <a:t>不断展现新画面。采用移步换景法描写景物时</a:t>
            </a:r>
            <a:r>
              <a:rPr lang="en-US" dirty="0" smtClean="0"/>
              <a:t>,</a:t>
            </a:r>
            <a:r>
              <a:rPr lang="zh-CN" altLang="en-US" dirty="0" smtClean="0"/>
              <a:t>首先要把观察点的变换交代清楚。这样</a:t>
            </a:r>
            <a:r>
              <a:rPr lang="en-US" dirty="0" smtClean="0"/>
              <a:t>,</a:t>
            </a:r>
            <a:r>
              <a:rPr lang="zh-CN" altLang="en-US" dirty="0" smtClean="0"/>
              <a:t>读者才能清楚地知道游览或参观的路线。其次要把移步中或移步后所见到的景物具体地展现出来</a:t>
            </a:r>
            <a:r>
              <a:rPr lang="en-US" dirty="0" smtClean="0"/>
              <a:t>,</a:t>
            </a:r>
            <a:r>
              <a:rPr lang="zh-CN" altLang="en-US" dirty="0" smtClean="0"/>
              <a:t>使读者看到一幅幅绚丽多彩、内容丰富的生动画面。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前往勃朗峰的途中</a:t>
            </a:r>
            <a:r>
              <a:rPr lang="en-US" dirty="0" smtClean="0"/>
              <a:t>,</a:t>
            </a:r>
            <a:r>
              <a:rPr lang="zh-CN" altLang="en-US" dirty="0" smtClean="0"/>
              <a:t>我们先坐火车去了马蒂尼。</a:t>
            </a:r>
            <a:r>
              <a:rPr lang="en-US" dirty="0" smtClean="0"/>
              <a:t>”“</a:t>
            </a:r>
            <a:r>
              <a:rPr lang="zh-CN" altLang="en-US" dirty="0" smtClean="0"/>
              <a:t>我们取道黑首</a:t>
            </a:r>
            <a:r>
              <a:rPr lang="en-US" dirty="0" smtClean="0"/>
              <a:t>,</a:t>
            </a:r>
            <a:r>
              <a:rPr lang="zh-CN" altLang="en-US" dirty="0" smtClean="0"/>
              <a:t>抵达高地</a:t>
            </a:r>
            <a:r>
              <a:rPr lang="en-US" dirty="0" smtClean="0"/>
              <a:t>”“ </a:t>
            </a:r>
            <a:r>
              <a:rPr lang="zh-CN" altLang="en-US" dirty="0" smtClean="0"/>
              <a:t>抵达阿冉提村前约莫半小时</a:t>
            </a:r>
            <a:r>
              <a:rPr lang="en-US" dirty="0" smtClean="0"/>
              <a:t>”“ </a:t>
            </a:r>
            <a:r>
              <a:rPr lang="zh-CN" altLang="en-US" dirty="0" smtClean="0"/>
              <a:t>在逗留高地、向山下的阿冉提村进发之前</a:t>
            </a:r>
            <a:r>
              <a:rPr lang="en-US" dirty="0" smtClean="0"/>
              <a:t>”“ </a:t>
            </a:r>
            <a:r>
              <a:rPr lang="zh-CN" altLang="en-US" dirty="0" smtClean="0"/>
              <a:t>上路后</a:t>
            </a:r>
            <a:r>
              <a:rPr lang="en-US" dirty="0" smtClean="0"/>
              <a:t>,</a:t>
            </a:r>
            <a:r>
              <a:rPr lang="zh-CN" altLang="en-US" dirty="0" smtClean="0"/>
              <a:t>车夫说我们用饭之际</a:t>
            </a:r>
            <a:r>
              <a:rPr lang="en-US" dirty="0" smtClean="0"/>
              <a:t>,”</a:t>
            </a:r>
            <a:r>
              <a:rPr lang="zh-CN" altLang="en-US" dirty="0" smtClean="0"/>
              <a:t>从这些语句可见作者行踪</a:t>
            </a:r>
            <a:r>
              <a:rPr lang="en-US" dirty="0" smtClean="0"/>
              <a:t>:</a:t>
            </a:r>
            <a:r>
              <a:rPr lang="zh-CN" altLang="en-US" dirty="0" smtClean="0"/>
              <a:t>马蒂尼</a:t>
            </a:r>
            <a:r>
              <a:rPr lang="en-US" dirty="0" smtClean="0"/>
              <a:t>—</a:t>
            </a:r>
            <a:r>
              <a:rPr lang="zh-CN" altLang="en-US" dirty="0" smtClean="0"/>
              <a:t>黑首</a:t>
            </a:r>
            <a:r>
              <a:rPr lang="en-US" dirty="0" smtClean="0"/>
              <a:t>—</a:t>
            </a:r>
            <a:r>
              <a:rPr lang="zh-CN" altLang="en-US" dirty="0" smtClean="0"/>
              <a:t>阿冉提村。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读课文</a:t>
            </a:r>
            <a:r>
              <a:rPr lang="en-US" dirty="0" smtClean="0"/>
              <a:t>,</a:t>
            </a:r>
            <a:r>
              <a:rPr lang="zh-CN" altLang="en-US" dirty="0" smtClean="0"/>
              <a:t>抓形象。</a:t>
            </a:r>
          </a:p>
          <a:p>
            <a:r>
              <a:rPr lang="zh-CN" altLang="en-US" dirty="0" smtClean="0"/>
              <a:t>认真阅读课文中有关</a:t>
            </a:r>
            <a:r>
              <a:rPr lang="en-US" dirty="0" smtClean="0"/>
              <a:t>“</a:t>
            </a:r>
            <a:r>
              <a:rPr lang="zh-CN" altLang="en-US" dirty="0" smtClean="0"/>
              <a:t>车夫之王</a:t>
            </a:r>
            <a:r>
              <a:rPr lang="en-US" dirty="0" smtClean="0"/>
              <a:t>”</a:t>
            </a:r>
            <a:r>
              <a:rPr lang="zh-CN" altLang="en-US" dirty="0" smtClean="0"/>
              <a:t>的描写</a:t>
            </a:r>
            <a:r>
              <a:rPr lang="en-US" dirty="0" smtClean="0"/>
              <a:t>,</a:t>
            </a:r>
            <a:r>
              <a:rPr lang="zh-CN" altLang="en-US" dirty="0" smtClean="0"/>
              <a:t>将下表补充完整。</a:t>
            </a:r>
            <a:endParaRPr lang="zh-CN" altLang="en-US" dirty="0"/>
          </a:p>
        </p:txBody>
      </p:sp>
      <p:sp>
        <p:nvSpPr>
          <p:cNvPr id="3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2452662" y="3571876"/>
            <a:ext cx="3714776" cy="785818"/>
          </a:xfrm>
        </p:spPr>
        <p:txBody>
          <a:bodyPr/>
          <a:lstStyle/>
          <a:p>
            <a:pPr>
              <a:lnSpc>
                <a:spcPct val="100000"/>
              </a:lnSpc>
              <a:spcAft>
                <a:spcPts val="0"/>
              </a:spcAft>
            </a:pPr>
            <a:r>
              <a:rPr lang="en-US" sz="2000" kern="100" dirty="0" smtClean="0">
                <a:cs typeface="Times New Roman"/>
              </a:rPr>
              <a:t>“</a:t>
            </a:r>
            <a:r>
              <a:rPr lang="zh-CN" altLang="en-US" sz="2000" kern="100" dirty="0" smtClean="0">
                <a:cs typeface="Times New Roman"/>
              </a:rPr>
              <a:t>不必为此烦恼</a:t>
            </a:r>
            <a:r>
              <a:rPr lang="en-US" sz="2000" kern="100" dirty="0" smtClean="0">
                <a:cs typeface="Times New Roman"/>
              </a:rPr>
              <a:t>……</a:t>
            </a:r>
            <a:r>
              <a:rPr lang="zh-CN" altLang="en-US" sz="2000" kern="100" dirty="0" smtClean="0">
                <a:cs typeface="Times New Roman"/>
              </a:rPr>
              <a:t>我是车夫之王啊。</a:t>
            </a:r>
            <a:r>
              <a:rPr lang="en-US" sz="2000" kern="100" dirty="0" smtClean="0">
                <a:cs typeface="Times New Roman"/>
              </a:rPr>
              <a:t>”“</a:t>
            </a:r>
            <a:r>
              <a:rPr lang="zh-CN" altLang="en-US" sz="2000" kern="100" dirty="0" smtClean="0">
                <a:cs typeface="Times New Roman"/>
              </a:rPr>
              <a:t>哈</a:t>
            </a:r>
            <a:r>
              <a:rPr lang="en-US" sz="2000" kern="100" dirty="0" smtClean="0">
                <a:cs typeface="Times New Roman"/>
              </a:rPr>
              <a:t>,</a:t>
            </a:r>
            <a:r>
              <a:rPr lang="zh-CN" altLang="en-US" sz="2000" kern="100" dirty="0" smtClean="0">
                <a:cs typeface="Times New Roman"/>
              </a:rPr>
              <a:t>看到了吗</a:t>
            </a:r>
            <a:r>
              <a:rPr lang="en-US" sz="2000" kern="100" dirty="0" smtClean="0">
                <a:cs typeface="Times New Roman"/>
              </a:rPr>
              <a:t>……</a:t>
            </a:r>
            <a:r>
              <a:rPr lang="zh-CN" altLang="en-US" sz="2000" kern="100" dirty="0" smtClean="0">
                <a:cs typeface="Times New Roman"/>
              </a:rPr>
              <a:t>车夫之王啊。</a:t>
            </a:r>
            <a:r>
              <a:rPr lang="en-US" sz="2000" kern="100" dirty="0" smtClean="0">
                <a:cs typeface="Times New Roman"/>
              </a:rPr>
              <a:t>”“</a:t>
            </a:r>
            <a:r>
              <a:rPr lang="zh-CN" altLang="en-US" sz="2000" kern="100" dirty="0" smtClean="0">
                <a:cs typeface="Times New Roman"/>
              </a:rPr>
              <a:t>只当是种乐趣吧</a:t>
            </a:r>
            <a:r>
              <a:rPr lang="en-US" sz="2000" kern="100" dirty="0" smtClean="0">
                <a:cs typeface="Times New Roman"/>
              </a:rPr>
              <a:t>……</a:t>
            </a:r>
            <a:r>
              <a:rPr lang="zh-CN" altLang="en-US" sz="2000" kern="100" dirty="0" smtClean="0">
                <a:cs typeface="Times New Roman"/>
              </a:rPr>
              <a:t>我就是车王。</a:t>
            </a:r>
            <a:r>
              <a:rPr lang="en-US" sz="2000" kern="100" dirty="0" smtClean="0">
                <a:cs typeface="Times New Roman"/>
              </a:rPr>
              <a:t>”</a:t>
            </a:r>
            <a:endParaRPr lang="zh-CN" altLang="en-US" sz="2000" kern="100" dirty="0">
              <a:cs typeface="Times New Roman"/>
            </a:endParaRP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3"/>
          <p:cNvSpPr txBox="1">
            <a:spLocks/>
          </p:cNvSpPr>
          <p:nvPr/>
        </p:nvSpPr>
        <p:spPr>
          <a:xfrm>
            <a:off x="2452662" y="5000636"/>
            <a:ext cx="364333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出发前“把握十足”</a:t>
            </a:r>
            <a:r>
              <a:rPr lang="en-US" altLang="zh-CN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</a:t>
            </a: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途中飞速行车时“神情威严”</a:t>
            </a:r>
            <a:r>
              <a:rPr lang="en-US" altLang="zh-CN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</a:t>
            </a: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险遭不测时“面不改色</a:t>
            </a:r>
            <a:r>
              <a:rPr lang="en-US" altLang="zh-CN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和颜悦色”</a:t>
            </a:r>
          </a:p>
        </p:txBody>
      </p:sp>
      <p:sp>
        <p:nvSpPr>
          <p:cNvPr id="6" name="文本占位符 3"/>
          <p:cNvSpPr txBox="1">
            <a:spLocks/>
          </p:cNvSpPr>
          <p:nvPr/>
        </p:nvSpPr>
        <p:spPr>
          <a:xfrm>
            <a:off x="6024562" y="3429000"/>
            <a:ext cx="492922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①</a:t>
            </a: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通过语言描写</a:t>
            </a:r>
            <a:r>
              <a:rPr lang="en-US" altLang="zh-CN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写出了车夫之王的驾车本领高超和自信自得、为人热情、乐于与人交往的性格特点</a:t>
            </a:r>
          </a:p>
        </p:txBody>
      </p:sp>
      <p:graphicFrame>
        <p:nvGraphicFramePr>
          <p:cNvPr id="7" name="表格 6"/>
          <p:cNvGraphicFramePr>
            <a:graphicFrameLocks noGrp="1"/>
          </p:cNvGraphicFramePr>
          <p:nvPr/>
        </p:nvGraphicFramePr>
        <p:xfrm>
          <a:off x="1309654" y="2928934"/>
          <a:ext cx="9644130" cy="3500462"/>
        </p:xfrm>
        <a:graphic>
          <a:graphicData uri="http://schemas.openxmlformats.org/drawingml/2006/table">
            <a:tbl>
              <a:tblPr/>
              <a:tblGrid>
                <a:gridCol w="1159459"/>
                <a:gridCol w="3529778"/>
                <a:gridCol w="4954893"/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描写方法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描写内容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作用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语言描写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019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神态描写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0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文本占位符 3"/>
          <p:cNvSpPr txBox="1">
            <a:spLocks/>
          </p:cNvSpPr>
          <p:nvPr/>
        </p:nvSpPr>
        <p:spPr>
          <a:xfrm>
            <a:off x="6096000" y="4929198"/>
            <a:ext cx="492922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②</a:t>
            </a: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通过神态描写</a:t>
            </a:r>
            <a:r>
              <a:rPr lang="en-US" altLang="zh-CN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写出了“车夫之王”飞速行车时的全神贯注以及对自己高超的驾驶本领充满自信</a:t>
            </a: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8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2898</TotalTime>
  <Words>1381</Words>
  <Application>Microsoft Office PowerPoint</Application>
  <PresentationFormat>自定义</PresentationFormat>
  <Paragraphs>92</Paragraphs>
  <Slides>20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623</cp:revision>
  <dcterms:created xsi:type="dcterms:W3CDTF">2017-02-11T06:33:00Z</dcterms:created>
  <dcterms:modified xsi:type="dcterms:W3CDTF">2019-12-28T10:11:04Z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