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Default Extension="docx" ContentType="application/vnd.openxmlformats-officedocument.wordprocessingml.document"/>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Default Extension="png" ContentType="image/png"/>
  <Override PartName="/ppt/slideLayouts/slideLayout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 id="2147483673" r:id="rId2"/>
  </p:sldMasterIdLst>
  <p:notesMasterIdLst>
    <p:notesMasterId r:id="rId26"/>
  </p:notesMasterIdLst>
  <p:handoutMasterIdLst>
    <p:handoutMasterId r:id="rId27"/>
  </p:handoutMasterIdLst>
  <p:sldIdLst>
    <p:sldId id="371" r:id="rId3"/>
    <p:sldId id="429" r:id="rId4"/>
    <p:sldId id="444" r:id="rId5"/>
    <p:sldId id="428" r:id="rId6"/>
    <p:sldId id="443" r:id="rId7"/>
    <p:sldId id="455" r:id="rId8"/>
    <p:sldId id="499" r:id="rId9"/>
    <p:sldId id="503" r:id="rId10"/>
    <p:sldId id="397" r:id="rId11"/>
    <p:sldId id="493" r:id="rId12"/>
    <p:sldId id="504" r:id="rId13"/>
    <p:sldId id="478" r:id="rId14"/>
    <p:sldId id="505" r:id="rId15"/>
    <p:sldId id="506" r:id="rId16"/>
    <p:sldId id="496" r:id="rId17"/>
    <p:sldId id="507" r:id="rId18"/>
    <p:sldId id="508" r:id="rId19"/>
    <p:sldId id="509" r:id="rId20"/>
    <p:sldId id="477" r:id="rId21"/>
    <p:sldId id="492" r:id="rId22"/>
    <p:sldId id="502" r:id="rId23"/>
    <p:sldId id="476" r:id="rId24"/>
    <p:sldId id="395" r:id="rId25"/>
  </p:sldIdLst>
  <p:sldSz cx="12192000" cy="6858000"/>
  <p:notesSz cx="6858000" cy="9144000"/>
  <p:defaultTextStyle>
    <a:defPPr>
      <a:defRPr lang="zh-CN"/>
    </a:defPPr>
    <a:lvl1pPr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1pPr>
    <a:lvl2pPr marL="457200"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2pPr>
    <a:lvl3pPr marL="914400"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3pPr>
    <a:lvl4pPr marL="1371600"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4pPr>
    <a:lvl5pPr marL="1828800"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5pPr>
    <a:lvl6pPr marL="2286000" algn="l" defTabSz="914400" rtl="0" eaLnBrk="1" latinLnBrk="0" hangingPunct="1">
      <a:defRPr sz="2200" b="1" kern="1200">
        <a:solidFill>
          <a:srgbClr val="000000"/>
        </a:solidFill>
        <a:latin typeface="Times New Roman" pitchFamily="18" charset="0"/>
        <a:ea typeface="微软雅黑" pitchFamily="34" charset="-122"/>
        <a:cs typeface="+mn-cs"/>
      </a:defRPr>
    </a:lvl6pPr>
    <a:lvl7pPr marL="2743200" algn="l" defTabSz="914400" rtl="0" eaLnBrk="1" latinLnBrk="0" hangingPunct="1">
      <a:defRPr sz="2200" b="1" kern="1200">
        <a:solidFill>
          <a:srgbClr val="000000"/>
        </a:solidFill>
        <a:latin typeface="Times New Roman" pitchFamily="18" charset="0"/>
        <a:ea typeface="微软雅黑" pitchFamily="34" charset="-122"/>
        <a:cs typeface="+mn-cs"/>
      </a:defRPr>
    </a:lvl7pPr>
    <a:lvl8pPr marL="3200400" algn="l" defTabSz="914400" rtl="0" eaLnBrk="1" latinLnBrk="0" hangingPunct="1">
      <a:defRPr sz="2200" b="1" kern="1200">
        <a:solidFill>
          <a:srgbClr val="000000"/>
        </a:solidFill>
        <a:latin typeface="Times New Roman" pitchFamily="18" charset="0"/>
        <a:ea typeface="微软雅黑" pitchFamily="34" charset="-122"/>
        <a:cs typeface="+mn-cs"/>
      </a:defRPr>
    </a:lvl8pPr>
    <a:lvl9pPr marL="3657600" algn="l" defTabSz="914400" rtl="0" eaLnBrk="1" latinLnBrk="0" hangingPunct="1">
      <a:defRPr sz="2200" b="1" kern="1200">
        <a:solidFill>
          <a:srgbClr val="000000"/>
        </a:solidFill>
        <a:latin typeface="Times New Roman" pitchFamily="18" charset="0"/>
        <a:ea typeface="微软雅黑" pitchFamily="34" charset="-122"/>
        <a:cs typeface="+mn-cs"/>
      </a:defRPr>
    </a:lvl9pPr>
  </p:defaultTextStyle>
  <p:extLst>
    <p:ext uri="{EFAFB233-063F-42B5-8137-9DF3F51BA10A}">
      <p15:sldGuideLst xmlns:p15="http://schemas.microsoft.com/office/powerpoint/2012/main" xmlns="">
        <p15:guide id="1" orient="horz" pos="2205">
          <p15:clr>
            <a:srgbClr val="A4A3A4"/>
          </p15:clr>
        </p15:guide>
        <p15:guide id="2" pos="384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srgbClr val="FF0000"/>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00FF"/>
    <a:srgbClr val="FFFFFF"/>
    <a:srgbClr val="B608C8"/>
    <a:srgbClr val="EE8012"/>
    <a:srgbClr val="EB9415"/>
    <a:srgbClr val="35CBC4"/>
    <a:srgbClr val="558335"/>
    <a:srgbClr val="EB6FC8"/>
    <a:srgbClr val="000000"/>
    <a:srgbClr val="C9C9C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8603FDC-E32A-4AB5-989C-0864C3EAD2B8}" styleName="主题样式 2 - 强调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DF18680-E054-41AD-8BC1-D1AEF772440D}" styleName="中度样式 2 - 强调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354" autoAdjust="0"/>
    <p:restoredTop sz="98795" autoAdjust="0"/>
  </p:normalViewPr>
  <p:slideViewPr>
    <p:cSldViewPr>
      <p:cViewPr varScale="1">
        <p:scale>
          <a:sx n="56" d="100"/>
          <a:sy n="56" d="100"/>
        </p:scale>
        <p:origin x="-90" y="-756"/>
      </p:cViewPr>
      <p:guideLst>
        <p:guide orient="horz" pos="2205"/>
        <p:guide pos="3840"/>
      </p:guideLst>
    </p:cSldViewPr>
  </p:slideViewPr>
  <p:outlineViewPr>
    <p:cViewPr>
      <p:scale>
        <a:sx n="33" d="100"/>
        <a:sy n="33" d="100"/>
      </p:scale>
      <p:origin x="0" y="9438"/>
    </p:cViewPr>
  </p:outlineViewPr>
  <p:notesTextViewPr>
    <p:cViewPr>
      <p:scale>
        <a:sx n="100" d="100"/>
        <a:sy n="100" d="100"/>
      </p:scale>
      <p:origin x="0" y="0"/>
    </p:cViewPr>
  </p:notesTextViewPr>
  <p:notesViewPr>
    <p:cSldViewPr>
      <p:cViewPr varScale="1">
        <p:scale>
          <a:sx n="41" d="100"/>
          <a:sy n="41" d="100"/>
        </p:scale>
        <p:origin x="-1782" y="-114"/>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b="0" smtClean="0">
                <a:solidFill>
                  <a:schemeClr val="tx1"/>
                </a:solidFill>
                <a:latin typeface="+mn-lt"/>
                <a:ea typeface="+mn-ea"/>
              </a:defRPr>
            </a:lvl1pPr>
          </a:lstStyle>
          <a:p>
            <a:pPr>
              <a:defRPr/>
            </a:pPr>
            <a:fld id="{367A1F79-9674-45EB-B8A6-1351A6753A23}" type="datetimeFigureOut">
              <a:rPr lang="zh-CN" altLang="en-US"/>
              <a:pPr>
                <a:defRPr/>
              </a:pPr>
              <a:t>2019/12/28</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b="0">
                <a:solidFill>
                  <a:schemeClr val="tx1"/>
                </a:solidFill>
                <a:latin typeface="+mn-lt"/>
                <a:ea typeface="+mn-ea"/>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b="0" smtClean="0">
                <a:solidFill>
                  <a:schemeClr val="tx1"/>
                </a:solidFill>
                <a:latin typeface="+mn-lt"/>
                <a:ea typeface="+mn-ea"/>
              </a:defRPr>
            </a:lvl1pPr>
          </a:lstStyle>
          <a:p>
            <a:pPr>
              <a:defRPr/>
            </a:pPr>
            <a:fld id="{74A824B8-E200-4359-8853-E0F6A88E97BD}"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fontAlgn="auto">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fontAlgn="auto">
              <a:spcBef>
                <a:spcPts val="0"/>
              </a:spcBef>
              <a:spcAft>
                <a:spcPts val="0"/>
              </a:spcAft>
              <a:defRPr sz="1200" b="0" smtClean="0">
                <a:solidFill>
                  <a:schemeClr val="tx1"/>
                </a:solidFill>
                <a:latin typeface="+mn-lt"/>
                <a:ea typeface="+mn-ea"/>
              </a:defRPr>
            </a:lvl1pPr>
          </a:lstStyle>
          <a:p>
            <a:pPr>
              <a:defRPr/>
            </a:pPr>
            <a:fld id="{A6695BAE-1F34-42A7-8D3E-D1B8CD91B1BA}" type="datetimeFigureOut">
              <a:rPr lang="zh-CN" altLang="en-US"/>
              <a:pPr>
                <a:defRPr/>
              </a:pPr>
              <a:t>2019/12/28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fontAlgn="auto">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fontAlgn="auto">
              <a:spcBef>
                <a:spcPts val="0"/>
              </a:spcBef>
              <a:spcAft>
                <a:spcPts val="0"/>
              </a:spcAft>
              <a:defRPr sz="1200" b="0" smtClean="0">
                <a:solidFill>
                  <a:schemeClr val="tx1"/>
                </a:solidFill>
                <a:latin typeface="+mn-lt"/>
                <a:ea typeface="+mn-ea"/>
              </a:defRPr>
            </a:lvl1pPr>
          </a:lstStyle>
          <a:p>
            <a:pPr>
              <a:defRPr/>
            </a:pPr>
            <a:fld id="{751922F9-717D-48C6-9265-54BFA63D79C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幻灯片图像占位符 1"/>
          <p:cNvSpPr>
            <a:spLocks noGrp="1" noRot="1" noChangeAspect="1" noTextEdit="1"/>
          </p:cNvSpPr>
          <p:nvPr>
            <p:ph type="sldImg"/>
          </p:nvPr>
        </p:nvSpPr>
        <p:spPr bwMode="auto">
          <a:noFill/>
          <a:ln>
            <a:solidFill>
              <a:srgbClr val="000000"/>
            </a:solidFill>
            <a:miter lim="800000"/>
            <a:headEnd/>
            <a:tailEnd/>
          </a:ln>
        </p:spPr>
      </p:sp>
      <p:sp>
        <p:nvSpPr>
          <p:cNvPr id="86019"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a:p>
        </p:txBody>
      </p:sp>
      <p:sp>
        <p:nvSpPr>
          <p:cNvPr id="86020"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4CAB7FD-21D3-41BA-B92E-E96B567A9861}" type="slidenum">
              <a:rPr lang="zh-CN" altLang="en-US"/>
              <a:pPr fontAlgn="base">
                <a:spcBef>
                  <a:spcPct val="0"/>
                </a:spcBef>
                <a:spcAft>
                  <a:spcPct val="0"/>
                </a:spcAft>
              </a:pPr>
              <a:t>23</a:t>
            </a:fld>
            <a:endParaRPr lang="en-US" altLang="zh-CN"/>
          </a:p>
        </p:txBody>
      </p:sp>
    </p:spTree>
    <p:extLst>
      <p:ext uri="{BB962C8B-B14F-4D97-AF65-F5344CB8AC3E}">
        <p14:creationId xmlns:p14="http://schemas.microsoft.com/office/powerpoint/2010/main" xmlns="" val="35392880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spd="slow"/>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无标题">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142984"/>
            <a:ext cx="10358510" cy="5214974"/>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
        <p:nvSpPr>
          <p:cNvPr id="4"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2071678"/>
            <a:ext cx="10358510" cy="857256"/>
          </a:xfrm>
          <a:prstGeom prst="rect">
            <a:avLst/>
          </a:prstGeom>
        </p:spPr>
        <p:txBody>
          <a:bodyPr/>
          <a:lstStyle>
            <a:lvl1pPr marL="0" indent="72000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1489047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学习目标">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666712" y="1571612"/>
            <a:ext cx="10930014" cy="4643470"/>
          </a:xfrm>
          <a:prstGeom prst="round2SameRect">
            <a:avLst/>
          </a:prstGeom>
          <a:ln/>
        </p:spPr>
        <p:style>
          <a:lnRef idx="2">
            <a:schemeClr val="dk1"/>
          </a:lnRef>
          <a:fillRef idx="1">
            <a:schemeClr val="lt1"/>
          </a:fillRef>
          <a:effectRef idx="0">
            <a:schemeClr val="dk1"/>
          </a:effectRef>
          <a:fontRef idx="none"/>
        </p:style>
        <p:txBody>
          <a:bodyPr/>
          <a:lstStyle>
            <a:lvl1pPr marL="0" indent="720000" hangingPunct="0">
              <a:lnSpc>
                <a:spcPct val="150000"/>
              </a:lnSpc>
              <a:spcBef>
                <a:spcPts val="0"/>
              </a:spcBef>
              <a:buFontTx/>
              <a:buNone/>
              <a:defRPr sz="2800" baseline="0">
                <a:effectLst/>
                <a:latin typeface="华文细黑" pitchFamily="2" charset="-122"/>
                <a:ea typeface="华文细黑" pitchFamily="2" charset="-122"/>
              </a:defRPr>
            </a:lvl1pPr>
          </a:lstStyle>
          <a:p>
            <a:pPr lvl="0"/>
            <a:r>
              <a:rPr lang="zh-CN" altLang="en-US" dirty="0"/>
              <a:t>单击此处编辑母版文本样式</a:t>
            </a:r>
          </a:p>
        </p:txBody>
      </p:sp>
      <p:sp>
        <p:nvSpPr>
          <p:cNvPr id="4" name="下箭头标注 3"/>
          <p:cNvSpPr/>
          <p:nvPr userDrawn="1"/>
        </p:nvSpPr>
        <p:spPr>
          <a:xfrm>
            <a:off x="881026" y="785794"/>
            <a:ext cx="2071702" cy="801529"/>
          </a:xfrm>
          <a:prstGeom prst="downArrowCallout">
            <a:avLst/>
          </a:prstGeom>
          <a:solidFill>
            <a:schemeClr val="accent1">
              <a:lumMod val="75000"/>
            </a:schemeClr>
          </a:solidFill>
        </p:spPr>
        <p:txBody>
          <a:bodyPr wrap="square">
            <a:spAutoFit/>
          </a:bodyPr>
          <a:lstStyle/>
          <a:p>
            <a:pPr algn="ctr"/>
            <a:r>
              <a:rPr lang="zh-CN" altLang="en-US" sz="2800" dirty="0" smtClean="0">
                <a:solidFill>
                  <a:srgbClr val="FFFFFF"/>
                </a:solidFill>
                <a:effectLst>
                  <a:outerShdw blurRad="38100" dist="38100" dir="2700000" algn="tl">
                    <a:srgbClr val="000000">
                      <a:alpha val="43137"/>
                    </a:srgbClr>
                  </a:outerShdw>
                </a:effectLst>
              </a:rPr>
              <a:t>学习目标</a:t>
            </a:r>
            <a:endParaRPr lang="zh-CN" altLang="en-US" sz="2800" dirty="0">
              <a:solidFill>
                <a:srgbClr val="FFFFFF"/>
              </a:solidFill>
              <a:effectLst>
                <a:outerShdw blurRad="38100" dist="38100" dir="2700000" algn="tl">
                  <a:srgbClr val="000000">
                    <a:alpha val="43137"/>
                  </a:srgbClr>
                </a:outerShdw>
              </a:effectLst>
            </a:endParaRPr>
          </a:p>
        </p:txBody>
      </p:sp>
      <p:sp>
        <p:nvSpPr>
          <p:cNvPr id="5"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4214818"/>
            <a:ext cx="10358510" cy="857256"/>
          </a:xfrm>
          <a:prstGeom prst="rect">
            <a:avLst/>
          </a:prstGeom>
        </p:spPr>
        <p:txBody>
          <a:bodyPr/>
          <a:lstStyle>
            <a:lvl1pPr marL="0" indent="720000" hangingPunct="0">
              <a:lnSpc>
                <a:spcPct val="150000"/>
              </a:lnSpc>
              <a:spcBef>
                <a:spcPts val="0"/>
              </a:spcBef>
              <a:buFontTx/>
              <a:buNone/>
              <a:defRPr sz="2800" b="0"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extLst>
      <p:ext uri="{BB962C8B-B14F-4D97-AF65-F5344CB8AC3E}">
        <p14:creationId xmlns:p14="http://schemas.microsoft.com/office/powerpoint/2010/main" xmlns="" val="189791275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无标题">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142984"/>
            <a:ext cx="10358510" cy="785818"/>
          </a:xfrm>
          <a:prstGeom prst="rect">
            <a:avLst/>
          </a:prstGeom>
        </p:spPr>
        <p:txBody>
          <a:bodyPr/>
          <a:lstStyle>
            <a:lvl1pPr marL="0" indent="720000" hangingPunct="0">
              <a:lnSpc>
                <a:spcPct val="150000"/>
              </a:lnSpc>
              <a:spcBef>
                <a:spcPts val="0"/>
              </a:spcBef>
              <a:buFontTx/>
              <a:buNone/>
              <a:defRPr sz="2800" baseline="0">
                <a:solidFill>
                  <a:srgbClr val="0000FF"/>
                </a:solidFill>
                <a:latin typeface="黑体" pitchFamily="49" charset="-122"/>
                <a:ea typeface="黑体" pitchFamily="49" charset="-122"/>
              </a:defRPr>
            </a:lvl1pPr>
          </a:lstStyle>
          <a:p>
            <a:pPr lvl="0"/>
            <a:r>
              <a:rPr lang="zh-CN" altLang="en-US" dirty="0"/>
              <a:t>单击此处编辑母版文本样式</a:t>
            </a:r>
          </a:p>
        </p:txBody>
      </p:sp>
      <p:sp>
        <p:nvSpPr>
          <p:cNvPr id="4"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1785926"/>
            <a:ext cx="10358510" cy="1857388"/>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无标题">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142984"/>
            <a:ext cx="10358510" cy="785818"/>
          </a:xfrm>
          <a:prstGeom prst="rect">
            <a:avLst/>
          </a:prstGeom>
        </p:spPr>
        <p:txBody>
          <a:bodyPr/>
          <a:lstStyle>
            <a:lvl1pPr marL="0" indent="720000" hangingPunct="0">
              <a:lnSpc>
                <a:spcPct val="150000"/>
              </a:lnSpc>
              <a:spcBef>
                <a:spcPts val="0"/>
              </a:spcBef>
              <a:buFontTx/>
              <a:buNone/>
              <a:defRPr sz="2800" baseline="0">
                <a:solidFill>
                  <a:srgbClr val="0000FF"/>
                </a:solidFill>
                <a:latin typeface="黑体" pitchFamily="49" charset="-122"/>
                <a:ea typeface="黑体" pitchFamily="49" charset="-122"/>
              </a:defRPr>
            </a:lvl1pPr>
          </a:lstStyle>
          <a:p>
            <a:pPr lvl="0"/>
            <a:r>
              <a:rPr lang="zh-CN" altLang="en-US" dirty="0"/>
              <a:t>单击此处编辑母版文本样式</a:t>
            </a:r>
          </a:p>
        </p:txBody>
      </p:sp>
      <p:sp>
        <p:nvSpPr>
          <p:cNvPr id="4"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1785926"/>
            <a:ext cx="10358510" cy="1857388"/>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
        <p:nvSpPr>
          <p:cNvPr id="5" name="文本占位符 2">
            <a:extLst>
              <a:ext uri="{FF2B5EF4-FFF2-40B4-BE49-F238E27FC236}">
                <a16:creationId xmlns:a16="http://schemas.microsoft.com/office/drawing/2014/main" xmlns="" id="{6AB94056-D083-4FA4-BDFC-94B0CDBF2131}"/>
              </a:ext>
            </a:extLst>
          </p:cNvPr>
          <p:cNvSpPr>
            <a:spLocks noGrp="1"/>
          </p:cNvSpPr>
          <p:nvPr>
            <p:ph type="body" sz="quarter" idx="12"/>
          </p:nvPr>
        </p:nvSpPr>
        <p:spPr>
          <a:xfrm>
            <a:off x="881026" y="2714620"/>
            <a:ext cx="10358510" cy="1857388"/>
          </a:xfrm>
          <a:prstGeom prst="rect">
            <a:avLst/>
          </a:prstGeom>
        </p:spPr>
        <p:txBody>
          <a:bodyPr/>
          <a:lstStyle>
            <a:lvl1pPr marL="0" indent="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预习导学">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643050"/>
            <a:ext cx="10358510" cy="4357718"/>
          </a:xfrm>
          <a:prstGeom prst="rect">
            <a:avLst/>
          </a:prstGeom>
        </p:spPr>
        <p:txBody>
          <a:bodyPr/>
          <a:lstStyle>
            <a:lvl1pPr marL="0" indent="720000" hangingPunct="0">
              <a:lnSpc>
                <a:spcPct val="150000"/>
              </a:lnSpc>
              <a:spcBef>
                <a:spcPts val="0"/>
              </a:spcBef>
              <a:buFontTx/>
              <a:buNone/>
              <a:defRPr sz="2800" b="0" baseline="0">
                <a:latin typeface="华文细黑" pitchFamily="2" charset="-122"/>
                <a:ea typeface="华文细黑" pitchFamily="2" charset="-122"/>
              </a:defRPr>
            </a:lvl1pPr>
          </a:lstStyle>
          <a:p>
            <a:pPr lvl="0"/>
            <a:r>
              <a:rPr lang="zh-CN" altLang="en-US" dirty="0"/>
              <a:t>单击此处编辑母版文本样式</a:t>
            </a:r>
          </a:p>
        </p:txBody>
      </p:sp>
      <p:sp>
        <p:nvSpPr>
          <p:cNvPr id="8" name="下箭头标注 7"/>
          <p:cNvSpPr/>
          <p:nvPr userDrawn="1"/>
        </p:nvSpPr>
        <p:spPr>
          <a:xfrm>
            <a:off x="881026" y="785794"/>
            <a:ext cx="2071702" cy="801529"/>
          </a:xfrm>
          <a:prstGeom prst="downArrowCallout">
            <a:avLst/>
          </a:prstGeom>
          <a:solidFill>
            <a:schemeClr val="accent1">
              <a:lumMod val="75000"/>
            </a:schemeClr>
          </a:solidFill>
        </p:spPr>
        <p:txBody>
          <a:bodyPr wrap="square">
            <a:spAutoFit/>
          </a:bodyPr>
          <a:lstStyle/>
          <a:p>
            <a:pPr algn="ctr"/>
            <a:r>
              <a:rPr lang="zh-CN" altLang="en-US" sz="2800" dirty="0" smtClean="0">
                <a:solidFill>
                  <a:srgbClr val="FFFFFF"/>
                </a:solidFill>
                <a:effectLst>
                  <a:outerShdw blurRad="38100" dist="38100" dir="2700000" algn="tl">
                    <a:srgbClr val="000000">
                      <a:alpha val="43137"/>
                    </a:srgbClr>
                  </a:outerShdw>
                </a:effectLst>
              </a:rPr>
              <a:t>预习导学</a:t>
            </a:r>
            <a:endParaRPr lang="zh-CN" altLang="en-US" sz="2800" dirty="0">
              <a:solidFill>
                <a:srgbClr val="FFFFFF"/>
              </a:solidFill>
              <a:effectLst>
                <a:outerShdw blurRad="38100" dist="38100" dir="2700000" algn="tl">
                  <a:srgbClr val="000000">
                    <a:alpha val="43137"/>
                  </a:srgbClr>
                </a:outerShdw>
              </a:effectLst>
            </a:endParaRPr>
          </a:p>
        </p:txBody>
      </p:sp>
      <p:sp>
        <p:nvSpPr>
          <p:cNvPr id="5"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2571744"/>
            <a:ext cx="10358510" cy="857256"/>
          </a:xfrm>
          <a:prstGeom prst="rect">
            <a:avLst/>
          </a:prstGeom>
        </p:spPr>
        <p:txBody>
          <a:bodyPr/>
          <a:lstStyle>
            <a:lvl1pPr marL="0" indent="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探究新知">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643050"/>
            <a:ext cx="10358510" cy="4357718"/>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
        <p:nvSpPr>
          <p:cNvPr id="7" name="下箭头标注 6"/>
          <p:cNvSpPr/>
          <p:nvPr userDrawn="1"/>
        </p:nvSpPr>
        <p:spPr>
          <a:xfrm>
            <a:off x="881026" y="785794"/>
            <a:ext cx="2071702" cy="801529"/>
          </a:xfrm>
          <a:prstGeom prst="downArrowCallout">
            <a:avLst/>
          </a:prstGeom>
          <a:solidFill>
            <a:schemeClr val="accent1">
              <a:lumMod val="75000"/>
            </a:schemeClr>
          </a:solidFill>
        </p:spPr>
        <p:txBody>
          <a:bodyPr wrap="square">
            <a:spAutoFit/>
          </a:bodyPr>
          <a:lstStyle/>
          <a:p>
            <a:pPr algn="ctr"/>
            <a:r>
              <a:rPr lang="zh-CN" altLang="en-US" sz="2800" dirty="0" smtClean="0">
                <a:solidFill>
                  <a:srgbClr val="FFFFFF"/>
                </a:solidFill>
                <a:effectLst>
                  <a:outerShdw blurRad="38100" dist="38100" dir="2700000" algn="tl">
                    <a:srgbClr val="000000">
                      <a:alpha val="43137"/>
                    </a:srgbClr>
                  </a:outerShdw>
                </a:effectLst>
              </a:rPr>
              <a:t>合作探究</a:t>
            </a:r>
            <a:endParaRPr lang="zh-CN" altLang="en-US" sz="2800" dirty="0">
              <a:solidFill>
                <a:srgbClr val="FFFFFF"/>
              </a:solidFill>
              <a:effectLst>
                <a:outerShdw blurRad="38100" dist="38100" dir="2700000" algn="tl">
                  <a:srgbClr val="000000">
                    <a:alpha val="43137"/>
                  </a:srgbClr>
                </a:outerShdw>
              </a:effectLst>
            </a:endParaRPr>
          </a:p>
        </p:txBody>
      </p:sp>
      <p:sp>
        <p:nvSpPr>
          <p:cNvPr id="4"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2428868"/>
            <a:ext cx="10358510" cy="785818"/>
          </a:xfrm>
          <a:prstGeom prst="rect">
            <a:avLst/>
          </a:prstGeom>
        </p:spPr>
        <p:txBody>
          <a:bodyPr/>
          <a:lstStyle>
            <a:lvl1pPr marL="0" indent="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无标题">
    <p:spTree>
      <p:nvGrpSpPr>
        <p:cNvPr id="1" name=""/>
        <p:cNvGrpSpPr/>
        <p:nvPr/>
      </p:nvGrpSpPr>
      <p:grpSpPr>
        <a:xfrm>
          <a:off x="0" y="0"/>
          <a:ext cx="0" cy="0"/>
          <a:chOff x="0" y="0"/>
          <a:chExt cx="0" cy="0"/>
        </a:xfrm>
      </p:grpSpPr>
      <p:sp>
        <p:nvSpPr>
          <p:cNvPr id="4"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1571612"/>
            <a:ext cx="10358510" cy="4214842"/>
          </a:xfrm>
          <a:prstGeom prst="rect">
            <a:avLst/>
          </a:prstGeom>
        </p:spPr>
        <p:txBody>
          <a:bodyPr/>
          <a:lstStyle>
            <a:lvl1pPr marL="0" indent="72000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无标题">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142984"/>
            <a:ext cx="10358510" cy="5214974"/>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5" Type="http://schemas.openxmlformats.org/officeDocument/2006/relationships/slideLayout" Target="../slideLayouts/slideLayout7.xml"/><Relationship Id="rId4" Type="http://schemas.openxmlformats.org/officeDocument/2006/relationships/slideLayout" Target="../slideLayouts/slideLayout6.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pic>
        <p:nvPicPr>
          <p:cNvPr id="89090" name="Picture 1"/>
          <p:cNvPicPr>
            <a:picLocks noChangeAspect="1" noChangeArrowheads="1"/>
          </p:cNvPicPr>
          <p:nvPr userDrawn="1"/>
        </p:nvPicPr>
        <p:blipFill>
          <a:blip r:embed="rId4" cstate="print"/>
          <a:srcRect/>
          <a:stretch>
            <a:fillRect/>
          </a:stretch>
        </p:blipFill>
        <p:spPr bwMode="auto">
          <a:xfrm>
            <a:off x="0" y="0"/>
            <a:ext cx="12192000" cy="6858000"/>
          </a:xfrm>
          <a:prstGeom prst="rect">
            <a:avLst/>
          </a:prstGeom>
          <a:noFill/>
          <a:ln w="9525">
            <a:noFill/>
            <a:miter lim="800000"/>
            <a:headEnd/>
            <a:tailEnd/>
          </a:ln>
        </p:spPr>
      </p:pic>
      <p:sp>
        <p:nvSpPr>
          <p:cNvPr id="89091" name="Slide Number Placeholder 5"/>
          <p:cNvSpPr txBox="1">
            <a:spLocks noChangeArrowheads="1"/>
          </p:cNvSpPr>
          <p:nvPr userDrawn="1"/>
        </p:nvSpPr>
        <p:spPr bwMode="auto">
          <a:xfrm>
            <a:off x="11641138" y="6453188"/>
            <a:ext cx="407987" cy="404812"/>
          </a:xfrm>
          <a:prstGeom prst="rect">
            <a:avLst/>
          </a:prstGeom>
          <a:noFill/>
          <a:ln w="9525">
            <a:noFill/>
            <a:miter lim="800000"/>
            <a:headEnd/>
            <a:tailEnd/>
          </a:ln>
        </p:spPr>
        <p:txBody>
          <a:bodyPr lIns="0" tIns="0" rIns="0" bIns="45709" anchor="ctr"/>
          <a:lstStyle/>
          <a:p>
            <a:pPr algn="ctr">
              <a:buFont typeface="Arial" pitchFamily="34" charset="0"/>
              <a:buNone/>
            </a:pPr>
            <a:fld id="{D422CB99-868B-43A7-BE81-7449AC7F803D}" type="slidenum">
              <a:rPr lang="en-US" altLang="zh-CN" sz="1200" b="0">
                <a:solidFill>
                  <a:srgbClr val="F9FBFA"/>
                </a:solidFill>
                <a:latin typeface="微软雅黑" pitchFamily="34" charset="-122"/>
              </a:rPr>
              <a:pPr algn="ctr">
                <a:buFont typeface="Arial" pitchFamily="34" charset="0"/>
                <a:buNone/>
              </a:pPr>
              <a:t>‹#›</a:t>
            </a:fld>
            <a:endParaRPr lang="en-US" altLang="zh-CN" sz="1200" b="0">
              <a:solidFill>
                <a:srgbClr val="F9FBFA"/>
              </a:solidFill>
              <a:latin typeface="微软雅黑" pitchFamily="34" charset="-122"/>
            </a:endParaRPr>
          </a:p>
        </p:txBody>
      </p:sp>
      <p:sp>
        <p:nvSpPr>
          <p:cNvPr id="89092" name="Slide Number Placeholder 5"/>
          <p:cNvSpPr txBox="1">
            <a:spLocks noChangeArrowheads="1"/>
          </p:cNvSpPr>
          <p:nvPr userDrawn="1"/>
        </p:nvSpPr>
        <p:spPr bwMode="auto">
          <a:xfrm>
            <a:off x="11641138" y="6453188"/>
            <a:ext cx="407987" cy="404812"/>
          </a:xfrm>
          <a:prstGeom prst="rect">
            <a:avLst/>
          </a:prstGeom>
          <a:noFill/>
          <a:ln w="9525">
            <a:noFill/>
            <a:miter lim="800000"/>
            <a:headEnd/>
            <a:tailEnd/>
          </a:ln>
        </p:spPr>
        <p:txBody>
          <a:bodyPr lIns="0" tIns="0" rIns="0" bIns="45709" anchor="ctr"/>
          <a:lstStyle/>
          <a:p>
            <a:pPr algn="ctr">
              <a:buFont typeface="Arial" pitchFamily="34" charset="0"/>
              <a:buNone/>
            </a:pPr>
            <a:fld id="{DAC4F539-E542-443C-8D1B-154377A4059F}" type="slidenum">
              <a:rPr lang="en-US" altLang="zh-CN" sz="1200" b="0">
                <a:solidFill>
                  <a:srgbClr val="F9FBFA"/>
                </a:solidFill>
                <a:latin typeface="微软雅黑" pitchFamily="34" charset="-122"/>
              </a:rPr>
              <a:pPr algn="ctr">
                <a:buFont typeface="Arial" pitchFamily="34" charset="0"/>
                <a:buNone/>
              </a:pPr>
              <a:t>‹#›</a:t>
            </a:fld>
            <a:endParaRPr lang="en-US" altLang="zh-CN" sz="1200" b="0">
              <a:solidFill>
                <a:srgbClr val="F9FBFA"/>
              </a:solidFill>
              <a:latin typeface="微软雅黑" pitchFamily="34" charset="-122"/>
            </a:endParaRPr>
          </a:p>
        </p:txBody>
      </p:sp>
    </p:spTree>
  </p:cSld>
  <p:clrMap bg1="dk2" tx1="lt1" bg2="dk1" tx2="lt2" accent1="accent1" accent2="accent2" accent3="accent3" accent4="accent4" accent5="accent5" accent6="accent6" hlink="hlink" folHlink="folHlink"/>
  <p:sldLayoutIdLst>
    <p:sldLayoutId id="2147483657" r:id="rId1"/>
    <p:sldLayoutId id="2147483690" r:id="rId2"/>
  </p:sldLayoutIdLst>
  <p:transition spd="slow"/>
  <p:hf hdr="0" ftr="0" dt="0"/>
  <p:txStyles>
    <p:titleStyle>
      <a:lvl1pPr algn="ctr" rtl="0" fontAlgn="base">
        <a:spcBef>
          <a:spcPct val="0"/>
        </a:spcBef>
        <a:spcAft>
          <a:spcPct val="0"/>
        </a:spcAft>
        <a:defRPr sz="4400">
          <a:solidFill>
            <a:schemeClr val="tx1"/>
          </a:solidFill>
          <a:latin typeface="+mj-lt"/>
          <a:ea typeface="+mj-ea"/>
          <a:cs typeface="+mj-cs"/>
        </a:defRPr>
      </a:lvl1pPr>
      <a:lvl2pPr algn="ctr" rtl="0" fontAlgn="base">
        <a:spcBef>
          <a:spcPct val="0"/>
        </a:spcBef>
        <a:spcAft>
          <a:spcPct val="0"/>
        </a:spcAft>
        <a:defRPr sz="4400">
          <a:solidFill>
            <a:schemeClr val="tx1"/>
          </a:solidFill>
          <a:latin typeface="Arial" pitchFamily="34" charset="0"/>
          <a:ea typeface="宋体" pitchFamily="2" charset="-122"/>
        </a:defRPr>
      </a:lvl2pPr>
      <a:lvl3pPr algn="ctr" rtl="0" fontAlgn="base">
        <a:spcBef>
          <a:spcPct val="0"/>
        </a:spcBef>
        <a:spcAft>
          <a:spcPct val="0"/>
        </a:spcAft>
        <a:defRPr sz="4400">
          <a:solidFill>
            <a:schemeClr val="tx1"/>
          </a:solidFill>
          <a:latin typeface="Arial" pitchFamily="34" charset="0"/>
          <a:ea typeface="宋体" pitchFamily="2" charset="-122"/>
        </a:defRPr>
      </a:lvl3pPr>
      <a:lvl4pPr algn="ctr" rtl="0" fontAlgn="base">
        <a:spcBef>
          <a:spcPct val="0"/>
        </a:spcBef>
        <a:spcAft>
          <a:spcPct val="0"/>
        </a:spcAft>
        <a:defRPr sz="4400">
          <a:solidFill>
            <a:schemeClr val="tx1"/>
          </a:solidFill>
          <a:latin typeface="Arial" pitchFamily="34" charset="0"/>
          <a:ea typeface="宋体" pitchFamily="2" charset="-122"/>
        </a:defRPr>
      </a:lvl4pPr>
      <a:lvl5pPr algn="ctr" rtl="0" fontAlgn="base">
        <a:spcBef>
          <a:spcPct val="0"/>
        </a:spcBef>
        <a:spcAft>
          <a:spcPct val="0"/>
        </a:spcAft>
        <a:defRPr sz="4400">
          <a:solidFill>
            <a:schemeClr val="tx1"/>
          </a:solidFill>
          <a:latin typeface="Arial" pitchFamily="34" charset="0"/>
          <a:ea typeface="宋体" pitchFamily="2" charset="-122"/>
        </a:defRPr>
      </a:lvl5pPr>
      <a:lvl6pPr marL="457200" algn="ctr" rtl="0" fontAlgn="base">
        <a:spcBef>
          <a:spcPct val="0"/>
        </a:spcBef>
        <a:spcAft>
          <a:spcPct val="0"/>
        </a:spcAft>
        <a:defRPr sz="4400">
          <a:solidFill>
            <a:schemeClr val="tx1"/>
          </a:solidFill>
          <a:latin typeface="Arial" pitchFamily="34" charset="0"/>
          <a:ea typeface="宋体" pitchFamily="2" charset="-122"/>
        </a:defRPr>
      </a:lvl6pPr>
      <a:lvl7pPr marL="914400" algn="ctr" rtl="0" fontAlgn="base">
        <a:spcBef>
          <a:spcPct val="0"/>
        </a:spcBef>
        <a:spcAft>
          <a:spcPct val="0"/>
        </a:spcAft>
        <a:defRPr sz="4400">
          <a:solidFill>
            <a:schemeClr val="tx1"/>
          </a:solidFill>
          <a:latin typeface="Arial" pitchFamily="34" charset="0"/>
          <a:ea typeface="宋体" pitchFamily="2" charset="-122"/>
        </a:defRPr>
      </a:lvl7pPr>
      <a:lvl8pPr marL="1371600" algn="ctr" rtl="0" fontAlgn="base">
        <a:spcBef>
          <a:spcPct val="0"/>
        </a:spcBef>
        <a:spcAft>
          <a:spcPct val="0"/>
        </a:spcAft>
        <a:defRPr sz="4400">
          <a:solidFill>
            <a:schemeClr val="tx1"/>
          </a:solidFill>
          <a:latin typeface="Arial" pitchFamily="34" charset="0"/>
          <a:ea typeface="宋体" pitchFamily="2" charset="-122"/>
        </a:defRPr>
      </a:lvl8pPr>
      <a:lvl9pPr marL="1828800" algn="ctr" rtl="0" fontAlgn="base">
        <a:spcBef>
          <a:spcPct val="0"/>
        </a:spcBef>
        <a:spcAft>
          <a:spcPct val="0"/>
        </a:spcAft>
        <a:defRPr sz="4400">
          <a:solidFill>
            <a:schemeClr val="tx1"/>
          </a:solidFill>
          <a:latin typeface="Arial" pitchFamily="34" charset="0"/>
          <a:ea typeface="宋体" pitchFamily="2" charset="-122"/>
        </a:defRPr>
      </a:lvl9pPr>
    </p:titleStyle>
    <p:bodyStyle>
      <a:lvl1pPr marL="342900" indent="-342900" algn="l" rtl="0" fontAlgn="base">
        <a:spcBef>
          <a:spcPct val="20000"/>
        </a:spcBef>
        <a:spcAft>
          <a:spcPct val="0"/>
        </a:spcAft>
        <a:buFont typeface="Arial" pitchFamily="34" charset="0"/>
        <a:buChar char="•"/>
        <a:defRPr sz="3200">
          <a:solidFill>
            <a:schemeClr val="tx1"/>
          </a:solidFill>
          <a:latin typeface="+mn-lt"/>
          <a:ea typeface="+mn-ea"/>
          <a:cs typeface="+mn-cs"/>
        </a:defRPr>
      </a:lvl1pPr>
      <a:lvl2pPr marL="742950" indent="-285750" algn="l" rtl="0" fontAlgn="base">
        <a:spcBef>
          <a:spcPct val="20000"/>
        </a:spcBef>
        <a:spcAft>
          <a:spcPct val="0"/>
        </a:spcAft>
        <a:buFont typeface="Arial" pitchFamily="34" charset="0"/>
        <a:buChar char="–"/>
        <a:defRPr sz="2800">
          <a:solidFill>
            <a:schemeClr val="tx1"/>
          </a:solidFill>
          <a:latin typeface="+mn-lt"/>
          <a:ea typeface="+mn-ea"/>
        </a:defRPr>
      </a:lvl2pPr>
      <a:lvl3pPr marL="1143000" indent="-228600" algn="l" rtl="0" fontAlgn="base">
        <a:spcBef>
          <a:spcPct val="20000"/>
        </a:spcBef>
        <a:spcAft>
          <a:spcPct val="0"/>
        </a:spcAft>
        <a:buFont typeface="Arial" pitchFamily="34" charset="0"/>
        <a:buChar char="•"/>
        <a:defRPr sz="2400">
          <a:solidFill>
            <a:schemeClr val="tx1"/>
          </a:solidFill>
          <a:latin typeface="+mn-lt"/>
          <a:ea typeface="+mn-ea"/>
        </a:defRPr>
      </a:lvl3pPr>
      <a:lvl4pPr marL="1600200" indent="-228600" algn="l" rtl="0" fontAlgn="base">
        <a:spcBef>
          <a:spcPct val="20000"/>
        </a:spcBef>
        <a:spcAft>
          <a:spcPct val="0"/>
        </a:spcAft>
        <a:buFont typeface="Arial" pitchFamily="34" charset="0"/>
        <a:buChar char="–"/>
        <a:defRPr sz="2000">
          <a:solidFill>
            <a:schemeClr val="tx1"/>
          </a:solidFill>
          <a:latin typeface="+mn-lt"/>
          <a:ea typeface="+mn-ea"/>
        </a:defRPr>
      </a:lvl4pPr>
      <a:lvl5pPr marL="2057400" indent="-228600" algn="l" rtl="0" fontAlgn="base">
        <a:spcBef>
          <a:spcPct val="20000"/>
        </a:spcBef>
        <a:spcAft>
          <a:spcPct val="0"/>
        </a:spcAft>
        <a:buFont typeface="Arial" pitchFamily="34" charset="0"/>
        <a:buChar char="»"/>
        <a:defRPr sz="2000">
          <a:solidFill>
            <a:schemeClr val="tx1"/>
          </a:solidFill>
          <a:latin typeface="+mn-lt"/>
          <a:ea typeface="+mn-ea"/>
        </a:defRPr>
      </a:lvl5pPr>
      <a:lvl6pPr marL="2514600" indent="-228600" algn="l" rtl="0" fontAlgn="base">
        <a:spcBef>
          <a:spcPct val="20000"/>
        </a:spcBef>
        <a:spcAft>
          <a:spcPct val="0"/>
        </a:spcAft>
        <a:buFont typeface="Arial" pitchFamily="34" charset="0"/>
        <a:buChar char="»"/>
        <a:defRPr sz="2000">
          <a:solidFill>
            <a:schemeClr val="tx1"/>
          </a:solidFill>
          <a:latin typeface="+mn-lt"/>
          <a:ea typeface="+mn-ea"/>
        </a:defRPr>
      </a:lvl6pPr>
      <a:lvl7pPr marL="2971800" indent="-228600" algn="l" rtl="0" fontAlgn="base">
        <a:spcBef>
          <a:spcPct val="20000"/>
        </a:spcBef>
        <a:spcAft>
          <a:spcPct val="0"/>
        </a:spcAft>
        <a:buFont typeface="Arial" pitchFamily="34" charset="0"/>
        <a:buChar char="»"/>
        <a:defRPr sz="2000">
          <a:solidFill>
            <a:schemeClr val="tx1"/>
          </a:solidFill>
          <a:latin typeface="+mn-lt"/>
          <a:ea typeface="+mn-ea"/>
        </a:defRPr>
      </a:lvl7pPr>
      <a:lvl8pPr marL="3429000" indent="-228600" algn="l" rtl="0" fontAlgn="base">
        <a:spcBef>
          <a:spcPct val="20000"/>
        </a:spcBef>
        <a:spcAft>
          <a:spcPct val="0"/>
        </a:spcAft>
        <a:buFont typeface="Arial" pitchFamily="34" charset="0"/>
        <a:buChar char="»"/>
        <a:defRPr sz="2000">
          <a:solidFill>
            <a:schemeClr val="tx1"/>
          </a:solidFill>
          <a:latin typeface="+mn-lt"/>
          <a:ea typeface="+mn-ea"/>
        </a:defRPr>
      </a:lvl8pPr>
      <a:lvl9pPr marL="3886200" indent="-228600" algn="l" rtl="0" fontAlgn="base">
        <a:spcBef>
          <a:spcPct val="20000"/>
        </a:spcBef>
        <a:spcAft>
          <a:spcPct val="0"/>
        </a:spcAft>
        <a:buFont typeface="Arial" pitchFamily="34" charset="0"/>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6" name="Rectangle 5">
            <a:extLst>
              <a:ext uri="{FF2B5EF4-FFF2-40B4-BE49-F238E27FC236}">
                <a16:creationId xmlns:a16="http://schemas.microsoft.com/office/drawing/2014/main" xmlns="" id="{90C972B7-75CB-4FE4-A103-D9FCE618E341}"/>
              </a:ext>
            </a:extLst>
          </p:cNvPr>
          <p:cNvSpPr>
            <a:spLocks noChangeArrowheads="1"/>
          </p:cNvSpPr>
          <p:nvPr userDrawn="1"/>
        </p:nvSpPr>
        <p:spPr bwMode="auto">
          <a:xfrm rot="-5400000">
            <a:off x="10285380" y="19160"/>
            <a:ext cx="1059087" cy="1008063"/>
          </a:xfrm>
          <a:custGeom>
            <a:avLst/>
            <a:gdLst/>
            <a:ahLst/>
            <a:cxnLst>
              <a:cxn ang="0">
                <a:pos x="29842" y="0"/>
              </a:cxn>
              <a:cxn ang="0">
                <a:pos x="4732299" y="0"/>
              </a:cxn>
              <a:cxn ang="0">
                <a:pos x="4732299" y="655200"/>
              </a:cxn>
              <a:cxn ang="0">
                <a:pos x="0" y="655200"/>
              </a:cxn>
              <a:cxn ang="0">
                <a:pos x="0" y="651669"/>
              </a:cxn>
              <a:cxn ang="0">
                <a:pos x="25384" y="651669"/>
              </a:cxn>
              <a:cxn ang="0">
                <a:pos x="393662" y="323851"/>
              </a:cxn>
            </a:cxnLst>
            <a:rect l="0" t="0" r="r" b="b"/>
            <a:pathLst>
              <a:path w="4732299" h="655200">
                <a:moveTo>
                  <a:pt x="29842" y="0"/>
                </a:moveTo>
                <a:lnTo>
                  <a:pt x="4732299" y="0"/>
                </a:lnTo>
                <a:lnTo>
                  <a:pt x="4732299" y="655200"/>
                </a:lnTo>
                <a:lnTo>
                  <a:pt x="0" y="655200"/>
                </a:lnTo>
                <a:lnTo>
                  <a:pt x="0" y="651669"/>
                </a:lnTo>
                <a:lnTo>
                  <a:pt x="25384" y="651669"/>
                </a:lnTo>
                <a:lnTo>
                  <a:pt x="393662" y="323851"/>
                </a:lnTo>
                <a:close/>
              </a:path>
            </a:pathLst>
          </a:custGeom>
          <a:solidFill>
            <a:srgbClr val="FFFFFF">
              <a:alpha val="85097"/>
            </a:srgbClr>
          </a:solidFill>
          <a:ln w="3175" cap="flat" cmpd="sng" algn="ctr">
            <a:noFill/>
            <a:prstDash val="solid"/>
            <a:round/>
            <a:headEnd/>
            <a:tailEnd/>
          </a:ln>
          <a:effectLst>
            <a:outerShdw dist="38100" dir="5400000" algn="t" rotWithShape="0">
              <a:srgbClr val="000000">
                <a:alpha val="39999"/>
              </a:srgbClr>
            </a:outerShdw>
          </a:effectLst>
        </p:spPr>
        <p:txBody>
          <a:bodyPr anchor="ctr"/>
          <a:lstStyle/>
          <a:p>
            <a:endParaRPr lang="zh-CN" altLang="en-US"/>
          </a:p>
        </p:txBody>
      </p:sp>
      <p:sp>
        <p:nvSpPr>
          <p:cNvPr id="7" name="矩形 9">
            <a:extLst>
              <a:ext uri="{FF2B5EF4-FFF2-40B4-BE49-F238E27FC236}">
                <a16:creationId xmlns:a16="http://schemas.microsoft.com/office/drawing/2014/main" xmlns="" id="{4B876050-6EAA-4FC6-AA85-6FF1AFFCB4FE}"/>
              </a:ext>
            </a:extLst>
          </p:cNvPr>
          <p:cNvSpPr/>
          <p:nvPr userDrawn="1"/>
        </p:nvSpPr>
        <p:spPr>
          <a:xfrm>
            <a:off x="1452530" y="0"/>
            <a:ext cx="10739470" cy="542925"/>
          </a:xfrm>
          <a:prstGeom prst="snip2DiagRect">
            <a:avLst>
              <a:gd name="adj1" fmla="val 50000"/>
              <a:gd name="adj2" fmla="val 16667"/>
            </a:avLst>
          </a:prstGeom>
          <a:solidFill>
            <a:schemeClr val="accent1">
              <a:lumMod val="60000"/>
              <a:lumOff val="40000"/>
            </a:schemeClr>
          </a:solidFill>
          <a:ln>
            <a:noFill/>
          </a:ln>
          <a:effectLst/>
        </p:spPr>
        <p:style>
          <a:lnRef idx="1">
            <a:schemeClr val="dk1"/>
          </a:lnRef>
          <a:fillRef idx="3">
            <a:schemeClr val="dk1"/>
          </a:fillRef>
          <a:effectRef idx="2">
            <a:schemeClr val="dk1"/>
          </a:effectRef>
          <a:fontRef idx="minor">
            <a:schemeClr val="lt1"/>
          </a:fontRef>
        </p:style>
        <p:txBody>
          <a:bodyPr anchor="ctr"/>
          <a:lstStyle/>
          <a:p>
            <a:pPr algn="ctr" fontAlgn="auto">
              <a:spcBef>
                <a:spcPts val="0"/>
              </a:spcBef>
              <a:spcAft>
                <a:spcPts val="0"/>
              </a:spcAft>
              <a:defRPr/>
            </a:pPr>
            <a:endParaRPr lang="en-US" sz="1800" b="0"/>
          </a:p>
        </p:txBody>
      </p:sp>
      <p:sp>
        <p:nvSpPr>
          <p:cNvPr id="9" name="矩形 12">
            <a:extLst>
              <a:ext uri="{FF2B5EF4-FFF2-40B4-BE49-F238E27FC236}">
                <a16:creationId xmlns:a16="http://schemas.microsoft.com/office/drawing/2014/main" xmlns="" id="{E9B06FAD-39AE-4A0A-AA38-3ACDEF7CD4D7}"/>
              </a:ext>
            </a:extLst>
          </p:cNvPr>
          <p:cNvSpPr/>
          <p:nvPr userDrawn="1"/>
        </p:nvSpPr>
        <p:spPr>
          <a:xfrm>
            <a:off x="0" y="106785"/>
            <a:ext cx="1353568" cy="369887"/>
          </a:xfrm>
          <a:prstGeom prst="rect">
            <a:avLst/>
          </a:prstGeom>
        </p:spPr>
        <p:txBody>
          <a:bodyPr/>
          <a:lstStyle/>
          <a:p>
            <a:pPr algn="dist" fontAlgn="auto">
              <a:spcBef>
                <a:spcPts val="0"/>
              </a:spcBef>
              <a:spcAft>
                <a:spcPts val="0"/>
              </a:spcAft>
              <a:defRPr/>
            </a:pPr>
            <a:r>
              <a:rPr lang="zh-CN" altLang="en-US" sz="1600" b="0" dirty="0">
                <a:solidFill>
                  <a:srgbClr val="0070C0"/>
                </a:solidFill>
                <a:latin typeface="微软雅黑" pitchFamily="34" charset="-122"/>
              </a:rPr>
              <a:t>第  </a:t>
            </a:r>
            <a:fld id="{E29A5833-BF3C-46DD-ABB9-8C7DF1E18923}" type="slidenum">
              <a:rPr lang="zh-CN" altLang="en-US" sz="1600" b="1" smtClean="0">
                <a:solidFill>
                  <a:srgbClr val="0070C0"/>
                </a:solidFill>
                <a:latin typeface="+mn-lt"/>
                <a:ea typeface="+mn-ea"/>
              </a:rPr>
              <a:pPr algn="dist" fontAlgn="auto">
                <a:spcBef>
                  <a:spcPts val="0"/>
                </a:spcBef>
                <a:spcAft>
                  <a:spcPts val="0"/>
                </a:spcAft>
                <a:defRPr/>
              </a:pPr>
              <a:t>‹#›</a:t>
            </a:fld>
            <a:r>
              <a:rPr lang="zh-CN" altLang="en-US" sz="1600" b="0" dirty="0">
                <a:solidFill>
                  <a:srgbClr val="0070C0"/>
                </a:solidFill>
                <a:latin typeface="+mn-lt"/>
                <a:ea typeface="+mn-ea"/>
              </a:rPr>
              <a:t>  </a:t>
            </a:r>
            <a:r>
              <a:rPr lang="zh-CN" altLang="en-US" sz="1600" b="0" dirty="0">
                <a:solidFill>
                  <a:srgbClr val="0070C0"/>
                </a:solidFill>
                <a:latin typeface="微软雅黑" pitchFamily="34" charset="-122"/>
              </a:rPr>
              <a:t>页</a:t>
            </a:r>
          </a:p>
        </p:txBody>
      </p:sp>
      <p:sp>
        <p:nvSpPr>
          <p:cNvPr id="12" name="Rectangle 5">
            <a:extLst>
              <a:ext uri="{FF2B5EF4-FFF2-40B4-BE49-F238E27FC236}">
                <a16:creationId xmlns:a16="http://schemas.microsoft.com/office/drawing/2014/main" xmlns="" id="{87DB1F45-732C-4526-A59D-CF5FB69A3C21}"/>
              </a:ext>
            </a:extLst>
          </p:cNvPr>
          <p:cNvSpPr>
            <a:spLocks noChangeArrowheads="1"/>
          </p:cNvSpPr>
          <p:nvPr userDrawn="1"/>
        </p:nvSpPr>
        <p:spPr bwMode="auto">
          <a:xfrm rot="-5400000">
            <a:off x="10288506" y="22336"/>
            <a:ext cx="1052736" cy="1008063"/>
          </a:xfrm>
          <a:custGeom>
            <a:avLst/>
            <a:gdLst/>
            <a:ahLst/>
            <a:cxnLst>
              <a:cxn ang="0">
                <a:pos x="29842" y="0"/>
              </a:cxn>
              <a:cxn ang="0">
                <a:pos x="4732299" y="0"/>
              </a:cxn>
              <a:cxn ang="0">
                <a:pos x="4732299" y="655200"/>
              </a:cxn>
              <a:cxn ang="0">
                <a:pos x="0" y="655200"/>
              </a:cxn>
              <a:cxn ang="0">
                <a:pos x="0" y="651669"/>
              </a:cxn>
              <a:cxn ang="0">
                <a:pos x="25384" y="651669"/>
              </a:cxn>
              <a:cxn ang="0">
                <a:pos x="393662" y="323851"/>
              </a:cxn>
            </a:cxnLst>
            <a:rect l="0" t="0" r="r" b="b"/>
            <a:pathLst>
              <a:path w="4732299" h="655200">
                <a:moveTo>
                  <a:pt x="29842" y="0"/>
                </a:moveTo>
                <a:lnTo>
                  <a:pt x="4732299" y="0"/>
                </a:lnTo>
                <a:lnTo>
                  <a:pt x="4732299" y="655200"/>
                </a:lnTo>
                <a:lnTo>
                  <a:pt x="0" y="655200"/>
                </a:lnTo>
                <a:lnTo>
                  <a:pt x="0" y="651669"/>
                </a:lnTo>
                <a:lnTo>
                  <a:pt x="25384" y="651669"/>
                </a:lnTo>
                <a:lnTo>
                  <a:pt x="393662" y="323851"/>
                </a:lnTo>
                <a:close/>
              </a:path>
            </a:pathLst>
          </a:custGeom>
          <a:solidFill>
            <a:srgbClr val="FFFFFF">
              <a:alpha val="85097"/>
            </a:srgbClr>
          </a:solidFill>
          <a:ln w="3175" cap="flat" cmpd="sng" algn="ctr">
            <a:noFill/>
            <a:prstDash val="solid"/>
            <a:round/>
            <a:headEnd/>
            <a:tailEnd/>
          </a:ln>
          <a:effectLst>
            <a:outerShdw dist="38100" dir="5400000" algn="t" rotWithShape="0">
              <a:srgbClr val="000000">
                <a:alpha val="39999"/>
              </a:srgbClr>
            </a:outerShdw>
          </a:effectLst>
        </p:spPr>
        <p:txBody>
          <a:bodyPr anchor="ctr"/>
          <a:lstStyle/>
          <a:p>
            <a:endParaRPr lang="zh-CN" altLang="en-US"/>
          </a:p>
        </p:txBody>
      </p:sp>
      <p:sp>
        <p:nvSpPr>
          <p:cNvPr id="13" name="TextBox 13">
            <a:extLst>
              <a:ext uri="{FF2B5EF4-FFF2-40B4-BE49-F238E27FC236}">
                <a16:creationId xmlns:a16="http://schemas.microsoft.com/office/drawing/2014/main" xmlns="" id="{AB1CAB90-8933-4F54-8877-27446346C721}"/>
              </a:ext>
            </a:extLst>
          </p:cNvPr>
          <p:cNvSpPr txBox="1"/>
          <p:nvPr userDrawn="1"/>
        </p:nvSpPr>
        <p:spPr>
          <a:xfrm>
            <a:off x="10302911" y="173038"/>
            <a:ext cx="1008063" cy="338554"/>
          </a:xfrm>
          <a:prstGeom prst="rect">
            <a:avLst/>
          </a:prstGeom>
          <a:noFill/>
          <a:effectLst/>
        </p:spPr>
        <p:txBody>
          <a:bodyPr>
            <a:spAutoFit/>
          </a:bodyPr>
          <a:lstStyle/>
          <a:p>
            <a:pPr algn="ctr" fontAlgn="auto">
              <a:spcBef>
                <a:spcPts val="0"/>
              </a:spcBef>
              <a:spcAft>
                <a:spcPts val="0"/>
              </a:spcAft>
              <a:defRPr/>
            </a:pPr>
            <a:r>
              <a:rPr lang="zh-CN" altLang="en-US" sz="1600" b="1" dirty="0" smtClean="0">
                <a:solidFill>
                  <a:schemeClr val="tx1"/>
                </a:solidFill>
                <a:latin typeface="微软雅黑" pitchFamily="34" charset="-122"/>
              </a:rPr>
              <a:t>第四单元</a:t>
            </a:r>
            <a:endParaRPr lang="en-US" altLang="zh-CN" sz="1600" b="1" dirty="0">
              <a:solidFill>
                <a:schemeClr val="tx1"/>
              </a:solidFill>
              <a:latin typeface="微软雅黑" pitchFamily="34" charset="-122"/>
            </a:endParaRPr>
          </a:p>
        </p:txBody>
      </p:sp>
      <p:sp>
        <p:nvSpPr>
          <p:cNvPr id="14" name="TextBox 15">
            <a:extLst>
              <a:ext uri="{FF2B5EF4-FFF2-40B4-BE49-F238E27FC236}">
                <a16:creationId xmlns:a16="http://schemas.microsoft.com/office/drawing/2014/main" xmlns="" id="{2C3804B7-DF39-4FDD-983B-BA3CDF4C0456}"/>
              </a:ext>
            </a:extLst>
          </p:cNvPr>
          <p:cNvSpPr txBox="1"/>
          <p:nvPr userDrawn="1"/>
        </p:nvSpPr>
        <p:spPr>
          <a:xfrm>
            <a:off x="10310842" y="614016"/>
            <a:ext cx="1008063" cy="369332"/>
          </a:xfrm>
          <a:prstGeom prst="rect">
            <a:avLst/>
          </a:prstGeom>
          <a:noFill/>
          <a:effectLst/>
        </p:spPr>
        <p:txBody>
          <a:bodyPr>
            <a:spAutoFit/>
          </a:bodyPr>
          <a:lstStyle/>
          <a:p>
            <a:pPr algn="ctr"/>
            <a:r>
              <a:rPr lang="en-US" altLang="zh-CN" sz="1800" b="1" dirty="0" smtClean="0">
                <a:solidFill>
                  <a:schemeClr val="accent5">
                    <a:lumMod val="50000"/>
                  </a:schemeClr>
                </a:solidFill>
                <a:latin typeface="微软雅黑" pitchFamily="34" charset="-122"/>
              </a:rPr>
              <a:t>14</a:t>
            </a:r>
            <a:endParaRPr lang="en-US" altLang="zh-CN" sz="1800" b="1" dirty="0">
              <a:solidFill>
                <a:schemeClr val="accent5">
                  <a:lumMod val="50000"/>
                </a:schemeClr>
              </a:solidFill>
              <a:latin typeface="微软雅黑" pitchFamily="34" charset="-122"/>
            </a:endParaRPr>
          </a:p>
        </p:txBody>
      </p:sp>
      <p:cxnSp>
        <p:nvCxnSpPr>
          <p:cNvPr id="17" name="直接连接符 16">
            <a:extLst>
              <a:ext uri="{FF2B5EF4-FFF2-40B4-BE49-F238E27FC236}">
                <a16:creationId xmlns:a16="http://schemas.microsoft.com/office/drawing/2014/main" xmlns="" id="{0804E4FB-3903-488F-BBD8-8EC5686172E5}"/>
              </a:ext>
            </a:extLst>
          </p:cNvPr>
          <p:cNvCxnSpPr/>
          <p:nvPr userDrawn="1"/>
        </p:nvCxnSpPr>
        <p:spPr>
          <a:xfrm>
            <a:off x="10455355" y="536575"/>
            <a:ext cx="720725" cy="0"/>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80779425"/>
      </p:ext>
    </p:extLst>
  </p:cSld>
  <p:clrMap bg1="lt1" tx1="dk1" bg2="lt2" tx2="dk2" accent1="accent1" accent2="accent2" accent3="accent3" accent4="accent4" accent5="accent5" accent6="accent6" hlink="hlink" folHlink="folHlink"/>
  <p:sldLayoutIdLst>
    <p:sldLayoutId id="2147483674" r:id="rId1"/>
    <p:sldLayoutId id="2147483696" r:id="rId2"/>
    <p:sldLayoutId id="2147483698" r:id="rId3"/>
    <p:sldLayoutId id="2147483694" r:id="rId4"/>
    <p:sldLayoutId id="2147483693" r:id="rId5"/>
    <p:sldLayoutId id="2147483699" r:id="rId6"/>
    <p:sldLayoutId id="2147483691" r:id="rId7"/>
    <p:sldLayoutId id="2147483695"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package" Target="../embeddings/Microsoft_Office_Word___1.docx"/><Relationship Id="rId2" Type="http://schemas.openxmlformats.org/officeDocument/2006/relationships/slideLayout" Target="../slideLayouts/slideLayout5.xml"/><Relationship Id="rId1" Type="http://schemas.openxmlformats.org/officeDocument/2006/relationships/vmlDrawing" Target="../drawings/vmlDrawing1.v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PA_文本框 26">
            <a:extLst>
              <a:ext uri="{FF2B5EF4-FFF2-40B4-BE49-F238E27FC236}">
                <a16:creationId xmlns:a16="http://schemas.microsoft.com/office/drawing/2014/main" xmlns="" id="{BF4CD2C8-D272-4AC8-B9D7-A5F0AF826858}"/>
              </a:ext>
            </a:extLst>
          </p:cNvPr>
          <p:cNvSpPr txBox="1"/>
          <p:nvPr/>
        </p:nvSpPr>
        <p:spPr>
          <a:xfrm>
            <a:off x="595274" y="428604"/>
            <a:ext cx="3338411" cy="523220"/>
          </a:xfrm>
          <a:prstGeom prst="rect">
            <a:avLst/>
          </a:prstGeom>
          <a:solidFill>
            <a:srgbClr val="FFFFFF"/>
          </a:solidFill>
          <a:ln w="12700">
            <a:miter lim="400000"/>
          </a:ln>
          <a:extLst>
            <a:ext uri="{C572A759-6A51-4108-AA02-DFA0A04FC94B}">
              <ma14:wrappingTextBoxFlag xmlns="" xmlns:ma14="http://schemas.microsoft.com/office/mac/drawingml/2011/main" val="1"/>
            </a:ext>
          </a:extLst>
        </p:spPr>
        <p:txBody>
          <a:bodyPr wrap="none" lIns="45719" rIns="45719">
            <a:spAutoFit/>
          </a:bodyPr>
          <a:lstStyle>
            <a:lvl1pPr algn="ctr">
              <a:defRPr sz="4000">
                <a:solidFill>
                  <a:srgbClr val="3F403E"/>
                </a:solidFill>
                <a:latin typeface="微软雅黑"/>
                <a:ea typeface="微软雅黑"/>
                <a:cs typeface="微软雅黑"/>
                <a:sym typeface="微软雅黑"/>
              </a:defRPr>
            </a:lvl1pPr>
          </a:lstStyle>
          <a:p>
            <a:r>
              <a:rPr lang="zh-CN" altLang="en-US" sz="28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Fill>
                  <a:solidFill>
                    <a:srgbClr val="0000FF"/>
                  </a:solidFill>
                </a:uFill>
                <a:latin typeface="黑体" panose="02010609060101010101" pitchFamily="49" charset="-122"/>
                <a:ea typeface="黑体" panose="02010609060101010101" pitchFamily="49" charset="-122"/>
              </a:rPr>
              <a:t>导学案课堂同步用书</a:t>
            </a:r>
            <a:endParaRPr sz="28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Fill>
                <a:solidFill>
                  <a:srgbClr val="0000FF"/>
                </a:solidFill>
              </a:uFill>
              <a:latin typeface="黑体" panose="02010609060101010101" pitchFamily="49" charset="-122"/>
              <a:ea typeface="黑体" panose="02010609060101010101" pitchFamily="49" charset="-122"/>
            </a:endParaRPr>
          </a:p>
        </p:txBody>
      </p:sp>
      <p:sp>
        <p:nvSpPr>
          <p:cNvPr id="30" name="文本框 29">
            <a:extLst>
              <a:ext uri="{FF2B5EF4-FFF2-40B4-BE49-F238E27FC236}">
                <a16:creationId xmlns:a16="http://schemas.microsoft.com/office/drawing/2014/main" xmlns="" id="{F2E513BD-603F-40C5-8B26-136735651DD9}"/>
              </a:ext>
            </a:extLst>
          </p:cNvPr>
          <p:cNvSpPr txBox="1"/>
          <p:nvPr/>
        </p:nvSpPr>
        <p:spPr>
          <a:xfrm>
            <a:off x="8667768" y="642918"/>
            <a:ext cx="3143272" cy="338554"/>
          </a:xfrm>
          <a:prstGeom prst="rect">
            <a:avLst/>
          </a:prstGeom>
          <a:solidFill>
            <a:srgbClr val="FFFFFF"/>
          </a:solidFill>
        </p:spPr>
        <p:txBody>
          <a:bodyPr wrap="square" rtlCol="0">
            <a:spAutoFit/>
          </a:bodyPr>
          <a:lstStyle/>
          <a:p>
            <a:pPr algn="ctr"/>
            <a:r>
              <a:rPr lang="zh-CN" altLang="en-US" sz="1600" dirty="0" smtClean="0">
                <a:solidFill>
                  <a:schemeClr val="accent1">
                    <a:lumMod val="75000"/>
                    <a:lumOff val="25000"/>
                  </a:schemeClr>
                </a:solidFill>
                <a:latin typeface="黑体" pitchFamily="2" charset="-122"/>
                <a:ea typeface="黑体" pitchFamily="2" charset="-122"/>
              </a:rPr>
              <a:t>八年级</a:t>
            </a:r>
            <a:r>
              <a:rPr lang="en-US" altLang="zh-CN" sz="1600" dirty="0" smtClean="0">
                <a:solidFill>
                  <a:schemeClr val="accent1">
                    <a:lumMod val="75000"/>
                    <a:lumOff val="25000"/>
                  </a:schemeClr>
                </a:solidFill>
                <a:latin typeface="黑体" pitchFamily="2" charset="-122"/>
                <a:ea typeface="黑体" pitchFamily="2" charset="-122"/>
              </a:rPr>
              <a:t>·</a:t>
            </a:r>
            <a:r>
              <a:rPr lang="zh-CN" altLang="en-US" sz="1600" dirty="0" smtClean="0">
                <a:solidFill>
                  <a:schemeClr val="accent1">
                    <a:lumMod val="75000"/>
                    <a:lumOff val="25000"/>
                  </a:schemeClr>
                </a:solidFill>
                <a:latin typeface="黑体" pitchFamily="2" charset="-122"/>
                <a:ea typeface="黑体" pitchFamily="2" charset="-122"/>
              </a:rPr>
              <a:t>语文</a:t>
            </a:r>
            <a:r>
              <a:rPr lang="en-US" altLang="zh-CN" sz="1600" dirty="0" smtClean="0">
                <a:solidFill>
                  <a:schemeClr val="accent1">
                    <a:lumMod val="75000"/>
                    <a:lumOff val="25000"/>
                  </a:schemeClr>
                </a:solidFill>
                <a:latin typeface="黑体" pitchFamily="2" charset="-122"/>
                <a:ea typeface="黑体" pitchFamily="2" charset="-122"/>
              </a:rPr>
              <a:t>· </a:t>
            </a:r>
            <a:r>
              <a:rPr lang="zh-CN" altLang="en-US" sz="1600" dirty="0" smtClean="0">
                <a:solidFill>
                  <a:schemeClr val="accent1">
                    <a:lumMod val="75000"/>
                    <a:lumOff val="25000"/>
                  </a:schemeClr>
                </a:solidFill>
                <a:latin typeface="黑体" pitchFamily="2" charset="-122"/>
                <a:ea typeface="黑体" pitchFamily="2" charset="-122"/>
              </a:rPr>
              <a:t>人教版</a:t>
            </a:r>
            <a:r>
              <a:rPr lang="en-US" altLang="zh-CN" sz="1600" dirty="0" smtClean="0">
                <a:solidFill>
                  <a:schemeClr val="accent1">
                    <a:lumMod val="75000"/>
                    <a:lumOff val="25000"/>
                  </a:schemeClr>
                </a:solidFill>
                <a:latin typeface="黑体" pitchFamily="2" charset="-122"/>
                <a:ea typeface="黑体" pitchFamily="2" charset="-122"/>
              </a:rPr>
              <a:t>·</a:t>
            </a:r>
            <a:r>
              <a:rPr lang="zh-CN" altLang="en-US" sz="1600" dirty="0" smtClean="0">
                <a:solidFill>
                  <a:schemeClr val="accent1">
                    <a:lumMod val="75000"/>
                    <a:lumOff val="25000"/>
                  </a:schemeClr>
                </a:solidFill>
                <a:latin typeface="黑体" pitchFamily="2" charset="-122"/>
                <a:ea typeface="黑体" pitchFamily="2" charset="-122"/>
              </a:rPr>
              <a:t>下册</a:t>
            </a:r>
            <a:endParaRPr lang="zh-CN" altLang="en-US" sz="1600" dirty="0">
              <a:solidFill>
                <a:schemeClr val="accent1">
                  <a:lumMod val="75000"/>
                  <a:lumOff val="25000"/>
                </a:schemeClr>
              </a:solidFill>
              <a:latin typeface="黑体" pitchFamily="2" charset="-122"/>
              <a:ea typeface="黑体" pitchFamily="2" charset="-122"/>
            </a:endParaRPr>
          </a:p>
        </p:txBody>
      </p:sp>
      <p:sp>
        <p:nvSpPr>
          <p:cNvPr id="21" name="矩形 20"/>
          <p:cNvSpPr/>
          <p:nvPr/>
        </p:nvSpPr>
        <p:spPr>
          <a:xfrm>
            <a:off x="5167306" y="4000504"/>
            <a:ext cx="4455066" cy="646331"/>
          </a:xfrm>
          <a:prstGeom prst="rect">
            <a:avLst/>
          </a:prstGeom>
        </p:spPr>
        <p:txBody>
          <a:bodyPr wrap="none">
            <a:spAutoFit/>
          </a:bodyPr>
          <a:lstStyle/>
          <a:p>
            <a:r>
              <a:rPr lang="en-US" sz="3600" dirty="0" smtClean="0"/>
              <a:t>14.</a:t>
            </a:r>
            <a:r>
              <a:rPr lang="zh-CN" altLang="en-US" sz="3600" dirty="0" smtClean="0"/>
              <a:t>应有格物致知精神</a:t>
            </a:r>
            <a:endParaRPr lang="zh-CN" altLang="en-US" sz="3600" dirty="0"/>
          </a:p>
        </p:txBody>
      </p:sp>
      <p:sp>
        <p:nvSpPr>
          <p:cNvPr id="24" name="动作按钮: 声音 23">
            <a:hlinkClick r:id="" action="ppaction://noaction" highlightClick="1">
              <a:snd r:embed="rId2" name="applause.wav" builtIn="1"/>
            </a:hlinkClick>
          </p:cNvPr>
          <p:cNvSpPr/>
          <p:nvPr/>
        </p:nvSpPr>
        <p:spPr>
          <a:xfrm>
            <a:off x="3881422" y="4000504"/>
            <a:ext cx="928694" cy="642942"/>
          </a:xfrm>
          <a:prstGeom prst="actionButtonSound">
            <a:avLst/>
          </a:prstGeom>
          <a:ln w="25400">
            <a:solidFill>
              <a:schemeClr val="accent1">
                <a:lumMod val="90000"/>
                <a:lumOff val="10000"/>
              </a:schemeClr>
            </a:solidFill>
            <a:miter/>
          </a:ln>
        </p:spPr>
        <p:txBody>
          <a:bodyPr lIns="45719" rIns="45719" rtlCol="0" anchor="ctr"/>
          <a:lstStyle/>
          <a:p>
            <a:pPr algn="ctr"/>
            <a:endParaRPr lang="zh-CN" altLang="en-US">
              <a:solidFill>
                <a:srgbClr val="FFFFFF"/>
              </a:solidFill>
            </a:endParaRPr>
          </a:p>
        </p:txBody>
      </p:sp>
      <p:pic>
        <p:nvPicPr>
          <p:cNvPr id="8" name="第4单元.eps" descr="id:2147497470;FounderCES"/>
          <p:cNvPicPr/>
          <p:nvPr/>
        </p:nvPicPr>
        <p:blipFill>
          <a:blip r:embed="rId3"/>
          <a:stretch>
            <a:fillRect/>
          </a:stretch>
        </p:blipFill>
        <p:spPr>
          <a:xfrm>
            <a:off x="881026" y="1785926"/>
            <a:ext cx="10358510" cy="1802671"/>
          </a:xfrm>
          <a:prstGeom prst="rect">
            <a:avLst/>
          </a:prstGeom>
        </p:spPr>
      </p:pic>
    </p:spTree>
    <p:extLst>
      <p:ext uri="{BB962C8B-B14F-4D97-AF65-F5344CB8AC3E}">
        <p14:creationId xmlns:p14="http://schemas.microsoft.com/office/powerpoint/2010/main" xmlns="" val="3193792668"/>
      </p:ext>
    </p:extLst>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1"/>
          </p:nvPr>
        </p:nvSpPr>
        <p:spPr>
          <a:xfrm>
            <a:off x="952464" y="1214422"/>
            <a:ext cx="10358510" cy="4214842"/>
          </a:xfrm>
        </p:spPr>
        <p:txBody>
          <a:bodyPr/>
          <a:lstStyle/>
          <a:p>
            <a:r>
              <a:rPr lang="zh-CN" altLang="en-US" dirty="0" smtClean="0"/>
              <a:t>要有格物致知精神。</a:t>
            </a:r>
            <a:endParaRPr lang="zh-CN" altLang="en-US" dirty="0"/>
          </a:p>
        </p:txBody>
      </p:sp>
      <p:sp>
        <p:nvSpPr>
          <p:cNvPr id="5"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linds(horizontal)">
                                      <p:cBhvr>
                                        <p:cTn id="7" dur="500"/>
                                        <p:tgtEl>
                                          <p:spTgt spid="4">
                                            <p:txEl>
                                              <p:pRg st="0" end="0"/>
                                            </p:txEl>
                                          </p:spTgt>
                                        </p:tgtEl>
                                      </p:cBhvr>
                                    </p:animEffect>
                                  </p:childTnLst>
                                </p:cTn>
                              </p:par>
                            </p:childTnLst>
                          </p:cTn>
                        </p:par>
                      </p:childTnLst>
                    </p:cTn>
                  </p:par>
                </p:childTnLst>
              </p:cTn>
              <p:nextCondLst>
                <p:cond evt="onClick" delay="0">
                  <p:tgtEl>
                    <p:spTgt spid="5"/>
                  </p:tgtEl>
                </p:cond>
              </p:nextCondLst>
            </p:seq>
          </p:childTnLst>
        </p:cTn>
      </p:par>
    </p:tnLst>
    <p:bldLst>
      <p:bldP spid="4"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en-US" dirty="0" smtClean="0"/>
              <a:t>2.</a:t>
            </a:r>
            <a:r>
              <a:rPr lang="zh-CN" altLang="en-US" dirty="0" smtClean="0"/>
              <a:t>传统的中国教育并不重视真正的格物和致知的原因是什么</a:t>
            </a:r>
            <a:r>
              <a:rPr lang="en-US" dirty="0" smtClean="0"/>
              <a:t>?</a:t>
            </a:r>
            <a:endParaRPr lang="zh-CN" altLang="en-US" dirty="0"/>
          </a:p>
        </p:txBody>
      </p:sp>
      <p:sp>
        <p:nvSpPr>
          <p:cNvPr id="3" name="文本占位符 2"/>
          <p:cNvSpPr>
            <a:spLocks noGrp="1"/>
          </p:cNvSpPr>
          <p:nvPr>
            <p:ph type="body" sz="quarter" idx="11"/>
          </p:nvPr>
        </p:nvSpPr>
        <p:spPr>
          <a:xfrm>
            <a:off x="666712" y="1714488"/>
            <a:ext cx="10858576" cy="857256"/>
          </a:xfrm>
        </p:spPr>
        <p:txBody>
          <a:bodyPr/>
          <a:lstStyle/>
          <a:p>
            <a:r>
              <a:rPr lang="zh-CN" altLang="en-US" dirty="0" smtClean="0"/>
              <a:t>可能是因为传统教育的目的并不是寻求新知识</a:t>
            </a:r>
            <a:r>
              <a:rPr lang="en-US" dirty="0" smtClean="0"/>
              <a:t>,</a:t>
            </a:r>
            <a:r>
              <a:rPr lang="zh-CN" altLang="en-US" dirty="0" smtClean="0"/>
              <a:t>而是适应一个固定的社会制度。</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en-US" dirty="0" smtClean="0"/>
              <a:t>3.</a:t>
            </a:r>
            <a:r>
              <a:rPr lang="en-US" altLang="zh-CN" dirty="0" smtClean="0"/>
              <a:t>《</a:t>
            </a:r>
            <a:r>
              <a:rPr lang="zh-CN" altLang="en-US" dirty="0" smtClean="0"/>
              <a:t>大学</a:t>
            </a:r>
            <a:r>
              <a:rPr lang="en-US" altLang="zh-CN" dirty="0" smtClean="0"/>
              <a:t>》</a:t>
            </a:r>
            <a:r>
              <a:rPr lang="zh-CN" altLang="en-US" dirty="0" smtClean="0"/>
              <a:t>里讲的格物致知的目的是什么</a:t>
            </a:r>
            <a:r>
              <a:rPr lang="en-US" dirty="0" smtClean="0"/>
              <a:t>?</a:t>
            </a:r>
            <a:endParaRPr lang="zh-CN" altLang="en-US" dirty="0"/>
          </a:p>
        </p:txBody>
      </p:sp>
      <p:sp>
        <p:nvSpPr>
          <p:cNvPr id="3" name="文本占位符 2"/>
          <p:cNvSpPr>
            <a:spLocks noGrp="1"/>
          </p:cNvSpPr>
          <p:nvPr>
            <p:ph type="body" sz="quarter" idx="11"/>
          </p:nvPr>
        </p:nvSpPr>
        <p:spPr>
          <a:xfrm>
            <a:off x="809588" y="1785926"/>
            <a:ext cx="10858576" cy="857256"/>
          </a:xfrm>
        </p:spPr>
        <p:txBody>
          <a:bodyPr/>
          <a:lstStyle/>
          <a:p>
            <a:r>
              <a:rPr lang="zh-CN" altLang="en-US" dirty="0" smtClean="0"/>
              <a:t>目的是诚意、正心、修身、齐家、治国、平天下。</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en-US" dirty="0" smtClean="0"/>
              <a:t>4.</a:t>
            </a:r>
            <a:r>
              <a:rPr lang="en-US" altLang="zh-CN" dirty="0" smtClean="0"/>
              <a:t>《</a:t>
            </a:r>
            <a:r>
              <a:rPr lang="zh-CN" altLang="en-US" dirty="0" smtClean="0"/>
              <a:t>大学</a:t>
            </a:r>
            <a:r>
              <a:rPr lang="en-US" altLang="zh-CN" dirty="0" smtClean="0"/>
              <a:t>》</a:t>
            </a:r>
            <a:r>
              <a:rPr lang="zh-CN" altLang="en-US" dirty="0" smtClean="0"/>
              <a:t>里讲的格物致知的这个目的与丁教授讲的格物致知的目的一样吗</a:t>
            </a:r>
            <a:r>
              <a:rPr lang="en-US" dirty="0" smtClean="0"/>
              <a:t>?</a:t>
            </a:r>
            <a:endParaRPr lang="zh-CN" altLang="en-US" dirty="0"/>
          </a:p>
        </p:txBody>
      </p:sp>
      <p:sp>
        <p:nvSpPr>
          <p:cNvPr id="3" name="文本占位符 2"/>
          <p:cNvSpPr>
            <a:spLocks noGrp="1"/>
          </p:cNvSpPr>
          <p:nvPr>
            <p:ph type="body" sz="quarter" idx="11"/>
          </p:nvPr>
        </p:nvSpPr>
        <p:spPr>
          <a:xfrm>
            <a:off x="809588" y="2285992"/>
            <a:ext cx="10858576" cy="857256"/>
          </a:xfrm>
        </p:spPr>
        <p:txBody>
          <a:bodyPr/>
          <a:lstStyle/>
          <a:p>
            <a:r>
              <a:rPr lang="zh-CN" altLang="en-US" dirty="0" smtClean="0"/>
              <a:t>不一样。丁教授讲的目的是通过实验得到新知识</a:t>
            </a:r>
            <a:r>
              <a:rPr lang="en-US" dirty="0" smtClean="0"/>
              <a:t>,</a:t>
            </a:r>
            <a:r>
              <a:rPr lang="zh-CN" altLang="en-US" dirty="0" smtClean="0"/>
              <a:t>这才是格物致知的真正意义。</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t>二、问题</a:t>
            </a:r>
            <a:r>
              <a:rPr lang="en-US" dirty="0" smtClean="0"/>
              <a:t>:</a:t>
            </a:r>
            <a:r>
              <a:rPr lang="zh-CN" altLang="en-US" dirty="0" smtClean="0"/>
              <a:t>再读课文</a:t>
            </a:r>
            <a:r>
              <a:rPr lang="en-US" dirty="0" smtClean="0"/>
              <a:t>,</a:t>
            </a:r>
            <a:r>
              <a:rPr lang="zh-CN" altLang="en-US" dirty="0" smtClean="0"/>
              <a:t>探究质疑。</a:t>
            </a:r>
          </a:p>
          <a:p>
            <a:r>
              <a:rPr lang="zh-CN" altLang="en-US" dirty="0" smtClean="0"/>
              <a:t>作者在本文中提出的论点是什么</a:t>
            </a:r>
            <a:r>
              <a:rPr lang="en-US" dirty="0" smtClean="0"/>
              <a:t>?</a:t>
            </a:r>
            <a:r>
              <a:rPr lang="zh-CN" altLang="en-US" dirty="0" smtClean="0"/>
              <a:t>为了证明自己的观点</a:t>
            </a:r>
            <a:r>
              <a:rPr lang="en-US" dirty="0" smtClean="0"/>
              <a:t>,</a:t>
            </a:r>
            <a:r>
              <a:rPr lang="zh-CN" altLang="en-US" dirty="0" smtClean="0"/>
              <a:t>作者运用了什么论证方法</a:t>
            </a:r>
            <a:r>
              <a:rPr lang="en-US" dirty="0" smtClean="0"/>
              <a:t>?</a:t>
            </a:r>
            <a:r>
              <a:rPr lang="zh-CN" altLang="en-US" dirty="0" smtClean="0"/>
              <a:t>请简要分析。</a:t>
            </a:r>
            <a:endParaRPr lang="zh-CN" alt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1"/>
          </p:nvPr>
        </p:nvSpPr>
        <p:spPr>
          <a:xfrm>
            <a:off x="95208" y="1071546"/>
            <a:ext cx="11953916" cy="4214842"/>
          </a:xfrm>
        </p:spPr>
        <p:txBody>
          <a:bodyPr/>
          <a:lstStyle/>
          <a:p>
            <a:pPr>
              <a:lnSpc>
                <a:spcPct val="120000"/>
              </a:lnSpc>
            </a:pPr>
            <a:r>
              <a:rPr lang="zh-CN" altLang="en-US" dirty="0" smtClean="0"/>
              <a:t>论点</a:t>
            </a:r>
            <a:r>
              <a:rPr lang="en-US" dirty="0" smtClean="0"/>
              <a:t>:</a:t>
            </a:r>
            <a:r>
              <a:rPr lang="zh-CN" altLang="en-US" dirty="0" smtClean="0"/>
              <a:t>应有格物致知精神。</a:t>
            </a:r>
          </a:p>
          <a:p>
            <a:pPr>
              <a:lnSpc>
                <a:spcPct val="120000"/>
              </a:lnSpc>
            </a:pPr>
            <a:r>
              <a:rPr lang="en-US" dirty="0" smtClean="0"/>
              <a:t>①</a:t>
            </a:r>
            <a:r>
              <a:rPr lang="zh-CN" altLang="en-US" dirty="0" smtClean="0"/>
              <a:t>引用论证</a:t>
            </a:r>
            <a:r>
              <a:rPr lang="en-US" dirty="0" smtClean="0"/>
              <a:t>(</a:t>
            </a:r>
            <a:r>
              <a:rPr lang="zh-CN" altLang="en-US" dirty="0" smtClean="0"/>
              <a:t>引证法</a:t>
            </a:r>
            <a:r>
              <a:rPr lang="en-US" dirty="0" smtClean="0"/>
              <a:t>)</a:t>
            </a:r>
            <a:r>
              <a:rPr lang="zh-CN" altLang="en-US" dirty="0" smtClean="0"/>
              <a:t>。如</a:t>
            </a:r>
            <a:r>
              <a:rPr lang="en-US" dirty="0" smtClean="0"/>
              <a:t>,</a:t>
            </a:r>
            <a:r>
              <a:rPr lang="zh-CN" altLang="en-US" dirty="0" smtClean="0"/>
              <a:t>开头引用</a:t>
            </a:r>
            <a:r>
              <a:rPr lang="en-US" altLang="zh-CN" dirty="0" smtClean="0"/>
              <a:t>《</a:t>
            </a:r>
            <a:r>
              <a:rPr lang="zh-CN" altLang="en-US" dirty="0" smtClean="0"/>
              <a:t>大学</a:t>
            </a:r>
            <a:r>
              <a:rPr lang="en-US" altLang="zh-CN" dirty="0" smtClean="0"/>
              <a:t>》</a:t>
            </a:r>
            <a:r>
              <a:rPr lang="zh-CN" altLang="en-US" dirty="0" smtClean="0"/>
              <a:t>中的</a:t>
            </a:r>
            <a:r>
              <a:rPr lang="en-US" dirty="0" smtClean="0"/>
              <a:t>“</a:t>
            </a:r>
            <a:r>
              <a:rPr lang="zh-CN" altLang="en-US" dirty="0" smtClean="0"/>
              <a:t>格物致知</a:t>
            </a:r>
            <a:r>
              <a:rPr lang="en-US" dirty="0" smtClean="0"/>
              <a:t>”,</a:t>
            </a:r>
            <a:r>
              <a:rPr lang="zh-CN" altLang="en-US" dirty="0" smtClean="0"/>
              <a:t>指出它的基本意思</a:t>
            </a:r>
            <a:r>
              <a:rPr lang="en-US" dirty="0" smtClean="0"/>
              <a:t>;</a:t>
            </a:r>
            <a:r>
              <a:rPr lang="zh-CN" altLang="en-US" dirty="0" smtClean="0"/>
              <a:t>第</a:t>
            </a:r>
            <a:r>
              <a:rPr lang="en-US" dirty="0" smtClean="0"/>
              <a:t>3</a:t>
            </a:r>
            <a:r>
              <a:rPr lang="zh-CN" altLang="en-US" dirty="0" smtClean="0"/>
              <a:t>段中引用</a:t>
            </a:r>
            <a:r>
              <a:rPr lang="en-US" altLang="zh-CN" dirty="0" smtClean="0"/>
              <a:t>《</a:t>
            </a:r>
            <a:r>
              <a:rPr lang="zh-CN" altLang="en-US" dirty="0" smtClean="0"/>
              <a:t>大学</a:t>
            </a:r>
            <a:r>
              <a:rPr lang="en-US" altLang="zh-CN" dirty="0" smtClean="0"/>
              <a:t>》</a:t>
            </a:r>
            <a:r>
              <a:rPr lang="zh-CN" altLang="en-US" dirty="0" smtClean="0"/>
              <a:t>中格物致知、诚意、正心、修身、齐家、治国、平天下七条目。</a:t>
            </a:r>
          </a:p>
          <a:p>
            <a:pPr>
              <a:lnSpc>
                <a:spcPct val="120000"/>
              </a:lnSpc>
            </a:pPr>
            <a:r>
              <a:rPr lang="en-US" dirty="0" smtClean="0"/>
              <a:t>②</a:t>
            </a:r>
            <a:r>
              <a:rPr lang="zh-CN" altLang="en-US" dirty="0" smtClean="0"/>
              <a:t>举例论证</a:t>
            </a:r>
            <a:r>
              <a:rPr lang="en-US" dirty="0" smtClean="0"/>
              <a:t>(</a:t>
            </a:r>
            <a:r>
              <a:rPr lang="zh-CN" altLang="en-US" dirty="0" smtClean="0"/>
              <a:t>例证法</a:t>
            </a:r>
            <a:r>
              <a:rPr lang="en-US" dirty="0" smtClean="0"/>
              <a:t>)</a:t>
            </a:r>
            <a:r>
              <a:rPr lang="zh-CN" altLang="en-US" dirty="0" smtClean="0"/>
              <a:t>。举例论证时</a:t>
            </a:r>
            <a:r>
              <a:rPr lang="en-US" dirty="0" smtClean="0"/>
              <a:t>,</a:t>
            </a:r>
            <a:r>
              <a:rPr lang="zh-CN" altLang="en-US" dirty="0" smtClean="0"/>
              <a:t>采用正面事例与反面事例相结合说理的方法。通过明朝大哲学家王阳明</a:t>
            </a:r>
            <a:r>
              <a:rPr lang="en-US" dirty="0" smtClean="0"/>
              <a:t>“</a:t>
            </a:r>
            <a:r>
              <a:rPr lang="zh-CN" altLang="en-US" dirty="0" smtClean="0"/>
              <a:t>格</a:t>
            </a:r>
            <a:r>
              <a:rPr lang="en-US" dirty="0" smtClean="0"/>
              <a:t>”</a:t>
            </a:r>
            <a:r>
              <a:rPr lang="zh-CN" altLang="en-US" dirty="0" smtClean="0"/>
              <a:t>竹子</a:t>
            </a:r>
            <a:r>
              <a:rPr lang="en-US" dirty="0" smtClean="0"/>
              <a:t>,</a:t>
            </a:r>
            <a:r>
              <a:rPr lang="zh-CN" altLang="en-US" dirty="0" smtClean="0"/>
              <a:t>苦思头痛而失败的事例</a:t>
            </a:r>
            <a:r>
              <a:rPr lang="en-US" dirty="0" smtClean="0"/>
              <a:t>,</a:t>
            </a:r>
            <a:r>
              <a:rPr lang="zh-CN" altLang="en-US" dirty="0" smtClean="0"/>
              <a:t>阐明传统儒家对实验的态度是把探察外界误认为探讨自己</a:t>
            </a:r>
            <a:r>
              <a:rPr lang="en-US" dirty="0" smtClean="0"/>
              <a:t>,</a:t>
            </a:r>
            <a:r>
              <a:rPr lang="zh-CN" altLang="en-US" dirty="0" smtClean="0"/>
              <a:t>是反面事例</a:t>
            </a:r>
            <a:r>
              <a:rPr lang="en-US" dirty="0" smtClean="0"/>
              <a:t>;</a:t>
            </a:r>
            <a:r>
              <a:rPr lang="zh-CN" altLang="en-US" dirty="0" smtClean="0"/>
              <a:t>通过中国学生功课成绩好</a:t>
            </a:r>
            <a:r>
              <a:rPr lang="en-US" dirty="0" smtClean="0"/>
              <a:t>,</a:t>
            </a:r>
            <a:r>
              <a:rPr lang="zh-CN" altLang="en-US" dirty="0" smtClean="0"/>
              <a:t>面对研究工作束手无策的事例</a:t>
            </a:r>
            <a:r>
              <a:rPr lang="en-US" dirty="0" smtClean="0"/>
              <a:t>,</a:t>
            </a:r>
            <a:r>
              <a:rPr lang="zh-CN" altLang="en-US" dirty="0" smtClean="0"/>
              <a:t>阐明中国学生偏向于理论而轻视实验</a:t>
            </a:r>
            <a:r>
              <a:rPr lang="en-US" dirty="0" smtClean="0"/>
              <a:t>,</a:t>
            </a:r>
            <a:r>
              <a:rPr lang="zh-CN" altLang="en-US" dirty="0" smtClean="0"/>
              <a:t>偏向于抽象的思维而不愿动手</a:t>
            </a:r>
            <a:r>
              <a:rPr lang="en-US" dirty="0" smtClean="0"/>
              <a:t>,</a:t>
            </a:r>
            <a:r>
              <a:rPr lang="zh-CN" altLang="en-US" dirty="0" smtClean="0"/>
              <a:t>是反面事例</a:t>
            </a:r>
            <a:r>
              <a:rPr lang="en-US" dirty="0" smtClean="0"/>
              <a:t>;</a:t>
            </a:r>
            <a:r>
              <a:rPr lang="zh-CN" altLang="en-US" dirty="0" smtClean="0"/>
              <a:t>通过作者在美国大学念物理时</a:t>
            </a:r>
            <a:r>
              <a:rPr lang="en-US" dirty="0" smtClean="0"/>
              <a:t>,</a:t>
            </a:r>
            <a:r>
              <a:rPr lang="zh-CN" altLang="en-US" dirty="0" smtClean="0"/>
              <a:t>因事先没有准备</a:t>
            </a:r>
            <a:r>
              <a:rPr lang="en-US" dirty="0" smtClean="0"/>
              <a:t>,</a:t>
            </a:r>
            <a:r>
              <a:rPr lang="zh-CN" altLang="en-US" dirty="0" smtClean="0"/>
              <a:t>做研究发现需要自己做主张、出主意而恐慌的亲身经历</a:t>
            </a:r>
            <a:r>
              <a:rPr lang="en-US" dirty="0" smtClean="0"/>
              <a:t>,</a:t>
            </a:r>
            <a:r>
              <a:rPr lang="zh-CN" altLang="en-US" dirty="0" smtClean="0"/>
              <a:t>阐明以埋头读书应对一切</a:t>
            </a:r>
            <a:r>
              <a:rPr lang="en-US" dirty="0" smtClean="0"/>
              <a:t>,</a:t>
            </a:r>
            <a:r>
              <a:rPr lang="zh-CN" altLang="en-US" dirty="0" smtClean="0"/>
              <a:t>对于实际的需要毫无帮助</a:t>
            </a:r>
            <a:r>
              <a:rPr lang="en-US" dirty="0" smtClean="0"/>
              <a:t>,</a:t>
            </a:r>
            <a:r>
              <a:rPr lang="zh-CN" altLang="en-US" dirty="0" smtClean="0"/>
              <a:t>是正面事例。</a:t>
            </a:r>
            <a:endParaRPr lang="zh-CN" altLang="en-US" dirty="0"/>
          </a:p>
        </p:txBody>
      </p:sp>
      <p:sp>
        <p:nvSpPr>
          <p:cNvPr id="5"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linds(horizontal)">
                                      <p:cBhvr>
                                        <p:cTn id="7" dur="500"/>
                                        <p:tgtEl>
                                          <p:spTgt spid="4">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blinds(horizontal)">
                                      <p:cBhvr>
                                        <p:cTn id="10" dur="500"/>
                                        <p:tgtEl>
                                          <p:spTgt spid="4">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Effect transition="in" filter="blinds(horizontal)">
                                      <p:cBhvr>
                                        <p:cTn id="13" dur="500"/>
                                        <p:tgtEl>
                                          <p:spTgt spid="4">
                                            <p:txEl>
                                              <p:pRg st="2" end="2"/>
                                            </p:txEl>
                                          </p:spTgt>
                                        </p:tgtEl>
                                      </p:cBhvr>
                                    </p:animEffect>
                                  </p:childTnLst>
                                </p:cTn>
                              </p:par>
                            </p:childTnLst>
                          </p:cTn>
                        </p:par>
                      </p:childTnLst>
                    </p:cTn>
                  </p:par>
                </p:childTnLst>
              </p:cTn>
              <p:nextCondLst>
                <p:cond evt="onClick" delay="0">
                  <p:tgtEl>
                    <p:spTgt spid="5"/>
                  </p:tgtEl>
                </p:cond>
              </p:nextCondLst>
            </p:seq>
          </p:childTnLst>
        </p:cTn>
      </p:par>
    </p:tnLst>
    <p:bldLst>
      <p:bldP spid="4"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1"/>
          </p:nvPr>
        </p:nvSpPr>
        <p:spPr>
          <a:xfrm>
            <a:off x="523836" y="1214422"/>
            <a:ext cx="11287204" cy="4214842"/>
          </a:xfrm>
        </p:spPr>
        <p:txBody>
          <a:bodyPr/>
          <a:lstStyle/>
          <a:p>
            <a:pPr>
              <a:lnSpc>
                <a:spcPct val="130000"/>
              </a:lnSpc>
            </a:pPr>
            <a:r>
              <a:rPr lang="en-US" dirty="0" smtClean="0"/>
              <a:t>③</a:t>
            </a:r>
            <a:r>
              <a:rPr lang="zh-CN" altLang="en-US" dirty="0" smtClean="0"/>
              <a:t>对比论证</a:t>
            </a:r>
            <a:r>
              <a:rPr lang="en-US" dirty="0" smtClean="0"/>
              <a:t>(</a:t>
            </a:r>
            <a:r>
              <a:rPr lang="zh-CN" altLang="en-US" dirty="0" smtClean="0"/>
              <a:t>对比法</a:t>
            </a:r>
            <a:r>
              <a:rPr lang="en-US" dirty="0" smtClean="0"/>
              <a:t>)</a:t>
            </a:r>
            <a:r>
              <a:rPr lang="zh-CN" altLang="en-US" dirty="0" smtClean="0"/>
              <a:t>。如中国传统教育埋没了格物致知的真正意义</a:t>
            </a:r>
            <a:r>
              <a:rPr lang="en-US" dirty="0" smtClean="0"/>
              <a:t>,</a:t>
            </a:r>
            <a:r>
              <a:rPr lang="zh-CN" altLang="en-US" dirty="0" smtClean="0"/>
              <a:t>强调知识的获得应通过内心体悟和自我检讨</a:t>
            </a:r>
            <a:r>
              <a:rPr lang="en-US" dirty="0" smtClean="0"/>
              <a:t>,</a:t>
            </a:r>
            <a:r>
              <a:rPr lang="zh-CN" altLang="en-US" dirty="0" smtClean="0"/>
              <a:t>与科学进展的历史说明新的知识只能通过实地实验得到形成鲜明对比。</a:t>
            </a:r>
            <a:endParaRPr lang="zh-CN" altLang="en-US" dirty="0"/>
          </a:p>
        </p:txBody>
      </p:sp>
      <p:sp>
        <p:nvSpPr>
          <p:cNvPr id="5"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linds(horizontal)">
                                      <p:cBhvr>
                                        <p:cTn id="7" dur="500"/>
                                        <p:tgtEl>
                                          <p:spTgt spid="4">
                                            <p:txEl>
                                              <p:pRg st="0" end="0"/>
                                            </p:txEl>
                                          </p:spTgt>
                                        </p:tgtEl>
                                      </p:cBhvr>
                                    </p:animEffect>
                                  </p:childTnLst>
                                </p:cTn>
                              </p:par>
                            </p:childTnLst>
                          </p:cTn>
                        </p:par>
                      </p:childTnLst>
                    </p:cTn>
                  </p:par>
                </p:childTnLst>
              </p:cTn>
              <p:nextCondLst>
                <p:cond evt="onClick" delay="0">
                  <p:tgtEl>
                    <p:spTgt spid="5"/>
                  </p:tgtEl>
                </p:cond>
              </p:nextCondLst>
            </p:seq>
          </p:childTnLst>
        </p:cTn>
      </p:par>
    </p:tnLst>
    <p:bldLst>
      <p:bldP spid="4"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t>三、活动</a:t>
            </a:r>
            <a:r>
              <a:rPr lang="en-US" dirty="0" smtClean="0"/>
              <a:t>:</a:t>
            </a:r>
            <a:r>
              <a:rPr lang="zh-CN" altLang="en-US" dirty="0" smtClean="0"/>
              <a:t>细读课文</a:t>
            </a:r>
            <a:r>
              <a:rPr lang="en-US" dirty="0" smtClean="0"/>
              <a:t>,</a:t>
            </a:r>
            <a:r>
              <a:rPr lang="zh-CN" altLang="en-US" dirty="0" smtClean="0"/>
              <a:t>拓展延伸。</a:t>
            </a:r>
          </a:p>
          <a:p>
            <a:r>
              <a:rPr lang="zh-CN" altLang="en-US" dirty="0" smtClean="0"/>
              <a:t>你认为这篇文章论述的问题有什么现实意义</a:t>
            </a:r>
            <a:r>
              <a:rPr lang="en-US" dirty="0" smtClean="0"/>
              <a:t>?</a:t>
            </a:r>
            <a:endParaRPr lang="zh-CN" alt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1"/>
          </p:nvPr>
        </p:nvSpPr>
        <p:spPr>
          <a:xfrm>
            <a:off x="95208" y="1071546"/>
            <a:ext cx="11953916" cy="4214842"/>
          </a:xfrm>
        </p:spPr>
        <p:txBody>
          <a:bodyPr/>
          <a:lstStyle/>
          <a:p>
            <a:r>
              <a:rPr lang="zh-CN" altLang="en-US" dirty="0" smtClean="0"/>
              <a:t>众所周知</a:t>
            </a:r>
            <a:r>
              <a:rPr lang="en-US" dirty="0" smtClean="0"/>
              <a:t>,</a:t>
            </a:r>
            <a:r>
              <a:rPr lang="zh-CN" altLang="en-US" dirty="0" smtClean="0"/>
              <a:t>我国基础教育的优点是注重基础知识和基本技能教学</a:t>
            </a:r>
            <a:r>
              <a:rPr lang="en-US" dirty="0" smtClean="0"/>
              <a:t>,</a:t>
            </a:r>
            <a:r>
              <a:rPr lang="zh-CN" altLang="en-US" dirty="0" smtClean="0"/>
              <a:t>缺点是忽视培养学生的创新精神和实践能力。在当前社会中</a:t>
            </a:r>
            <a:r>
              <a:rPr lang="en-US" dirty="0" smtClean="0"/>
              <a:t>,</a:t>
            </a:r>
            <a:r>
              <a:rPr lang="zh-CN" altLang="en-US" dirty="0" smtClean="0"/>
              <a:t>这个缺点可以说是致命的</a:t>
            </a:r>
            <a:r>
              <a:rPr lang="en-US" dirty="0" smtClean="0"/>
              <a:t>,</a:t>
            </a:r>
            <a:r>
              <a:rPr lang="zh-CN" altLang="en-US" dirty="0" smtClean="0"/>
              <a:t>它使我们的学生不能适应时代的需要</a:t>
            </a:r>
            <a:r>
              <a:rPr lang="en-US" dirty="0" smtClean="0"/>
              <a:t>,</a:t>
            </a:r>
            <a:r>
              <a:rPr lang="zh-CN" altLang="en-US" dirty="0" smtClean="0"/>
              <a:t>因而影响到民族的振兴和国家的前途。当然</a:t>
            </a:r>
            <a:r>
              <a:rPr lang="en-US" dirty="0" smtClean="0"/>
              <a:t>,</a:t>
            </a:r>
            <a:r>
              <a:rPr lang="zh-CN" altLang="en-US" dirty="0" smtClean="0"/>
              <a:t>这个缺点也不是哪一天突然形成的</a:t>
            </a:r>
            <a:r>
              <a:rPr lang="en-US" dirty="0" smtClean="0"/>
              <a:t>,</a:t>
            </a:r>
            <a:r>
              <a:rPr lang="zh-CN" altLang="en-US" dirty="0" smtClean="0"/>
              <a:t>它有久远的文化背景</a:t>
            </a:r>
            <a:r>
              <a:rPr lang="en-US" dirty="0" smtClean="0"/>
              <a:t>,</a:t>
            </a:r>
            <a:r>
              <a:rPr lang="zh-CN" altLang="en-US" dirty="0" smtClean="0"/>
              <a:t>并与当前的考试体制有关。要克服这个缺点</a:t>
            </a:r>
            <a:r>
              <a:rPr lang="en-US" dirty="0" smtClean="0"/>
              <a:t>,</a:t>
            </a:r>
            <a:r>
              <a:rPr lang="zh-CN" altLang="en-US" dirty="0" smtClean="0"/>
              <a:t>任重而道远。</a:t>
            </a:r>
          </a:p>
          <a:p>
            <a:r>
              <a:rPr lang="zh-CN" altLang="en-US" dirty="0" smtClean="0"/>
              <a:t>这篇文章根据现代学术的发展和个人的经验教训</a:t>
            </a:r>
            <a:r>
              <a:rPr lang="en-US" dirty="0" smtClean="0"/>
              <a:t>,</a:t>
            </a:r>
            <a:r>
              <a:rPr lang="zh-CN" altLang="en-US" dirty="0" smtClean="0"/>
              <a:t>联系传统的文化背景和我国的现状</a:t>
            </a:r>
            <a:r>
              <a:rPr lang="en-US" dirty="0" smtClean="0"/>
              <a:t>,</a:t>
            </a:r>
            <a:r>
              <a:rPr lang="zh-CN" altLang="en-US" dirty="0" smtClean="0"/>
              <a:t>精辟地阐明了中国学生怎样学习的问题。这篇文章高屋建瓴</a:t>
            </a:r>
            <a:r>
              <a:rPr lang="en-US" dirty="0" smtClean="0"/>
              <a:t>,</a:t>
            </a:r>
            <a:r>
              <a:rPr lang="zh-CN" altLang="en-US" dirty="0" smtClean="0"/>
              <a:t>一针见血</a:t>
            </a:r>
            <a:r>
              <a:rPr lang="en-US" dirty="0" smtClean="0"/>
              <a:t>,</a:t>
            </a:r>
            <a:r>
              <a:rPr lang="zh-CN" altLang="en-US" dirty="0" smtClean="0"/>
              <a:t>语重心长</a:t>
            </a:r>
            <a:r>
              <a:rPr lang="en-US" dirty="0" smtClean="0"/>
              <a:t>,</a:t>
            </a:r>
            <a:r>
              <a:rPr lang="zh-CN" altLang="en-US" dirty="0" smtClean="0"/>
              <a:t>对我国学生不啻是当头棒喝</a:t>
            </a:r>
            <a:r>
              <a:rPr lang="en-US" dirty="0" smtClean="0"/>
              <a:t>,</a:t>
            </a:r>
            <a:r>
              <a:rPr lang="zh-CN" altLang="en-US" dirty="0" smtClean="0"/>
              <a:t>而且使其受益终生。</a:t>
            </a:r>
            <a:endParaRPr lang="zh-CN" altLang="en-US" dirty="0"/>
          </a:p>
        </p:txBody>
      </p:sp>
      <p:sp>
        <p:nvSpPr>
          <p:cNvPr id="5"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linds(horizontal)">
                                      <p:cBhvr>
                                        <p:cTn id="7" dur="500"/>
                                        <p:tgtEl>
                                          <p:spTgt spid="4">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blinds(horizontal)">
                                      <p:cBhvr>
                                        <p:cTn id="10" dur="500"/>
                                        <p:tgtEl>
                                          <p:spTgt spid="4">
                                            <p:txEl>
                                              <p:pRg st="1" end="1"/>
                                            </p:txEl>
                                          </p:spTgt>
                                        </p:tgtEl>
                                      </p:cBhvr>
                                    </p:animEffect>
                                  </p:childTnLst>
                                </p:cTn>
                              </p:par>
                            </p:childTnLst>
                          </p:cTn>
                        </p:par>
                      </p:childTnLst>
                    </p:cTn>
                  </p:par>
                </p:childTnLst>
              </p:cTn>
              <p:nextCondLst>
                <p:cond evt="onClick" delay="0">
                  <p:tgtEl>
                    <p:spTgt spid="5"/>
                  </p:tgtEl>
                </p:cond>
              </p:nextCondLst>
            </p:seq>
          </p:childTnLst>
        </p:cTn>
      </p:par>
    </p:tnLst>
    <p:bldLst>
      <p:bldP spid="4"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t>▶备选问题</a:t>
            </a:r>
            <a:endParaRPr lang="zh-CN" altLang="en-US" dirty="0">
              <a:latin typeface="黑体" pitchFamily="49" charset="-122"/>
              <a:ea typeface="黑体" pitchFamily="49" charset="-122"/>
            </a:endParaRPr>
          </a:p>
        </p:txBody>
      </p:sp>
      <p:sp>
        <p:nvSpPr>
          <p:cNvPr id="3" name="文本占位符 2"/>
          <p:cNvSpPr>
            <a:spLocks noGrp="1"/>
          </p:cNvSpPr>
          <p:nvPr>
            <p:ph type="body" sz="quarter" idx="11"/>
          </p:nvPr>
        </p:nvSpPr>
        <p:spPr>
          <a:xfrm>
            <a:off x="881026" y="1785926"/>
            <a:ext cx="10572824" cy="1857388"/>
          </a:xfrm>
        </p:spPr>
        <p:txBody>
          <a:bodyPr/>
          <a:lstStyle/>
          <a:p>
            <a:r>
              <a:rPr lang="zh-CN" altLang="en-US" dirty="0" smtClean="0"/>
              <a:t>你具备真正的</a:t>
            </a:r>
            <a:r>
              <a:rPr lang="en-US" dirty="0" smtClean="0"/>
              <a:t>“</a:t>
            </a:r>
            <a:r>
              <a:rPr lang="zh-CN" altLang="en-US" dirty="0" smtClean="0"/>
              <a:t>格物致知精神吗</a:t>
            </a:r>
            <a:r>
              <a:rPr lang="en-US" dirty="0" smtClean="0"/>
              <a:t>”?</a:t>
            </a:r>
            <a:r>
              <a:rPr lang="zh-CN" altLang="en-US" dirty="0" smtClean="0"/>
              <a:t>请结合自己的经历给大家讲一讲。</a:t>
            </a:r>
            <a:endParaRPr lang="zh-CN" alt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0"/>
          </p:nvPr>
        </p:nvSpPr>
        <p:spPr>
          <a:xfrm>
            <a:off x="666712" y="1571612"/>
            <a:ext cx="10930014" cy="5072098"/>
          </a:xfrm>
        </p:spPr>
        <p:txBody>
          <a:bodyPr/>
          <a:lstStyle/>
          <a:p>
            <a:endParaRPr lang="en-US" dirty="0" smtClean="0"/>
          </a:p>
          <a:p>
            <a:r>
              <a:rPr lang="en-US" dirty="0" smtClean="0"/>
              <a:t>1.</a:t>
            </a:r>
            <a:r>
              <a:rPr lang="zh-CN" altLang="en-US" dirty="0" smtClean="0"/>
              <a:t>理解</a:t>
            </a:r>
            <a:r>
              <a:rPr lang="en-US" dirty="0" smtClean="0"/>
              <a:t>“</a:t>
            </a:r>
            <a:r>
              <a:rPr lang="zh-CN" altLang="en-US" dirty="0" smtClean="0"/>
              <a:t>格物致知精神</a:t>
            </a:r>
            <a:r>
              <a:rPr lang="en-US" dirty="0" smtClean="0"/>
              <a:t>”</a:t>
            </a:r>
            <a:r>
              <a:rPr lang="zh-CN" altLang="en-US" dirty="0" smtClean="0"/>
              <a:t>的真正内涵及学习科学知识的重要性。</a:t>
            </a:r>
          </a:p>
          <a:p>
            <a:r>
              <a:rPr lang="en-US" dirty="0" smtClean="0"/>
              <a:t>2</a:t>
            </a:r>
            <a:r>
              <a:rPr lang="zh-CN" altLang="en-US" dirty="0" smtClean="0"/>
              <a:t>掌握文章举例论证和道理论证相结合的论证方法。</a:t>
            </a:r>
          </a:p>
          <a:p>
            <a:r>
              <a:rPr lang="en-US" dirty="0" smtClean="0"/>
              <a:t>3.</a:t>
            </a:r>
            <a:r>
              <a:rPr lang="zh-CN" altLang="en-US" dirty="0" smtClean="0"/>
              <a:t>培养热爱科学、勤于探索、勇于实践的精神。</a:t>
            </a:r>
            <a:endParaRPr lang="zh-CN" altLang="en-US" dirty="0"/>
          </a:p>
        </p:txBody>
      </p:sp>
      <p:sp>
        <p:nvSpPr>
          <p:cNvPr id="4" name="文本占位符 3"/>
          <p:cNvSpPr>
            <a:spLocks noGrp="1"/>
          </p:cNvSpPr>
          <p:nvPr>
            <p:ph type="body" sz="quarter" idx="11"/>
          </p:nvPr>
        </p:nvSpPr>
        <p:spPr>
          <a:xfrm>
            <a:off x="666712" y="5214950"/>
            <a:ext cx="10644262" cy="857256"/>
          </a:xfrm>
        </p:spPr>
        <p:txBody>
          <a:bodyPr/>
          <a:lstStyle/>
          <a:p>
            <a:r>
              <a:rPr lang="en-US" dirty="0" smtClean="0"/>
              <a:t>◉</a:t>
            </a:r>
            <a:r>
              <a:rPr lang="zh-CN" altLang="en-US" dirty="0" smtClean="0"/>
              <a:t>重点</a:t>
            </a:r>
            <a:r>
              <a:rPr lang="en-US" dirty="0" smtClean="0"/>
              <a:t>:</a:t>
            </a:r>
            <a:r>
              <a:rPr lang="zh-CN" altLang="en-US" dirty="0" smtClean="0"/>
              <a:t>理解真正的</a:t>
            </a:r>
            <a:r>
              <a:rPr lang="en-US" dirty="0" smtClean="0"/>
              <a:t>“</a:t>
            </a:r>
            <a:r>
              <a:rPr lang="zh-CN" altLang="en-US" dirty="0" smtClean="0"/>
              <a:t>格物致知精神</a:t>
            </a:r>
            <a:r>
              <a:rPr lang="en-US" dirty="0" smtClean="0"/>
              <a:t>”,</a:t>
            </a:r>
            <a:r>
              <a:rPr lang="zh-CN" altLang="en-US" dirty="0" smtClean="0"/>
              <a:t>培养学生热爱科学、勤于探索、勇于实践的精神。</a:t>
            </a:r>
            <a:endParaRPr lang="zh-CN" alt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占位符 4"/>
          <p:cNvSpPr>
            <a:spLocks noGrp="1"/>
          </p:cNvSpPr>
          <p:nvPr>
            <p:ph type="body" sz="quarter" idx="11"/>
          </p:nvPr>
        </p:nvSpPr>
        <p:spPr>
          <a:xfrm>
            <a:off x="809588" y="1142984"/>
            <a:ext cx="10715700" cy="4214842"/>
          </a:xfrm>
        </p:spPr>
        <p:txBody>
          <a:bodyPr/>
          <a:lstStyle/>
          <a:p>
            <a:r>
              <a:rPr lang="zh-CN" altLang="en-US" dirty="0" smtClean="0"/>
              <a:t>示例</a:t>
            </a:r>
            <a:r>
              <a:rPr lang="en-US" dirty="0" smtClean="0"/>
              <a:t>:</a:t>
            </a:r>
            <a:r>
              <a:rPr lang="zh-CN" altLang="en-US" dirty="0" smtClean="0"/>
              <a:t>小时候</a:t>
            </a:r>
            <a:r>
              <a:rPr lang="en-US" dirty="0" smtClean="0"/>
              <a:t>,</a:t>
            </a:r>
            <a:r>
              <a:rPr lang="zh-CN" altLang="en-US" dirty="0" smtClean="0"/>
              <a:t>我非常好奇钟表为什么能走</a:t>
            </a:r>
            <a:r>
              <a:rPr lang="en-US" dirty="0" smtClean="0"/>
              <a:t>,</a:t>
            </a:r>
            <a:r>
              <a:rPr lang="zh-CN" altLang="en-US" dirty="0" smtClean="0"/>
              <a:t>为了了解钟表的工作原理</a:t>
            </a:r>
            <a:r>
              <a:rPr lang="en-US" dirty="0" smtClean="0"/>
              <a:t>,</a:t>
            </a:r>
            <a:r>
              <a:rPr lang="zh-CN" altLang="en-US" dirty="0" smtClean="0"/>
              <a:t>我大胆地拆开了钟表的零部件</a:t>
            </a:r>
            <a:r>
              <a:rPr lang="en-US" dirty="0" smtClean="0"/>
              <a:t>,</a:t>
            </a:r>
            <a:r>
              <a:rPr lang="zh-CN" altLang="en-US" dirty="0" smtClean="0"/>
              <a:t>然后按照图纸小心翼翼地安装</a:t>
            </a:r>
            <a:r>
              <a:rPr lang="en-US" dirty="0" smtClean="0"/>
              <a:t>,</a:t>
            </a:r>
            <a:r>
              <a:rPr lang="zh-CN" altLang="en-US" dirty="0" smtClean="0"/>
              <a:t>虽然最后零件多出好几个</a:t>
            </a:r>
            <a:r>
              <a:rPr lang="en-US" dirty="0" smtClean="0"/>
              <a:t>,</a:t>
            </a:r>
            <a:r>
              <a:rPr lang="zh-CN" altLang="en-US" dirty="0" smtClean="0"/>
              <a:t>没能成功装回去</a:t>
            </a:r>
            <a:r>
              <a:rPr lang="en-US" dirty="0" smtClean="0"/>
              <a:t>,</a:t>
            </a:r>
            <a:r>
              <a:rPr lang="zh-CN" altLang="en-US" dirty="0" smtClean="0"/>
              <a:t>但我明白了钟表的工作原理</a:t>
            </a:r>
            <a:r>
              <a:rPr lang="en-US" dirty="0" smtClean="0"/>
              <a:t>,</a:t>
            </a:r>
            <a:r>
              <a:rPr lang="zh-CN" altLang="en-US" dirty="0" smtClean="0"/>
              <a:t>我觉得这应该算是一种</a:t>
            </a:r>
            <a:r>
              <a:rPr lang="en-US" dirty="0" smtClean="0"/>
              <a:t>“</a:t>
            </a:r>
            <a:r>
              <a:rPr lang="zh-CN" altLang="en-US" dirty="0" smtClean="0"/>
              <a:t>格物致知精神</a:t>
            </a:r>
            <a:r>
              <a:rPr lang="en-US" dirty="0" smtClean="0"/>
              <a:t>”</a:t>
            </a:r>
            <a:r>
              <a:rPr lang="zh-CN" altLang="en-US" dirty="0" smtClean="0"/>
              <a:t>的体现。</a:t>
            </a:r>
            <a:endParaRPr lang="zh-CN" altLang="en-US" dirty="0"/>
          </a:p>
        </p:txBody>
      </p:sp>
      <p:sp>
        <p:nvSpPr>
          <p:cNvPr id="6"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linds(horizontal)">
                                      <p:cBhvr>
                                        <p:cTn id="7" dur="500"/>
                                        <p:tgtEl>
                                          <p:spTgt spid="5">
                                            <p:txEl>
                                              <p:pRg st="0" end="0"/>
                                            </p:txEl>
                                          </p:spTgt>
                                        </p:tgtEl>
                                      </p:cBhvr>
                                    </p:animEffect>
                                  </p:childTnLst>
                                </p:cTn>
                              </p:par>
                            </p:childTnLst>
                          </p:cTn>
                        </p:par>
                      </p:childTnLst>
                    </p:cTn>
                  </p:par>
                </p:childTnLst>
              </p:cTn>
              <p:nextCondLst>
                <p:cond evt="onClick" delay="0">
                  <p:tgtEl>
                    <p:spTgt spid="6"/>
                  </p:tgtEl>
                </p:cond>
              </p:nextCondLst>
            </p:seq>
          </p:childTnLst>
        </p:cTn>
      </p:par>
    </p:tnLst>
    <p:bldLst>
      <p:bldP spid="5"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7650" name="Object 2"/>
          <p:cNvGraphicFramePr>
            <a:graphicFrameLocks noChangeAspect="1"/>
          </p:cNvGraphicFramePr>
          <p:nvPr/>
        </p:nvGraphicFramePr>
        <p:xfrm>
          <a:off x="809588" y="2786058"/>
          <a:ext cx="10293350" cy="2876550"/>
        </p:xfrm>
        <a:graphic>
          <a:graphicData uri="http://schemas.openxmlformats.org/presentationml/2006/ole">
            <p:oleObj spid="_x0000_s27650" name="文档" r:id="rId3" imgW="10766942" imgH="3014320" progId="Word.Document.12">
              <p:embed/>
            </p:oleObj>
          </a:graphicData>
        </a:graphic>
      </p:graphicFrame>
      <p:sp>
        <p:nvSpPr>
          <p:cNvPr id="2" name="文本占位符 1"/>
          <p:cNvSpPr>
            <a:spLocks noGrp="1"/>
          </p:cNvSpPr>
          <p:nvPr>
            <p:ph type="body" sz="quarter" idx="10"/>
          </p:nvPr>
        </p:nvSpPr>
        <p:spPr/>
        <p:txBody>
          <a:bodyPr/>
          <a:lstStyle/>
          <a:p>
            <a:r>
              <a:rPr lang="zh-CN" altLang="en-US" dirty="0" smtClean="0">
                <a:latin typeface="黑体" pitchFamily="49" charset="-122"/>
                <a:ea typeface="黑体" pitchFamily="49" charset="-122"/>
              </a:rPr>
              <a:t>●思维导图</a:t>
            </a:r>
            <a:endParaRPr lang="zh-CN" altLang="en-US" dirty="0">
              <a:latin typeface="黑体" pitchFamily="49" charset="-122"/>
              <a:ea typeface="黑体" pitchFamily="49" charset="-122"/>
            </a:endParaRPr>
          </a:p>
        </p:txBody>
      </p:sp>
      <p:sp>
        <p:nvSpPr>
          <p:cNvPr id="3" name="文本占位符 2"/>
          <p:cNvSpPr>
            <a:spLocks noGrp="1"/>
          </p:cNvSpPr>
          <p:nvPr>
            <p:ph type="body" sz="quarter" idx="11"/>
          </p:nvPr>
        </p:nvSpPr>
        <p:spPr/>
        <p:txBody>
          <a:bodyPr/>
          <a:lstStyle/>
          <a:p>
            <a:r>
              <a:rPr lang="zh-CN" altLang="en-US" dirty="0" smtClean="0"/>
              <a:t>再读课文</a:t>
            </a:r>
            <a:r>
              <a:rPr lang="en-US" dirty="0" smtClean="0"/>
              <a:t>,</a:t>
            </a:r>
            <a:r>
              <a:rPr lang="zh-CN" altLang="en-US" dirty="0" smtClean="0"/>
              <a:t>完成填空。</a:t>
            </a:r>
            <a:endParaRPr lang="zh-CN" altLang="en-US" dirty="0"/>
          </a:p>
        </p:txBody>
      </p:sp>
      <p:sp>
        <p:nvSpPr>
          <p:cNvPr id="10" name="文本占位符 3"/>
          <p:cNvSpPr txBox="1">
            <a:spLocks/>
          </p:cNvSpPr>
          <p:nvPr/>
        </p:nvSpPr>
        <p:spPr>
          <a:xfrm>
            <a:off x="6096000" y="3286124"/>
            <a:ext cx="4071966" cy="500066"/>
          </a:xfrm>
          <a:prstGeom prst="rect">
            <a:avLst/>
          </a:prstGeom>
        </p:spPr>
        <p:txBody>
          <a:bodyPr/>
          <a:lstStyle/>
          <a:p>
            <a:pPr marL="0" marR="0" lvl="0" indent="0" algn="l" defTabSz="914400" rtl="0" eaLnBrk="1" fontAlgn="auto" latinLnBrk="0" hangingPunct="0">
              <a:lnSpc>
                <a:spcPct val="15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FF0000"/>
                </a:solidFill>
                <a:effectLst/>
                <a:uLnTx/>
                <a:uFillTx/>
                <a:latin typeface="华文细黑" pitchFamily="2" charset="-122"/>
                <a:ea typeface="华文细黑" pitchFamily="2" charset="-122"/>
                <a:cs typeface="+mn-cs"/>
              </a:rPr>
              <a:t>指出中国传统教育的弊端</a:t>
            </a:r>
            <a:endParaRPr kumimoji="0" lang="zh-CN" altLang="en-US" sz="2000" b="1" i="0" u="none" strike="noStrike" kern="1200" cap="none" spc="0" normalizeH="0" baseline="0" noProof="0" dirty="0">
              <a:ln>
                <a:noFill/>
              </a:ln>
              <a:solidFill>
                <a:srgbClr val="FF0000"/>
              </a:solidFill>
              <a:effectLst/>
              <a:uLnTx/>
              <a:uFillTx/>
              <a:latin typeface="华文细黑" pitchFamily="2" charset="-122"/>
              <a:ea typeface="华文细黑" pitchFamily="2" charset="-122"/>
              <a:cs typeface="+mn-cs"/>
            </a:endParaRPr>
          </a:p>
        </p:txBody>
      </p:sp>
      <p:sp>
        <p:nvSpPr>
          <p:cNvPr id="11" name="文本占位符 3"/>
          <p:cNvSpPr txBox="1">
            <a:spLocks/>
          </p:cNvSpPr>
          <p:nvPr/>
        </p:nvSpPr>
        <p:spPr>
          <a:xfrm>
            <a:off x="6167438" y="3786190"/>
            <a:ext cx="4143404" cy="500066"/>
          </a:xfrm>
          <a:prstGeom prst="rect">
            <a:avLst/>
          </a:prstGeom>
        </p:spPr>
        <p:txBody>
          <a:bodyPr/>
          <a:lstStyle/>
          <a:p>
            <a:pPr marL="0" marR="0" lvl="0" indent="0" algn="l" defTabSz="914400" rtl="0" eaLnBrk="1" fontAlgn="auto" latinLnBrk="0" hangingPunct="0">
              <a:lnSpc>
                <a:spcPct val="15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FF0000"/>
                </a:solidFill>
                <a:effectLst/>
                <a:uLnTx/>
                <a:uFillTx/>
                <a:latin typeface="华文细黑" pitchFamily="2" charset="-122"/>
                <a:ea typeface="华文细黑" pitchFamily="2" charset="-122"/>
                <a:cs typeface="+mn-cs"/>
              </a:rPr>
              <a:t>分析实验精神在科学上的重要性</a:t>
            </a:r>
            <a:endParaRPr kumimoji="0" lang="zh-CN" altLang="en-US" sz="2000" b="1" i="0" u="none" strike="noStrike" kern="1200" cap="none" spc="0" normalizeH="0" baseline="0" noProof="0" dirty="0">
              <a:ln>
                <a:noFill/>
              </a:ln>
              <a:solidFill>
                <a:srgbClr val="FF0000"/>
              </a:solidFill>
              <a:effectLst/>
              <a:uLnTx/>
              <a:uFillTx/>
              <a:latin typeface="华文细黑" pitchFamily="2" charset="-122"/>
              <a:ea typeface="华文细黑" pitchFamily="2" charset="-122"/>
              <a:cs typeface="+mn-cs"/>
            </a:endParaRPr>
          </a:p>
        </p:txBody>
      </p:sp>
      <p:sp>
        <p:nvSpPr>
          <p:cNvPr id="12" name="文本框">
            <a:extLst>
              <a:ext uri="{FF2B5EF4-FFF2-40B4-BE49-F238E27FC236}">
                <a16:creationId xmlns="" xmlns:a16="http://schemas.microsoft.com/office/drawing/2014/main"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2"/>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linds(horizontal)">
                                      <p:cBhvr>
                                        <p:cTn id="7" dur="500"/>
                                        <p:tgtEl>
                                          <p:spTgt spid="10"/>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blinds(horizontal)">
                                      <p:cBhvr>
                                        <p:cTn id="10" dur="500"/>
                                        <p:tgtEl>
                                          <p:spTgt spid="11"/>
                                        </p:tgtEl>
                                      </p:cBhvr>
                                    </p:animEffect>
                                  </p:childTnLst>
                                </p:cTn>
                              </p:par>
                            </p:childTnLst>
                          </p:cTn>
                        </p:par>
                      </p:childTnLst>
                    </p:cTn>
                  </p:par>
                </p:childTnLst>
              </p:cTn>
              <p:nextCondLst>
                <p:cond evt="onClick" delay="0">
                  <p:tgtEl>
                    <p:spTgt spid="12"/>
                  </p:tgtEl>
                </p:cond>
              </p:nextCondLst>
            </p:seq>
          </p:childTnLst>
        </p:cTn>
      </p:par>
    </p:tnLst>
    <p:bldLst>
      <p:bldP spid="10" grpId="0"/>
      <p:bldP spid="1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latin typeface="黑体" pitchFamily="49" charset="-122"/>
                <a:ea typeface="黑体" pitchFamily="49" charset="-122"/>
              </a:rPr>
              <a:t>●教学反思</a:t>
            </a:r>
            <a:endParaRPr lang="zh-CN" altLang="en-US" dirty="0">
              <a:latin typeface="黑体" pitchFamily="49" charset="-122"/>
              <a:ea typeface="黑体" pitchFamily="49" charset="-122"/>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PA_矩形 32">
            <a:extLst>
              <a:ext uri="{FF2B5EF4-FFF2-40B4-BE49-F238E27FC236}">
                <a16:creationId xmlns:a16="http://schemas.microsoft.com/office/drawing/2014/main" xmlns="" id="{AC2404D8-1096-43E0-BE36-6CCF97BF0892}"/>
              </a:ext>
            </a:extLst>
          </p:cNvPr>
          <p:cNvSpPr/>
          <p:nvPr/>
        </p:nvSpPr>
        <p:spPr>
          <a:xfrm>
            <a:off x="1329368" y="1068108"/>
            <a:ext cx="9533264" cy="4149987"/>
          </a:xfrm>
          <a:prstGeom prst="rect">
            <a:avLst/>
          </a:prstGeom>
          <a:solidFill>
            <a:srgbClr val="FCFCFD"/>
          </a:solidFill>
          <a:ln w="12700">
            <a:miter lim="400000"/>
          </a:ln>
          <a:effectLst>
            <a:outerShdw blurRad="254000" dist="38100" dir="5400000" rotWithShape="0">
              <a:srgbClr val="969F98">
                <a:alpha val="20000"/>
              </a:srgbClr>
            </a:outerShdw>
          </a:effectLst>
        </p:spPr>
        <p:txBody>
          <a:bodyPr lIns="45719" rIns="45719" anchor="ctr"/>
          <a:lstStyle/>
          <a:p>
            <a:pPr algn="ctr">
              <a:defRPr>
                <a:solidFill>
                  <a:srgbClr val="FFFFFF"/>
                </a:solidFill>
              </a:defRPr>
            </a:pPr>
            <a:endParaRPr/>
          </a:p>
        </p:txBody>
      </p:sp>
      <p:sp>
        <p:nvSpPr>
          <p:cNvPr id="23" name="PA_矩形 27">
            <a:extLst>
              <a:ext uri="{FF2B5EF4-FFF2-40B4-BE49-F238E27FC236}">
                <a16:creationId xmlns:a16="http://schemas.microsoft.com/office/drawing/2014/main" xmlns="" id="{7D9F7A5A-F560-4729-9810-15C7C0286593}"/>
              </a:ext>
            </a:extLst>
          </p:cNvPr>
          <p:cNvSpPr/>
          <p:nvPr/>
        </p:nvSpPr>
        <p:spPr>
          <a:xfrm>
            <a:off x="2264298" y="1639905"/>
            <a:ext cx="7489375" cy="3085239"/>
          </a:xfrm>
          <a:prstGeom prst="rect">
            <a:avLst/>
          </a:prstGeom>
          <a:ln w="25400">
            <a:solidFill>
              <a:srgbClr val="92D050"/>
            </a:solidFill>
            <a:miter/>
          </a:ln>
        </p:spPr>
        <p:txBody>
          <a:bodyPr lIns="45719" rIns="45719" anchor="ctr"/>
          <a:lstStyle/>
          <a:p>
            <a:pPr algn="ctr">
              <a:defRPr>
                <a:solidFill>
                  <a:srgbClr val="FFFFFF"/>
                </a:solidFill>
              </a:defRPr>
            </a:pPr>
            <a:endParaRPr/>
          </a:p>
        </p:txBody>
      </p:sp>
      <p:sp>
        <p:nvSpPr>
          <p:cNvPr id="34" name="文本框 17">
            <a:extLst>
              <a:ext uri="{FF2B5EF4-FFF2-40B4-BE49-F238E27FC236}">
                <a16:creationId xmlns:a16="http://schemas.microsoft.com/office/drawing/2014/main" xmlns="" id="{F49658A0-EB8F-4A63-9ED6-6C317E9FE03E}"/>
              </a:ext>
            </a:extLst>
          </p:cNvPr>
          <p:cNvSpPr txBox="1"/>
          <p:nvPr/>
        </p:nvSpPr>
        <p:spPr>
          <a:xfrm>
            <a:off x="5257237" y="1064988"/>
            <a:ext cx="1677525" cy="1446550"/>
          </a:xfrm>
          <a:prstGeom prst="rect">
            <a:avLst/>
          </a:prstGeom>
          <a:solidFill>
            <a:srgbClr val="FFFFFF"/>
          </a:solidFill>
          <a:ln w="12700">
            <a:miter lim="400000"/>
          </a:ln>
          <a:extLst>
            <a:ext uri="{C572A759-6A51-4108-AA02-DFA0A04FC94B}">
              <ma14:wrappingTextBoxFlag xmlns="" xmlns:ma14="http://schemas.microsoft.com/office/mac/drawingml/2011/main" val="1"/>
            </a:ext>
          </a:extLst>
        </p:spPr>
        <p:txBody>
          <a:bodyPr lIns="45719" rIns="45719">
            <a:spAutoFit/>
          </a:bodyPr>
          <a:lstStyle/>
          <a:p>
            <a:pPr algn="ctr">
              <a:defRPr sz="8000" b="1">
                <a:solidFill>
                  <a:srgbClr val="60BAAB"/>
                </a:solidFill>
                <a:latin typeface="微软雅黑 Light"/>
                <a:ea typeface="微软雅黑 Light"/>
                <a:cs typeface="微软雅黑 Light"/>
                <a:sym typeface="微软雅黑 Light"/>
              </a:defRPr>
            </a:pPr>
            <a:r>
              <a:rPr sz="8800" dirty="0">
                <a:solidFill>
                  <a:srgbClr val="EB6FC8"/>
                </a:solidFill>
              </a:rPr>
              <a:t>E</a:t>
            </a:r>
            <a:r>
              <a:rPr sz="4400" dirty="0">
                <a:solidFill>
                  <a:srgbClr val="000000"/>
                </a:solidFill>
              </a:rPr>
              <a:t>ND</a:t>
            </a:r>
          </a:p>
        </p:txBody>
      </p:sp>
      <p:sp>
        <p:nvSpPr>
          <p:cNvPr id="35" name="文本框 34">
            <a:extLst>
              <a:ext uri="{FF2B5EF4-FFF2-40B4-BE49-F238E27FC236}">
                <a16:creationId xmlns:a16="http://schemas.microsoft.com/office/drawing/2014/main" xmlns="" id="{9D397429-E888-4BEC-9727-26492EBA1831}"/>
              </a:ext>
            </a:extLst>
          </p:cNvPr>
          <p:cNvSpPr txBox="1"/>
          <p:nvPr/>
        </p:nvSpPr>
        <p:spPr>
          <a:xfrm>
            <a:off x="2082103" y="3045197"/>
            <a:ext cx="7937500" cy="830262"/>
          </a:xfrm>
          <a:prstGeom prst="rect">
            <a:avLst/>
          </a:prstGeom>
          <a:noFill/>
        </p:spPr>
        <p:txBody>
          <a:bodyPr>
            <a:spAutoFit/>
          </a:bodyPr>
          <a:lstStyle/>
          <a:p>
            <a:pPr algn="ctr" fontAlgn="auto">
              <a:spcBef>
                <a:spcPts val="0"/>
              </a:spcBef>
              <a:spcAft>
                <a:spcPts val="0"/>
              </a:spcAft>
              <a:defRPr/>
            </a:pPr>
            <a:r>
              <a:rPr lang="zh-CN" altLang="en-US" sz="4800" dirty="0">
                <a:ea typeface="黑体" panose="02010609060101010101" pitchFamily="49" charset="-122"/>
                <a:cs typeface="Times New Roman" panose="02020603050405020304" pitchFamily="18" charset="0"/>
                <a:sym typeface="+mn-lt"/>
              </a:rPr>
              <a:t>感谢观看  下节课再会</a:t>
            </a:r>
          </a:p>
        </p:txBody>
      </p:sp>
      <p:sp>
        <p:nvSpPr>
          <p:cNvPr id="36" name="直接连接符 13">
            <a:extLst>
              <a:ext uri="{FF2B5EF4-FFF2-40B4-BE49-F238E27FC236}">
                <a16:creationId xmlns:a16="http://schemas.microsoft.com/office/drawing/2014/main" xmlns="" id="{331CAD98-F379-43E0-AE1A-81C1E2130001}"/>
              </a:ext>
            </a:extLst>
          </p:cNvPr>
          <p:cNvSpPr/>
          <p:nvPr/>
        </p:nvSpPr>
        <p:spPr>
          <a:xfrm>
            <a:off x="2711624" y="2708920"/>
            <a:ext cx="6594476" cy="0"/>
          </a:xfrm>
          <a:prstGeom prst="line">
            <a:avLst/>
          </a:prstGeom>
          <a:ln w="57150">
            <a:solidFill>
              <a:srgbClr val="00B050"/>
            </a:solidFill>
            <a:headEnd type="oval"/>
            <a:tailEnd type="oval"/>
          </a:ln>
        </p:spPr>
        <p:txBody>
          <a:bodyPr lIns="45719" rIns="45719"/>
          <a:lstStyle/>
          <a:p>
            <a:endParaRPr/>
          </a:p>
        </p:txBody>
      </p:sp>
      <p:grpSp>
        <p:nvGrpSpPr>
          <p:cNvPr id="15" name="组合 1">
            <a:extLst>
              <a:ext uri="{FF2B5EF4-FFF2-40B4-BE49-F238E27FC236}">
                <a16:creationId xmlns:a16="http://schemas.microsoft.com/office/drawing/2014/main" xmlns="" id="{81A1749C-5C77-43A1-B4CB-B860774FA155}"/>
              </a:ext>
            </a:extLst>
          </p:cNvPr>
          <p:cNvGrpSpPr/>
          <p:nvPr/>
        </p:nvGrpSpPr>
        <p:grpSpPr>
          <a:xfrm rot="10800000">
            <a:off x="-1604504" y="2147666"/>
            <a:ext cx="3687215" cy="2719713"/>
            <a:chOff x="0" y="0"/>
            <a:chExt cx="3687214" cy="2719712"/>
          </a:xfrm>
        </p:grpSpPr>
        <p:sp>
          <p:nvSpPr>
            <p:cNvPr id="21" name="直接连接符 33">
              <a:extLst>
                <a:ext uri="{FF2B5EF4-FFF2-40B4-BE49-F238E27FC236}">
                  <a16:creationId xmlns:a16="http://schemas.microsoft.com/office/drawing/2014/main" xmlns="" id="{1FFB4BD1-105E-4C3B-8CF0-2FA378BAE89E}"/>
                </a:ext>
              </a:extLst>
            </p:cNvPr>
            <p:cNvSpPr/>
            <p:nvPr/>
          </p:nvSpPr>
          <p:spPr>
            <a:xfrm flipH="1">
              <a:off x="0" y="539955"/>
              <a:ext cx="2592288" cy="2179757"/>
            </a:xfrm>
            <a:prstGeom prst="line">
              <a:avLst/>
            </a:prstGeom>
            <a:noFill/>
            <a:ln w="76200" cap="flat">
              <a:solidFill>
                <a:srgbClr val="EB6FC8"/>
              </a:solidFill>
              <a:prstDash val="solid"/>
              <a:round/>
            </a:ln>
            <a:effectLst/>
          </p:spPr>
          <p:txBody>
            <a:bodyPr wrap="square" lIns="45719" tIns="45719" rIns="45719" bIns="45719" numCol="1" anchor="t">
              <a:noAutofit/>
            </a:bodyPr>
            <a:lstStyle/>
            <a:p>
              <a:endParaRPr/>
            </a:p>
          </p:txBody>
        </p:sp>
        <p:sp>
          <p:nvSpPr>
            <p:cNvPr id="24" name="直接连接符 34">
              <a:extLst>
                <a:ext uri="{FF2B5EF4-FFF2-40B4-BE49-F238E27FC236}">
                  <a16:creationId xmlns:a16="http://schemas.microsoft.com/office/drawing/2014/main" xmlns="" id="{691E65D7-1D0C-4C8B-B0E5-C300AAFB5E02}"/>
                </a:ext>
              </a:extLst>
            </p:cNvPr>
            <p:cNvSpPr/>
            <p:nvPr/>
          </p:nvSpPr>
          <p:spPr>
            <a:xfrm flipH="1">
              <a:off x="1094926" y="-1"/>
              <a:ext cx="2592289" cy="2179757"/>
            </a:xfrm>
            <a:prstGeom prst="line">
              <a:avLst/>
            </a:prstGeom>
            <a:noFill/>
            <a:ln w="12700" cap="flat">
              <a:solidFill>
                <a:srgbClr val="EB6FC8"/>
              </a:solidFill>
              <a:prstDash val="solid"/>
              <a:round/>
            </a:ln>
            <a:effectLst/>
          </p:spPr>
          <p:txBody>
            <a:bodyPr wrap="square" lIns="45719" tIns="45719" rIns="45719" bIns="45719" numCol="1" anchor="t">
              <a:noAutofit/>
            </a:bodyPr>
            <a:lstStyle/>
            <a:p>
              <a:endParaRPr/>
            </a:p>
          </p:txBody>
        </p:sp>
      </p:grpSp>
      <p:grpSp>
        <p:nvGrpSpPr>
          <p:cNvPr id="25" name="组合 2">
            <a:extLst>
              <a:ext uri="{FF2B5EF4-FFF2-40B4-BE49-F238E27FC236}">
                <a16:creationId xmlns:a16="http://schemas.microsoft.com/office/drawing/2014/main" xmlns="" id="{02D15556-E9EF-4FDA-935E-E2332CA5E94A}"/>
              </a:ext>
            </a:extLst>
          </p:cNvPr>
          <p:cNvGrpSpPr/>
          <p:nvPr/>
        </p:nvGrpSpPr>
        <p:grpSpPr>
          <a:xfrm rot="10800000">
            <a:off x="10311837" y="1544375"/>
            <a:ext cx="3230038" cy="3097814"/>
            <a:chOff x="0" y="0"/>
            <a:chExt cx="3230037" cy="3097813"/>
          </a:xfrm>
        </p:grpSpPr>
        <p:sp>
          <p:nvSpPr>
            <p:cNvPr id="26" name="直接连接符 41">
              <a:extLst>
                <a:ext uri="{FF2B5EF4-FFF2-40B4-BE49-F238E27FC236}">
                  <a16:creationId xmlns:a16="http://schemas.microsoft.com/office/drawing/2014/main" xmlns="" id="{480355CE-8991-4A71-AD90-253802C1BCCD}"/>
                </a:ext>
              </a:extLst>
            </p:cNvPr>
            <p:cNvSpPr/>
            <p:nvPr/>
          </p:nvSpPr>
          <p:spPr>
            <a:xfrm flipH="1">
              <a:off x="0" y="918056"/>
              <a:ext cx="2592289" cy="2179757"/>
            </a:xfrm>
            <a:prstGeom prst="line">
              <a:avLst/>
            </a:prstGeom>
            <a:noFill/>
            <a:ln w="76200" cap="flat">
              <a:solidFill>
                <a:srgbClr val="92D050"/>
              </a:solidFill>
              <a:prstDash val="solid"/>
              <a:round/>
            </a:ln>
            <a:effectLst/>
          </p:spPr>
          <p:txBody>
            <a:bodyPr wrap="square" lIns="45719" tIns="45719" rIns="45719" bIns="45719" numCol="1" anchor="t">
              <a:noAutofit/>
            </a:bodyPr>
            <a:lstStyle/>
            <a:p>
              <a:endParaRPr/>
            </a:p>
          </p:txBody>
        </p:sp>
        <p:sp>
          <p:nvSpPr>
            <p:cNvPr id="27" name="直接连接符 42">
              <a:extLst>
                <a:ext uri="{FF2B5EF4-FFF2-40B4-BE49-F238E27FC236}">
                  <a16:creationId xmlns:a16="http://schemas.microsoft.com/office/drawing/2014/main" xmlns="" id="{4230E9B0-E0A8-4EEB-A61A-3C76BCDBE17B}"/>
                </a:ext>
              </a:extLst>
            </p:cNvPr>
            <p:cNvSpPr/>
            <p:nvPr/>
          </p:nvSpPr>
          <p:spPr>
            <a:xfrm flipH="1">
              <a:off x="637749" y="-1"/>
              <a:ext cx="2592289" cy="2179757"/>
            </a:xfrm>
            <a:prstGeom prst="line">
              <a:avLst/>
            </a:prstGeom>
            <a:noFill/>
            <a:ln w="12700" cap="flat">
              <a:solidFill>
                <a:srgbClr val="92D050"/>
              </a:solidFill>
              <a:prstDash val="solid"/>
              <a:round/>
            </a:ln>
            <a:effectLst/>
          </p:spPr>
          <p:txBody>
            <a:bodyPr wrap="square" lIns="45719" tIns="45719" rIns="45719" bIns="45719" numCol="1" anchor="t">
              <a:noAutofit/>
            </a:bodyPr>
            <a:lstStyle/>
            <a:p>
              <a:endParaRPr/>
            </a:p>
          </p:txBody>
        </p:sp>
      </p:grpSp>
    </p:spTree>
    <p:extLst>
      <p:ext uri="{BB962C8B-B14F-4D97-AF65-F5344CB8AC3E}">
        <p14:creationId xmlns:p14="http://schemas.microsoft.com/office/powerpoint/2010/main" xmlns="" val="1697901688"/>
      </p:ext>
    </p:extLst>
  </p:cSld>
  <p:clrMapOvr>
    <a:masterClrMapping/>
  </p:clrMapOvr>
  <p:transition spd="slow" advTm="7441"/>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latin typeface="黑体" pitchFamily="49" charset="-122"/>
                <a:ea typeface="黑体" pitchFamily="49" charset="-122"/>
              </a:rPr>
              <a:t>●知识链接</a:t>
            </a:r>
            <a:endParaRPr lang="zh-CN" altLang="en-US" dirty="0">
              <a:latin typeface="黑体" pitchFamily="49" charset="-122"/>
              <a:ea typeface="黑体" pitchFamily="49" charset="-122"/>
            </a:endParaRPr>
          </a:p>
        </p:txBody>
      </p:sp>
      <p:sp>
        <p:nvSpPr>
          <p:cNvPr id="3" name="文本占位符 2"/>
          <p:cNvSpPr>
            <a:spLocks noGrp="1"/>
          </p:cNvSpPr>
          <p:nvPr>
            <p:ph type="body" sz="quarter" idx="11"/>
          </p:nvPr>
        </p:nvSpPr>
        <p:spPr>
          <a:xfrm>
            <a:off x="881026" y="1785926"/>
            <a:ext cx="10572824" cy="1857388"/>
          </a:xfrm>
        </p:spPr>
        <p:txBody>
          <a:bodyPr/>
          <a:lstStyle/>
          <a:p>
            <a:r>
              <a:rPr lang="zh-CN" altLang="en-US" dirty="0" smtClean="0"/>
              <a:t>格物致知</a:t>
            </a:r>
            <a:r>
              <a:rPr lang="en-US" dirty="0" smtClean="0"/>
              <a:t>:</a:t>
            </a:r>
            <a:r>
              <a:rPr lang="zh-CN" altLang="en-US" dirty="0" smtClean="0"/>
              <a:t>格</a:t>
            </a:r>
            <a:r>
              <a:rPr lang="en-US" dirty="0" smtClean="0"/>
              <a:t>,</a:t>
            </a:r>
            <a:r>
              <a:rPr lang="zh-CN" altLang="en-US" dirty="0" smtClean="0"/>
              <a:t>推究</a:t>
            </a:r>
            <a:r>
              <a:rPr lang="en-US" dirty="0" smtClean="0"/>
              <a:t>;</a:t>
            </a:r>
            <a:r>
              <a:rPr lang="zh-CN" altLang="en-US" dirty="0" smtClean="0"/>
              <a:t>致</a:t>
            </a:r>
            <a:r>
              <a:rPr lang="en-US" dirty="0" smtClean="0"/>
              <a:t>,</a:t>
            </a:r>
            <a:r>
              <a:rPr lang="zh-CN" altLang="en-US" dirty="0" smtClean="0"/>
              <a:t>获得。</a:t>
            </a:r>
            <a:r>
              <a:rPr lang="en-US" altLang="zh-CN" dirty="0" smtClean="0"/>
              <a:t>《</a:t>
            </a:r>
            <a:r>
              <a:rPr lang="zh-CN" altLang="en-US" dirty="0" smtClean="0"/>
              <a:t>礼记</a:t>
            </a:r>
            <a:r>
              <a:rPr lang="en-US" dirty="0" smtClean="0"/>
              <a:t>·</a:t>
            </a:r>
            <a:r>
              <a:rPr lang="zh-CN" altLang="en-US" dirty="0" smtClean="0"/>
              <a:t>大学</a:t>
            </a:r>
            <a:r>
              <a:rPr lang="en-US" altLang="zh-CN" dirty="0" smtClean="0"/>
              <a:t>》</a:t>
            </a:r>
            <a:r>
              <a:rPr lang="en-US" dirty="0" smtClean="0"/>
              <a:t>:“</a:t>
            </a:r>
            <a:r>
              <a:rPr lang="zh-CN" altLang="en-US" dirty="0" smtClean="0"/>
              <a:t>致知在格物</a:t>
            </a:r>
            <a:r>
              <a:rPr lang="en-US" dirty="0" smtClean="0"/>
              <a:t>,</a:t>
            </a:r>
            <a:r>
              <a:rPr lang="zh-CN" altLang="en-US" dirty="0" smtClean="0"/>
              <a:t>格物而后知至。</a:t>
            </a:r>
            <a:r>
              <a:rPr lang="en-US" dirty="0" smtClean="0"/>
              <a:t>”</a:t>
            </a:r>
            <a:r>
              <a:rPr lang="zh-CN" altLang="en-US" dirty="0" smtClean="0"/>
              <a:t>意谓推究事物</a:t>
            </a:r>
            <a:r>
              <a:rPr lang="en-US" dirty="0" smtClean="0"/>
              <a:t>,</a:t>
            </a:r>
            <a:r>
              <a:rPr lang="zh-CN" altLang="en-US" dirty="0" smtClean="0"/>
              <a:t>方能获得事物的知识。宋</a:t>
            </a:r>
            <a:r>
              <a:rPr lang="en-US" dirty="0" smtClean="0"/>
              <a:t>·</a:t>
            </a:r>
            <a:r>
              <a:rPr lang="zh-CN" altLang="en-US" dirty="0" smtClean="0"/>
              <a:t>洪迈</a:t>
            </a:r>
            <a:r>
              <a:rPr lang="en-US" altLang="zh-CN" dirty="0" smtClean="0"/>
              <a:t>《</a:t>
            </a:r>
            <a:r>
              <a:rPr lang="zh-CN" altLang="en-US" dirty="0" smtClean="0"/>
              <a:t>容斋随笔旧序</a:t>
            </a:r>
            <a:r>
              <a:rPr lang="en-US" altLang="zh-CN" dirty="0" smtClean="0"/>
              <a:t>》</a:t>
            </a:r>
            <a:r>
              <a:rPr lang="en-US" dirty="0" smtClean="0"/>
              <a:t>:“</a:t>
            </a:r>
            <a:r>
              <a:rPr lang="zh-CN" altLang="en-US" dirty="0" smtClean="0"/>
              <a:t>因命纹梓</a:t>
            </a:r>
            <a:r>
              <a:rPr lang="en-US" dirty="0" smtClean="0"/>
              <a:t>,</a:t>
            </a:r>
            <a:r>
              <a:rPr lang="zh-CN" altLang="en-US" dirty="0" smtClean="0"/>
              <a:t>播之方舆</a:t>
            </a:r>
            <a:r>
              <a:rPr lang="en-US" dirty="0" smtClean="0"/>
              <a:t>,</a:t>
            </a:r>
            <a:r>
              <a:rPr lang="zh-CN" altLang="en-US" dirty="0" smtClean="0"/>
              <a:t>以弘博雅之君子</a:t>
            </a:r>
            <a:r>
              <a:rPr lang="en-US" dirty="0" smtClean="0"/>
              <a:t>,</a:t>
            </a:r>
            <a:r>
              <a:rPr lang="zh-CN" altLang="en-US" dirty="0" smtClean="0"/>
              <a:t>而凡志于格物致知者</a:t>
            </a:r>
            <a:r>
              <a:rPr lang="en-US" dirty="0" smtClean="0"/>
              <a:t>,</a:t>
            </a:r>
            <a:r>
              <a:rPr lang="zh-CN" altLang="en-US" dirty="0" smtClean="0"/>
              <a:t>资之亦可以穷天下之理云。</a:t>
            </a:r>
            <a:r>
              <a:rPr lang="en-US" dirty="0" smtClean="0"/>
              <a:t>”</a:t>
            </a:r>
            <a:r>
              <a:rPr lang="zh-CN" altLang="en-US" dirty="0" smtClean="0"/>
              <a:t>严复</a:t>
            </a:r>
            <a:r>
              <a:rPr lang="en-US" altLang="zh-CN" dirty="0" smtClean="0"/>
              <a:t>《</a:t>
            </a:r>
            <a:r>
              <a:rPr lang="zh-CN" altLang="en-US" dirty="0" smtClean="0"/>
              <a:t>原强</a:t>
            </a:r>
            <a:r>
              <a:rPr lang="en-US" altLang="zh-CN" dirty="0" smtClean="0"/>
              <a:t>》</a:t>
            </a:r>
            <a:r>
              <a:rPr lang="en-US" dirty="0" smtClean="0"/>
              <a:t>:“</a:t>
            </a:r>
            <a:r>
              <a:rPr lang="zh-CN" altLang="en-US" dirty="0" smtClean="0"/>
              <a:t>顾彼西洋以格物致知为学问本始</a:t>
            </a:r>
            <a:r>
              <a:rPr lang="en-US" dirty="0" smtClean="0"/>
              <a:t>,</a:t>
            </a:r>
            <a:r>
              <a:rPr lang="zh-CN" altLang="en-US" dirty="0" smtClean="0"/>
              <a:t>中国非不尔云也</a:t>
            </a:r>
            <a:r>
              <a:rPr lang="en-US" dirty="0" smtClean="0"/>
              <a:t>,</a:t>
            </a:r>
            <a:r>
              <a:rPr lang="zh-CN" altLang="en-US" dirty="0" smtClean="0"/>
              <a:t>独何以民智之相越乃如此耶</a:t>
            </a:r>
            <a:r>
              <a:rPr lang="en-US" dirty="0" smtClean="0"/>
              <a:t>?”</a:t>
            </a:r>
            <a:endParaRPr lang="zh-CN" alt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占位符 11"/>
          <p:cNvSpPr>
            <a:spLocks noGrp="1"/>
          </p:cNvSpPr>
          <p:nvPr>
            <p:ph type="body" sz="quarter" idx="10"/>
          </p:nvPr>
        </p:nvSpPr>
        <p:spPr>
          <a:xfrm>
            <a:off x="595274" y="2285992"/>
            <a:ext cx="11001452" cy="3714776"/>
          </a:xfrm>
        </p:spPr>
        <p:txBody>
          <a:bodyPr/>
          <a:lstStyle/>
          <a:p>
            <a:r>
              <a:rPr lang="zh-CN" altLang="en-US" dirty="0" smtClean="0"/>
              <a:t>　受传统教育的影响</a:t>
            </a:r>
            <a:r>
              <a:rPr lang="en-US" dirty="0" smtClean="0"/>
              <a:t>,</a:t>
            </a:r>
            <a:r>
              <a:rPr lang="zh-CN" altLang="en-US" dirty="0" smtClean="0"/>
              <a:t>中国学生往往只重视基础知识的学习</a:t>
            </a:r>
            <a:r>
              <a:rPr lang="en-US" dirty="0" smtClean="0"/>
              <a:t>,</a:t>
            </a:r>
            <a:r>
              <a:rPr lang="zh-CN" altLang="en-US" dirty="0" smtClean="0"/>
              <a:t>而忽视动手能力的培养</a:t>
            </a:r>
            <a:r>
              <a:rPr lang="en-US" dirty="0" smtClean="0"/>
              <a:t>,</a:t>
            </a:r>
            <a:r>
              <a:rPr lang="zh-CN" altLang="en-US" dirty="0" smtClean="0"/>
              <a:t>即</a:t>
            </a:r>
            <a:r>
              <a:rPr lang="en-US" dirty="0" smtClean="0"/>
              <a:t>“</a:t>
            </a:r>
            <a:r>
              <a:rPr lang="zh-CN" altLang="en-US" dirty="0" smtClean="0"/>
              <a:t>高分低能</a:t>
            </a:r>
            <a:r>
              <a:rPr lang="en-US" dirty="0" smtClean="0"/>
              <a:t>”</a:t>
            </a:r>
            <a:r>
              <a:rPr lang="zh-CN" altLang="en-US" dirty="0" smtClean="0"/>
              <a:t>。今天我们就来学习</a:t>
            </a:r>
            <a:r>
              <a:rPr lang="en-US" altLang="zh-CN" dirty="0" smtClean="0"/>
              <a:t>《</a:t>
            </a:r>
            <a:r>
              <a:rPr lang="zh-CN" altLang="en-US" dirty="0" smtClean="0"/>
              <a:t>应有格物致知精神</a:t>
            </a:r>
            <a:r>
              <a:rPr lang="en-US" altLang="zh-CN" dirty="0" smtClean="0"/>
              <a:t>》</a:t>
            </a:r>
            <a:r>
              <a:rPr lang="en-US" dirty="0" smtClean="0"/>
              <a:t>,</a:t>
            </a:r>
            <a:r>
              <a:rPr lang="zh-CN" altLang="en-US" dirty="0" smtClean="0"/>
              <a:t>它将告诉我们怎样做才是真正的学习、真正的求知。</a:t>
            </a:r>
            <a:endParaRPr lang="zh-CN" altLang="en-US" dirty="0"/>
          </a:p>
        </p:txBody>
      </p:sp>
      <p:sp>
        <p:nvSpPr>
          <p:cNvPr id="4" name="文本占位符 1">
            <a:extLst>
              <a:ext uri="{FF2B5EF4-FFF2-40B4-BE49-F238E27FC236}">
                <a16:creationId xmlns:a16="http://schemas.microsoft.com/office/drawing/2014/main" xmlns="" id="{D8EC155B-06E2-477B-B3B1-8DDE820CD0C9}"/>
              </a:ext>
            </a:extLst>
          </p:cNvPr>
          <p:cNvSpPr txBox="1">
            <a:spLocks/>
          </p:cNvSpPr>
          <p:nvPr/>
        </p:nvSpPr>
        <p:spPr>
          <a:xfrm>
            <a:off x="666712" y="1643050"/>
            <a:ext cx="10358510" cy="785818"/>
          </a:xfrm>
          <a:prstGeom prst="rect">
            <a:avLst/>
          </a:prstGeom>
        </p:spPr>
        <p:txBody>
          <a:bodyPr/>
          <a:lstStyle/>
          <a:p>
            <a:pPr marL="0" marR="0" lvl="0" indent="720000" algn="l" defTabSz="914400" rtl="0" eaLnBrk="1" fontAlgn="auto" latinLnBrk="0" hangingPunct="0">
              <a:lnSpc>
                <a:spcPct val="150000"/>
              </a:lnSpc>
              <a:spcBef>
                <a:spcPts val="0"/>
              </a:spcBef>
              <a:spcAft>
                <a:spcPts val="0"/>
              </a:spcAft>
              <a:buClrTx/>
              <a:buSzTx/>
              <a:buFontTx/>
              <a:buNone/>
              <a:tabLst/>
              <a:defRPr/>
            </a:pPr>
            <a:r>
              <a:rPr kumimoji="0" lang="zh-CN" altLang="en-US" sz="2800" b="0" i="0" u="none" strike="noStrike" kern="1200" cap="none" spc="0" normalizeH="0" baseline="0" noProof="0" dirty="0" smtClean="0">
                <a:ln>
                  <a:noFill/>
                </a:ln>
                <a:solidFill>
                  <a:srgbClr val="0000FF"/>
                </a:solidFill>
                <a:effectLst/>
                <a:uLnTx/>
                <a:uFillTx/>
                <a:latin typeface="宋体"/>
                <a:ea typeface="宋体"/>
              </a:rPr>
              <a:t>◆</a:t>
            </a:r>
            <a:r>
              <a:rPr lang="zh-CN" altLang="en-US" sz="2800" b="0" dirty="0" smtClean="0">
                <a:solidFill>
                  <a:srgbClr val="0000FF"/>
                </a:solidFill>
                <a:ea typeface="黑体" panose="02010609060101010101" pitchFamily="49" charset="-122"/>
              </a:rPr>
              <a:t>课堂导入</a:t>
            </a:r>
            <a:endParaRPr kumimoji="0" lang="en-US" altLang="zh-CN" sz="2800" b="0" i="0" u="none" strike="noStrike" kern="1200" cap="none" spc="0" normalizeH="0" baseline="0" noProof="0" dirty="0" smtClean="0">
              <a:ln>
                <a:noFill/>
              </a:ln>
              <a:solidFill>
                <a:srgbClr val="0000FF"/>
              </a:solidFill>
              <a:effectLst/>
              <a:uLnTx/>
              <a:uFillTx/>
              <a:latin typeface="Times New Roman" panose="02020603050405020304" pitchFamily="18" charset="0"/>
              <a:ea typeface="黑体" panose="02010609060101010101" pitchFamily="49" charset="-122"/>
              <a:cs typeface="+mn-cs"/>
            </a:endParaRPr>
          </a:p>
          <a:p>
            <a:r>
              <a:rPr lang="zh-CN" altLang="en-US" sz="2800" b="0" dirty="0" smtClean="0">
                <a:latin typeface="华文细黑" pitchFamily="2" charset="-122"/>
                <a:ea typeface="华文细黑" pitchFamily="2" charset="-122"/>
              </a:rPr>
              <a:t>        </a:t>
            </a:r>
            <a:endParaRPr kumimoji="0" lang="zh-CN" altLang="en-US" sz="2800" b="0" i="0" u="none" strike="noStrike" kern="1200" cap="none" spc="0" normalizeH="0" baseline="0" noProof="0" dirty="0">
              <a:ln>
                <a:noFill/>
              </a:ln>
              <a:solidFill>
                <a:schemeClr val="tx1"/>
              </a:solidFill>
              <a:effectLst/>
              <a:uLnTx/>
              <a:uFillTx/>
              <a:latin typeface="华文细黑" pitchFamily="2" charset="-122"/>
              <a:ea typeface="华文细黑" pitchFamily="2" charset="-122"/>
            </a:endParaRPr>
          </a:p>
        </p:txBody>
      </p:sp>
    </p:spTree>
    <p:extLst>
      <p:ext uri="{BB962C8B-B14F-4D97-AF65-F5344CB8AC3E}">
        <p14:creationId xmlns:p14="http://schemas.microsoft.com/office/powerpoint/2010/main" xmlns="" val="4135130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309522" y="1071546"/>
            <a:ext cx="10287072" cy="5214974"/>
          </a:xfrm>
        </p:spPr>
        <p:txBody>
          <a:bodyPr/>
          <a:lstStyle/>
          <a:p>
            <a:r>
              <a:rPr lang="en-US" dirty="0" smtClean="0"/>
              <a:t>1.</a:t>
            </a:r>
            <a:r>
              <a:rPr lang="zh-CN" altLang="en-US" dirty="0" smtClean="0"/>
              <a:t>阅读下面的小资料</a:t>
            </a:r>
            <a:r>
              <a:rPr lang="en-US" dirty="0" smtClean="0"/>
              <a:t>,</a:t>
            </a:r>
            <a:r>
              <a:rPr lang="zh-CN" altLang="en-US" dirty="0" smtClean="0"/>
              <a:t>完成填空。</a:t>
            </a:r>
          </a:p>
          <a:p>
            <a:r>
              <a:rPr lang="zh-CN" altLang="en-US" dirty="0" smtClean="0"/>
              <a:t>丁肇中</a:t>
            </a:r>
            <a:r>
              <a:rPr lang="en-US" dirty="0" smtClean="0"/>
              <a:t>(1936—</a:t>
            </a:r>
            <a:r>
              <a:rPr lang="zh-CN" altLang="en-US" dirty="0" smtClean="0"/>
              <a:t>　</a:t>
            </a:r>
            <a:r>
              <a:rPr lang="en-US" dirty="0" smtClean="0"/>
              <a:t>),</a:t>
            </a:r>
            <a:r>
              <a:rPr lang="zh-CN" altLang="en-US" dirty="0" smtClean="0"/>
              <a:t>美籍华裔</a:t>
            </a:r>
            <a:r>
              <a:rPr lang="zh-CN" altLang="en-US" u="sng" dirty="0" smtClean="0"/>
              <a:t>　   　</a:t>
            </a:r>
            <a:r>
              <a:rPr lang="zh-CN" altLang="en-US" dirty="0" smtClean="0"/>
              <a:t>学家。</a:t>
            </a:r>
            <a:r>
              <a:rPr lang="en-US" dirty="0" smtClean="0"/>
              <a:t>1976</a:t>
            </a:r>
            <a:r>
              <a:rPr lang="zh-CN" altLang="en-US" dirty="0" smtClean="0"/>
              <a:t>年因发现新的基本粒子</a:t>
            </a:r>
            <a:r>
              <a:rPr lang="en-US" dirty="0" smtClean="0"/>
              <a:t>——J</a:t>
            </a:r>
            <a:r>
              <a:rPr lang="zh-CN" altLang="en-US" dirty="0" smtClean="0"/>
              <a:t>粒子获</a:t>
            </a:r>
            <a:r>
              <a:rPr lang="zh-CN" altLang="en-US" u="sng" dirty="0" smtClean="0"/>
              <a:t>　</a:t>
            </a:r>
            <a:r>
              <a:rPr lang="en-US" altLang="zh-CN" u="sng" dirty="0" smtClean="0"/>
              <a:t>			</a:t>
            </a:r>
            <a:r>
              <a:rPr lang="zh-CN" altLang="en-US" dirty="0" smtClean="0"/>
              <a:t>。目前</a:t>
            </a:r>
            <a:r>
              <a:rPr lang="en-US" dirty="0" smtClean="0"/>
              <a:t>,</a:t>
            </a:r>
            <a:r>
              <a:rPr lang="zh-CN" altLang="en-US" dirty="0" smtClean="0"/>
              <a:t>丁肇中教授仍在美国麻省理工学院任职。他曾多次回国探亲</a:t>
            </a:r>
            <a:r>
              <a:rPr lang="en-US" dirty="0" smtClean="0"/>
              <a:t>,</a:t>
            </a:r>
            <a:r>
              <a:rPr lang="zh-CN" altLang="en-US" dirty="0" smtClean="0"/>
              <a:t>对祖国的科学事业极为关心。本文是丁肇中教授于</a:t>
            </a:r>
            <a:r>
              <a:rPr lang="en-US" dirty="0" smtClean="0"/>
              <a:t>1991</a:t>
            </a:r>
            <a:r>
              <a:rPr lang="zh-CN" altLang="en-US" dirty="0" smtClean="0"/>
              <a:t>年</a:t>
            </a:r>
            <a:r>
              <a:rPr lang="en-US" dirty="0" smtClean="0"/>
              <a:t>10</a:t>
            </a:r>
            <a:r>
              <a:rPr lang="zh-CN" altLang="en-US" dirty="0" smtClean="0"/>
              <a:t>月</a:t>
            </a:r>
            <a:r>
              <a:rPr lang="en-US" dirty="0" smtClean="0"/>
              <a:t>18</a:t>
            </a:r>
            <a:r>
              <a:rPr lang="zh-CN" altLang="en-US" dirty="0" smtClean="0"/>
              <a:t>日在北京人民大会堂举行的</a:t>
            </a:r>
            <a:r>
              <a:rPr lang="en-US" dirty="0" smtClean="0"/>
              <a:t>“</a:t>
            </a:r>
            <a:r>
              <a:rPr lang="zh-CN" altLang="en-US" dirty="0" smtClean="0"/>
              <a:t>情系中华</a:t>
            </a:r>
            <a:r>
              <a:rPr lang="en-US" dirty="0" smtClean="0"/>
              <a:t>”</a:t>
            </a:r>
            <a:r>
              <a:rPr lang="zh-CN" altLang="en-US" dirty="0" smtClean="0"/>
              <a:t>大会上接受特别荣誉奖时发表的演讲。</a:t>
            </a:r>
            <a:r>
              <a:rPr lang="en-US" dirty="0" smtClean="0"/>
              <a:t> </a:t>
            </a:r>
            <a:endParaRPr lang="zh-CN" altLang="en-US" dirty="0"/>
          </a:p>
        </p:txBody>
      </p:sp>
      <p:sp>
        <p:nvSpPr>
          <p:cNvPr id="3" name="文本占位符 2"/>
          <p:cNvSpPr>
            <a:spLocks noGrp="1"/>
          </p:cNvSpPr>
          <p:nvPr>
            <p:ph type="body" sz="quarter" idx="11"/>
          </p:nvPr>
        </p:nvSpPr>
        <p:spPr>
          <a:xfrm>
            <a:off x="5524496" y="1643050"/>
            <a:ext cx="928694" cy="571504"/>
          </a:xfrm>
        </p:spPr>
        <p:txBody>
          <a:bodyPr/>
          <a:lstStyle/>
          <a:p>
            <a:pPr indent="0"/>
            <a:r>
              <a:rPr lang="zh-CN" altLang="en-US" u="sng" dirty="0" smtClean="0"/>
              <a:t>物理</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23" name="文本占位符 2"/>
          <p:cNvSpPr txBox="1">
            <a:spLocks/>
          </p:cNvSpPr>
          <p:nvPr/>
        </p:nvSpPr>
        <p:spPr>
          <a:xfrm>
            <a:off x="3952860" y="2285992"/>
            <a:ext cx="3071834" cy="857256"/>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诺贝尔物理学奖</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pic>
        <p:nvPicPr>
          <p:cNvPr id="8" name="17CZDXAYW9S4T2.eps"/>
          <p:cNvPicPr/>
          <p:nvPr/>
        </p:nvPicPr>
        <p:blipFill>
          <a:blip r:embed="rId2"/>
          <a:stretch>
            <a:fillRect/>
          </a:stretch>
        </p:blipFill>
        <p:spPr>
          <a:xfrm>
            <a:off x="10596594" y="2285992"/>
            <a:ext cx="1496708" cy="19004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blinds(horizontal)">
                                      <p:cBhvr>
                                        <p:cTn id="10" dur="500"/>
                                        <p:tgtEl>
                                          <p:spTgt spid="23"/>
                                        </p:tgtEl>
                                      </p:cBhvr>
                                    </p:animEffect>
                                  </p:childTnLst>
                                </p:cTn>
                              </p:par>
                            </p:childTnLst>
                          </p:cTn>
                        </p:par>
                      </p:childTnLst>
                    </p:cTn>
                  </p:par>
                </p:childTnLst>
              </p:cTn>
              <p:nextCondLst>
                <p:cond evt="onClick" delay="0">
                  <p:tgtEl>
                    <p:spTgt spid="4"/>
                  </p:tgtEl>
                </p:cond>
              </p:nextCondLst>
            </p:seq>
          </p:childTnLst>
        </p:cTn>
      </p:par>
    </p:tnLst>
    <p:bldLst>
      <p:bldP spid="3" grpId="0" build="p"/>
      <p:bldP spid="2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en-US" dirty="0" smtClean="0"/>
              <a:t>2.</a:t>
            </a:r>
            <a:r>
              <a:rPr lang="zh-CN" altLang="en-US" dirty="0" smtClean="0"/>
              <a:t>给下列加点的字注音。</a:t>
            </a:r>
          </a:p>
          <a:p>
            <a:r>
              <a:rPr lang="zh-CN" altLang="en-US" dirty="0" smtClean="0"/>
              <a:t>肇</a:t>
            </a:r>
            <a:r>
              <a:rPr lang="en-US" dirty="0" smtClean="0"/>
              <a:t>(		)</a:t>
            </a:r>
            <a:r>
              <a:rPr lang="zh-CN" altLang="en-US" dirty="0" smtClean="0"/>
              <a:t>　　　</a:t>
            </a:r>
            <a:r>
              <a:rPr lang="en-US" altLang="zh-CN" dirty="0" smtClean="0"/>
              <a:t>	</a:t>
            </a:r>
            <a:r>
              <a:rPr lang="zh-CN" altLang="en-US" dirty="0" smtClean="0"/>
              <a:t>　诺</a:t>
            </a:r>
            <a:r>
              <a:rPr lang="en-US" dirty="0" smtClean="0"/>
              <a:t>(		)</a:t>
            </a:r>
            <a:endParaRPr lang="zh-CN" altLang="en-US" dirty="0" smtClean="0"/>
          </a:p>
          <a:p>
            <a:r>
              <a:rPr lang="zh-CN" altLang="en-US" dirty="0" smtClean="0"/>
              <a:t>朱熹</a:t>
            </a:r>
            <a:r>
              <a:rPr lang="en-US" dirty="0" smtClean="0"/>
              <a:t>(		)		</a:t>
            </a:r>
            <a:r>
              <a:rPr lang="zh-CN" altLang="en-US" dirty="0" smtClean="0"/>
              <a:t>埋没</a:t>
            </a:r>
            <a:r>
              <a:rPr lang="en-US" dirty="0" smtClean="0"/>
              <a:t>(		)</a:t>
            </a:r>
            <a:endParaRPr lang="zh-CN" altLang="en-US" dirty="0" smtClean="0"/>
          </a:p>
          <a:p>
            <a:r>
              <a:rPr lang="zh-CN" altLang="en-US" dirty="0" smtClean="0"/>
              <a:t>测量</a:t>
            </a:r>
            <a:r>
              <a:rPr lang="en-US" dirty="0" smtClean="0"/>
              <a:t>(		)		</a:t>
            </a:r>
            <a:r>
              <a:rPr lang="zh-CN" altLang="en-US" dirty="0" smtClean="0"/>
              <a:t>彷徨</a:t>
            </a:r>
            <a:r>
              <a:rPr lang="en-US" dirty="0" smtClean="0"/>
              <a:t>(		)(		)</a:t>
            </a:r>
            <a:endParaRPr lang="zh-CN" altLang="en-US" dirty="0"/>
          </a:p>
        </p:txBody>
      </p:sp>
      <p:sp>
        <p:nvSpPr>
          <p:cNvPr id="10" name="文本占位符 9"/>
          <p:cNvSpPr>
            <a:spLocks noGrp="1"/>
          </p:cNvSpPr>
          <p:nvPr>
            <p:ph type="body" sz="quarter" idx="11"/>
          </p:nvPr>
        </p:nvSpPr>
        <p:spPr>
          <a:xfrm>
            <a:off x="1595406" y="1785926"/>
            <a:ext cx="1785950" cy="857256"/>
          </a:xfrm>
        </p:spPr>
        <p:txBody>
          <a:bodyPr/>
          <a:lstStyle/>
          <a:p>
            <a:r>
              <a:rPr lang="en-US" dirty="0" err="1" smtClean="0"/>
              <a:t>zhào</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5" name="文本占位符 9"/>
          <p:cNvSpPr txBox="1">
            <a:spLocks/>
          </p:cNvSpPr>
          <p:nvPr/>
        </p:nvSpPr>
        <p:spPr>
          <a:xfrm>
            <a:off x="5667372" y="1785926"/>
            <a:ext cx="1785950" cy="857256"/>
          </a:xfrm>
          <a:prstGeom prst="rect">
            <a:avLst/>
          </a:prstGeom>
        </p:spPr>
        <p:txBody>
          <a:bodyPr/>
          <a:lstStyle/>
          <a:p>
            <a:pPr lvl="0" indent="720000" fontAlgn="auto" hangingPunct="0">
              <a:lnSpc>
                <a:spcPct val="150000"/>
              </a:lnSpc>
              <a:spcBef>
                <a:spcPts val="0"/>
              </a:spcBef>
              <a:spcAft>
                <a:spcPts val="0"/>
              </a:spcAft>
            </a:pPr>
            <a:r>
              <a:rPr lang="en-US" sz="2800" dirty="0" err="1" smtClean="0">
                <a:solidFill>
                  <a:srgbClr val="FF0000"/>
                </a:solidFill>
                <a:latin typeface="华文细黑" pitchFamily="2" charset="-122"/>
                <a:ea typeface="华文细黑" pitchFamily="2" charset="-122"/>
              </a:rPr>
              <a:t>nuò</a:t>
            </a:r>
            <a:endParaRPr kumimoji="0" lang="zh-CN" altLang="en-US" sz="2800" b="1" i="0" u="none"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6" name="文本占位符 9"/>
          <p:cNvSpPr txBox="1">
            <a:spLocks/>
          </p:cNvSpPr>
          <p:nvPr/>
        </p:nvSpPr>
        <p:spPr>
          <a:xfrm>
            <a:off x="2095472" y="2357430"/>
            <a:ext cx="1785950" cy="857256"/>
          </a:xfrm>
          <a:prstGeom prst="rect">
            <a:avLst/>
          </a:prstGeom>
        </p:spPr>
        <p:txBody>
          <a:bodyPr/>
          <a:lstStyle/>
          <a:p>
            <a:pPr lvl="0" indent="720000" fontAlgn="auto" hangingPunct="0">
              <a:lnSpc>
                <a:spcPct val="150000"/>
              </a:lnSpc>
              <a:spcBef>
                <a:spcPts val="0"/>
              </a:spcBef>
              <a:spcAft>
                <a:spcPts val="0"/>
              </a:spcAft>
            </a:pPr>
            <a:r>
              <a:rPr lang="en-US" sz="2800" dirty="0" err="1" smtClean="0">
                <a:solidFill>
                  <a:srgbClr val="FF0000"/>
                </a:solidFill>
                <a:latin typeface="华文细黑" pitchFamily="2" charset="-122"/>
                <a:ea typeface="华文细黑" pitchFamily="2" charset="-122"/>
              </a:rPr>
              <a:t>xī</a:t>
            </a:r>
            <a:endParaRPr kumimoji="0" lang="zh-CN" altLang="en-US" sz="2800" b="1" i="0" u="none"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7" name="文本占位符 9"/>
          <p:cNvSpPr txBox="1">
            <a:spLocks/>
          </p:cNvSpPr>
          <p:nvPr/>
        </p:nvSpPr>
        <p:spPr>
          <a:xfrm>
            <a:off x="5738810" y="2428868"/>
            <a:ext cx="1785950" cy="857256"/>
          </a:xfrm>
          <a:prstGeom prst="rect">
            <a:avLst/>
          </a:prstGeom>
        </p:spPr>
        <p:txBody>
          <a:bodyPr/>
          <a:lstStyle/>
          <a:p>
            <a:pPr lvl="0" indent="720000" fontAlgn="auto" hangingPunct="0">
              <a:lnSpc>
                <a:spcPct val="150000"/>
              </a:lnSpc>
              <a:spcBef>
                <a:spcPts val="0"/>
              </a:spcBef>
              <a:spcAft>
                <a:spcPts val="0"/>
              </a:spcAft>
            </a:pPr>
            <a:r>
              <a:rPr lang="en-US" sz="2800" dirty="0" err="1" smtClean="0">
                <a:solidFill>
                  <a:srgbClr val="FF0000"/>
                </a:solidFill>
                <a:latin typeface="华文细黑" pitchFamily="2" charset="-122"/>
                <a:ea typeface="华文细黑" pitchFamily="2" charset="-122"/>
              </a:rPr>
              <a:t>mái</a:t>
            </a:r>
            <a:endParaRPr kumimoji="0" lang="zh-CN" altLang="en-US" sz="2800" b="1" i="0" u="none"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8" name="文本占位符 9"/>
          <p:cNvSpPr txBox="1">
            <a:spLocks/>
          </p:cNvSpPr>
          <p:nvPr/>
        </p:nvSpPr>
        <p:spPr>
          <a:xfrm>
            <a:off x="1881158" y="3000372"/>
            <a:ext cx="1785950" cy="857256"/>
          </a:xfrm>
          <a:prstGeom prst="rect">
            <a:avLst/>
          </a:prstGeom>
        </p:spPr>
        <p:txBody>
          <a:bodyPr/>
          <a:lstStyle/>
          <a:p>
            <a:pPr lvl="0" indent="720000" fontAlgn="auto" hangingPunct="0">
              <a:lnSpc>
                <a:spcPct val="150000"/>
              </a:lnSpc>
              <a:spcBef>
                <a:spcPts val="0"/>
              </a:spcBef>
              <a:spcAft>
                <a:spcPts val="0"/>
              </a:spcAft>
            </a:pPr>
            <a:r>
              <a:rPr lang="en-US" sz="2800" dirty="0" err="1" smtClean="0">
                <a:solidFill>
                  <a:srgbClr val="FF0000"/>
                </a:solidFill>
                <a:latin typeface="华文细黑" pitchFamily="2" charset="-122"/>
                <a:ea typeface="华文细黑" pitchFamily="2" charset="-122"/>
              </a:rPr>
              <a:t>liáng</a:t>
            </a:r>
            <a:endParaRPr kumimoji="0" lang="zh-CN" altLang="en-US" sz="2800" b="1" i="0" u="none"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9" name="文本占位符 9"/>
          <p:cNvSpPr txBox="1">
            <a:spLocks/>
          </p:cNvSpPr>
          <p:nvPr/>
        </p:nvSpPr>
        <p:spPr>
          <a:xfrm>
            <a:off x="5595934" y="3000372"/>
            <a:ext cx="1857388" cy="857256"/>
          </a:xfrm>
          <a:prstGeom prst="rect">
            <a:avLst/>
          </a:prstGeom>
        </p:spPr>
        <p:txBody>
          <a:bodyPr/>
          <a:lstStyle/>
          <a:p>
            <a:pPr lvl="0" indent="720000" fontAlgn="auto" hangingPunct="0">
              <a:lnSpc>
                <a:spcPct val="150000"/>
              </a:lnSpc>
              <a:spcBef>
                <a:spcPts val="0"/>
              </a:spcBef>
              <a:spcAft>
                <a:spcPts val="0"/>
              </a:spcAft>
            </a:pPr>
            <a:r>
              <a:rPr lang="en-US" sz="2800" dirty="0" err="1" smtClean="0">
                <a:solidFill>
                  <a:srgbClr val="FF0000"/>
                </a:solidFill>
                <a:latin typeface="华文细黑" pitchFamily="2" charset="-122"/>
                <a:ea typeface="华文细黑" pitchFamily="2" charset="-122"/>
              </a:rPr>
              <a:t>páng</a:t>
            </a:r>
            <a:endParaRPr kumimoji="0" lang="zh-CN" altLang="en-US" sz="2800" b="1" i="0" u="none"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11" name="文本占位符 9"/>
          <p:cNvSpPr txBox="1">
            <a:spLocks/>
          </p:cNvSpPr>
          <p:nvPr/>
        </p:nvSpPr>
        <p:spPr>
          <a:xfrm>
            <a:off x="7167570" y="3071810"/>
            <a:ext cx="2071702" cy="857256"/>
          </a:xfrm>
          <a:prstGeom prst="rect">
            <a:avLst/>
          </a:prstGeom>
        </p:spPr>
        <p:txBody>
          <a:bodyPr/>
          <a:lstStyle/>
          <a:p>
            <a:pPr lvl="0" indent="720000" fontAlgn="auto" hangingPunct="0">
              <a:lnSpc>
                <a:spcPct val="150000"/>
              </a:lnSpc>
              <a:spcBef>
                <a:spcPts val="0"/>
              </a:spcBef>
              <a:spcAft>
                <a:spcPts val="0"/>
              </a:spcAft>
            </a:pPr>
            <a:r>
              <a:rPr lang="en-US" sz="2800" dirty="0" err="1" smtClean="0">
                <a:solidFill>
                  <a:srgbClr val="FF0000"/>
                </a:solidFill>
                <a:latin typeface="华文细黑" pitchFamily="2" charset="-122"/>
                <a:ea typeface="华文细黑" pitchFamily="2" charset="-122"/>
              </a:rPr>
              <a:t>huáng</a:t>
            </a:r>
            <a:endParaRPr kumimoji="0" lang="zh-CN" altLang="en-US" sz="2800" b="1" i="0" u="none"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12" name="矩形 11"/>
          <p:cNvSpPr/>
          <p:nvPr/>
        </p:nvSpPr>
        <p:spPr>
          <a:xfrm>
            <a:off x="2024034" y="3500438"/>
            <a:ext cx="420308" cy="430887"/>
          </a:xfrm>
          <a:prstGeom prst="rect">
            <a:avLst/>
          </a:prstGeom>
        </p:spPr>
        <p:txBody>
          <a:bodyPr wrap="none">
            <a:spAutoFit/>
          </a:bodyPr>
          <a:lstStyle/>
          <a:p>
            <a:r>
              <a:rPr lang="en-US" dirty="0" smtClean="0"/>
              <a:t> </a:t>
            </a:r>
            <a:r>
              <a:rPr lang="en-US" altLang="zh-CN" dirty="0" smtClean="0"/>
              <a:t>·</a:t>
            </a:r>
            <a:r>
              <a:rPr lang="en-US" dirty="0" smtClean="0"/>
              <a:t> </a:t>
            </a:r>
            <a:endParaRPr lang="zh-CN" altLang="en-US" dirty="0"/>
          </a:p>
        </p:txBody>
      </p:sp>
      <p:sp>
        <p:nvSpPr>
          <p:cNvPr id="13" name="矩形 12"/>
          <p:cNvSpPr/>
          <p:nvPr/>
        </p:nvSpPr>
        <p:spPr>
          <a:xfrm>
            <a:off x="2024034" y="2855237"/>
            <a:ext cx="420308" cy="430887"/>
          </a:xfrm>
          <a:prstGeom prst="rect">
            <a:avLst/>
          </a:prstGeom>
        </p:spPr>
        <p:txBody>
          <a:bodyPr wrap="none">
            <a:spAutoFit/>
          </a:bodyPr>
          <a:lstStyle/>
          <a:p>
            <a:r>
              <a:rPr lang="en-US" dirty="0" smtClean="0"/>
              <a:t> </a:t>
            </a:r>
            <a:r>
              <a:rPr lang="en-US" altLang="zh-CN" dirty="0" smtClean="0"/>
              <a:t>·</a:t>
            </a:r>
            <a:r>
              <a:rPr lang="en-US" dirty="0" smtClean="0"/>
              <a:t> </a:t>
            </a:r>
            <a:endParaRPr lang="zh-CN" altLang="en-US" dirty="0"/>
          </a:p>
        </p:txBody>
      </p:sp>
      <p:sp>
        <p:nvSpPr>
          <p:cNvPr id="14" name="矩形 13"/>
          <p:cNvSpPr/>
          <p:nvPr/>
        </p:nvSpPr>
        <p:spPr>
          <a:xfrm>
            <a:off x="1666844" y="2212295"/>
            <a:ext cx="420308" cy="430887"/>
          </a:xfrm>
          <a:prstGeom prst="rect">
            <a:avLst/>
          </a:prstGeom>
        </p:spPr>
        <p:txBody>
          <a:bodyPr wrap="none">
            <a:spAutoFit/>
          </a:bodyPr>
          <a:lstStyle/>
          <a:p>
            <a:r>
              <a:rPr lang="en-US" dirty="0" smtClean="0"/>
              <a:t> </a:t>
            </a:r>
            <a:r>
              <a:rPr lang="en-US" altLang="zh-CN" dirty="0" smtClean="0"/>
              <a:t>·</a:t>
            </a:r>
            <a:r>
              <a:rPr lang="en-US" dirty="0" smtClean="0"/>
              <a:t> </a:t>
            </a:r>
            <a:endParaRPr lang="zh-CN" altLang="en-US" dirty="0"/>
          </a:p>
        </p:txBody>
      </p:sp>
      <p:sp>
        <p:nvSpPr>
          <p:cNvPr id="15" name="矩形 14"/>
          <p:cNvSpPr/>
          <p:nvPr/>
        </p:nvSpPr>
        <p:spPr>
          <a:xfrm>
            <a:off x="5890006" y="2214554"/>
            <a:ext cx="420308" cy="430887"/>
          </a:xfrm>
          <a:prstGeom prst="rect">
            <a:avLst/>
          </a:prstGeom>
        </p:spPr>
        <p:txBody>
          <a:bodyPr wrap="none">
            <a:spAutoFit/>
          </a:bodyPr>
          <a:lstStyle/>
          <a:p>
            <a:r>
              <a:rPr lang="en-US" dirty="0" smtClean="0"/>
              <a:t> </a:t>
            </a:r>
            <a:r>
              <a:rPr lang="en-US" altLang="zh-CN" dirty="0" smtClean="0"/>
              <a:t>·</a:t>
            </a:r>
            <a:r>
              <a:rPr lang="en-US" dirty="0" smtClean="0"/>
              <a:t> </a:t>
            </a:r>
            <a:endParaRPr lang="zh-CN" altLang="en-US" dirty="0"/>
          </a:p>
        </p:txBody>
      </p:sp>
      <p:sp>
        <p:nvSpPr>
          <p:cNvPr id="16" name="矩形 15"/>
          <p:cNvSpPr/>
          <p:nvPr/>
        </p:nvSpPr>
        <p:spPr>
          <a:xfrm>
            <a:off x="5881686" y="2855237"/>
            <a:ext cx="420308" cy="430887"/>
          </a:xfrm>
          <a:prstGeom prst="rect">
            <a:avLst/>
          </a:prstGeom>
        </p:spPr>
        <p:txBody>
          <a:bodyPr wrap="none">
            <a:spAutoFit/>
          </a:bodyPr>
          <a:lstStyle/>
          <a:p>
            <a:r>
              <a:rPr lang="en-US" dirty="0" smtClean="0"/>
              <a:t> </a:t>
            </a:r>
            <a:r>
              <a:rPr lang="en-US" altLang="zh-CN" dirty="0" smtClean="0"/>
              <a:t>·</a:t>
            </a:r>
            <a:r>
              <a:rPr lang="en-US" dirty="0" smtClean="0"/>
              <a:t> </a:t>
            </a:r>
            <a:endParaRPr lang="zh-CN" altLang="en-US" dirty="0"/>
          </a:p>
        </p:txBody>
      </p:sp>
      <p:sp>
        <p:nvSpPr>
          <p:cNvPr id="17" name="矩形 16"/>
          <p:cNvSpPr/>
          <p:nvPr/>
        </p:nvSpPr>
        <p:spPr>
          <a:xfrm>
            <a:off x="5881686" y="3498179"/>
            <a:ext cx="420308" cy="430887"/>
          </a:xfrm>
          <a:prstGeom prst="rect">
            <a:avLst/>
          </a:prstGeom>
        </p:spPr>
        <p:txBody>
          <a:bodyPr wrap="none">
            <a:spAutoFit/>
          </a:bodyPr>
          <a:lstStyle/>
          <a:p>
            <a:r>
              <a:rPr lang="en-US" dirty="0" smtClean="0"/>
              <a:t> </a:t>
            </a:r>
            <a:r>
              <a:rPr lang="en-US" altLang="zh-CN" dirty="0" smtClean="0"/>
              <a:t>·</a:t>
            </a:r>
            <a:r>
              <a:rPr lang="en-US" dirty="0" smtClean="0"/>
              <a:t> </a:t>
            </a:r>
            <a:endParaRPr lang="zh-CN" altLang="en-US" dirty="0"/>
          </a:p>
        </p:txBody>
      </p:sp>
      <p:sp>
        <p:nvSpPr>
          <p:cNvPr id="18" name="矩形 17"/>
          <p:cNvSpPr/>
          <p:nvPr/>
        </p:nvSpPr>
        <p:spPr>
          <a:xfrm>
            <a:off x="5524496" y="3500438"/>
            <a:ext cx="420308" cy="430887"/>
          </a:xfrm>
          <a:prstGeom prst="rect">
            <a:avLst/>
          </a:prstGeom>
        </p:spPr>
        <p:txBody>
          <a:bodyPr wrap="none">
            <a:spAutoFit/>
          </a:bodyPr>
          <a:lstStyle/>
          <a:p>
            <a:r>
              <a:rPr lang="en-US" dirty="0" smtClean="0"/>
              <a:t> </a:t>
            </a:r>
            <a:r>
              <a:rPr lang="en-US" altLang="zh-CN" dirty="0" smtClean="0"/>
              <a:t>·</a:t>
            </a:r>
            <a:r>
              <a:rPr lang="en-US" dirty="0" smtClean="0"/>
              <a:t> </a:t>
            </a:r>
            <a:endParaRPr lang="zh-CN" altLang="en-US" dirty="0"/>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blinds(horizontal)">
                                      <p:cBhvr>
                                        <p:cTn id="7" dur="500"/>
                                        <p:tgtEl>
                                          <p:spTgt spid="10">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blinds(horizontal)">
                                      <p:cBhvr>
                                        <p:cTn id="10" dur="500"/>
                                        <p:tgtEl>
                                          <p:spTgt spid="5">
                                            <p:txEl>
                                              <p:pRg st="0" end="0"/>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Effect transition="in" filter="blinds(horizontal)">
                                      <p:cBhvr>
                                        <p:cTn id="13" dur="500"/>
                                        <p:tgtEl>
                                          <p:spTgt spid="6">
                                            <p:txEl>
                                              <p:pRg st="0" end="0"/>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7">
                                            <p:txEl>
                                              <p:pRg st="0" end="0"/>
                                            </p:txEl>
                                          </p:spTgt>
                                        </p:tgtEl>
                                        <p:attrNameLst>
                                          <p:attrName>style.visibility</p:attrName>
                                        </p:attrNameLst>
                                      </p:cBhvr>
                                      <p:to>
                                        <p:strVal val="visible"/>
                                      </p:to>
                                    </p:set>
                                    <p:animEffect transition="in" filter="blinds(horizontal)">
                                      <p:cBhvr>
                                        <p:cTn id="16" dur="500"/>
                                        <p:tgtEl>
                                          <p:spTgt spid="7">
                                            <p:txEl>
                                              <p:pRg st="0" end="0"/>
                                            </p:txEl>
                                          </p:spTgt>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animEffect transition="in" filter="blinds(horizontal)">
                                      <p:cBhvr>
                                        <p:cTn id="19" dur="500"/>
                                        <p:tgtEl>
                                          <p:spTgt spid="8">
                                            <p:txEl>
                                              <p:pRg st="0" end="0"/>
                                            </p:txEl>
                                          </p:spTgt>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9">
                                            <p:txEl>
                                              <p:pRg st="0" end="0"/>
                                            </p:txEl>
                                          </p:spTgt>
                                        </p:tgtEl>
                                        <p:attrNameLst>
                                          <p:attrName>style.visibility</p:attrName>
                                        </p:attrNameLst>
                                      </p:cBhvr>
                                      <p:to>
                                        <p:strVal val="visible"/>
                                      </p:to>
                                    </p:set>
                                    <p:animEffect transition="in" filter="blinds(horizontal)">
                                      <p:cBhvr>
                                        <p:cTn id="22" dur="500"/>
                                        <p:tgtEl>
                                          <p:spTgt spid="9">
                                            <p:txEl>
                                              <p:pRg st="0" end="0"/>
                                            </p:txEl>
                                          </p:spTgt>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11">
                                            <p:txEl>
                                              <p:pRg st="0" end="0"/>
                                            </p:txEl>
                                          </p:spTgt>
                                        </p:tgtEl>
                                        <p:attrNameLst>
                                          <p:attrName>style.visibility</p:attrName>
                                        </p:attrNameLst>
                                      </p:cBhvr>
                                      <p:to>
                                        <p:strVal val="visible"/>
                                      </p:to>
                                    </p:set>
                                    <p:animEffect transition="in" filter="blinds(horizontal)">
                                      <p:cBhvr>
                                        <p:cTn id="25" dur="500"/>
                                        <p:tgtEl>
                                          <p:spTgt spid="11">
                                            <p:txEl>
                                              <p:pRg st="0" end="0"/>
                                            </p:txEl>
                                          </p:spTgt>
                                        </p:tgtEl>
                                      </p:cBhvr>
                                    </p:animEffect>
                                  </p:childTnLst>
                                </p:cTn>
                              </p:par>
                            </p:childTnLst>
                          </p:cTn>
                        </p:par>
                      </p:childTnLst>
                    </p:cTn>
                  </p:par>
                </p:childTnLst>
              </p:cTn>
              <p:nextCondLst>
                <p:cond evt="onClick" delay="0">
                  <p:tgtEl>
                    <p:spTgt spid="4"/>
                  </p:tgtEl>
                </p:cond>
              </p:nextCondLst>
            </p:seq>
          </p:childTnLst>
        </p:cTn>
      </p:par>
    </p:tnLst>
    <p:bldLst>
      <p:bldP spid="10" grpId="0" build="p"/>
      <p:bldP spid="5" grpId="0" build="p"/>
      <p:bldP spid="6" grpId="0" build="p"/>
      <p:bldP spid="7" grpId="0" build="p"/>
      <p:bldP spid="8" grpId="0" build="p"/>
      <p:bldP spid="9" grpId="0" build="p"/>
      <p:bldP spid="11"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380960" y="1000108"/>
            <a:ext cx="11310974" cy="5214974"/>
          </a:xfrm>
        </p:spPr>
        <p:txBody>
          <a:bodyPr/>
          <a:lstStyle/>
          <a:p>
            <a:r>
              <a:rPr lang="en-US" dirty="0" smtClean="0"/>
              <a:t>3.</a:t>
            </a:r>
            <a:r>
              <a:rPr lang="zh-CN" altLang="en-US" dirty="0" smtClean="0"/>
              <a:t>解释下列词语。</a:t>
            </a:r>
          </a:p>
          <a:p>
            <a:r>
              <a:rPr lang="en-US" dirty="0" smtClean="0"/>
              <a:t>(1)</a:t>
            </a:r>
            <a:r>
              <a:rPr lang="zh-CN" altLang="en-US" dirty="0" smtClean="0"/>
              <a:t>格物</a:t>
            </a:r>
            <a:r>
              <a:rPr lang="en-US" dirty="0" smtClean="0"/>
              <a:t>:</a:t>
            </a:r>
            <a:endParaRPr lang="zh-CN" altLang="en-US" dirty="0" smtClean="0"/>
          </a:p>
          <a:p>
            <a:r>
              <a:rPr lang="en-US" dirty="0" smtClean="0"/>
              <a:t>(2)</a:t>
            </a:r>
            <a:r>
              <a:rPr lang="zh-CN" altLang="en-US" dirty="0" smtClean="0"/>
              <a:t>致知</a:t>
            </a:r>
            <a:r>
              <a:rPr lang="en-US" dirty="0" smtClean="0"/>
              <a:t>:</a:t>
            </a:r>
            <a:endParaRPr lang="zh-CN" altLang="en-US" dirty="0" smtClean="0"/>
          </a:p>
          <a:p>
            <a:r>
              <a:rPr lang="en-US" dirty="0" smtClean="0"/>
              <a:t>(3)</a:t>
            </a:r>
            <a:r>
              <a:rPr lang="zh-CN" altLang="en-US" dirty="0" smtClean="0"/>
              <a:t>诚意</a:t>
            </a:r>
            <a:r>
              <a:rPr lang="en-US" dirty="0" smtClean="0"/>
              <a:t>:</a:t>
            </a:r>
            <a:endParaRPr lang="zh-CN" altLang="en-US" dirty="0" smtClean="0"/>
          </a:p>
          <a:p>
            <a:r>
              <a:rPr lang="en-US" dirty="0" smtClean="0"/>
              <a:t>(4)</a:t>
            </a:r>
            <a:r>
              <a:rPr lang="zh-CN" altLang="en-US" dirty="0" smtClean="0"/>
              <a:t>正心</a:t>
            </a:r>
            <a:r>
              <a:rPr lang="en-US" dirty="0" smtClean="0"/>
              <a:t>:</a:t>
            </a:r>
            <a:endParaRPr lang="zh-CN" altLang="en-US" dirty="0" smtClean="0"/>
          </a:p>
          <a:p>
            <a:r>
              <a:rPr lang="en-US" dirty="0" smtClean="0"/>
              <a:t>(5)</a:t>
            </a:r>
            <a:r>
              <a:rPr lang="zh-CN" altLang="en-US" dirty="0" smtClean="0"/>
              <a:t>修身</a:t>
            </a:r>
            <a:r>
              <a:rPr lang="en-US" dirty="0" smtClean="0"/>
              <a:t>:</a:t>
            </a:r>
            <a:endParaRPr lang="zh-CN" altLang="en-US" dirty="0" smtClean="0"/>
          </a:p>
          <a:p>
            <a:r>
              <a:rPr lang="en-US" dirty="0" smtClean="0"/>
              <a:t>(6)</a:t>
            </a:r>
            <a:r>
              <a:rPr lang="zh-CN" altLang="en-US" dirty="0" smtClean="0"/>
              <a:t>齐家</a:t>
            </a:r>
            <a:r>
              <a:rPr lang="en-US" dirty="0" smtClean="0"/>
              <a:t>:</a:t>
            </a:r>
            <a:endParaRPr lang="zh-CN" altLang="en-US" dirty="0" smtClean="0"/>
          </a:p>
          <a:p>
            <a:r>
              <a:rPr lang="en-US" dirty="0" smtClean="0"/>
              <a:t>(7)</a:t>
            </a:r>
            <a:r>
              <a:rPr lang="zh-CN" altLang="en-US" dirty="0" smtClean="0"/>
              <a:t>袖手旁观</a:t>
            </a:r>
            <a:r>
              <a:rPr lang="en-US" dirty="0" smtClean="0"/>
              <a:t>:</a:t>
            </a:r>
            <a:endParaRPr lang="zh-CN" altLang="en-US" dirty="0" smtClean="0"/>
          </a:p>
          <a:p>
            <a:r>
              <a:rPr lang="en-US" dirty="0" smtClean="0"/>
              <a:t>(8)</a:t>
            </a:r>
            <a:r>
              <a:rPr lang="zh-CN" altLang="en-US" dirty="0" smtClean="0"/>
              <a:t>一帆风顺</a:t>
            </a:r>
            <a:r>
              <a:rPr lang="en-US" dirty="0" smtClean="0"/>
              <a:t>:</a:t>
            </a:r>
            <a:endParaRPr lang="zh-CN" altLang="en-US" dirty="0"/>
          </a:p>
        </p:txBody>
      </p:sp>
      <p:sp>
        <p:nvSpPr>
          <p:cNvPr id="3" name="文本占位符 2"/>
          <p:cNvSpPr>
            <a:spLocks noGrp="1"/>
          </p:cNvSpPr>
          <p:nvPr>
            <p:ph type="body" sz="quarter" idx="11"/>
          </p:nvPr>
        </p:nvSpPr>
        <p:spPr>
          <a:xfrm>
            <a:off x="2452662" y="1643050"/>
            <a:ext cx="3143272" cy="571504"/>
          </a:xfrm>
        </p:spPr>
        <p:txBody>
          <a:bodyPr/>
          <a:lstStyle/>
          <a:p>
            <a:pPr indent="0"/>
            <a:r>
              <a:rPr lang="zh-CN" altLang="en-US" dirty="0" smtClean="0"/>
              <a:t>推究事物的原理。</a:t>
            </a:r>
            <a:r>
              <a:rPr lang="en-US" dirty="0" smtClean="0"/>
              <a:t> </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5" name="文本占位符 2"/>
          <p:cNvSpPr txBox="1">
            <a:spLocks/>
          </p:cNvSpPr>
          <p:nvPr/>
        </p:nvSpPr>
        <p:spPr>
          <a:xfrm>
            <a:off x="2452662" y="2928934"/>
            <a:ext cx="4857784" cy="857256"/>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真心</a:t>
            </a: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使自己的思想诚恳。</a:t>
            </a:r>
          </a:p>
        </p:txBody>
      </p:sp>
      <p:sp>
        <p:nvSpPr>
          <p:cNvPr id="23" name="文本占位符 2"/>
          <p:cNvSpPr txBox="1">
            <a:spLocks/>
          </p:cNvSpPr>
          <p:nvPr/>
        </p:nvSpPr>
        <p:spPr>
          <a:xfrm>
            <a:off x="2452662" y="2285992"/>
            <a:ext cx="4357718" cy="857256"/>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获得知识。</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25" name="文本占位符 2"/>
          <p:cNvSpPr txBox="1">
            <a:spLocks/>
          </p:cNvSpPr>
          <p:nvPr/>
        </p:nvSpPr>
        <p:spPr>
          <a:xfrm>
            <a:off x="2524100" y="3643314"/>
            <a:ext cx="2857520" cy="571504"/>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端正心思。</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8" name="文本占位符 2"/>
          <p:cNvSpPr txBox="1">
            <a:spLocks/>
          </p:cNvSpPr>
          <p:nvPr/>
        </p:nvSpPr>
        <p:spPr>
          <a:xfrm>
            <a:off x="2381224" y="4214818"/>
            <a:ext cx="7215238" cy="571504"/>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旧时指努力提高自己的品德修养。</a:t>
            </a:r>
            <a:r>
              <a:rPr lang="en-US" sz="2800" dirty="0" smtClean="0">
                <a:solidFill>
                  <a:srgbClr val="FF0000"/>
                </a:solidFill>
                <a:latin typeface="华文细黑" pitchFamily="2" charset="-122"/>
                <a:ea typeface="华文细黑" pitchFamily="2" charset="-122"/>
              </a:rPr>
              <a:t> </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9" name="文本占位符 2"/>
          <p:cNvSpPr txBox="1">
            <a:spLocks/>
          </p:cNvSpPr>
          <p:nvPr/>
        </p:nvSpPr>
        <p:spPr>
          <a:xfrm>
            <a:off x="2524100" y="4929198"/>
            <a:ext cx="7215238" cy="571504"/>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整顿管理家政。</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10" name="文本占位符 2"/>
          <p:cNvSpPr txBox="1">
            <a:spLocks/>
          </p:cNvSpPr>
          <p:nvPr/>
        </p:nvSpPr>
        <p:spPr>
          <a:xfrm>
            <a:off x="3167042" y="5572140"/>
            <a:ext cx="7215238" cy="571504"/>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比喻置身事外或不协助别人。</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11" name="文本占位符 2"/>
          <p:cNvSpPr txBox="1">
            <a:spLocks/>
          </p:cNvSpPr>
          <p:nvPr/>
        </p:nvSpPr>
        <p:spPr>
          <a:xfrm>
            <a:off x="3167042" y="6286496"/>
            <a:ext cx="4786346" cy="571504"/>
          </a:xfrm>
          <a:prstGeom prst="rect">
            <a:avLst/>
          </a:prstGeom>
        </p:spPr>
        <p:txBody>
          <a:bodyPr/>
          <a:lstStyle/>
          <a:p>
            <a:r>
              <a:rPr lang="zh-CN" altLang="en-US" sz="2800" dirty="0" smtClean="0">
                <a:solidFill>
                  <a:srgbClr val="FF0000"/>
                </a:solidFill>
                <a:latin typeface="华文细黑" pitchFamily="2" charset="-122"/>
                <a:ea typeface="华文细黑" pitchFamily="2" charset="-122"/>
              </a:rPr>
              <a:t>比喻非常顺利</a:t>
            </a: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毫无挫折。</a:t>
            </a:r>
            <a:r>
              <a:rPr lang="en-US" sz="2800" dirty="0" smtClean="0">
                <a:solidFill>
                  <a:srgbClr val="FF0000"/>
                </a:solidFill>
                <a:latin typeface="华文细黑" pitchFamily="2" charset="-122"/>
                <a:ea typeface="华文细黑" pitchFamily="2" charset="-122"/>
              </a:rPr>
              <a:t> </a:t>
            </a:r>
            <a:endParaRPr lang="zh-CN" altLang="en-US" sz="2800" dirty="0">
              <a:solidFill>
                <a:srgbClr val="FF0000"/>
              </a:solidFill>
              <a:latin typeface="华文细黑" pitchFamily="2" charset="-122"/>
              <a:ea typeface="华文细黑" pitchFamily="2"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blinds(horizontal)">
                                      <p:cBhvr>
                                        <p:cTn id="10" dur="500"/>
                                        <p:tgtEl>
                                          <p:spTgt spid="8"/>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blinds(horizontal)">
                                      <p:cBhvr>
                                        <p:cTn id="13" dur="500"/>
                                        <p:tgtEl>
                                          <p:spTgt spid="9"/>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blinds(horizontal)">
                                      <p:cBhvr>
                                        <p:cTn id="16" dur="500"/>
                                        <p:tgtEl>
                                          <p:spTgt spid="10"/>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blinds(horizontal)">
                                      <p:cBhvr>
                                        <p:cTn id="19" dur="500"/>
                                        <p:tgtEl>
                                          <p:spTgt spid="11"/>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blinds(horizontal)">
                                      <p:cBhvr>
                                        <p:cTn id="22" dur="500"/>
                                        <p:tgtEl>
                                          <p:spTgt spid="23"/>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25"/>
                                        </p:tgtEl>
                                        <p:attrNameLst>
                                          <p:attrName>style.visibility</p:attrName>
                                        </p:attrNameLst>
                                      </p:cBhvr>
                                      <p:to>
                                        <p:strVal val="visible"/>
                                      </p:to>
                                    </p:set>
                                    <p:animEffect transition="in" filter="blinds(horizontal)">
                                      <p:cBhvr>
                                        <p:cTn id="25" dur="500"/>
                                        <p:tgtEl>
                                          <p:spTgt spid="25"/>
                                        </p:tgtEl>
                                      </p:cBhvr>
                                    </p:animEffect>
                                  </p:childTnLst>
                                </p:cTn>
                              </p:par>
                              <p:par>
                                <p:cTn id="26" presetID="3" presetClass="entr" presetSubtype="10" fill="hold" grpId="0" nodeType="with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blinds(horizontal)">
                                      <p:cBhvr>
                                        <p:cTn id="28" dur="500"/>
                                        <p:tgtEl>
                                          <p:spTgt spid="5"/>
                                        </p:tgtEl>
                                      </p:cBhvr>
                                    </p:animEffect>
                                  </p:childTnLst>
                                </p:cTn>
                              </p:par>
                            </p:childTnLst>
                          </p:cTn>
                        </p:par>
                      </p:childTnLst>
                    </p:cTn>
                  </p:par>
                </p:childTnLst>
              </p:cTn>
              <p:nextCondLst>
                <p:cond evt="onClick" delay="0">
                  <p:tgtEl>
                    <p:spTgt spid="4"/>
                  </p:tgtEl>
                </p:cond>
              </p:nextCondLst>
            </p:seq>
          </p:childTnLst>
        </p:cTn>
      </p:par>
    </p:tnLst>
    <p:bldLst>
      <p:bldP spid="3" grpId="0" build="p"/>
      <p:bldP spid="5" grpId="0"/>
      <p:bldP spid="23" grpId="0"/>
      <p:bldP spid="25" grpId="0"/>
      <p:bldP spid="8" grpId="0"/>
      <p:bldP spid="9" grpId="0"/>
      <p:bldP spid="10" grpId="0"/>
      <p:bldP spid="1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380960" y="1000108"/>
            <a:ext cx="11310974" cy="5214974"/>
          </a:xfrm>
        </p:spPr>
        <p:txBody>
          <a:bodyPr/>
          <a:lstStyle/>
          <a:p>
            <a:r>
              <a:rPr lang="en-US" dirty="0" smtClean="0"/>
              <a:t>4.</a:t>
            </a:r>
            <a:r>
              <a:rPr lang="zh-CN" altLang="en-US" dirty="0" smtClean="0"/>
              <a:t>通读全文</a:t>
            </a:r>
            <a:r>
              <a:rPr lang="en-US" dirty="0" smtClean="0"/>
              <a:t>,</a:t>
            </a:r>
            <a:r>
              <a:rPr lang="zh-CN" altLang="en-US" dirty="0" smtClean="0"/>
              <a:t>完成填空。</a:t>
            </a:r>
          </a:p>
          <a:p>
            <a:r>
              <a:rPr lang="zh-CN" altLang="en-US" dirty="0" smtClean="0"/>
              <a:t>丁肇中先生就中国学生的现状</a:t>
            </a:r>
            <a:r>
              <a:rPr lang="en-US" dirty="0" smtClean="0"/>
              <a:t>,</a:t>
            </a:r>
            <a:r>
              <a:rPr lang="zh-CN" altLang="en-US" dirty="0" smtClean="0"/>
              <a:t>指出</a:t>
            </a:r>
            <a:r>
              <a:rPr lang="zh-CN" altLang="en-US" u="sng" dirty="0" smtClean="0"/>
              <a:t>　</a:t>
            </a:r>
            <a:r>
              <a:rPr lang="en-US" altLang="zh-CN" u="sng" dirty="0" smtClean="0"/>
              <a:t>					</a:t>
            </a:r>
            <a:r>
              <a:rPr lang="zh-CN" altLang="en-US" u="sng" dirty="0" smtClean="0"/>
              <a:t>　</a:t>
            </a:r>
            <a:r>
              <a:rPr lang="en-US" dirty="0" smtClean="0"/>
              <a:t>,</a:t>
            </a:r>
            <a:r>
              <a:rPr lang="zh-CN" altLang="en-US" dirty="0" smtClean="0"/>
              <a:t>希望我们这一代要培养</a:t>
            </a:r>
            <a:r>
              <a:rPr lang="zh-CN" altLang="en-US" u="sng" dirty="0" smtClean="0"/>
              <a:t>　</a:t>
            </a:r>
            <a:r>
              <a:rPr lang="en-US" altLang="zh-CN" u="sng" dirty="0" smtClean="0"/>
              <a:t>		</a:t>
            </a:r>
            <a:r>
              <a:rPr lang="zh-CN" altLang="en-US" u="sng" dirty="0" smtClean="0"/>
              <a:t>　</a:t>
            </a:r>
            <a:r>
              <a:rPr lang="zh-CN" altLang="en-US" dirty="0" smtClean="0"/>
              <a:t>。文章用</a:t>
            </a:r>
            <a:r>
              <a:rPr lang="zh-CN" altLang="en-US" u="sng" dirty="0" smtClean="0"/>
              <a:t>　</a:t>
            </a:r>
            <a:r>
              <a:rPr lang="en-US" altLang="zh-CN" u="sng" dirty="0" smtClean="0"/>
              <a:t>			</a:t>
            </a:r>
            <a:r>
              <a:rPr lang="zh-CN" altLang="en-US" u="sng" dirty="0" smtClean="0"/>
              <a:t>　</a:t>
            </a:r>
            <a:r>
              <a:rPr lang="zh-CN" altLang="en-US" dirty="0" smtClean="0"/>
              <a:t>的方法论证了中心论点。</a:t>
            </a:r>
            <a:endParaRPr lang="zh-CN" altLang="en-US" dirty="0"/>
          </a:p>
        </p:txBody>
      </p:sp>
      <p:sp>
        <p:nvSpPr>
          <p:cNvPr id="3" name="文本占位符 2"/>
          <p:cNvSpPr>
            <a:spLocks noGrp="1"/>
          </p:cNvSpPr>
          <p:nvPr>
            <p:ph type="body" sz="quarter" idx="11"/>
          </p:nvPr>
        </p:nvSpPr>
        <p:spPr>
          <a:xfrm>
            <a:off x="6667504" y="1571612"/>
            <a:ext cx="5524496" cy="571504"/>
          </a:xfrm>
        </p:spPr>
        <p:txBody>
          <a:bodyPr/>
          <a:lstStyle/>
          <a:p>
            <a:pPr indent="0"/>
            <a:r>
              <a:rPr lang="zh-CN" altLang="en-US" dirty="0" smtClean="0"/>
              <a:t>格物致知的重要性和真正意义</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5" name="文本占位符 2"/>
          <p:cNvSpPr txBox="1">
            <a:spLocks/>
          </p:cNvSpPr>
          <p:nvPr/>
        </p:nvSpPr>
        <p:spPr>
          <a:xfrm>
            <a:off x="7739074" y="2214554"/>
            <a:ext cx="3214710" cy="857256"/>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举事例、讲道理</a:t>
            </a:r>
          </a:p>
        </p:txBody>
      </p:sp>
      <p:sp>
        <p:nvSpPr>
          <p:cNvPr id="23" name="文本占位符 2"/>
          <p:cNvSpPr txBox="1">
            <a:spLocks/>
          </p:cNvSpPr>
          <p:nvPr/>
        </p:nvSpPr>
        <p:spPr>
          <a:xfrm>
            <a:off x="4167174" y="2214554"/>
            <a:ext cx="2143140" cy="857256"/>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实验的精神</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blinds(horizontal)">
                                      <p:cBhvr>
                                        <p:cTn id="10" dur="500"/>
                                        <p:tgtEl>
                                          <p:spTgt spid="23"/>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blinds(horizontal)">
                                      <p:cBhvr>
                                        <p:cTn id="13" dur="500"/>
                                        <p:tgtEl>
                                          <p:spTgt spid="5"/>
                                        </p:tgtEl>
                                      </p:cBhvr>
                                    </p:animEffect>
                                  </p:childTnLst>
                                </p:cTn>
                              </p:par>
                            </p:childTnLst>
                          </p:cTn>
                        </p:par>
                      </p:childTnLst>
                    </p:cTn>
                  </p:par>
                </p:childTnLst>
              </p:cTn>
              <p:nextCondLst>
                <p:cond evt="onClick" delay="0">
                  <p:tgtEl>
                    <p:spTgt spid="4"/>
                  </p:tgtEl>
                </p:cond>
              </p:nextCondLst>
            </p:seq>
          </p:childTnLst>
        </p:cTn>
      </p:par>
    </p:tnLst>
    <p:bldLst>
      <p:bldP spid="3" grpId="0" build="p"/>
      <p:bldP spid="5" grpId="0"/>
      <p:bldP spid="2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占位符 9"/>
          <p:cNvSpPr>
            <a:spLocks noGrp="1"/>
          </p:cNvSpPr>
          <p:nvPr>
            <p:ph type="body" sz="quarter" idx="10"/>
          </p:nvPr>
        </p:nvSpPr>
        <p:spPr>
          <a:xfrm>
            <a:off x="881026" y="1643050"/>
            <a:ext cx="10572824" cy="4357718"/>
          </a:xfrm>
        </p:spPr>
        <p:txBody>
          <a:bodyPr/>
          <a:lstStyle/>
          <a:p>
            <a:r>
              <a:rPr lang="zh-CN" altLang="en-US" dirty="0" smtClean="0"/>
              <a:t>一、问题</a:t>
            </a:r>
            <a:r>
              <a:rPr lang="en-US" dirty="0" smtClean="0"/>
              <a:t>:</a:t>
            </a:r>
            <a:r>
              <a:rPr lang="zh-CN" altLang="en-US" dirty="0" smtClean="0"/>
              <a:t>初读课文</a:t>
            </a:r>
            <a:r>
              <a:rPr lang="en-US" dirty="0" smtClean="0"/>
              <a:t>,</a:t>
            </a:r>
            <a:r>
              <a:rPr lang="zh-CN" altLang="en-US" dirty="0" smtClean="0"/>
              <a:t>讨论感知。</a:t>
            </a:r>
          </a:p>
          <a:p>
            <a:r>
              <a:rPr lang="en-US" dirty="0" smtClean="0"/>
              <a:t>1.</a:t>
            </a:r>
            <a:r>
              <a:rPr lang="zh-CN" altLang="en-US" dirty="0" smtClean="0"/>
              <a:t>丁肇中教授在文章中指出中国学生应该怎样学习自然科学</a:t>
            </a:r>
            <a:r>
              <a:rPr lang="en-US" dirty="0" smtClean="0"/>
              <a:t>?</a:t>
            </a:r>
            <a:endParaRPr lang="zh-CN" altLang="en-US" dirty="0" smtClean="0"/>
          </a:p>
          <a:p>
            <a:r>
              <a:rPr lang="zh-CN" altLang="en-US" dirty="0" smtClean="0"/>
              <a:t>效果。</a:t>
            </a:r>
            <a:endParaRPr lang="zh-CN" altLang="en-US" dirty="0"/>
          </a:p>
        </p:txBody>
      </p:sp>
    </p:spTree>
    <p:extLst>
      <p:ext uri="{BB962C8B-B14F-4D97-AF65-F5344CB8AC3E}">
        <p14:creationId xmlns:p14="http://schemas.microsoft.com/office/powerpoint/2010/main" xmlns="" val="769791320"/>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主题">
  <a:themeElements>
    <a:clrScheme name="1_Office 主题 1">
      <a:dk1>
        <a:srgbClr val="EEECE1"/>
      </a:dk1>
      <a:lt1>
        <a:srgbClr val="003760"/>
      </a:lt1>
      <a:dk2>
        <a:srgbClr val="262626"/>
      </a:dk2>
      <a:lt2>
        <a:srgbClr val="EEECE1"/>
      </a:lt2>
      <a:accent1>
        <a:srgbClr val="003760"/>
      </a:accent1>
      <a:accent2>
        <a:srgbClr val="92CDDC"/>
      </a:accent2>
      <a:accent3>
        <a:srgbClr val="ACACAC"/>
      </a:accent3>
      <a:accent4>
        <a:srgbClr val="002D51"/>
      </a:accent4>
      <a:accent5>
        <a:srgbClr val="AAAEB6"/>
      </a:accent5>
      <a:accent6>
        <a:srgbClr val="84BAC7"/>
      </a:accent6>
      <a:hlink>
        <a:srgbClr val="003760"/>
      </a:hlink>
      <a:folHlink>
        <a:srgbClr val="7F7F7F"/>
      </a:folHlink>
    </a:clrScheme>
    <a:fontScheme name="1_Office 主题">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25400">
          <a:solidFill>
            <a:srgbClr val="3F403E"/>
          </a:solidFill>
          <a:miter/>
        </a:ln>
      </a:spPr>
      <a:bodyPr lIns="45719" rIns="45719" anchor="ctr"/>
      <a:lstStyle>
        <a:defPPr algn="ctr">
          <a:defRPr>
            <a:solidFill>
              <a:srgbClr val="FFFFFF"/>
            </a:solidFill>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sz="2200" b="1" i="0" u="none" strike="noStrike" cap="none" normalizeH="0" baseline="0" smtClean="0">
            <a:ln>
              <a:noFill/>
            </a:ln>
            <a:solidFill>
              <a:srgbClr val="000000"/>
            </a:solidFill>
            <a:effectLst/>
            <a:latin typeface="Times New Roman" pitchFamily="18" charset="0"/>
            <a:ea typeface="微软雅黑" pitchFamily="34" charset="-122"/>
          </a:defRPr>
        </a:defPPr>
      </a:lstStyle>
    </a:lnDef>
  </a:objectDefaults>
  <a:extraClrSchemeLst>
    <a:extraClrScheme>
      <a:clrScheme name="1_Office 主题 1">
        <a:dk1>
          <a:srgbClr val="EEECE1"/>
        </a:dk1>
        <a:lt1>
          <a:srgbClr val="003760"/>
        </a:lt1>
        <a:dk2>
          <a:srgbClr val="262626"/>
        </a:dk2>
        <a:lt2>
          <a:srgbClr val="EEECE1"/>
        </a:lt2>
        <a:accent1>
          <a:srgbClr val="003760"/>
        </a:accent1>
        <a:accent2>
          <a:srgbClr val="92CDDC"/>
        </a:accent2>
        <a:accent3>
          <a:srgbClr val="ACACAC"/>
        </a:accent3>
        <a:accent4>
          <a:srgbClr val="002D51"/>
        </a:accent4>
        <a:accent5>
          <a:srgbClr val="AAAEB6"/>
        </a:accent5>
        <a:accent6>
          <a:srgbClr val="84BAC7"/>
        </a:accent6>
        <a:hlink>
          <a:srgbClr val="003760"/>
        </a:hlink>
        <a:folHlink>
          <a:srgbClr val="7F7F7F"/>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章">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EB6FC8"/>
        </a:solidFill>
        <a:ln>
          <a:noFill/>
        </a:ln>
        <a:effectLst/>
      </a:spPr>
      <a:bodyPr anchor="ctr"/>
      <a:lstStyle>
        <a:defPPr algn="ctr" fontAlgn="auto">
          <a:spcBef>
            <a:spcPts val="0"/>
          </a:spcBef>
          <a:spcAft>
            <a:spcPts val="0"/>
          </a:spcAft>
          <a:defRPr sz="1800" b="0"/>
        </a:defPPr>
      </a:lstStyle>
      <a:style>
        <a:lnRef idx="1">
          <a:schemeClr val="dk1"/>
        </a:lnRef>
        <a:fillRef idx="3">
          <a:schemeClr val="dk1"/>
        </a:fillRef>
        <a:effectRef idx="2">
          <a:schemeClr val="dk1"/>
        </a:effectRef>
        <a:fontRef idx="minor">
          <a:schemeClr val="lt1"/>
        </a:fontRef>
      </a:style>
    </a:sp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2646</TotalTime>
  <Words>1137</Words>
  <Application>Microsoft Office PowerPoint</Application>
  <PresentationFormat>自定义</PresentationFormat>
  <Paragraphs>101</Paragraphs>
  <Slides>23</Slides>
  <Notes>1</Notes>
  <HiddenSlides>0</HiddenSlides>
  <MMClips>0</MMClips>
  <ScaleCrop>false</ScaleCrop>
  <HeadingPairs>
    <vt:vector size="6" baseType="variant">
      <vt:variant>
        <vt:lpstr>主题</vt:lpstr>
      </vt:variant>
      <vt:variant>
        <vt:i4>2</vt:i4>
      </vt:variant>
      <vt:variant>
        <vt:lpstr>嵌入 OLE 服务器</vt:lpstr>
      </vt:variant>
      <vt:variant>
        <vt:i4>1</vt:i4>
      </vt:variant>
      <vt:variant>
        <vt:lpstr>幻灯片标题</vt:lpstr>
      </vt:variant>
      <vt:variant>
        <vt:i4>23</vt:i4>
      </vt:variant>
    </vt:vector>
  </HeadingPairs>
  <TitlesOfParts>
    <vt:vector size="26" baseType="lpstr">
      <vt:lpstr>1_Office 主题</vt:lpstr>
      <vt:lpstr>章</vt:lpstr>
      <vt:lpstr>文档</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微软用户</cp:lastModifiedBy>
  <cp:revision>613</cp:revision>
  <dcterms:created xsi:type="dcterms:W3CDTF">2017-02-11T06:33:00Z</dcterms:created>
  <dcterms:modified xsi:type="dcterms:W3CDTF">2019-12-28T09:05:08Z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2052-10.1.0.7697</vt:lpwstr>
  </property>
</Properties>
</file>