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510" r:id="rId6"/>
    <p:sldId id="540" r:id="rId7"/>
    <p:sldId id="428" r:id="rId8"/>
    <p:sldId id="443" r:id="rId9"/>
    <p:sldId id="499" r:id="rId10"/>
    <p:sldId id="542" r:id="rId11"/>
    <p:sldId id="522" r:id="rId12"/>
    <p:sldId id="543" r:id="rId13"/>
    <p:sldId id="544" r:id="rId14"/>
    <p:sldId id="397" r:id="rId15"/>
    <p:sldId id="523" r:id="rId16"/>
    <p:sldId id="531" r:id="rId17"/>
    <p:sldId id="545" r:id="rId18"/>
    <p:sldId id="477" r:id="rId19"/>
    <p:sldId id="547" r:id="rId20"/>
    <p:sldId id="502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8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任务三　</a:t>
            </a: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667240" y="4000504"/>
            <a:ext cx="48013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任务三　举办演讲比赛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381356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4单元.eps" descr="id:2147497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714488"/>
            <a:ext cx="10358510" cy="18026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温故知新</a:t>
            </a:r>
            <a:r>
              <a:rPr lang="en-US" dirty="0" smtClean="0"/>
              <a:t>,</a:t>
            </a:r>
            <a:r>
              <a:rPr lang="zh-CN" altLang="en-US" dirty="0" smtClean="0"/>
              <a:t>测测你的小积累。</a:t>
            </a:r>
          </a:p>
          <a:p>
            <a:r>
              <a:rPr lang="zh-CN" altLang="en-US" dirty="0" smtClean="0"/>
              <a:t>演讲有着悠久的历史</a:t>
            </a:r>
            <a:r>
              <a:rPr lang="en-US" dirty="0" smtClean="0"/>
              <a:t>,</a:t>
            </a:r>
            <a:r>
              <a:rPr lang="zh-CN" altLang="en-US" dirty="0" smtClean="0"/>
              <a:t>你能找到相关的证据吗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2285992"/>
            <a:ext cx="10501386" cy="571504"/>
          </a:xfrm>
        </p:spPr>
        <p:txBody>
          <a:bodyPr/>
          <a:lstStyle/>
          <a:p>
            <a:r>
              <a:rPr lang="zh-CN" altLang="en-US" dirty="0" smtClean="0"/>
              <a:t>早在春秋战国时期</a:t>
            </a:r>
            <a:r>
              <a:rPr lang="en-US" dirty="0" smtClean="0"/>
              <a:t>,</a:t>
            </a:r>
            <a:r>
              <a:rPr lang="zh-CN" altLang="en-US" dirty="0" smtClean="0"/>
              <a:t>就有许多思想家常用演讲来宣传自己的政治主张。例如</a:t>
            </a:r>
            <a:r>
              <a:rPr lang="en-US" dirty="0" smtClean="0"/>
              <a:t>,</a:t>
            </a:r>
            <a:r>
              <a:rPr lang="zh-CN" altLang="en-US" dirty="0" smtClean="0"/>
              <a:t>周游列国的孔子</a:t>
            </a:r>
            <a:r>
              <a:rPr lang="en-US" dirty="0" smtClean="0"/>
              <a:t>,</a:t>
            </a:r>
            <a:r>
              <a:rPr lang="zh-CN" altLang="en-US" dirty="0" smtClean="0"/>
              <a:t>身佩六国相印的苏秦。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情境练习</a:t>
            </a:r>
            <a:r>
              <a:rPr lang="en-US" dirty="0" smtClean="0"/>
              <a:t>,</a:t>
            </a:r>
            <a:r>
              <a:rPr lang="zh-CN" altLang="en-US" dirty="0" smtClean="0"/>
              <a:t>练练你的领悟力。</a:t>
            </a:r>
          </a:p>
          <a:p>
            <a:r>
              <a:rPr lang="zh-CN" altLang="en-US" dirty="0" smtClean="0"/>
              <a:t>你能说出演讲和朗诵有什么区别吗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2285992"/>
            <a:ext cx="11144328" cy="571504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我认为演讲是表达自己的感情</a:t>
            </a:r>
            <a:r>
              <a:rPr lang="en-US" dirty="0" smtClean="0"/>
              <a:t>,</a:t>
            </a:r>
            <a:r>
              <a:rPr lang="zh-CN" altLang="en-US" dirty="0" smtClean="0"/>
              <a:t>朗诵是抒发作者的感情。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我觉得演讲语调自然、真实</a:t>
            </a:r>
            <a:r>
              <a:rPr lang="en-US" dirty="0" smtClean="0"/>
              <a:t>,</a:t>
            </a:r>
            <a:r>
              <a:rPr lang="zh-CN" altLang="en-US" dirty="0" smtClean="0"/>
              <a:t>朗诵允许夸张。</a:t>
            </a:r>
          </a:p>
          <a:p>
            <a:r>
              <a:rPr lang="zh-CN" altLang="en-US" dirty="0" smtClean="0"/>
              <a:t>示例三</a:t>
            </a:r>
            <a:r>
              <a:rPr lang="en-US" dirty="0" smtClean="0"/>
              <a:t>: </a:t>
            </a:r>
            <a:r>
              <a:rPr lang="zh-CN" altLang="en-US" dirty="0" smtClean="0"/>
              <a:t>朗诵重在诵</a:t>
            </a:r>
            <a:r>
              <a:rPr lang="en-US" dirty="0" smtClean="0"/>
              <a:t>——</a:t>
            </a:r>
            <a:r>
              <a:rPr lang="zh-CN" altLang="en-US" dirty="0" smtClean="0"/>
              <a:t>对别人或自己文字作品的再创作</a:t>
            </a:r>
            <a:r>
              <a:rPr lang="en-US" dirty="0" smtClean="0"/>
              <a:t>,</a:t>
            </a:r>
            <a:r>
              <a:rPr lang="zh-CN" altLang="en-US" dirty="0" smtClean="0"/>
              <a:t>允许夸张</a:t>
            </a:r>
            <a:r>
              <a:rPr lang="en-US" dirty="0" smtClean="0"/>
              <a:t>,</a:t>
            </a:r>
            <a:r>
              <a:rPr lang="zh-CN" altLang="en-US" dirty="0" smtClean="0"/>
              <a:t>可华丽。演讲重在讲</a:t>
            </a:r>
            <a:r>
              <a:rPr lang="en-US" dirty="0" smtClean="0"/>
              <a:t>——</a:t>
            </a:r>
            <a:r>
              <a:rPr lang="zh-CN" altLang="en-US" dirty="0" smtClean="0"/>
              <a:t>对自身思想、情感的直接抒发</a:t>
            </a:r>
            <a:r>
              <a:rPr lang="en-US" dirty="0" smtClean="0"/>
              <a:t>,</a:t>
            </a:r>
            <a:r>
              <a:rPr lang="zh-CN" altLang="en-US" dirty="0" smtClean="0"/>
              <a:t>情感是自我的、真实的。语调自然、朴实、适度。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再现演讲</a:t>
            </a:r>
            <a:r>
              <a:rPr lang="en-US" dirty="0" smtClean="0"/>
              <a:t>,</a:t>
            </a:r>
            <a:r>
              <a:rPr lang="zh-CN" altLang="en-US" dirty="0" smtClean="0"/>
              <a:t>验验你的小技巧。</a:t>
            </a:r>
          </a:p>
          <a:p>
            <a:r>
              <a:rPr lang="zh-CN" altLang="en-US" dirty="0" smtClean="0"/>
              <a:t>结合平时的积累</a:t>
            </a:r>
            <a:r>
              <a:rPr lang="en-US" dirty="0" smtClean="0"/>
              <a:t>,</a:t>
            </a:r>
            <a:r>
              <a:rPr lang="zh-CN" altLang="en-US" dirty="0" smtClean="0"/>
              <a:t>你能说一说演讲时有哪些小技巧吗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2143116"/>
            <a:ext cx="10858576" cy="571504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对观众的心理反应要敏感</a:t>
            </a:r>
            <a:r>
              <a:rPr lang="en-US" dirty="0" smtClean="0"/>
              <a:t>,</a:t>
            </a:r>
            <a:r>
              <a:rPr lang="zh-CN" altLang="en-US" dirty="0" smtClean="0"/>
              <a:t>并运用适当的语气和体态来缩小与听众的心理距离</a:t>
            </a:r>
            <a:r>
              <a:rPr lang="en-US" dirty="0" smtClean="0"/>
              <a:t>,</a:t>
            </a:r>
            <a:r>
              <a:rPr lang="zh-CN" altLang="en-US" dirty="0" smtClean="0"/>
              <a:t>增强演讲的感染力。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演讲内容要充实、新颖</a:t>
            </a:r>
            <a:r>
              <a:rPr lang="en-US" dirty="0" smtClean="0"/>
              <a:t>,</a:t>
            </a:r>
            <a:r>
              <a:rPr lang="zh-CN" altLang="en-US" dirty="0" smtClean="0"/>
              <a:t>逻辑结构要清晰连贯</a:t>
            </a:r>
            <a:r>
              <a:rPr lang="en-US" dirty="0" smtClean="0"/>
              <a:t>,</a:t>
            </a:r>
            <a:r>
              <a:rPr lang="zh-CN" altLang="en-US" dirty="0" smtClean="0"/>
              <a:t>以理服人</a:t>
            </a:r>
            <a:r>
              <a:rPr lang="en-US" dirty="0" smtClean="0"/>
              <a:t>,</a:t>
            </a:r>
            <a:r>
              <a:rPr lang="zh-CN" altLang="en-US" dirty="0" smtClean="0"/>
              <a:t>以情动人</a:t>
            </a:r>
            <a:r>
              <a:rPr lang="en-US" dirty="0" smtClean="0"/>
              <a:t>,</a:t>
            </a:r>
            <a:r>
              <a:rPr lang="zh-CN" altLang="en-US" dirty="0" smtClean="0"/>
              <a:t>使听众产生共鸣。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声音要洪亮</a:t>
            </a:r>
            <a:r>
              <a:rPr lang="en-US" dirty="0" smtClean="0"/>
              <a:t>,</a:t>
            </a:r>
            <a:r>
              <a:rPr lang="zh-CN" altLang="en-US" dirty="0" smtClean="0"/>
              <a:t>吐字要清晰</a:t>
            </a:r>
            <a:r>
              <a:rPr lang="en-US" dirty="0" smtClean="0"/>
              <a:t>,</a:t>
            </a:r>
            <a:r>
              <a:rPr lang="zh-CN" altLang="en-US" dirty="0" smtClean="0"/>
              <a:t>感情要充沛</a:t>
            </a:r>
            <a:r>
              <a:rPr lang="en-US" dirty="0" smtClean="0"/>
              <a:t>,</a:t>
            </a:r>
            <a:r>
              <a:rPr lang="zh-CN" altLang="en-US" dirty="0" smtClean="0"/>
              <a:t>张弛有度</a:t>
            </a:r>
            <a:r>
              <a:rPr lang="en-US" dirty="0" smtClean="0"/>
              <a:t>,</a:t>
            </a:r>
            <a:r>
              <a:rPr lang="zh-CN" altLang="en-US" dirty="0" smtClean="0"/>
              <a:t>表达流畅而抑扬顿挫。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要根据演讲的内容、对象、场合选择恰当的技巧。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要善于运用表情、手势等体态语调调动听众的情绪</a:t>
            </a:r>
            <a:r>
              <a:rPr lang="en-US" dirty="0" smtClean="0"/>
              <a:t>,</a:t>
            </a:r>
            <a:r>
              <a:rPr lang="zh-CN" altLang="en-US" dirty="0" smtClean="0"/>
              <a:t>使演讲成为与听众的情感交流和心灵对话。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我来当裁判。</a:t>
            </a:r>
          </a:p>
          <a:p>
            <a:r>
              <a:rPr lang="zh-CN" altLang="en-US" dirty="0" smtClean="0"/>
              <a:t>通过观看演讲比赛视频</a:t>
            </a:r>
            <a:r>
              <a:rPr lang="en-US" dirty="0" smtClean="0"/>
              <a:t>,</a:t>
            </a:r>
            <a:r>
              <a:rPr lang="zh-CN" altLang="en-US" dirty="0" smtClean="0"/>
              <a:t>你能评判一下选手们的演讲吗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1214422"/>
            <a:ext cx="10572824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评判演讲时</a:t>
            </a:r>
            <a:r>
              <a:rPr lang="en-US" dirty="0" smtClean="0"/>
              <a:t>,</a:t>
            </a:r>
            <a:r>
              <a:rPr lang="zh-CN" altLang="en-US" dirty="0" smtClean="0"/>
              <a:t>可以从语音规范程度、是否有感染力、态势语言等方面进行。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我来做演讲。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857364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选择一段名人演讲稿</a:t>
            </a:r>
            <a:r>
              <a:rPr lang="en-US" dirty="0" smtClean="0"/>
              <a:t>,</a:t>
            </a:r>
            <a:r>
              <a:rPr lang="zh-CN" altLang="en-US" dirty="0" smtClean="0"/>
              <a:t>根据自己的理解</a:t>
            </a:r>
            <a:r>
              <a:rPr lang="en-US" dirty="0" smtClean="0"/>
              <a:t>,</a:t>
            </a:r>
            <a:r>
              <a:rPr lang="zh-CN" altLang="en-US" dirty="0" smtClean="0"/>
              <a:t>运用恰当的演讲技巧</a:t>
            </a:r>
            <a:r>
              <a:rPr lang="en-US" dirty="0" smtClean="0"/>
              <a:t>,</a:t>
            </a:r>
            <a:r>
              <a:rPr lang="zh-CN" altLang="en-US" dirty="0" smtClean="0"/>
              <a:t>分组进行片段演讲展示。</a:t>
            </a:r>
          </a:p>
          <a:p>
            <a:r>
              <a:rPr lang="zh-CN" altLang="en-US" dirty="0" smtClean="0"/>
              <a:t>演讲时注意语气、语调、表情。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595274" y="1000108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我是评判小能手。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643050"/>
            <a:ext cx="11072890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比较下面两段开场白</a:t>
            </a:r>
            <a:r>
              <a:rPr lang="en-US" dirty="0" smtClean="0"/>
              <a:t>,</a:t>
            </a:r>
            <a:r>
              <a:rPr lang="zh-CN" altLang="en-US" dirty="0" smtClean="0"/>
              <a:t>你认为哪一个更吸引人</a:t>
            </a:r>
            <a:r>
              <a:rPr lang="en-US" dirty="0" smtClean="0"/>
              <a:t>?</a:t>
            </a:r>
            <a:r>
              <a:rPr lang="zh-CN" altLang="en-US" dirty="0" smtClean="0"/>
              <a:t>你能给大家提供几个吸引听众的开场白的方式吗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第一个</a:t>
            </a:r>
            <a:r>
              <a:rPr lang="en-US" dirty="0" smtClean="0"/>
              <a:t>:</a:t>
            </a:r>
            <a:r>
              <a:rPr lang="zh-CN" altLang="en-US" dirty="0" smtClean="0"/>
              <a:t>大家好</a:t>
            </a:r>
            <a:r>
              <a:rPr lang="en-US" dirty="0" smtClean="0"/>
              <a:t>,</a:t>
            </a:r>
            <a:r>
              <a:rPr lang="zh-CN" altLang="en-US" dirty="0" smtClean="0"/>
              <a:t>我是今天的培训师</a:t>
            </a:r>
            <a:r>
              <a:rPr lang="en-US" dirty="0" smtClean="0"/>
              <a:t>,</a:t>
            </a:r>
            <a:r>
              <a:rPr lang="zh-CN" altLang="en-US" dirty="0" smtClean="0"/>
              <a:t>我叫</a:t>
            </a:r>
            <a:r>
              <a:rPr lang="en-US" dirty="0" smtClean="0"/>
              <a:t>……,</a:t>
            </a:r>
            <a:r>
              <a:rPr lang="zh-CN" altLang="en-US" dirty="0" smtClean="0"/>
              <a:t>我今天要给大家讲的是</a:t>
            </a:r>
            <a:r>
              <a:rPr lang="en-US" dirty="0" smtClean="0"/>
              <a:t>,</a:t>
            </a:r>
            <a:r>
              <a:rPr lang="zh-CN" altLang="en-US" dirty="0" smtClean="0"/>
              <a:t>吃哪些食物可以减少疾病和缓解紧张。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第二个</a:t>
            </a:r>
            <a:r>
              <a:rPr lang="en-US" dirty="0" smtClean="0"/>
              <a:t>:</a:t>
            </a:r>
            <a:r>
              <a:rPr lang="zh-CN" altLang="en-US" dirty="0" smtClean="0"/>
              <a:t>女士们、先生们</a:t>
            </a:r>
            <a:r>
              <a:rPr lang="en-US" dirty="0" smtClean="0"/>
              <a:t>,</a:t>
            </a:r>
            <a:r>
              <a:rPr lang="zh-CN" altLang="en-US" dirty="0" smtClean="0"/>
              <a:t>首先请允许我问大家一个问题</a:t>
            </a:r>
            <a:r>
              <a:rPr lang="en-US" dirty="0" smtClean="0"/>
              <a:t>,</a:t>
            </a:r>
            <a:r>
              <a:rPr lang="zh-CN" altLang="en-US" dirty="0" smtClean="0"/>
              <a:t>你愿意再增加</a:t>
            </a:r>
            <a:r>
              <a:rPr lang="en-US" dirty="0" smtClean="0"/>
              <a:t>20</a:t>
            </a:r>
            <a:r>
              <a:rPr lang="zh-CN" altLang="en-US" dirty="0" smtClean="0"/>
              <a:t>年的寿命吗</a:t>
            </a:r>
            <a:r>
              <a:rPr lang="en-US" dirty="0" smtClean="0"/>
              <a:t>?</a:t>
            </a:r>
            <a:r>
              <a:rPr lang="zh-CN" altLang="en-US" dirty="0" smtClean="0"/>
              <a:t>如果愿意</a:t>
            </a:r>
            <a:r>
              <a:rPr lang="en-US" dirty="0" smtClean="0"/>
              <a:t>,</a:t>
            </a:r>
            <a:r>
              <a:rPr lang="zh-CN" altLang="en-US" dirty="0" smtClean="0"/>
              <a:t>那么请你在伸手去拿盐瓶之前三思。今天我将与大家共同探讨</a:t>
            </a:r>
            <a:r>
              <a:rPr lang="en-US" dirty="0" smtClean="0"/>
              <a:t>10</a:t>
            </a:r>
            <a:r>
              <a:rPr lang="zh-CN" altLang="en-US" dirty="0" smtClean="0"/>
              <a:t>个非常简单而且已经被证明了的能够使你增加</a:t>
            </a:r>
            <a:r>
              <a:rPr lang="en-US" dirty="0" smtClean="0"/>
              <a:t>20 </a:t>
            </a:r>
            <a:r>
              <a:rPr lang="zh-CN" altLang="en-US" dirty="0" smtClean="0"/>
              <a:t>年寿命的方法。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第二个更吸引人</a:t>
            </a:r>
            <a:r>
              <a:rPr lang="en-US" dirty="0" smtClean="0"/>
              <a:t>,</a:t>
            </a:r>
            <a:r>
              <a:rPr lang="zh-CN" altLang="en-US" dirty="0" smtClean="0"/>
              <a:t>因为用了直接提问的警句</a:t>
            </a:r>
            <a:r>
              <a:rPr lang="en-US" dirty="0" smtClean="0"/>
              <a:t>,</a:t>
            </a:r>
            <a:r>
              <a:rPr lang="zh-CN" altLang="en-US" dirty="0" smtClean="0"/>
              <a:t>更能引起听众的注意。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我是演讲小高手。</a:t>
            </a:r>
            <a:endParaRPr lang="en-US" altLang="zh-CN" dirty="0" smtClean="0"/>
          </a:p>
          <a:p>
            <a:r>
              <a:rPr lang="zh-CN" altLang="en-US" dirty="0" smtClean="0"/>
              <a:t>举行</a:t>
            </a:r>
            <a:r>
              <a:rPr lang="en-US" dirty="0" smtClean="0"/>
              <a:t>“</a:t>
            </a:r>
            <a:r>
              <a:rPr lang="zh-CN" altLang="en-US" dirty="0" smtClean="0"/>
              <a:t>青春</a:t>
            </a:r>
            <a:r>
              <a:rPr lang="en-US" dirty="0" smtClean="0"/>
              <a:t>·</a:t>
            </a:r>
            <a:r>
              <a:rPr lang="zh-CN" altLang="en-US" dirty="0" smtClean="0"/>
              <a:t>梦想</a:t>
            </a:r>
            <a:r>
              <a:rPr lang="en-US" dirty="0" smtClean="0"/>
              <a:t>”</a:t>
            </a:r>
            <a:r>
              <a:rPr lang="zh-CN" altLang="en-US" dirty="0" smtClean="0"/>
              <a:t>的现场演讲比赛。</a:t>
            </a:r>
          </a:p>
          <a:p>
            <a:r>
              <a:rPr lang="zh-CN" altLang="en-US" dirty="0" smtClean="0"/>
              <a:t>一次成功的演讲</a:t>
            </a:r>
            <a:r>
              <a:rPr lang="en-US" dirty="0" smtClean="0"/>
              <a:t>,</a:t>
            </a:r>
            <a:r>
              <a:rPr lang="zh-CN" altLang="en-US" dirty="0" smtClean="0"/>
              <a:t>离不开充沛的感情和较强的说服力。那么在准备演讲的过程中</a:t>
            </a:r>
            <a:r>
              <a:rPr lang="en-US" dirty="0" smtClean="0"/>
              <a:t>,</a:t>
            </a:r>
            <a:r>
              <a:rPr lang="zh-CN" altLang="en-US" dirty="0" smtClean="0"/>
              <a:t>我们该如何做好这两点呢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287204" cy="4214842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对演讲主题的认识要透彻。</a:t>
            </a:r>
          </a:p>
          <a:p>
            <a:r>
              <a:rPr lang="zh-CN" altLang="en-US" dirty="0" smtClean="0"/>
              <a:t>演讲的主题也就是演讲的目的。如果对于演讲的目的认识不透彻</a:t>
            </a:r>
            <a:r>
              <a:rPr lang="en-US" dirty="0" smtClean="0"/>
              <a:t>,</a:t>
            </a:r>
            <a:r>
              <a:rPr lang="zh-CN" altLang="en-US" dirty="0" smtClean="0"/>
              <a:t>那么在写演讲稿时</a:t>
            </a:r>
            <a:r>
              <a:rPr lang="en-US" dirty="0" smtClean="0"/>
              <a:t>,</a:t>
            </a:r>
            <a:r>
              <a:rPr lang="zh-CN" altLang="en-US" dirty="0" smtClean="0"/>
              <a:t>就很容易出现辞不达意的情况。这样的话</a:t>
            </a:r>
            <a:r>
              <a:rPr lang="en-US" dirty="0" smtClean="0"/>
              <a:t>,</a:t>
            </a:r>
            <a:r>
              <a:rPr lang="zh-CN" altLang="en-US" dirty="0" smtClean="0"/>
              <a:t>演讲时也只能是其人昏昏</a:t>
            </a:r>
            <a:r>
              <a:rPr lang="en-US" dirty="0" smtClean="0"/>
              <a:t>,</a:t>
            </a:r>
            <a:r>
              <a:rPr lang="zh-CN" altLang="en-US" dirty="0" smtClean="0"/>
              <a:t>使人昏昏了。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选择的材料要丰富、贴近听众。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讲究文采</a:t>
            </a:r>
            <a:r>
              <a:rPr lang="en-US" dirty="0" smtClean="0"/>
              <a:t>:①</a:t>
            </a:r>
            <a:r>
              <a:rPr lang="zh-CN" altLang="en-US" dirty="0" smtClean="0"/>
              <a:t>用语丰富、生动</a:t>
            </a:r>
            <a:r>
              <a:rPr lang="en-US" dirty="0" smtClean="0"/>
              <a:t>;②</a:t>
            </a:r>
            <a:r>
              <a:rPr lang="zh-CN" altLang="en-US" dirty="0" smtClean="0"/>
              <a:t>运用恰当的修辞手法</a:t>
            </a:r>
            <a:r>
              <a:rPr lang="en-US" dirty="0" smtClean="0"/>
              <a:t>(</a:t>
            </a:r>
            <a:r>
              <a:rPr lang="zh-CN" altLang="en-US" dirty="0" smtClean="0"/>
              <a:t>排比、比喻、引用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5" name="18DXAYWRJBD4DYT10.eps" descr="id:2147498371;FounderCES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238349" y="2571744"/>
            <a:ext cx="7572428" cy="3015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明确演讲的目的</a:t>
            </a:r>
            <a:r>
              <a:rPr lang="en-US" dirty="0" smtClean="0"/>
              <a:t>,</a:t>
            </a:r>
            <a:r>
              <a:rPr lang="zh-CN" altLang="en-US" dirty="0" smtClean="0"/>
              <a:t>掌握演讲的技巧。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了解演讲是一门综合艺术</a:t>
            </a:r>
            <a:r>
              <a:rPr lang="en-US" dirty="0" smtClean="0"/>
              <a:t>,</a:t>
            </a:r>
            <a:r>
              <a:rPr lang="zh-CN" altLang="en-US" dirty="0" smtClean="0"/>
              <a:t>熟悉演讲的有关基础知识。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4286256"/>
            <a:ext cx="1100145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 </a:t>
            </a:r>
            <a:r>
              <a:rPr lang="en-US" dirty="0" smtClean="0"/>
              <a:t>1.</a:t>
            </a:r>
            <a:r>
              <a:rPr lang="zh-CN" altLang="en-US" dirty="0" smtClean="0"/>
              <a:t>熟悉演讲的基础知识。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掌握演讲的技巧。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演讲比赛评分细则</a:t>
            </a:r>
          </a:p>
          <a:p>
            <a:r>
              <a:rPr lang="zh-CN" altLang="en-US" dirty="0" smtClean="0"/>
              <a:t>主要从演讲内容、演讲技巧、演讲效果、演讲时间把握及脱稿要求五部分对演讲选手进行评分。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演讲内容</a:t>
            </a:r>
          </a:p>
          <a:p>
            <a:r>
              <a:rPr lang="zh-CN" altLang="en-US" dirty="0" smtClean="0"/>
              <a:t>主题鲜明、突出、标题醒目。 观点正确、鲜明</a:t>
            </a:r>
            <a:r>
              <a:rPr lang="en-US" dirty="0" smtClean="0"/>
              <a:t>,</a:t>
            </a:r>
            <a:r>
              <a:rPr lang="zh-CN" altLang="en-US" dirty="0" smtClean="0"/>
              <a:t>主题深刻、集中</a:t>
            </a:r>
            <a:r>
              <a:rPr lang="en-US" dirty="0" smtClean="0"/>
              <a:t>,</a:t>
            </a:r>
            <a:r>
              <a:rPr lang="zh-CN" altLang="en-US" dirty="0" smtClean="0"/>
              <a:t>角度新颖、得当</a:t>
            </a:r>
            <a:r>
              <a:rPr lang="en-US" dirty="0" smtClean="0"/>
              <a:t>,</a:t>
            </a:r>
            <a:r>
              <a:rPr lang="zh-CN" altLang="en-US" dirty="0" smtClean="0"/>
              <a:t>材料典型、充分。事、情、理交融</a:t>
            </a:r>
            <a:r>
              <a:rPr lang="en-US" dirty="0" smtClean="0"/>
              <a:t>,</a:t>
            </a:r>
            <a:r>
              <a:rPr lang="zh-CN" altLang="en-US" dirty="0" smtClean="0"/>
              <a:t>逻辑严谨</a:t>
            </a:r>
            <a:r>
              <a:rPr lang="en-US" dirty="0" smtClean="0"/>
              <a:t>,</a:t>
            </a:r>
            <a:r>
              <a:rPr lang="zh-CN" altLang="en-US" dirty="0" smtClean="0"/>
              <a:t>说服力强。</a:t>
            </a:r>
          </a:p>
          <a:p>
            <a:r>
              <a:rPr lang="zh-CN" altLang="en-US" dirty="0" smtClean="0"/>
              <a:t>应紧扣主题</a:t>
            </a:r>
            <a:r>
              <a:rPr lang="en-US" dirty="0" smtClean="0"/>
              <a:t>,</a:t>
            </a:r>
            <a:r>
              <a:rPr lang="zh-CN" altLang="en-US" dirty="0" smtClean="0"/>
              <a:t>事例恰当、生动</a:t>
            </a:r>
            <a:r>
              <a:rPr lang="en-US" dirty="0" smtClean="0"/>
              <a:t>,</a:t>
            </a:r>
            <a:r>
              <a:rPr lang="zh-CN" altLang="en-US" dirty="0" smtClean="0"/>
              <a:t>避免出现常识性错误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93001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演讲技巧</a:t>
            </a:r>
          </a:p>
          <a:p>
            <a:r>
              <a:rPr lang="zh-CN" altLang="en-US" dirty="0" smtClean="0"/>
              <a:t>普通话标准</a:t>
            </a:r>
            <a:r>
              <a:rPr lang="en-US" dirty="0" smtClean="0"/>
              <a:t>,</a:t>
            </a:r>
            <a:r>
              <a:rPr lang="zh-CN" altLang="en-US" dirty="0" smtClean="0"/>
              <a:t>口齿清晰</a:t>
            </a:r>
            <a:r>
              <a:rPr lang="en-US" dirty="0" smtClean="0"/>
              <a:t>,</a:t>
            </a:r>
            <a:r>
              <a:rPr lang="zh-CN" altLang="en-US" dirty="0" smtClean="0"/>
              <a:t>语言生动、形象</a:t>
            </a:r>
            <a:r>
              <a:rPr lang="en-US" dirty="0" smtClean="0"/>
              <a:t>,</a:t>
            </a:r>
            <a:r>
              <a:rPr lang="zh-CN" altLang="en-US" dirty="0" smtClean="0"/>
              <a:t>语气、语调、声音、节奏富于变化</a:t>
            </a:r>
            <a:r>
              <a:rPr lang="en-US" dirty="0" smtClean="0"/>
              <a:t>,</a:t>
            </a:r>
            <a:r>
              <a:rPr lang="zh-CN" altLang="en-US" dirty="0" smtClean="0"/>
              <a:t>抑扬顿挫切合演讲内容</a:t>
            </a:r>
            <a:r>
              <a:rPr lang="en-US" dirty="0" smtClean="0"/>
              <a:t>;</a:t>
            </a:r>
            <a:r>
              <a:rPr lang="zh-CN" altLang="en-US" dirty="0" smtClean="0"/>
              <a:t>能准确、恰当地表情达意</a:t>
            </a:r>
            <a:r>
              <a:rPr lang="en-US" dirty="0" smtClean="0"/>
              <a:t>,</a:t>
            </a:r>
            <a:r>
              <a:rPr lang="zh-CN" altLang="en-US" dirty="0" smtClean="0"/>
              <a:t>富有感情。动作、表情能准确、直观、灵活地表达演讲内容和思想感情。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演讲效果</a:t>
            </a:r>
          </a:p>
          <a:p>
            <a:r>
              <a:rPr lang="zh-CN" altLang="en-US" dirty="0" smtClean="0"/>
              <a:t>演讲精彩有力</a:t>
            </a:r>
            <a:r>
              <a:rPr lang="en-US" dirty="0" smtClean="0"/>
              <a:t>,</a:t>
            </a:r>
            <a:r>
              <a:rPr lang="zh-CN" altLang="en-US" dirty="0" smtClean="0"/>
              <a:t>使人在美的享受中受到深刻教育</a:t>
            </a:r>
            <a:r>
              <a:rPr lang="en-US" dirty="0" smtClean="0"/>
              <a:t>,</a:t>
            </a:r>
            <a:r>
              <a:rPr lang="zh-CN" altLang="en-US" dirty="0" smtClean="0"/>
              <a:t>具有强大的鼓舞性、激励性、说服力、感召力和召唤力。</a:t>
            </a:r>
          </a:p>
          <a:p>
            <a:r>
              <a:rPr lang="zh-CN" altLang="en-US" dirty="0" smtClean="0"/>
              <a:t>还包括仪表形象</a:t>
            </a:r>
            <a:r>
              <a:rPr lang="en-US" dirty="0" smtClean="0"/>
              <a:t>:</a:t>
            </a:r>
            <a:r>
              <a:rPr lang="zh-CN" altLang="en-US" dirty="0" smtClean="0"/>
              <a:t>着装得体</a:t>
            </a:r>
            <a:r>
              <a:rPr lang="en-US" dirty="0" smtClean="0"/>
              <a:t>,</a:t>
            </a:r>
            <a:r>
              <a:rPr lang="zh-CN" altLang="en-US" dirty="0" smtClean="0"/>
              <a:t>举止从容、端正</a:t>
            </a:r>
            <a:r>
              <a:rPr lang="en-US" dirty="0" smtClean="0"/>
              <a:t>,</a:t>
            </a:r>
            <a:r>
              <a:rPr lang="zh-CN" altLang="en-US" dirty="0" smtClean="0"/>
              <a:t>精神饱满</a:t>
            </a:r>
            <a:r>
              <a:rPr lang="en-US" dirty="0" smtClean="0"/>
              <a:t>,</a:t>
            </a:r>
            <a:r>
              <a:rPr lang="zh-CN" altLang="en-US" dirty="0" smtClean="0"/>
              <a:t>态度亲切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358510" cy="5214974"/>
          </a:xfrm>
        </p:spPr>
        <p:txBody>
          <a:bodyPr/>
          <a:lstStyle/>
          <a:p>
            <a:r>
              <a:rPr lang="en-US" dirty="0" smtClean="0"/>
              <a:t>4</a:t>
            </a:r>
            <a:r>
              <a:rPr lang="en-US" dirty="0" smtClean="0"/>
              <a:t>.</a:t>
            </a:r>
            <a:r>
              <a:rPr lang="zh-CN" altLang="en-US" dirty="0" smtClean="0"/>
              <a:t>时间把握</a:t>
            </a:r>
          </a:p>
          <a:p>
            <a:r>
              <a:rPr lang="zh-CN" altLang="en-US" dirty="0" smtClean="0"/>
              <a:t>在规定的时间内完成</a:t>
            </a:r>
            <a:r>
              <a:rPr lang="en-US" dirty="0" smtClean="0"/>
              <a:t>,</a:t>
            </a:r>
            <a:r>
              <a:rPr lang="zh-CN" altLang="en-US" dirty="0" smtClean="0"/>
              <a:t>既不能延时</a:t>
            </a:r>
            <a:r>
              <a:rPr lang="en-US" dirty="0" smtClean="0"/>
              <a:t>,</a:t>
            </a:r>
            <a:r>
              <a:rPr lang="zh-CN" altLang="en-US" dirty="0" smtClean="0"/>
              <a:t>也不能时间太短。</a:t>
            </a:r>
          </a:p>
          <a:p>
            <a:r>
              <a:rPr lang="en-US" dirty="0" smtClean="0"/>
              <a:t>5.</a:t>
            </a:r>
            <a:r>
              <a:rPr lang="zh-CN" altLang="en-US" dirty="0" smtClean="0"/>
              <a:t>脱稿</a:t>
            </a:r>
          </a:p>
          <a:p>
            <a:r>
              <a:rPr lang="zh-CN" altLang="en-US" dirty="0" smtClean="0"/>
              <a:t>演讲者应该对演讲内容非常熟悉</a:t>
            </a:r>
            <a:r>
              <a:rPr lang="en-US" dirty="0" smtClean="0"/>
              <a:t>,</a:t>
            </a:r>
            <a:r>
              <a:rPr lang="zh-CN" altLang="en-US" dirty="0" smtClean="0"/>
              <a:t>做到脱稿演讲。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　南北朝时期的著名学者刘勰说过</a:t>
            </a:r>
            <a:r>
              <a:rPr lang="en-US" dirty="0" smtClean="0"/>
              <a:t>:“</a:t>
            </a:r>
            <a:r>
              <a:rPr lang="zh-CN" altLang="en-US" dirty="0" smtClean="0"/>
              <a:t>一言之辩</a:t>
            </a:r>
            <a:r>
              <a:rPr lang="en-US" dirty="0" smtClean="0"/>
              <a:t>,</a:t>
            </a:r>
            <a:r>
              <a:rPr lang="zh-CN" altLang="en-US" dirty="0" smtClean="0"/>
              <a:t>重于九鼎之宝</a:t>
            </a:r>
            <a:r>
              <a:rPr lang="en-US" dirty="0" smtClean="0"/>
              <a:t>;</a:t>
            </a:r>
            <a:r>
              <a:rPr lang="zh-CN" altLang="en-US" dirty="0" smtClean="0"/>
              <a:t>三寸之舌</a:t>
            </a:r>
            <a:r>
              <a:rPr lang="en-US" dirty="0" smtClean="0"/>
              <a:t>,</a:t>
            </a:r>
            <a:r>
              <a:rPr lang="zh-CN" altLang="en-US" dirty="0" smtClean="0"/>
              <a:t>强于百万之师。</a:t>
            </a:r>
            <a:r>
              <a:rPr lang="en-US" dirty="0" smtClean="0"/>
              <a:t>”</a:t>
            </a:r>
            <a:r>
              <a:rPr lang="zh-CN" altLang="en-US" dirty="0" smtClean="0"/>
              <a:t>从这几句话里</a:t>
            </a:r>
            <a:r>
              <a:rPr lang="en-US" dirty="0" smtClean="0"/>
              <a:t>,</a:t>
            </a:r>
            <a:r>
              <a:rPr lang="zh-CN" altLang="en-US" dirty="0" smtClean="0"/>
              <a:t>我们可以看出语言的重要性。语言是人与人沟通的桥梁</a:t>
            </a:r>
            <a:r>
              <a:rPr lang="en-US" dirty="0" smtClean="0"/>
              <a:t>,</a:t>
            </a:r>
            <a:r>
              <a:rPr lang="zh-CN" altLang="en-US" dirty="0" smtClean="0"/>
              <a:t>其中演讲是口语表达的一项重要技能</a:t>
            </a:r>
            <a:r>
              <a:rPr lang="en-US" dirty="0" smtClean="0"/>
              <a:t>,</a:t>
            </a:r>
            <a:r>
              <a:rPr lang="zh-CN" altLang="en-US" dirty="0" smtClean="0"/>
              <a:t>也是当今社会人际交往、展现个人风采的重要手段。这节课</a:t>
            </a:r>
            <a:r>
              <a:rPr lang="en-US" dirty="0" smtClean="0"/>
              <a:t>,</a:t>
            </a:r>
            <a:r>
              <a:rPr lang="zh-CN" altLang="en-US" dirty="0" smtClean="0"/>
              <a:t>我们就走进演讲大世界</a:t>
            </a:r>
            <a:r>
              <a:rPr lang="en-US" dirty="0" smtClean="0"/>
              <a:t>,</a:t>
            </a:r>
            <a:r>
              <a:rPr lang="zh-CN" altLang="en-US" dirty="0" smtClean="0"/>
              <a:t>来探讨演讲的技巧。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1287204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三言两语</a:t>
            </a:r>
            <a:r>
              <a:rPr lang="en-US" dirty="0" smtClean="0"/>
              <a:t>,</a:t>
            </a:r>
            <a:r>
              <a:rPr lang="zh-CN" altLang="en-US" dirty="0" smtClean="0"/>
              <a:t>考考你的小常识。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演讲时在特定的场合</a:t>
            </a:r>
            <a:r>
              <a:rPr lang="en-US" dirty="0" smtClean="0"/>
              <a:t>,</a:t>
            </a:r>
            <a:r>
              <a:rPr lang="zh-CN" altLang="en-US" dirty="0" smtClean="0"/>
              <a:t>面对听众就某个问题发表自己的意见的一种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      </a:t>
            </a:r>
            <a:r>
              <a:rPr lang="zh-CN" altLang="en-US" dirty="0" smtClean="0"/>
              <a:t>说话</a:t>
            </a:r>
            <a:r>
              <a:rPr lang="zh-CN" altLang="en-US" dirty="0" smtClean="0"/>
              <a:t>形式</a:t>
            </a:r>
            <a:r>
              <a:rPr lang="en-US" dirty="0" smtClean="0"/>
              <a:t>,</a:t>
            </a:r>
            <a:r>
              <a:rPr lang="zh-CN" altLang="en-US" dirty="0" smtClean="0"/>
              <a:t>也叫演说或演讲。一般以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dirty="0" smtClean="0"/>
              <a:t>为主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    </a:t>
            </a:r>
            <a:r>
              <a:rPr lang="zh-CN" altLang="en-US" dirty="0" smtClean="0"/>
              <a:t>为辅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770" y="2285992"/>
            <a:ext cx="2286016" cy="785818"/>
          </a:xfrm>
        </p:spPr>
        <p:txBody>
          <a:bodyPr/>
          <a:lstStyle/>
          <a:p>
            <a:r>
              <a:rPr lang="zh-CN" altLang="en-US" dirty="0" smtClean="0"/>
              <a:t>独白体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810380" y="2285992"/>
            <a:ext cx="2286016" cy="78581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口语　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9382148" y="2285992"/>
            <a:ext cx="2286016" cy="78581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姿势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语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-261982" y="2928934"/>
            <a:ext cx="4310050" cy="78581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体态语言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演讲的特点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传声性</a:t>
            </a:r>
            <a:r>
              <a:rPr lang="en-US" dirty="0" smtClean="0"/>
              <a:t>——</a:t>
            </a:r>
            <a:r>
              <a:rPr lang="zh-CN" altLang="en-US" dirty="0" smtClean="0"/>
              <a:t>演讲者选用一定的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             </a:t>
            </a:r>
            <a:r>
              <a:rPr lang="zh-CN" altLang="en-US" dirty="0" smtClean="0"/>
              <a:t>来</a:t>
            </a:r>
            <a:r>
              <a:rPr lang="zh-CN" altLang="en-US" dirty="0" smtClean="0"/>
              <a:t>表述。</a:t>
            </a:r>
          </a:p>
          <a:p>
            <a:r>
              <a:rPr lang="zh-CN" altLang="en-US" dirty="0" smtClean="0"/>
              <a:t>传情性</a:t>
            </a:r>
            <a:r>
              <a:rPr lang="en-US" dirty="0" smtClean="0"/>
              <a:t>——</a:t>
            </a:r>
            <a:r>
              <a:rPr lang="zh-CN" altLang="en-US" dirty="0" smtClean="0"/>
              <a:t>演讲者选用一定的态势语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dirty="0" smtClean="0"/>
              <a:t>和</a:t>
            </a:r>
            <a:r>
              <a:rPr lang="zh-CN" altLang="en-US" dirty="0" smtClean="0"/>
              <a:t>身体姿态等</a:t>
            </a:r>
            <a:r>
              <a:rPr lang="en-US" dirty="0" smtClean="0"/>
              <a:t>,</a:t>
            </a:r>
            <a:r>
              <a:rPr lang="zh-CN" altLang="en-US" dirty="0" smtClean="0"/>
              <a:t>渲染情感气氛</a:t>
            </a:r>
            <a:r>
              <a:rPr lang="en-US" dirty="0" smtClean="0"/>
              <a:t>,</a:t>
            </a:r>
            <a:r>
              <a:rPr lang="zh-CN" altLang="en-US" dirty="0" smtClean="0"/>
              <a:t>以增强演讲效果。</a:t>
            </a:r>
          </a:p>
          <a:p>
            <a:r>
              <a:rPr lang="zh-CN" altLang="en-US" dirty="0" smtClean="0"/>
              <a:t>现场性</a:t>
            </a:r>
            <a:r>
              <a:rPr lang="en-US" dirty="0" smtClean="0"/>
              <a:t>——</a:t>
            </a:r>
            <a:r>
              <a:rPr lang="zh-CN" altLang="en-US" dirty="0" smtClean="0"/>
              <a:t>演讲者直接面对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讲演</a:t>
            </a:r>
            <a:r>
              <a:rPr lang="en-US" dirty="0" smtClean="0"/>
              <a:t>,</a:t>
            </a:r>
            <a:r>
              <a:rPr lang="zh-CN" altLang="en-US" dirty="0" smtClean="0"/>
              <a:t>双方的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互相影响</a:t>
            </a:r>
            <a:r>
              <a:rPr lang="en-US" dirty="0" smtClean="0"/>
              <a:t>,</a:t>
            </a:r>
            <a:r>
              <a:rPr lang="zh-CN" altLang="en-US" dirty="0" smtClean="0"/>
              <a:t>互相制约。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024430" y="1643050"/>
            <a:ext cx="5857916" cy="64294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dirty="0" smtClean="0"/>
              <a:t>语音</a:t>
            </a:r>
            <a:r>
              <a:rPr lang="zh-CN" altLang="en-US" dirty="0" smtClean="0"/>
              <a:t>、语速、语量、语调　</a:t>
            </a:r>
            <a:endParaRPr lang="zh-CN" altLang="en-US" kern="100" dirty="0">
              <a:cs typeface="Times New Roman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239008" y="2428868"/>
            <a:ext cx="3786214" cy="642942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面部表情、手势动作　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453058" y="3571876"/>
            <a:ext cx="92869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听众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8310578" y="3571876"/>
            <a:ext cx="2357454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情感、情绪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build="p"/>
      <p:bldP spid="7" grpId="0" build="p"/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演讲前的要求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明确演讲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确定演讲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准备好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③</a:t>
            </a:r>
            <a:r>
              <a:rPr lang="zh-CN" altLang="en-US" dirty="0" smtClean="0"/>
              <a:t>调整好心态</a:t>
            </a:r>
            <a:r>
              <a:rPr lang="en-US" dirty="0" smtClean="0"/>
              <a:t>,</a:t>
            </a:r>
            <a:r>
              <a:rPr lang="zh-CN" altLang="en-US" dirty="0" smtClean="0"/>
              <a:t>把握好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643050"/>
            <a:ext cx="1857388" cy="642942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dirty="0" smtClean="0"/>
              <a:t>目的</a:t>
            </a:r>
            <a:endParaRPr lang="zh-CN" altLang="en-US" kern="100" dirty="0">
              <a:cs typeface="Times New Roman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881686" y="1714488"/>
            <a:ext cx="3000396" cy="642942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主题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24100" y="2214554"/>
            <a:ext cx="1857388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演讲稿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524364" y="2928934"/>
            <a:ext cx="1928826" cy="642942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情感基调</a:t>
            </a:r>
            <a:endParaRPr lang="zh-CN" altLang="en-US" sz="2800" kern="1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8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2888</TotalTime>
  <Words>1154</Words>
  <Application>Microsoft Office PowerPoint</Application>
  <PresentationFormat>自定义</PresentationFormat>
  <Paragraphs>98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621</cp:revision>
  <dcterms:created xsi:type="dcterms:W3CDTF">2017-02-11T06:33:00Z</dcterms:created>
  <dcterms:modified xsi:type="dcterms:W3CDTF">2019-12-28T09:14:53Z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