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371" r:id="rId3"/>
    <p:sldId id="429" r:id="rId4"/>
    <p:sldId id="444" r:id="rId5"/>
    <p:sldId id="562" r:id="rId6"/>
    <p:sldId id="428" r:id="rId7"/>
    <p:sldId id="573" r:id="rId8"/>
    <p:sldId id="443" r:id="rId9"/>
    <p:sldId id="537" r:id="rId10"/>
    <p:sldId id="551" r:id="rId11"/>
    <p:sldId id="397" r:id="rId12"/>
    <p:sldId id="561" r:id="rId13"/>
    <p:sldId id="565" r:id="rId14"/>
    <p:sldId id="478" r:id="rId15"/>
    <p:sldId id="574" r:id="rId16"/>
    <p:sldId id="575" r:id="rId17"/>
    <p:sldId id="576" r:id="rId18"/>
    <p:sldId id="566" r:id="rId19"/>
    <p:sldId id="477" r:id="rId20"/>
    <p:sldId id="577" r:id="rId21"/>
    <p:sldId id="578" r:id="rId22"/>
    <p:sldId id="476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14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239404" y="614016"/>
            <a:ext cx="11509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名著导读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92253" y="3786190"/>
            <a:ext cx="8032969" cy="1656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/>
              <a:t>名 著 导 读</a:t>
            </a:r>
          </a:p>
          <a:p>
            <a:pPr algn="ctr">
              <a:lnSpc>
                <a:spcPct val="150000"/>
              </a:lnSpc>
            </a:pPr>
            <a:r>
              <a:rPr lang="en-US" altLang="zh-CN" sz="3600" dirty="0" smtClean="0"/>
              <a:t>《</a:t>
            </a:r>
            <a:r>
              <a:rPr lang="zh-CN" altLang="en-US" sz="3600" dirty="0" smtClean="0"/>
              <a:t>钢铁是怎样炼成的</a:t>
            </a:r>
            <a:r>
              <a:rPr lang="en-US" altLang="zh-CN" sz="3600" dirty="0" smtClean="0"/>
              <a:t>》</a:t>
            </a:r>
            <a:r>
              <a:rPr lang="zh-CN" altLang="en-US" sz="3600" dirty="0" smtClean="0"/>
              <a:t>　摘抄和做笔记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95286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整体感知</a:t>
            </a:r>
            <a:r>
              <a:rPr lang="en-US" dirty="0" smtClean="0"/>
              <a:t>,</a:t>
            </a:r>
            <a:r>
              <a:rPr lang="zh-CN" altLang="en-US" dirty="0" smtClean="0"/>
              <a:t>复述梗概。</a:t>
            </a:r>
          </a:p>
          <a:p>
            <a:r>
              <a:rPr lang="zh-CN" altLang="en-US" dirty="0" smtClean="0"/>
              <a:t>请用简洁的语言复述名著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的主要内容。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保尔</a:t>
            </a:r>
            <a:r>
              <a:rPr lang="en-US" dirty="0" smtClean="0"/>
              <a:t>·</a:t>
            </a:r>
            <a:r>
              <a:rPr lang="zh-CN" altLang="en-US" dirty="0" smtClean="0"/>
              <a:t>柯察金</a:t>
            </a:r>
            <a:r>
              <a:rPr lang="en-US" dirty="0" smtClean="0"/>
              <a:t>,</a:t>
            </a:r>
            <a:r>
              <a:rPr lang="zh-CN" altLang="en-US" dirty="0" smtClean="0"/>
              <a:t>出生于贫困的铁路工人家庭</a:t>
            </a:r>
            <a:r>
              <a:rPr lang="en-US" dirty="0" smtClean="0"/>
              <a:t>,</a:t>
            </a:r>
            <a:r>
              <a:rPr lang="zh-CN" altLang="en-US" dirty="0" smtClean="0"/>
              <a:t>早年丧父</a:t>
            </a:r>
            <a:r>
              <a:rPr lang="en-US" dirty="0" smtClean="0"/>
              <a:t>,</a:t>
            </a:r>
            <a:r>
              <a:rPr lang="zh-CN" altLang="en-US" dirty="0" smtClean="0"/>
              <a:t>全凭母亲替人洗衣做饭维持生计。</a:t>
            </a:r>
            <a:r>
              <a:rPr lang="en-US" dirty="0" smtClean="0"/>
              <a:t>12</a:t>
            </a:r>
            <a:r>
              <a:rPr lang="zh-CN" altLang="en-US" dirty="0" smtClean="0"/>
              <a:t>岁时</a:t>
            </a:r>
            <a:r>
              <a:rPr lang="en-US" dirty="0" smtClean="0"/>
              <a:t>,</a:t>
            </a:r>
            <a:r>
              <a:rPr lang="zh-CN" altLang="en-US" dirty="0" smtClean="0"/>
              <a:t>母亲就把他送到车站食堂当杂役。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十月革命</a:t>
            </a:r>
            <a:r>
              <a:rPr lang="en-US" dirty="0" smtClean="0"/>
              <a:t>”</a:t>
            </a:r>
            <a:r>
              <a:rPr lang="zh-CN" altLang="en-US" dirty="0" smtClean="0"/>
              <a:t>爆发后</a:t>
            </a:r>
            <a:r>
              <a:rPr lang="en-US" dirty="0" smtClean="0"/>
              <a:t>,</a:t>
            </a:r>
            <a:r>
              <a:rPr lang="zh-CN" altLang="en-US" dirty="0" smtClean="0"/>
              <a:t>红军解放了保尔的家乡谢别托夫卡镇</a:t>
            </a:r>
            <a:r>
              <a:rPr lang="en-US" dirty="0" smtClean="0"/>
              <a:t>,</a:t>
            </a:r>
            <a:r>
              <a:rPr lang="zh-CN" altLang="en-US" dirty="0" smtClean="0"/>
              <a:t>老布尔什维克朱赫来在保尔家里住了几天</a:t>
            </a:r>
            <a:r>
              <a:rPr lang="en-US" dirty="0" smtClean="0"/>
              <a:t>,</a:t>
            </a:r>
            <a:r>
              <a:rPr lang="zh-CN" altLang="en-US" dirty="0" smtClean="0"/>
              <a:t>给他讲了许多关于革命的道理</a:t>
            </a:r>
            <a:r>
              <a:rPr lang="en-US" dirty="0" smtClean="0"/>
              <a:t>,</a:t>
            </a:r>
            <a:r>
              <a:rPr lang="zh-CN" altLang="en-US" dirty="0" smtClean="0"/>
              <a:t>对保尔的成长起了决定性的作用。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后来</a:t>
            </a:r>
            <a:r>
              <a:rPr lang="en-US" dirty="0" smtClean="0"/>
              <a:t>,</a:t>
            </a:r>
            <a:r>
              <a:rPr lang="zh-CN" altLang="en-US" dirty="0" smtClean="0"/>
              <a:t>保尔参军成为一名军人。他不但在战场上勇敢地冲锋陷阵</a:t>
            </a:r>
            <a:r>
              <a:rPr lang="en-US" dirty="0" smtClean="0"/>
              <a:t>,</a:t>
            </a:r>
            <a:r>
              <a:rPr lang="zh-CN" altLang="en-US" dirty="0" smtClean="0"/>
              <a:t>而且还是一名优秀的政治宣传员。他特别喜欢读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牛虻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斯巴达克斯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等作品</a:t>
            </a:r>
            <a:r>
              <a:rPr lang="en-US" dirty="0" smtClean="0"/>
              <a:t>,</a:t>
            </a:r>
            <a:r>
              <a:rPr lang="zh-CN" altLang="en-US" dirty="0" smtClean="0"/>
              <a:t>经常给战友们朗读或讲故事。在一次激战中</a:t>
            </a:r>
            <a:r>
              <a:rPr lang="en-US" dirty="0" smtClean="0"/>
              <a:t>,</a:t>
            </a:r>
            <a:r>
              <a:rPr lang="zh-CN" altLang="en-US" dirty="0" smtClean="0"/>
              <a:t>他受了重伤</a:t>
            </a:r>
            <a:r>
              <a:rPr lang="en-US" dirty="0" smtClean="0"/>
              <a:t>,</a:t>
            </a:r>
            <a:r>
              <a:rPr lang="zh-CN" altLang="en-US" dirty="0" smtClean="0"/>
              <a:t>身体康复后再也不能上前线作战了</a:t>
            </a:r>
            <a:r>
              <a:rPr lang="en-US" dirty="0" smtClean="0"/>
              <a:t>,</a:t>
            </a:r>
            <a:r>
              <a:rPr lang="zh-CN" altLang="en-US" dirty="0" smtClean="0"/>
              <a:t>于是他立即投入到建设国家的工作中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由于种种伤病及忘我的工作</a:t>
            </a:r>
            <a:r>
              <a:rPr lang="en-US" dirty="0" smtClean="0"/>
              <a:t>,</a:t>
            </a:r>
            <a:r>
              <a:rPr lang="zh-CN" altLang="en-US" dirty="0" smtClean="0"/>
              <a:t>保尔的体质越来越弱</a:t>
            </a:r>
            <a:r>
              <a:rPr lang="en-US" dirty="0" smtClean="0"/>
              <a:t>,</a:t>
            </a:r>
            <a:r>
              <a:rPr lang="zh-CN" altLang="en-US" dirty="0" smtClean="0"/>
              <a:t>丧失了工作能力</a:t>
            </a:r>
            <a:r>
              <a:rPr lang="en-US" dirty="0" smtClean="0"/>
              <a:t>,</a:t>
            </a:r>
            <a:r>
              <a:rPr lang="zh-CN" altLang="en-US" dirty="0" smtClean="0"/>
              <a:t>他不得不长期住院治疗。在疗养期间</a:t>
            </a:r>
            <a:r>
              <a:rPr lang="en-US" dirty="0" smtClean="0"/>
              <a:t>,</a:t>
            </a:r>
            <a:r>
              <a:rPr lang="zh-CN" altLang="en-US" dirty="0" smtClean="0"/>
              <a:t>他开始顽强地学习</a:t>
            </a:r>
            <a:r>
              <a:rPr lang="en-US" dirty="0" smtClean="0"/>
              <a:t>,</a:t>
            </a:r>
            <a:r>
              <a:rPr lang="zh-CN" altLang="en-US" dirty="0" smtClean="0"/>
              <a:t>提高写作能力。</a:t>
            </a:r>
            <a:r>
              <a:rPr lang="en-US" dirty="0" smtClean="0"/>
              <a:t>1927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保尔已全身瘫痪</a:t>
            </a:r>
            <a:r>
              <a:rPr lang="en-US" dirty="0" smtClean="0"/>
              <a:t>,</a:t>
            </a:r>
            <a:r>
              <a:rPr lang="zh-CN" altLang="en-US" dirty="0" smtClean="0"/>
              <a:t>接着又双目失明。保尔也曾产生过自杀的念头</a:t>
            </a:r>
            <a:r>
              <a:rPr lang="en-US" dirty="0" smtClean="0"/>
              <a:t>,</a:t>
            </a:r>
            <a:r>
              <a:rPr lang="zh-CN" altLang="en-US" dirty="0" smtClean="0"/>
              <a:t>但很快就从低谷中走了出来。保尔忍受着肉体和精神上的巨大痛苦</a:t>
            </a:r>
            <a:r>
              <a:rPr lang="en-US" dirty="0" smtClean="0"/>
              <a:t>,</a:t>
            </a:r>
            <a:r>
              <a:rPr lang="zh-CN" altLang="en-US" dirty="0" smtClean="0"/>
              <a:t>开始创作小说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暴风雨所诞生的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。在母亲和妻子的帮助下</a:t>
            </a:r>
            <a:r>
              <a:rPr lang="en-US" dirty="0" smtClean="0"/>
              <a:t>,</a:t>
            </a:r>
            <a:r>
              <a:rPr lang="zh-CN" altLang="en-US" dirty="0" smtClean="0"/>
              <a:t>他用生命写成的小说终于出版了</a:t>
            </a:r>
            <a:r>
              <a:rPr lang="en-US" dirty="0" smtClean="0"/>
              <a:t>!</a:t>
            </a:r>
            <a:r>
              <a:rPr lang="zh-CN" altLang="en-US" dirty="0" smtClean="0"/>
              <a:t>保尔拿起新的武器</a:t>
            </a:r>
            <a:r>
              <a:rPr lang="en-US" dirty="0" smtClean="0"/>
              <a:t>,</a:t>
            </a:r>
            <a:r>
              <a:rPr lang="zh-CN" altLang="en-US" dirty="0" smtClean="0"/>
              <a:t>开始了新的生活。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00108"/>
            <a:ext cx="10787138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关注人物</a:t>
            </a:r>
            <a:r>
              <a:rPr lang="en-US" dirty="0" smtClean="0"/>
              <a:t>,</a:t>
            </a:r>
            <a:r>
              <a:rPr lang="zh-CN" altLang="en-US" dirty="0" smtClean="0"/>
              <a:t>分析人物形象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仿照示例</a:t>
            </a:r>
            <a:r>
              <a:rPr lang="en-US" dirty="0" smtClean="0"/>
              <a:t>,</a:t>
            </a:r>
            <a:r>
              <a:rPr lang="zh-CN" altLang="en-US" dirty="0" smtClean="0"/>
              <a:t>为名著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中的人物写一个小传。</a:t>
            </a:r>
          </a:p>
          <a:p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52464" y="2285992"/>
          <a:ext cx="10072758" cy="4429156"/>
        </p:xfrm>
        <a:graphic>
          <a:graphicData uri="http://schemas.openxmlformats.org/drawingml/2006/table">
            <a:tbl>
              <a:tblPr/>
              <a:tblGrid>
                <a:gridCol w="1143008"/>
                <a:gridCol w="89297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形象分析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33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保尔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·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柯察金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　</a:t>
                      </a: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024034" y="2643158"/>
            <a:ext cx="8929750" cy="4214842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cs typeface="Times New Roman"/>
              </a:rPr>
              <a:t>示例</a:t>
            </a:r>
            <a:r>
              <a:rPr lang="en-US" sz="2400" kern="100" dirty="0" smtClean="0">
                <a:cs typeface="Times New Roman"/>
              </a:rPr>
              <a:t>:</a:t>
            </a:r>
            <a:r>
              <a:rPr lang="zh-CN" altLang="en-US" sz="2400" kern="100" dirty="0" smtClean="0">
                <a:cs typeface="Times New Roman"/>
              </a:rPr>
              <a:t>当过童工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从小就在社会底层饱受折磨和侮辱。后来在朱赫来的影响下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逐步走上革命道路。他经历了一系列人生挑战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使自己越来越坚强。即使伤病无情地夺走他的健康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使他不得不卧在病床上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他也不向命运屈服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而是以顽强的毅力进行写作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以另一种方式实践着自己的生命誓言。他有着为理想献身的精神、钢铁般的意志和顽强奋斗的高贵品质。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cs typeface="Times New Roman"/>
              </a:rPr>
              <a:t>保尔孝顺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诚实质朴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喜爱阅读各种革命书籍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他能够不断地自我反省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不断地同自己脑中残存的旧思想做斗争。他将自己融入人民大众中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为了集体的利益甘愿付出自己的一切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甚至是生命。在几十年的学习和斗争中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他成为一个坚定的无产阶级革命战士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把自己的一切力量和全部生命都奉献给了建设新世界的伟大事业</a:t>
            </a:r>
            <a:endParaRPr lang="zh-CN" altLang="en-US" sz="2400" kern="100" dirty="0">
              <a:cs typeface="Times New Roman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81026" y="1157310"/>
          <a:ext cx="10144196" cy="5620706"/>
        </p:xfrm>
        <a:graphic>
          <a:graphicData uri="http://schemas.openxmlformats.org/drawingml/2006/table">
            <a:tbl>
              <a:tblPr/>
              <a:tblGrid>
                <a:gridCol w="1071570"/>
                <a:gridCol w="9072626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形象分析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朱赫来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　</a:t>
                      </a: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1952596" y="1785926"/>
            <a:ext cx="9144064" cy="4214842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en-US" sz="2400" kern="100" dirty="0" smtClean="0">
                <a:cs typeface="Times New Roman"/>
              </a:rPr>
              <a:t>一个水兵出身的老布尔什维克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是保尔的精神导师。对于保尔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他宽厚无私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不仅将自己的英式拳法教给保尔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还非常关心保尔的生活。工作上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他沉着勇敢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在红军游击队撤退后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毅然留在白匪占据的小镇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充当红军的眼线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积极传递情报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并宣传布尔什维主义。在他的动员下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保尔的哥哥阿尔焦姆最先成为小镇上一名拥有革命思想的青年。从此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布尔什维主义的星星之火在小镇上蔓延开来。同时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他也是一位拥有良好政治素养的宣传员。保尔与队友在修筑铁路时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由于断粮、劳动强度大等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不少人萌生离开的念头。已经升任省委委员的朱赫来亲自来到修筑铁路的工地上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用一颗真诚的心鼓励大家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不仅打消了不少人离开工地的念头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而且激发了大家的斗志</a:t>
            </a:r>
            <a:endParaRPr lang="zh-CN" altLang="en-US" sz="2400" kern="100" dirty="0">
              <a:cs typeface="Times New Roman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09588" y="1285860"/>
          <a:ext cx="10144196" cy="4960624"/>
        </p:xfrm>
        <a:graphic>
          <a:graphicData uri="http://schemas.openxmlformats.org/drawingml/2006/table">
            <a:tbl>
              <a:tblPr/>
              <a:tblGrid>
                <a:gridCol w="1214446"/>
                <a:gridCol w="8929750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形象分析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丽达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kern="100" dirty="0" smtClean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024034" y="1785926"/>
            <a:ext cx="8786874" cy="4214842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en-US" sz="2400" kern="100" dirty="0" smtClean="0">
                <a:cs typeface="Times New Roman"/>
              </a:rPr>
              <a:t>一</a:t>
            </a:r>
            <a:r>
              <a:rPr lang="zh-CN" altLang="en-US" sz="2400" kern="100" dirty="0" smtClean="0">
                <a:cs typeface="Times New Roman"/>
              </a:rPr>
              <a:t>个优秀的共产党员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保尔第二个喜欢的姑娘。她干练而又勇敢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心地善良而且有着顽强的革命意志。她酷爱工作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善于出谋划策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能够积极应对突发事件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使事件向好的方向发展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而且决不会让私人的感情影响自己的工作。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en-US" sz="2400" kern="100" dirty="0" smtClean="0">
                <a:cs typeface="Times New Roman"/>
              </a:rPr>
              <a:t>保尔在铁路总工厂担任共青团书记时认识了共青团省委委员丽达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跟着她学习党史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渐渐地对她产生了好感。可是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为了全身心地投入工作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保尔以牛虻式的态度斩断了情丝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压抑了自己的个人情感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一头扎进工作中。多年后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在一次共青团大会上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保尔和丽达再次相遇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保尔很高兴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对丽达表现出极大的热情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可惜的是此时的丽达早已名花有主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并且有了一双儿女</a:t>
            </a:r>
            <a:endParaRPr lang="zh-CN" altLang="en-US" sz="2400" kern="100" dirty="0">
              <a:cs typeface="Times New Roman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595274" y="1142984"/>
            <a:ext cx="1123953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迁移拓展</a:t>
            </a:r>
            <a:r>
              <a:rPr lang="en-US" dirty="0" smtClean="0"/>
              <a:t>,</a:t>
            </a:r>
            <a:r>
              <a:rPr lang="zh-CN" altLang="en-US" dirty="0" smtClean="0"/>
              <a:t>感悟生活。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一书以震撼人心的力量</a:t>
            </a:r>
            <a:r>
              <a:rPr lang="en-US" dirty="0" smtClean="0"/>
              <a:t>,</a:t>
            </a:r>
            <a:r>
              <a:rPr lang="zh-CN" altLang="en-US" dirty="0" smtClean="0"/>
              <a:t>给了我们深刻的人生启迪。请联系你的生活实际</a:t>
            </a:r>
            <a:r>
              <a:rPr lang="en-US" dirty="0" smtClean="0"/>
              <a:t>,</a:t>
            </a:r>
            <a:r>
              <a:rPr lang="zh-CN" altLang="en-US" dirty="0" smtClean="0"/>
              <a:t>谈谈你的感受。</a:t>
            </a:r>
            <a:r>
              <a:rPr lang="en-US" dirty="0" smtClean="0"/>
              <a:t>(200</a:t>
            </a:r>
            <a:r>
              <a:rPr lang="zh-CN" altLang="en-US" dirty="0" smtClean="0"/>
              <a:t>字左右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主人公保尔一生非常坎坷</a:t>
            </a:r>
            <a:r>
              <a:rPr lang="en-US" dirty="0" smtClean="0"/>
              <a:t>,</a:t>
            </a:r>
            <a:r>
              <a:rPr lang="zh-CN" altLang="en-US" dirty="0" smtClean="0"/>
              <a:t>然而他凭借什么使自己继续生活下去呢</a:t>
            </a:r>
            <a:r>
              <a:rPr lang="en-US" dirty="0" smtClean="0"/>
              <a:t>?</a:t>
            </a:r>
            <a:r>
              <a:rPr lang="zh-CN" altLang="en-US" dirty="0" smtClean="0"/>
              <a:t>是毅力。毅力给了他无穷的力量</a:t>
            </a:r>
            <a:r>
              <a:rPr lang="en-US" dirty="0" smtClean="0"/>
              <a:t>,</a:t>
            </a:r>
            <a:r>
              <a:rPr lang="zh-CN" altLang="en-US" dirty="0" smtClean="0"/>
              <a:t>老天也使他有了三次生命。像他这样</a:t>
            </a:r>
            <a:r>
              <a:rPr lang="en-US" dirty="0" smtClean="0"/>
              <a:t>,</a:t>
            </a:r>
            <a:r>
              <a:rPr lang="zh-CN" altLang="en-US" dirty="0" smtClean="0"/>
              <a:t>十几岁就立足疆场</a:t>
            </a:r>
            <a:r>
              <a:rPr lang="en-US" dirty="0" smtClean="0"/>
              <a:t>,</a:t>
            </a:r>
            <a:r>
              <a:rPr lang="zh-CN" altLang="en-US" dirty="0" smtClean="0"/>
              <a:t>英勇杀敌</a:t>
            </a:r>
            <a:r>
              <a:rPr lang="en-US" dirty="0" smtClean="0"/>
              <a:t>,</a:t>
            </a:r>
            <a:r>
              <a:rPr lang="zh-CN" altLang="en-US" dirty="0" smtClean="0"/>
              <a:t>热爱祖国</a:t>
            </a:r>
            <a:r>
              <a:rPr lang="en-US" dirty="0" smtClean="0"/>
              <a:t>,</a:t>
            </a:r>
            <a:r>
              <a:rPr lang="zh-CN" altLang="en-US" dirty="0" smtClean="0"/>
              <a:t>在战场上</a:t>
            </a:r>
            <a:r>
              <a:rPr lang="en-US" dirty="0" smtClean="0"/>
              <a:t>,</a:t>
            </a:r>
            <a:r>
              <a:rPr lang="zh-CN" altLang="en-US" dirty="0" smtClean="0"/>
              <a:t>他被砍了好几刀都大难不死</a:t>
            </a:r>
            <a:r>
              <a:rPr lang="en-US" dirty="0" smtClean="0"/>
              <a:t>,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  <a:r>
              <a:rPr lang="zh-CN" altLang="en-US" dirty="0" smtClean="0"/>
              <a:t>是毅力。年轻的保尔后来疾病缠身</a:t>
            </a:r>
            <a:r>
              <a:rPr lang="en-US" dirty="0" smtClean="0"/>
              <a:t>,</a:t>
            </a:r>
            <a:r>
              <a:rPr lang="zh-CN" altLang="en-US" dirty="0" smtClean="0"/>
              <a:t>但他仍不停地忘我工作</a:t>
            </a:r>
            <a:r>
              <a:rPr lang="en-US" dirty="0" smtClean="0"/>
              <a:t>,</a:t>
            </a:r>
            <a:r>
              <a:rPr lang="zh-CN" altLang="en-US" dirty="0" smtClean="0"/>
              <a:t>有休假疗伤的机会他也不愿意放弃工作。毅力真是一种锲而不舍的精神啊</a:t>
            </a:r>
            <a:r>
              <a:rPr lang="en-US" dirty="0" smtClean="0"/>
              <a:t>!</a:t>
            </a:r>
            <a:r>
              <a:rPr lang="zh-CN" altLang="en-US" dirty="0" smtClean="0"/>
              <a:t>生活在和平年代的我们</a:t>
            </a:r>
            <a:r>
              <a:rPr lang="en-US" dirty="0" smtClean="0"/>
              <a:t>,</a:t>
            </a:r>
            <a:r>
              <a:rPr lang="zh-CN" altLang="en-US" dirty="0" smtClean="0"/>
              <a:t>生活中一点小小的困难没什么大不了的</a:t>
            </a:r>
            <a:r>
              <a:rPr lang="en-US" dirty="0" smtClean="0"/>
              <a:t>,</a:t>
            </a:r>
            <a:r>
              <a:rPr lang="zh-CN" altLang="en-US" dirty="0" smtClean="0"/>
              <a:t>只要勇敢地面对</a:t>
            </a:r>
            <a:r>
              <a:rPr lang="en-US" dirty="0" smtClean="0"/>
              <a:t>,</a:t>
            </a:r>
            <a:r>
              <a:rPr lang="zh-CN" altLang="en-US" dirty="0" smtClean="0"/>
              <a:t>等事情一过</a:t>
            </a:r>
            <a:r>
              <a:rPr lang="en-US" dirty="0" smtClean="0"/>
              <a:t>,</a:t>
            </a:r>
            <a:r>
              <a:rPr lang="zh-CN" altLang="en-US" dirty="0" smtClean="0"/>
              <a:t>你会发觉</a:t>
            </a:r>
            <a:r>
              <a:rPr lang="en-US" dirty="0" smtClean="0"/>
              <a:t>,</a:t>
            </a:r>
            <a:r>
              <a:rPr lang="zh-CN" altLang="en-US" dirty="0" smtClean="0"/>
              <a:t>原来自己是有毅力的。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可以分为几个部分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1523968" y="2500306"/>
            <a:ext cx="9286940" cy="85725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可以分为两部分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第一部分描写国内战争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第二部分描写经济恢复和社会主义建设。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作者主要运用了什么方法来展现人物性格</a:t>
            </a:r>
            <a:r>
              <a:rPr lang="en-US" dirty="0" smtClean="0"/>
              <a:t>?</a:t>
            </a:r>
            <a:r>
              <a:rPr lang="zh-CN" altLang="en-US" dirty="0" smtClean="0"/>
              <a:t>试找出事例说明。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1571612"/>
            <a:ext cx="10287072" cy="571504"/>
          </a:xfrm>
        </p:spPr>
        <p:txBody>
          <a:bodyPr/>
          <a:lstStyle/>
          <a:p>
            <a:r>
              <a:rPr lang="zh-CN" altLang="en-US" dirty="0" smtClean="0"/>
              <a:t>环境描写。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社会环境</a:t>
            </a:r>
            <a:r>
              <a:rPr lang="en-US" dirty="0" smtClean="0"/>
              <a:t>:</a:t>
            </a:r>
            <a:r>
              <a:rPr lang="zh-CN" altLang="en-US" dirty="0" smtClean="0"/>
              <a:t>小说分为两大部分</a:t>
            </a:r>
            <a:r>
              <a:rPr lang="en-US" dirty="0" smtClean="0"/>
              <a:t>,</a:t>
            </a:r>
            <a:r>
              <a:rPr lang="zh-CN" altLang="en-US" dirty="0" smtClean="0"/>
              <a:t>第一部分描写国内战争</a:t>
            </a:r>
            <a:r>
              <a:rPr lang="en-US" dirty="0" smtClean="0"/>
              <a:t>,</a:t>
            </a:r>
            <a:r>
              <a:rPr lang="zh-CN" altLang="en-US" dirty="0" smtClean="0"/>
              <a:t>第二部分描写经济恢复和社会主义建设。保尔正是在这样的社会背景中</a:t>
            </a:r>
            <a:r>
              <a:rPr lang="en-US" dirty="0" smtClean="0"/>
              <a:t>,</a:t>
            </a:r>
            <a:r>
              <a:rPr lang="zh-CN" altLang="en-US" dirty="0" smtClean="0"/>
              <a:t>经过不断的磨炼、考验逐渐成长起来的。</a:t>
            </a:r>
          </a:p>
          <a:p>
            <a:r>
              <a:rPr lang="en-US" dirty="0" smtClean="0"/>
              <a:t>②</a:t>
            </a:r>
            <a:r>
              <a:rPr lang="zh-CN" altLang="en-US" dirty="0" smtClean="0"/>
              <a:t>自然环境</a:t>
            </a:r>
            <a:r>
              <a:rPr lang="en-US" dirty="0" smtClean="0"/>
              <a:t>:</a:t>
            </a:r>
            <a:r>
              <a:rPr lang="zh-CN" altLang="en-US" dirty="0" smtClean="0"/>
              <a:t>如保尔战胜了伤寒</a:t>
            </a:r>
            <a:r>
              <a:rPr lang="en-US" dirty="0" smtClean="0"/>
              <a:t>,</a:t>
            </a:r>
            <a:r>
              <a:rPr lang="zh-CN" altLang="en-US" dirty="0" smtClean="0"/>
              <a:t>第四次死而复生的时候</a:t>
            </a:r>
            <a:r>
              <a:rPr lang="en-US" dirty="0" smtClean="0"/>
              <a:t>,</a:t>
            </a:r>
            <a:r>
              <a:rPr lang="zh-CN" altLang="en-US" dirty="0" smtClean="0"/>
              <a:t>他看到的是一派春意盎然的景象。当保尔在郊区公园想要自杀时</a:t>
            </a:r>
            <a:r>
              <a:rPr lang="en-US" dirty="0" smtClean="0"/>
              <a:t>,</a:t>
            </a:r>
            <a:r>
              <a:rPr lang="zh-CN" altLang="en-US" dirty="0" smtClean="0"/>
              <a:t>满眼都是枯黄的</a:t>
            </a:r>
            <a:r>
              <a:rPr lang="en-US" dirty="0" smtClean="0"/>
              <a:t>,</a:t>
            </a:r>
            <a:r>
              <a:rPr lang="zh-CN" altLang="en-US" dirty="0" smtClean="0"/>
              <a:t>槭树叶被秋风吹落在小径上</a:t>
            </a:r>
            <a:r>
              <a:rPr lang="en-US" dirty="0" smtClean="0"/>
              <a:t>,</a:t>
            </a:r>
            <a:r>
              <a:rPr lang="zh-CN" altLang="en-US" dirty="0" smtClean="0"/>
              <a:t>公园里一片寂静</a:t>
            </a:r>
            <a:r>
              <a:rPr lang="en-US" dirty="0" smtClean="0"/>
              <a:t>,</a:t>
            </a:r>
            <a:r>
              <a:rPr lang="zh-CN" altLang="en-US" dirty="0" smtClean="0"/>
              <a:t>连太阳也没有力气。筑路时</a:t>
            </a:r>
            <a:r>
              <a:rPr lang="en-US" dirty="0" smtClean="0"/>
              <a:t>,</a:t>
            </a:r>
            <a:r>
              <a:rPr lang="zh-CN" altLang="en-US" dirty="0" smtClean="0"/>
              <a:t>恶劣的自然环境等。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了解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的主要内容</a:t>
            </a:r>
            <a:r>
              <a:rPr lang="en-US" dirty="0" smtClean="0"/>
              <a:t>,</a:t>
            </a:r>
            <a:r>
              <a:rPr lang="zh-CN" altLang="en-US" dirty="0" smtClean="0"/>
              <a:t>培养学生的阅读兴趣。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结合作品的故事情节和景物描写来理解主要人物形象。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认识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的现实意义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4071942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了解全书内容</a:t>
            </a:r>
            <a:r>
              <a:rPr lang="en-US" dirty="0" smtClean="0"/>
              <a:t>,</a:t>
            </a:r>
            <a:r>
              <a:rPr lang="zh-CN" altLang="en-US" dirty="0" smtClean="0"/>
              <a:t>熟悉、掌握其中的精彩片段。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理解人物形象</a:t>
            </a:r>
            <a:r>
              <a:rPr lang="en-US" dirty="0" smtClean="0"/>
              <a:t>,</a:t>
            </a:r>
            <a:r>
              <a:rPr lang="zh-CN" altLang="en-US" dirty="0" smtClean="0"/>
              <a:t>从人物身上汲取精神营养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认识作品的现实意义。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这部小说在写作上有何特色</a:t>
            </a:r>
            <a:r>
              <a:rPr lang="en-US" dirty="0" smtClean="0"/>
              <a:t>?</a:t>
            </a:r>
            <a:r>
              <a:rPr lang="zh-CN" altLang="en-US" dirty="0" smtClean="0"/>
              <a:t>请简要阐述。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714488"/>
            <a:ext cx="11072890" cy="571504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:①</a:t>
            </a:r>
            <a:r>
              <a:rPr lang="zh-CN" altLang="en-US" dirty="0" smtClean="0"/>
              <a:t>小说写人物以叙事和描写为主</a:t>
            </a:r>
            <a:r>
              <a:rPr lang="en-US" dirty="0" smtClean="0"/>
              <a:t>,</a:t>
            </a:r>
            <a:r>
              <a:rPr lang="zh-CN" altLang="en-US" dirty="0" smtClean="0"/>
              <a:t>同时穿插内心独白、书信和日记、格言警句等</a:t>
            </a:r>
            <a:r>
              <a:rPr lang="en-US" dirty="0" smtClean="0"/>
              <a:t>,</a:t>
            </a:r>
            <a:r>
              <a:rPr lang="zh-CN" altLang="en-US" dirty="0" smtClean="0"/>
              <a:t>使人物形象有血有肉</a:t>
            </a:r>
            <a:r>
              <a:rPr lang="en-US" dirty="0" smtClean="0"/>
              <a:t>;②</a:t>
            </a:r>
            <a:r>
              <a:rPr lang="zh-CN" altLang="en-US" dirty="0" smtClean="0"/>
              <a:t>小说的景物描写、心理描写、环境描写也相当出色</a:t>
            </a:r>
            <a:r>
              <a:rPr lang="en-US" dirty="0" smtClean="0"/>
              <a:t>,</a:t>
            </a:r>
            <a:r>
              <a:rPr lang="zh-CN" altLang="en-US" dirty="0" smtClean="0"/>
              <a:t>语言简洁优美</a:t>
            </a:r>
            <a:r>
              <a:rPr lang="en-US" dirty="0" smtClean="0"/>
              <a:t>,</a:t>
            </a:r>
            <a:r>
              <a:rPr lang="zh-CN" altLang="en-US" dirty="0" smtClean="0"/>
              <a:t>富有表现力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930014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阅 读 指 要</a:t>
            </a:r>
          </a:p>
          <a:p>
            <a:r>
              <a:rPr lang="en-US" dirty="0" smtClean="0"/>
              <a:t>★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是一部自传体长篇小说</a:t>
            </a:r>
            <a:r>
              <a:rPr lang="en-US" dirty="0" smtClean="0"/>
              <a:t>,</a:t>
            </a:r>
            <a:r>
              <a:rPr lang="zh-CN" altLang="en-US" dirty="0" smtClean="0"/>
              <a:t>作者奥斯特洛夫斯基以自己为原型进行加工和提炼</a:t>
            </a:r>
            <a:r>
              <a:rPr lang="en-US" dirty="0" smtClean="0"/>
              <a:t>,</a:t>
            </a:r>
            <a:r>
              <a:rPr lang="zh-CN" altLang="en-US" dirty="0" smtClean="0"/>
              <a:t>塑造了保尔</a:t>
            </a:r>
            <a:r>
              <a:rPr lang="en-US" dirty="0" smtClean="0"/>
              <a:t>·</a:t>
            </a:r>
            <a:r>
              <a:rPr lang="zh-CN" altLang="en-US" dirty="0" smtClean="0"/>
              <a:t>柯察金这一平凡而又伟大的英雄形象。文章写得真挚感人</a:t>
            </a:r>
            <a:r>
              <a:rPr lang="en-US" dirty="0" smtClean="0"/>
              <a:t>,</a:t>
            </a:r>
            <a:r>
              <a:rPr lang="zh-CN" altLang="en-US" dirty="0" smtClean="0"/>
              <a:t>让人看后深受感动。素材是文章的血肉</a:t>
            </a:r>
            <a:r>
              <a:rPr lang="en-US" dirty="0" smtClean="0"/>
              <a:t>,</a:t>
            </a:r>
            <a:r>
              <a:rPr lang="zh-CN" altLang="en-US" dirty="0" smtClean="0"/>
              <a:t>我们在平时的阅读过程中</a:t>
            </a:r>
            <a:r>
              <a:rPr lang="en-US" dirty="0" smtClean="0"/>
              <a:t>,</a:t>
            </a:r>
            <a:r>
              <a:rPr lang="zh-CN" altLang="en-US" dirty="0" smtClean="0"/>
              <a:t>就要多注意积累此类文章的素材</a:t>
            </a:r>
            <a:r>
              <a:rPr lang="en-US" dirty="0" smtClean="0"/>
              <a:t>,</a:t>
            </a:r>
            <a:r>
              <a:rPr lang="zh-CN" altLang="en-US" dirty="0" smtClean="0"/>
              <a:t>这样</a:t>
            </a:r>
            <a:r>
              <a:rPr lang="en-US" dirty="0" smtClean="0"/>
              <a:t>,</a:t>
            </a:r>
            <a:r>
              <a:rPr lang="zh-CN" altLang="en-US" dirty="0" smtClean="0"/>
              <a:t>写出的文章才有血有肉、真实感人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595274" y="1142984"/>
            <a:ext cx="11239536" cy="5214974"/>
          </a:xfrm>
        </p:spPr>
        <p:txBody>
          <a:bodyPr/>
          <a:lstStyle/>
          <a:p>
            <a:r>
              <a:rPr lang="en-US" dirty="0" smtClean="0"/>
              <a:t>“★</a:t>
            </a:r>
            <a:r>
              <a:rPr lang="zh-CN" altLang="en-US" dirty="0" smtClean="0"/>
              <a:t>朴实无华的人物语言是本书的一大亮点。一篇文章的好坏不在于语言的华丽与否</a:t>
            </a:r>
            <a:r>
              <a:rPr lang="en-US" dirty="0" smtClean="0"/>
              <a:t>,</a:t>
            </a:r>
            <a:r>
              <a:rPr lang="zh-CN" altLang="en-US" dirty="0" smtClean="0"/>
              <a:t>而是看语言描写是否适合人物特点的呈现。只要是能很好地体现人物特点的语言</a:t>
            </a:r>
            <a:r>
              <a:rPr lang="en-US" dirty="0" smtClean="0"/>
              <a:t>,</a:t>
            </a:r>
            <a:r>
              <a:rPr lang="zh-CN" altLang="en-US" dirty="0" smtClean="0"/>
              <a:t>我们都应该积极地去提倡。</a:t>
            </a:r>
          </a:p>
          <a:p>
            <a:r>
              <a:rPr lang="en-US" dirty="0" smtClean="0"/>
              <a:t>★</a:t>
            </a:r>
            <a:r>
              <a:rPr lang="zh-CN" altLang="en-US" dirty="0" smtClean="0"/>
              <a:t>作者在刻画主人公性格的时候</a:t>
            </a:r>
            <a:r>
              <a:rPr lang="en-US" dirty="0" smtClean="0"/>
              <a:t>,</a:t>
            </a:r>
            <a:r>
              <a:rPr lang="zh-CN" altLang="en-US" dirty="0" smtClean="0"/>
              <a:t>从不同的侧面表现了他的优秀品质</a:t>
            </a:r>
            <a:r>
              <a:rPr lang="en-US" dirty="0" smtClean="0"/>
              <a:t>,</a:t>
            </a:r>
            <a:r>
              <a:rPr lang="zh-CN" altLang="en-US" dirty="0" smtClean="0"/>
              <a:t>使人物的形象栩栩如生。我们在写作文的时候</a:t>
            </a:r>
            <a:r>
              <a:rPr lang="en-US" dirty="0" smtClean="0"/>
              <a:t>,</a:t>
            </a:r>
            <a:r>
              <a:rPr lang="zh-CN" altLang="en-US" dirty="0" smtClean="0"/>
              <a:t>也要学习这种侧面描写的写作手法</a:t>
            </a:r>
            <a:r>
              <a:rPr lang="en-US" dirty="0" smtClean="0"/>
              <a:t>,</a:t>
            </a:r>
            <a:r>
              <a:rPr lang="zh-CN" altLang="en-US" dirty="0" smtClean="0"/>
              <a:t>从而不断提高我们习作的表达效果。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3714776"/>
          </a:xfrm>
        </p:spPr>
        <p:txBody>
          <a:bodyPr/>
          <a:lstStyle/>
          <a:p>
            <a:r>
              <a:rPr lang="zh-CN" altLang="en-US" dirty="0" smtClean="0"/>
              <a:t>相信许多同学都看到过下面一段名言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人最宝贵的东西是生命</a:t>
            </a:r>
            <a:r>
              <a:rPr lang="en-US" dirty="0" smtClean="0"/>
              <a:t>,</a:t>
            </a:r>
            <a:r>
              <a:rPr lang="zh-CN" altLang="en-US" dirty="0" smtClean="0"/>
              <a:t>生命对于每个人只有一次。人的一生应该这样度过</a:t>
            </a:r>
            <a:r>
              <a:rPr lang="en-US" dirty="0" smtClean="0"/>
              <a:t>:</a:t>
            </a:r>
            <a:r>
              <a:rPr lang="zh-CN" altLang="en-US" dirty="0" smtClean="0"/>
              <a:t>每当回首往事的时候</a:t>
            </a:r>
            <a:r>
              <a:rPr lang="en-US" dirty="0" smtClean="0"/>
              <a:t>,</a:t>
            </a:r>
            <a:r>
              <a:rPr lang="zh-CN" altLang="en-US" dirty="0" smtClean="0"/>
              <a:t>他不会因为虚度年华而悔恨</a:t>
            </a:r>
            <a:r>
              <a:rPr lang="en-US" dirty="0" smtClean="0"/>
              <a:t>,</a:t>
            </a:r>
            <a:r>
              <a:rPr lang="zh-CN" altLang="en-US" dirty="0" smtClean="0"/>
              <a:t>也不会因为碌碌无为而羞愧。在临死的时候</a:t>
            </a:r>
            <a:r>
              <a:rPr lang="en-US" dirty="0" smtClean="0"/>
              <a:t>,</a:t>
            </a:r>
            <a:r>
              <a:rPr lang="zh-CN" altLang="en-US" dirty="0" smtClean="0"/>
              <a:t>他能够说</a:t>
            </a:r>
            <a:r>
              <a:rPr lang="en-US" dirty="0" smtClean="0"/>
              <a:t>:“</a:t>
            </a:r>
            <a:r>
              <a:rPr lang="zh-CN" altLang="en-US" dirty="0" smtClean="0"/>
              <a:t>我把我的整个生命和全部的精力</a:t>
            </a:r>
            <a:r>
              <a:rPr lang="en-US" dirty="0" smtClean="0"/>
              <a:t>,</a:t>
            </a:r>
            <a:r>
              <a:rPr lang="zh-CN" altLang="en-US" dirty="0" smtClean="0"/>
              <a:t>都献给了世界上最伟大的事业</a:t>
            </a:r>
            <a:r>
              <a:rPr lang="en-US" dirty="0" smtClean="0"/>
              <a:t>——</a:t>
            </a:r>
            <a:r>
              <a:rPr lang="zh-CN" altLang="en-US" dirty="0" smtClean="0"/>
              <a:t>为人类的解放而进行的斗争。</a:t>
            </a:r>
            <a:r>
              <a:rPr lang="en-US" dirty="0" smtClean="0"/>
              <a:t>”</a:t>
            </a:r>
            <a:endParaRPr lang="zh-CN" altLang="en-US" dirty="0" smtClean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595274" y="1142984"/>
            <a:ext cx="11239536" cy="5214974"/>
          </a:xfrm>
        </p:spPr>
        <p:txBody>
          <a:bodyPr/>
          <a:lstStyle/>
          <a:p>
            <a:r>
              <a:rPr lang="zh-CN" altLang="en-US" dirty="0" smtClean="0"/>
              <a:t>是的</a:t>
            </a:r>
            <a:r>
              <a:rPr lang="en-US" dirty="0" smtClean="0"/>
              <a:t>,</a:t>
            </a:r>
            <a:r>
              <a:rPr lang="zh-CN" altLang="en-US" dirty="0" smtClean="0"/>
              <a:t>这段名言就出自名著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。这是一部影响了几代人的伟大作品。今天</a:t>
            </a:r>
            <a:r>
              <a:rPr lang="en-US" dirty="0" smtClean="0"/>
              <a:t>,</a:t>
            </a:r>
            <a:r>
              <a:rPr lang="zh-CN" altLang="en-US" dirty="0" smtClean="0"/>
              <a:t>就让我们再次阅读这部名著</a:t>
            </a:r>
            <a:r>
              <a:rPr lang="en-US" dirty="0" smtClean="0"/>
              <a:t>,</a:t>
            </a:r>
            <a:r>
              <a:rPr lang="zh-CN" altLang="en-US" dirty="0" smtClean="0"/>
              <a:t>走进这部名著</a:t>
            </a:r>
            <a:r>
              <a:rPr lang="en-US" dirty="0" smtClean="0"/>
              <a:t>,</a:t>
            </a:r>
            <a:r>
              <a:rPr lang="zh-CN" altLang="en-US" dirty="0" smtClean="0"/>
              <a:t>探究其丰厚的思想内涵。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0215634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阅读下面的作者简介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尼古拉</a:t>
            </a:r>
            <a:r>
              <a:rPr lang="en-US" dirty="0" smtClean="0"/>
              <a:t>·</a:t>
            </a:r>
            <a:r>
              <a:rPr lang="zh-CN" altLang="en-US" dirty="0" smtClean="0"/>
              <a:t>奥斯特洛夫斯基是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国籍</a:t>
            </a:r>
            <a:r>
              <a:rPr lang="en-US" dirty="0" smtClean="0"/>
              <a:t>)</a:t>
            </a:r>
            <a:r>
              <a:rPr lang="zh-CN" altLang="en-US" dirty="0" smtClean="0"/>
              <a:t>无产阶级作家。</a:t>
            </a:r>
            <a:r>
              <a:rPr lang="en-US" dirty="0" smtClean="0"/>
              <a:t>1919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红军解放了他的家乡乌克兰</a:t>
            </a:r>
            <a:r>
              <a:rPr lang="en-US" dirty="0" smtClean="0"/>
              <a:t>,</a:t>
            </a:r>
            <a:r>
              <a:rPr lang="zh-CN" altLang="en-US" dirty="0" smtClean="0"/>
              <a:t>他加入共青团</a:t>
            </a:r>
            <a:r>
              <a:rPr lang="en-US" dirty="0" smtClean="0"/>
              <a:t>,</a:t>
            </a:r>
            <a:r>
              <a:rPr lang="zh-CN" altLang="en-US" dirty="0" smtClean="0"/>
              <a:t>并参加红军奔赴前线。第二年</a:t>
            </a:r>
            <a:r>
              <a:rPr lang="en-US" dirty="0" smtClean="0"/>
              <a:t>,</a:t>
            </a:r>
            <a:r>
              <a:rPr lang="zh-CN" altLang="en-US" dirty="0" smtClean="0"/>
              <a:t>他因负重伤退伍。</a:t>
            </a:r>
            <a:r>
              <a:rPr lang="en-US" dirty="0" smtClean="0"/>
              <a:t>1924</a:t>
            </a:r>
            <a:r>
              <a:rPr lang="zh-CN" altLang="en-US" dirty="0" smtClean="0"/>
              <a:t>年他加入共产党</a:t>
            </a:r>
            <a:r>
              <a:rPr lang="en-US" dirty="0" smtClean="0"/>
              <a:t>,</a:t>
            </a:r>
            <a:r>
              <a:rPr lang="zh-CN" altLang="en-US" dirty="0" smtClean="0"/>
              <a:t>担任乌克兰边境地区共青团领导工作。</a:t>
            </a:r>
            <a:r>
              <a:rPr lang="en-US" dirty="0" smtClean="0"/>
              <a:t>1927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奥斯特洛夫斯基完全瘫痪</a:t>
            </a:r>
            <a:r>
              <a:rPr lang="en-US" dirty="0" smtClean="0"/>
              <a:t>,</a:t>
            </a:r>
            <a:r>
              <a:rPr lang="zh-CN" altLang="en-US" dirty="0" smtClean="0"/>
              <a:t>继而双目失明。他也曾一度灰心丧气</a:t>
            </a:r>
            <a:r>
              <a:rPr lang="en-US" dirty="0" smtClean="0"/>
              <a:t>,</a:t>
            </a:r>
            <a:r>
              <a:rPr lang="zh-CN" altLang="en-US" dirty="0" smtClean="0"/>
              <a:t>想自杀</a:t>
            </a:r>
            <a:r>
              <a:rPr lang="en-US" dirty="0" smtClean="0"/>
              <a:t>,</a:t>
            </a:r>
            <a:r>
              <a:rPr lang="zh-CN" altLang="en-US" dirty="0" smtClean="0"/>
              <a:t>但坚强的革命信念又使他走出低谷。在极端困难的条件下</a:t>
            </a:r>
            <a:r>
              <a:rPr lang="en-US" dirty="0" smtClean="0"/>
              <a:t>,</a:t>
            </a:r>
            <a:r>
              <a:rPr lang="zh-CN" altLang="en-US" dirty="0" smtClean="0"/>
              <a:t>他开始了文学创作。</a:t>
            </a:r>
            <a:r>
              <a:rPr lang="en-US" dirty="0" smtClean="0"/>
              <a:t>1934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在母亲、妻子以及同志们的帮助下</a:t>
            </a:r>
            <a:r>
              <a:rPr lang="en-US" dirty="0" smtClean="0"/>
              <a:t>,</a:t>
            </a:r>
            <a:r>
              <a:rPr lang="zh-CN" altLang="en-US" dirty="0" smtClean="0"/>
              <a:t>他终于完成了自传体长篇小说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    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381620" y="1643050"/>
            <a:ext cx="171451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苏联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2166910" y="6072206"/>
            <a:ext cx="364333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钢铁是怎样炼成的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2" name="20DXA9YWDY4-6T2.EP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05046" y="2571744"/>
            <a:ext cx="1486954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了解名著创作背景及影响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是一部以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  </a:t>
            </a:r>
            <a:r>
              <a:rPr lang="zh-CN" altLang="en-US" dirty="0" smtClean="0"/>
              <a:t>为</a:t>
            </a:r>
            <a:r>
              <a:rPr lang="zh-CN" altLang="en-US" dirty="0" smtClean="0"/>
              <a:t>背景的史诗性长篇小说。该书成功地塑造了以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 </a:t>
            </a:r>
            <a:r>
              <a:rPr lang="zh-CN" altLang="en-US" dirty="0" smtClean="0"/>
              <a:t>为</a:t>
            </a:r>
            <a:r>
              <a:rPr lang="zh-CN" altLang="en-US" dirty="0" smtClean="0"/>
              <a:t>代表的无产阶级英雄形象</a:t>
            </a:r>
            <a:r>
              <a:rPr lang="en-US" dirty="0" smtClean="0"/>
              <a:t>,</a:t>
            </a:r>
            <a:r>
              <a:rPr lang="zh-CN" altLang="en-US" dirty="0" smtClean="0"/>
              <a:t>歌颂了他在革命战争时期自强不息、意志刚强、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的精神。书中洋溢着革命激情和</a:t>
            </a:r>
          </a:p>
          <a:p>
            <a:r>
              <a:rPr lang="zh-CN" altLang="en-US" dirty="0" smtClean="0"/>
              <a:t>理想主义精神</a:t>
            </a:r>
            <a:r>
              <a:rPr lang="en-US" dirty="0" smtClean="0"/>
              <a:t>,</a:t>
            </a:r>
            <a:r>
              <a:rPr lang="zh-CN" altLang="en-US" dirty="0" smtClean="0"/>
              <a:t>给人以强烈的震撼。此书在苏联、中国都引起极大反响</a:t>
            </a:r>
            <a:r>
              <a:rPr lang="en-US" dirty="0" smtClean="0"/>
              <a:t>,</a:t>
            </a:r>
            <a:r>
              <a:rPr lang="zh-CN" altLang="en-US" dirty="0" smtClean="0"/>
              <a:t>影响了几代人。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453058" y="1571612"/>
            <a:ext cx="3000396" cy="571504"/>
          </a:xfrm>
        </p:spPr>
        <p:txBody>
          <a:bodyPr/>
          <a:lstStyle/>
          <a:p>
            <a:r>
              <a:rPr lang="zh-CN" altLang="en-US" dirty="0" smtClean="0"/>
              <a:t>苏维埃革命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095736" y="2214554"/>
            <a:ext cx="328614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保尔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柯察金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667636" y="2857496"/>
            <a:ext cx="300039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历经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磨难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0" y="3500438"/>
            <a:ext cx="300039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勇斗病魔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标题感知。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标题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钢铁是怎样炼成的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炼</a:t>
            </a:r>
            <a:r>
              <a:rPr lang="en-US" dirty="0" smtClean="0"/>
              <a:t>”</a:t>
            </a:r>
            <a:r>
              <a:rPr lang="zh-CN" altLang="en-US" dirty="0" smtClean="0"/>
              <a:t>指的是什么呢</a:t>
            </a:r>
            <a:r>
              <a:rPr lang="en-US" dirty="0" smtClean="0"/>
              <a:t>?“</a:t>
            </a:r>
            <a:r>
              <a:rPr lang="zh-CN" altLang="en-US" dirty="0" smtClean="0"/>
              <a:t>钢铁</a:t>
            </a:r>
            <a:r>
              <a:rPr lang="en-US" dirty="0" smtClean="0"/>
              <a:t>”“</a:t>
            </a:r>
            <a:r>
              <a:rPr lang="zh-CN" altLang="en-US" dirty="0" smtClean="0"/>
              <a:t>炼成</a:t>
            </a:r>
            <a:r>
              <a:rPr lang="en-US" dirty="0" smtClean="0"/>
              <a:t>”(</a:t>
            </a:r>
            <a:r>
              <a:rPr lang="zh-CN" altLang="en-US" dirty="0" smtClean="0"/>
              <a:t>即成为钢铁</a:t>
            </a:r>
            <a:r>
              <a:rPr lang="en-US" dirty="0" smtClean="0"/>
              <a:t>)</a:t>
            </a:r>
            <a:r>
              <a:rPr lang="zh-CN" altLang="en-US" dirty="0" smtClean="0"/>
              <a:t>之后又意味着什么呢</a:t>
            </a:r>
            <a:r>
              <a:rPr lang="en-US" dirty="0" smtClean="0"/>
              <a:t>?</a:t>
            </a:r>
            <a:r>
              <a:rPr lang="zh-CN" altLang="en-US" dirty="0" smtClean="0"/>
              <a:t>请认真思索</a:t>
            </a:r>
            <a:r>
              <a:rPr lang="en-US" dirty="0" smtClean="0"/>
              <a:t>,</a:t>
            </a:r>
            <a:r>
              <a:rPr lang="zh-CN" altLang="en-US" dirty="0" smtClean="0"/>
              <a:t>完成下表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>
              <a:lnSpc>
                <a:spcPct val="120000"/>
              </a:lnSpc>
            </a:pPr>
            <a:r>
              <a:rPr lang="zh-CN" altLang="en-US" dirty="0" smtClean="0"/>
              <a:t>钢铁是怎样炼成的</a:t>
            </a:r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9654" y="3571876"/>
            <a:ext cx="5572164" cy="571504"/>
          </a:xfrm>
        </p:spPr>
        <p:txBody>
          <a:bodyPr/>
          <a:lstStyle/>
          <a:p>
            <a:pPr indent="0">
              <a:lnSpc>
                <a:spcPct val="100000"/>
              </a:lnSpc>
            </a:pPr>
            <a:r>
              <a:rPr lang="zh-CN" altLang="en-US" sz="2400" kern="100" dirty="0" smtClean="0">
                <a:uFill>
                  <a:solidFill>
                    <a:srgbClr val="000000"/>
                  </a:solidFill>
                </a:uFill>
                <a:cs typeface="Times New Roman"/>
              </a:rPr>
              <a:t>与他人斗争</a:t>
            </a:r>
            <a:r>
              <a:rPr lang="en-US" sz="2400" kern="100" dirty="0" smtClean="0">
                <a:uFill>
                  <a:solidFill>
                    <a:srgbClr val="000000"/>
                  </a:solidFill>
                </a:uFill>
                <a:cs typeface="Times New Roman"/>
              </a:rPr>
              <a:t>:</a:t>
            </a:r>
            <a:r>
              <a:rPr lang="zh-CN" altLang="en-US" sz="2400" kern="100" dirty="0" smtClean="0">
                <a:uFill>
                  <a:solidFill>
                    <a:srgbClr val="000000"/>
                  </a:solidFill>
                </a:uFill>
                <a:cs typeface="Times New Roman"/>
              </a:rPr>
              <a:t>资产阶级、小农阶级、各类革命破坏分子</a:t>
            </a:r>
            <a:r>
              <a:rPr lang="en-US" sz="2400" kern="100" dirty="0" smtClean="0">
                <a:uFill>
                  <a:solidFill>
                    <a:srgbClr val="000000"/>
                  </a:solidFill>
                </a:uFill>
                <a:cs typeface="Times New Roman"/>
              </a:rPr>
              <a:t>……</a:t>
            </a:r>
            <a:endParaRPr lang="zh-CN" altLang="en-US" sz="2400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52464" y="3143248"/>
          <a:ext cx="10501386" cy="3000396"/>
        </p:xfrm>
        <a:graphic>
          <a:graphicData uri="http://schemas.openxmlformats.org/drawingml/2006/table">
            <a:tbl>
              <a:tblPr/>
              <a:tblGrid>
                <a:gridCol w="6023046"/>
                <a:gridCol w="4478340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“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炼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”(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斗争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成为钢铁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对美好生活的热爱、向往与追求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;②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4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                                                          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u="sng" kern="100" dirty="0" smtClean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u="sng" kern="100" dirty="0" smtClean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 smtClean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为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人民的利益无私奉献牺牲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与气候斗争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: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秋冬筑路、冬季巡边境、深秋捞木材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……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③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占位符 2"/>
          <p:cNvSpPr txBox="1">
            <a:spLocks/>
          </p:cNvSpPr>
          <p:nvPr/>
        </p:nvSpPr>
        <p:spPr>
          <a:xfrm>
            <a:off x="1381092" y="5357826"/>
            <a:ext cx="557216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spcBef>
                <a:spcPts val="0"/>
              </a:spcBef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与自己斗争</a:t>
            </a:r>
            <a:r>
              <a:rPr 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:</a:t>
            </a:r>
            <a:r>
              <a:rPr lang="zh-CN" alt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尽孝与革命、爱情与事业、生与死</a:t>
            </a:r>
            <a:r>
              <a:rPr 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……</a:t>
            </a:r>
            <a:endParaRPr kumimoji="0" lang="zh-CN" altLang="en-US" sz="24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381884" y="4286256"/>
            <a:ext cx="400052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spcBef>
                <a:spcPts val="0"/>
              </a:spcBef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战胜困难、厄运的坚韧、勇气、信念</a:t>
            </a:r>
            <a:r>
              <a:rPr 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;</a:t>
            </a:r>
            <a:r>
              <a:rPr lang="zh-CN" alt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　</a:t>
            </a:r>
            <a:endParaRPr kumimoji="0" lang="zh-CN" altLang="en-US" sz="24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3005</TotalTime>
  <Words>2033</Words>
  <Application>Microsoft Office PowerPoint</Application>
  <PresentationFormat>自定义</PresentationFormat>
  <Paragraphs>128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638</cp:revision>
  <dcterms:created xsi:type="dcterms:W3CDTF">2017-02-11T06:33:00Z</dcterms:created>
  <dcterms:modified xsi:type="dcterms:W3CDTF">2019-12-29T04:27:56Z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