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s/slide27.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2.xml" ContentType="application/vnd.openxmlformats-officedocument.presentationml.slide+xml"/>
  <Override PartName="/ppt/slides/slide16.xml" ContentType="application/vnd.openxmlformats-officedocument.presentationml.slide+xml"/>
  <Override PartName="/ppt/slides/slide25.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ppt/notesSlides/notesSlide4.xml" ContentType="application/vnd.openxmlformats-officedocument.presentationml.notesSlide+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notesSlides/notesSlide3.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slides/slide26.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Override PartName="/ppt/slides/slide1.xml" ContentType="application/vnd.openxmlformats-officedocument.presentationml.slide+xml"/>
  <Override PartName="/ppt/slides/slide15.xml" ContentType="application/vnd.openxmlformats-officedocument.presentationml.slide+xml"/>
  <Override PartName="/ppt/slides/slide24.xml" ContentType="application/vnd.openxmlformats-officedocument.presentationml.slide+xml"/>
  <Override PartName="/ppt/slideLayouts/slideLayout3.xml" ContentType="application/vnd.openxmlformats-officedocument.presentationml.slideLayout+xml"/>
  <Default Extension="jpeg" ContentType="image/jpeg"/>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30"/>
  </p:notesMasterIdLst>
  <p:handoutMasterIdLst>
    <p:handoutMasterId r:id="rId31"/>
  </p:handoutMasterIdLst>
  <p:sldIdLst>
    <p:sldId id="371" r:id="rId3"/>
    <p:sldId id="429" r:id="rId4"/>
    <p:sldId id="444" r:id="rId5"/>
    <p:sldId id="516" r:id="rId6"/>
    <p:sldId id="428" r:id="rId7"/>
    <p:sldId id="445" r:id="rId8"/>
    <p:sldId id="517" r:id="rId9"/>
    <p:sldId id="507" r:id="rId10"/>
    <p:sldId id="518" r:id="rId11"/>
    <p:sldId id="519" r:id="rId12"/>
    <p:sldId id="520" r:id="rId13"/>
    <p:sldId id="397" r:id="rId14"/>
    <p:sldId id="521" r:id="rId15"/>
    <p:sldId id="523" r:id="rId16"/>
    <p:sldId id="522" r:id="rId17"/>
    <p:sldId id="525" r:id="rId18"/>
    <p:sldId id="524" r:id="rId19"/>
    <p:sldId id="526" r:id="rId20"/>
    <p:sldId id="480" r:id="rId21"/>
    <p:sldId id="527" r:id="rId22"/>
    <p:sldId id="528" r:id="rId23"/>
    <p:sldId id="477" r:id="rId24"/>
    <p:sldId id="502" r:id="rId25"/>
    <p:sldId id="513" r:id="rId26"/>
    <p:sldId id="515" r:id="rId27"/>
    <p:sldId id="476" r:id="rId28"/>
    <p:sldId id="395" r:id="rId29"/>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 xmlns:p15="http://schemas.microsoft.com/office/powerpoint/2012/main">
        <p15:guide id="1" orient="horz" pos="2205">
          <p15:clr>
            <a:srgbClr val="A4A3A4"/>
          </p15:clr>
        </p15:guide>
        <p15:guide id="2" pos="3840">
          <p15:clr>
            <a:srgbClr val="A4A3A4"/>
          </p15:clr>
        </p15:guide>
      </p15:sldGuideLst>
    </p:ext>
    <p:ext uri="{2D200454-40CA-4A62-9FC3-DE9A4176ACB9}">
      <p15:notesGuideLst xmlns="" xmlns:p15="http://schemas.microsoft.com/office/powerpoint/2012/main">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 xmlns:p14="http://schemas.microsoft.com/office/powerpoint/2010/main">
          <a:srgbClr val="FF0000"/>
        </p14:laserClr>
      </p:ext>
      <p:ext uri="{2FDB2607-1784-4EEB-B798-7EB5836EED8A}">
        <p14:showMediaCtrls xmlns="" xmlns:p14="http://schemas.microsoft.com/office/powerpoint/2010/main"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 xmlns:p14="http://schemas.microsoft.com/office/powerpoint/2010/main" val="0"/>
    </p:ext>
    <p:ext uri="{D31A062A-798A-4329-ABDD-BBA856620510}">
      <p14:defaultImageDpi xmlns=""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6" d="100"/>
          <a:sy n="56" d="100"/>
        </p:scale>
        <p:origin x="-90" y="-756"/>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slide" Target="slides/slide24.xml"/><Relationship Id="rId3" Type="http://schemas.openxmlformats.org/officeDocument/2006/relationships/slide" Target="slides/slide1.xml"/><Relationship Id="rId21" Type="http://schemas.openxmlformats.org/officeDocument/2006/relationships/slide" Target="slides/slide19.xml"/><Relationship Id="rId34" Type="http://schemas.openxmlformats.org/officeDocument/2006/relationships/theme" Target="theme/theme1.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slide" Target="slides/slide23.xml"/><Relationship Id="rId33" Type="http://schemas.openxmlformats.org/officeDocument/2006/relationships/viewProps" Target="viewProps.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slide" Target="slides/slide27.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slide" Target="slides/slide22.xml"/><Relationship Id="rId32" Type="http://schemas.openxmlformats.org/officeDocument/2006/relationships/presProps" Target="presProps.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slide" Target="slides/slide26.xml"/><Relationship Id="rId10" Type="http://schemas.openxmlformats.org/officeDocument/2006/relationships/slide" Target="slides/slide8.xml"/><Relationship Id="rId19" Type="http://schemas.openxmlformats.org/officeDocument/2006/relationships/slide" Target="slides/slide17.xml"/><Relationship Id="rId31" Type="http://schemas.openxmlformats.org/officeDocument/2006/relationships/handoutMaster" Target="handoutMasters/handoutMaster1.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slide" Target="slides/slide25.xml"/><Relationship Id="rId30" Type="http://schemas.openxmlformats.org/officeDocument/2006/relationships/notesMaster" Target="notesMasters/notesMaster1.xml"/><Relationship Id="rId35" Type="http://schemas.openxmlformats.org/officeDocument/2006/relationships/tableStyles" Target="tableStyles.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2019/12/28</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2019/12/28</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27.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7</a:t>
            </a:fld>
            <a:endParaRPr lang="zh-CN" altLang="en-US"/>
          </a:p>
        </p:txBody>
      </p:sp>
    </p:spTree>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8</a:t>
            </a:fld>
            <a:endParaRPr lang="zh-CN" altLang="en-US"/>
          </a:p>
        </p:txBody>
      </p:sp>
    </p:spTree>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27</a:t>
            </a:fld>
            <a:endParaRPr lang="en-US" altLang="zh-CN"/>
          </a:p>
        </p:txBody>
      </p:sp>
    </p:spTree>
    <p:extLst>
      <p:ext uri="{BB962C8B-B14F-4D97-AF65-F5344CB8AC3E}">
        <p14:creationId xmlns="" xmlns:p14="http://schemas.microsoft.com/office/powerpoint/2010/main"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 xmlns:p14="http://schemas.microsoft.com/office/powerpoint/2010/main"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 xmlns:p14="http://schemas.microsoft.com/office/powerpoint/2010/main"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 xmlns:a16="http://schemas.microsoft.com/office/drawing/2014/main"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 xmlns:a16="http://schemas.microsoft.com/office/drawing/2014/main"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 xmlns:a16="http://schemas.microsoft.com/office/drawing/2014/main"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 xmlns:a16="http://schemas.microsoft.com/office/drawing/2014/main"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 xmlns:a16="http://schemas.microsoft.com/office/drawing/2014/main"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 xmlns:a16="http://schemas.microsoft.com/office/drawing/2014/main"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 xmlns:a16="http://schemas.microsoft.com/office/drawing/2014/main"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 xmlns:a16="http://schemas.microsoft.com/office/drawing/2014/main"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zh-CN" altLang="en-US" sz="1800" b="1" dirty="0" smtClean="0">
                <a:solidFill>
                  <a:schemeClr val="accent5">
                    <a:lumMod val="50000"/>
                  </a:schemeClr>
                </a:solidFill>
                <a:latin typeface="微软雅黑" pitchFamily="34" charset="-122"/>
              </a:rPr>
              <a:t>写作</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 xmlns:a16="http://schemas.microsoft.com/office/drawing/2014/main"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 xmlns:p14="http://schemas.microsoft.com/office/powerpoint/2010/main"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5.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9.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25.xml.rels><?xml version="1.0" encoding="UTF-8" standalone="yes"?>
<Relationships xmlns="http://schemas.openxmlformats.org/package/2006/relationships"><Relationship Id="rId2" Type="http://schemas.openxmlformats.org/officeDocument/2006/relationships/image" Target="../media/image5.jpeg"/><Relationship Id="rId1" Type="http://schemas.openxmlformats.org/officeDocument/2006/relationships/slideLayout" Target="../slideLayouts/slideLayout5.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7.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5.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5.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8.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 xmlns:a16="http://schemas.microsoft.com/office/drawing/2014/main"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 xmlns:a16="http://schemas.microsoft.com/office/drawing/2014/main"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4119169" y="4000504"/>
            <a:ext cx="5262979" cy="1200329"/>
          </a:xfrm>
          <a:prstGeom prst="rect">
            <a:avLst/>
          </a:prstGeom>
        </p:spPr>
        <p:txBody>
          <a:bodyPr wrap="none">
            <a:spAutoFit/>
          </a:bodyPr>
          <a:lstStyle/>
          <a:p>
            <a:pPr algn="ctr"/>
            <a:r>
              <a:rPr lang="zh-CN" altLang="en-US" sz="3600" dirty="0" smtClean="0"/>
              <a:t>写作　学写读后感</a:t>
            </a:r>
          </a:p>
          <a:p>
            <a:r>
              <a:rPr lang="zh-CN" altLang="en-US" sz="3600" dirty="0" smtClean="0"/>
              <a:t>综合性学习　古诗苑漫步</a:t>
            </a:r>
          </a:p>
        </p:txBody>
      </p:sp>
      <p:sp>
        <p:nvSpPr>
          <p:cNvPr id="24" name="动作按钮: 声音 23">
            <a:hlinkClick r:id="" action="ppaction://noaction" highlightClick="1">
              <a:snd r:embed="rId2" name="applause.wav" builtIn="1"/>
            </a:hlinkClick>
          </p:cNvPr>
          <p:cNvSpPr/>
          <p:nvPr/>
        </p:nvSpPr>
        <p:spPr>
          <a:xfrm>
            <a:off x="2833285"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3单元.eps" descr="id:2147496383;FounderCES"/>
          <p:cNvPicPr/>
          <p:nvPr/>
        </p:nvPicPr>
        <p:blipFill>
          <a:blip r:embed="rId3"/>
          <a:stretch>
            <a:fillRect/>
          </a:stretch>
        </p:blipFill>
        <p:spPr>
          <a:xfrm>
            <a:off x="1023902" y="1442926"/>
            <a:ext cx="10358510" cy="2057512"/>
          </a:xfrm>
          <a:prstGeom prst="rect">
            <a:avLst/>
          </a:prstGeom>
        </p:spPr>
      </p:pic>
    </p:spTree>
    <p:extLst>
      <p:ext uri="{BB962C8B-B14F-4D97-AF65-F5344CB8AC3E}">
        <p14:creationId xmlns="" xmlns:p14="http://schemas.microsoft.com/office/powerpoint/2010/main"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zh-CN" altLang="en-US" dirty="0" smtClean="0"/>
              <a:t>名著采摘园。</a:t>
            </a:r>
          </a:p>
          <a:p>
            <a:r>
              <a:rPr lang="zh-CN" altLang="en-US" dirty="0" smtClean="0"/>
              <a:t>畅游在名著经典中</a:t>
            </a:r>
            <a:r>
              <a:rPr lang="en-US" dirty="0" smtClean="0"/>
              <a:t>,</a:t>
            </a:r>
            <a:r>
              <a:rPr lang="zh-CN" altLang="en-US" dirty="0" smtClean="0"/>
              <a:t>我们的精神将得到洗礼。相信名著中会有很多句子让你感触很深</a:t>
            </a:r>
            <a:r>
              <a:rPr lang="en-US" dirty="0" smtClean="0"/>
              <a:t>,</a:t>
            </a:r>
            <a:r>
              <a:rPr lang="zh-CN" altLang="en-US" dirty="0" smtClean="0"/>
              <a:t>你能列举出几个经典语句吗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0644262" cy="4214842"/>
          </a:xfrm>
        </p:spPr>
        <p:txBody>
          <a:bodyPr/>
          <a:lstStyle/>
          <a:p>
            <a:r>
              <a:rPr lang="en-US" dirty="0" smtClean="0"/>
              <a:t>(1)</a:t>
            </a:r>
            <a:r>
              <a:rPr lang="zh-CN" altLang="en-US" dirty="0" smtClean="0"/>
              <a:t>一个人并不是生来要被打败的</a:t>
            </a:r>
            <a:r>
              <a:rPr lang="en-US" dirty="0" smtClean="0"/>
              <a:t>,</a:t>
            </a:r>
            <a:r>
              <a:rPr lang="zh-CN" altLang="en-US" dirty="0" smtClean="0"/>
              <a:t>你尽可以把他消灭掉</a:t>
            </a:r>
            <a:r>
              <a:rPr lang="en-US" dirty="0" smtClean="0"/>
              <a:t>,</a:t>
            </a:r>
            <a:r>
              <a:rPr lang="zh-CN" altLang="en-US" dirty="0" smtClean="0"/>
              <a:t>可就是打不败他。</a:t>
            </a:r>
            <a:r>
              <a:rPr lang="en-US" dirty="0" smtClean="0"/>
              <a:t>(</a:t>
            </a:r>
            <a:r>
              <a:rPr lang="en-US" altLang="zh-CN" dirty="0" smtClean="0"/>
              <a:t>《</a:t>
            </a:r>
            <a:r>
              <a:rPr lang="zh-CN" altLang="en-US" dirty="0" smtClean="0"/>
              <a:t>老人与海</a:t>
            </a:r>
            <a:r>
              <a:rPr lang="en-US" altLang="zh-CN" dirty="0" smtClean="0"/>
              <a:t>》</a:t>
            </a:r>
            <a:r>
              <a:rPr lang="en-US" dirty="0" smtClean="0"/>
              <a:t>)</a:t>
            </a:r>
            <a:endParaRPr lang="zh-CN" altLang="en-US" dirty="0" smtClean="0"/>
          </a:p>
          <a:p>
            <a:r>
              <a:rPr lang="en-US" dirty="0" smtClean="0"/>
              <a:t>(2)</a:t>
            </a:r>
            <a:r>
              <a:rPr lang="zh-CN" altLang="en-US" dirty="0" smtClean="0"/>
              <a:t>你以为我贫穷、相貌平平就没有感情吗</a:t>
            </a:r>
            <a:r>
              <a:rPr lang="en-US" dirty="0" smtClean="0"/>
              <a:t>?</a:t>
            </a:r>
            <a:r>
              <a:rPr lang="zh-CN" altLang="en-US" dirty="0" smtClean="0"/>
              <a:t>我向你发誓</a:t>
            </a:r>
            <a:r>
              <a:rPr lang="en-US" dirty="0" smtClean="0"/>
              <a:t>,</a:t>
            </a:r>
            <a:r>
              <a:rPr lang="zh-CN" altLang="en-US" dirty="0" smtClean="0"/>
              <a:t>如果上帝赋予我财富和美貌</a:t>
            </a:r>
            <a:r>
              <a:rPr lang="en-US" dirty="0" smtClean="0"/>
              <a:t>,</a:t>
            </a:r>
            <a:r>
              <a:rPr lang="zh-CN" altLang="en-US" dirty="0" smtClean="0"/>
              <a:t>我会让你无法离开我</a:t>
            </a:r>
            <a:r>
              <a:rPr lang="en-US" dirty="0" smtClean="0"/>
              <a:t>,</a:t>
            </a:r>
            <a:r>
              <a:rPr lang="zh-CN" altLang="en-US" dirty="0" smtClean="0"/>
              <a:t>就像我现在无法离开你一样。虽然上帝没有这么做</a:t>
            </a:r>
            <a:r>
              <a:rPr lang="en-US" dirty="0" smtClean="0"/>
              <a:t>,</a:t>
            </a:r>
            <a:r>
              <a:rPr lang="zh-CN" altLang="en-US" dirty="0" smtClean="0"/>
              <a:t>可我们在精神上依然是平等的。</a:t>
            </a:r>
            <a:r>
              <a:rPr lang="en-US" dirty="0" smtClean="0"/>
              <a:t>(</a:t>
            </a:r>
            <a:r>
              <a:rPr lang="en-US" altLang="zh-CN" dirty="0" smtClean="0"/>
              <a:t>《</a:t>
            </a:r>
            <a:r>
              <a:rPr lang="zh-CN" altLang="en-US" dirty="0" smtClean="0"/>
              <a:t>简</a:t>
            </a:r>
            <a:r>
              <a:rPr lang="en-US" dirty="0" smtClean="0"/>
              <a:t>·</a:t>
            </a:r>
            <a:r>
              <a:rPr lang="zh-CN" altLang="en-US" dirty="0" smtClean="0"/>
              <a:t>爱</a:t>
            </a:r>
            <a:r>
              <a:rPr lang="en-US" altLang="zh-CN" dirty="0" smtClean="0"/>
              <a:t>》</a:t>
            </a:r>
            <a:r>
              <a:rPr lang="en-US" dirty="0" smtClean="0"/>
              <a:t>)</a:t>
            </a:r>
          </a:p>
          <a:p>
            <a:r>
              <a:rPr lang="en-US" dirty="0" smtClean="0"/>
              <a:t> (3)</a:t>
            </a:r>
            <a:r>
              <a:rPr lang="zh-CN" altLang="en-US" dirty="0" smtClean="0"/>
              <a:t>世界上有这样一些幸福的人</a:t>
            </a:r>
            <a:r>
              <a:rPr lang="en-US" dirty="0" smtClean="0"/>
              <a:t>,</a:t>
            </a:r>
            <a:r>
              <a:rPr lang="zh-CN" altLang="en-US" dirty="0" smtClean="0"/>
              <a:t>他们把自己的痛苦化作他人的幸福</a:t>
            </a:r>
            <a:r>
              <a:rPr lang="en-US" dirty="0" smtClean="0"/>
              <a:t>,</a:t>
            </a:r>
            <a:r>
              <a:rPr lang="zh-CN" altLang="en-US" dirty="0" smtClean="0"/>
              <a:t>他们挥泪埋葬了自己在尘世间的希望</a:t>
            </a:r>
            <a:r>
              <a:rPr lang="en-US" dirty="0" smtClean="0"/>
              <a:t>,</a:t>
            </a:r>
            <a:r>
              <a:rPr lang="zh-CN" altLang="en-US" dirty="0" smtClean="0"/>
              <a:t>它却变成了种子</a:t>
            </a:r>
            <a:r>
              <a:rPr lang="en-US" dirty="0" smtClean="0"/>
              <a:t>,</a:t>
            </a:r>
            <a:r>
              <a:rPr lang="zh-CN" altLang="en-US" dirty="0" smtClean="0"/>
              <a:t>长出鲜花和香膏</a:t>
            </a:r>
            <a:r>
              <a:rPr lang="en-US" dirty="0" smtClean="0"/>
              <a:t>,</a:t>
            </a:r>
            <a:r>
              <a:rPr lang="zh-CN" altLang="en-US" dirty="0" smtClean="0"/>
              <a:t>为孤苦伶仃的苦命人医治创伤。</a:t>
            </a:r>
            <a:r>
              <a:rPr lang="en-US" dirty="0" smtClean="0"/>
              <a:t>(</a:t>
            </a:r>
            <a:r>
              <a:rPr lang="en-US" altLang="zh-CN" dirty="0" smtClean="0"/>
              <a:t>《</a:t>
            </a:r>
            <a:r>
              <a:rPr lang="zh-CN" altLang="en-US" dirty="0" smtClean="0"/>
              <a:t>汤姆叔叔的小屋</a:t>
            </a:r>
            <a:r>
              <a:rPr lang="en-US" altLang="zh-CN" dirty="0" smtClean="0"/>
              <a:t>》</a:t>
            </a:r>
            <a:r>
              <a:rPr lang="en-US" dirty="0" smtClean="0"/>
              <a:t>)</a:t>
            </a:r>
            <a:endParaRPr lang="zh-CN" altLang="en-US" dirty="0" smtClean="0"/>
          </a:p>
          <a:p>
            <a:endParaRPr lang="zh-CN" altLang="en-US" dirty="0" smtClean="0"/>
          </a:p>
          <a:p>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例文索引</a:t>
            </a:r>
            <a:r>
              <a:rPr lang="en-US" dirty="0" smtClean="0"/>
              <a:t>,</a:t>
            </a:r>
            <a:r>
              <a:rPr lang="zh-CN" altLang="en-US" dirty="0" smtClean="0"/>
              <a:t>悟思路。</a:t>
            </a:r>
          </a:p>
          <a:p>
            <a:r>
              <a:rPr lang="zh-CN" altLang="en-US" dirty="0" smtClean="0"/>
              <a:t>阅读下面的例文</a:t>
            </a:r>
            <a:r>
              <a:rPr lang="en-US" dirty="0" smtClean="0"/>
              <a:t>,</a:t>
            </a:r>
            <a:r>
              <a:rPr lang="zh-CN" altLang="en-US" dirty="0" smtClean="0"/>
              <a:t>分析其写法特点</a:t>
            </a:r>
            <a:r>
              <a:rPr lang="en-US" dirty="0" smtClean="0"/>
              <a:t>,</a:t>
            </a:r>
            <a:r>
              <a:rPr lang="zh-CN" altLang="en-US" dirty="0" smtClean="0"/>
              <a:t>做出批注。</a:t>
            </a:r>
          </a:p>
          <a:p>
            <a:pPr algn="ctr"/>
            <a:r>
              <a:rPr lang="zh-CN" altLang="en-US" dirty="0" smtClean="0"/>
              <a:t>读</a:t>
            </a:r>
            <a:r>
              <a:rPr lang="en-US" altLang="zh-CN" dirty="0" smtClean="0"/>
              <a:t>《</a:t>
            </a:r>
            <a:r>
              <a:rPr lang="zh-CN" altLang="en-US" dirty="0" smtClean="0"/>
              <a:t>钢铁是怎样炼成的</a:t>
            </a:r>
            <a:r>
              <a:rPr lang="en-US" altLang="zh-CN" dirty="0" smtClean="0"/>
              <a:t>》</a:t>
            </a:r>
            <a:r>
              <a:rPr lang="zh-CN" altLang="en-US" dirty="0" smtClean="0"/>
              <a:t>有感</a:t>
            </a:r>
          </a:p>
          <a:p>
            <a:r>
              <a:rPr lang="en-US" altLang="zh-CN" dirty="0" smtClean="0"/>
              <a:t>《</a:t>
            </a:r>
            <a:r>
              <a:rPr lang="zh-CN" altLang="en-US" dirty="0" smtClean="0"/>
              <a:t>钢铁是怎样炼成的</a:t>
            </a:r>
            <a:r>
              <a:rPr lang="en-US" altLang="zh-CN" dirty="0" smtClean="0"/>
              <a:t>》</a:t>
            </a:r>
            <a:r>
              <a:rPr lang="zh-CN" altLang="en-US" dirty="0" smtClean="0"/>
              <a:t>这部小说我在假期已经看了好几遍了</a:t>
            </a:r>
            <a:r>
              <a:rPr lang="en-US" dirty="0" smtClean="0"/>
              <a:t>,</a:t>
            </a:r>
            <a:r>
              <a:rPr lang="zh-CN" altLang="en-US" dirty="0" smtClean="0"/>
              <a:t>它是我最喜欢的课外读物之一</a:t>
            </a:r>
            <a:r>
              <a:rPr lang="en-US" dirty="0" smtClean="0"/>
              <a:t>,</a:t>
            </a:r>
            <a:r>
              <a:rPr lang="zh-CN" altLang="en-US" dirty="0" smtClean="0"/>
              <a:t>其中有关人生意义的段落</a:t>
            </a:r>
            <a:r>
              <a:rPr lang="en-US" dirty="0" smtClean="0"/>
              <a:t>,</a:t>
            </a:r>
            <a:r>
              <a:rPr lang="zh-CN" altLang="en-US" dirty="0" smtClean="0"/>
              <a:t>我还能把它背诵出来呢</a:t>
            </a:r>
            <a:r>
              <a:rPr lang="en-US" dirty="0" smtClean="0"/>
              <a:t>!</a:t>
            </a:r>
            <a:endParaRPr lang="zh-CN" altLang="en-US" dirty="0" smtClean="0"/>
          </a:p>
          <a:p>
            <a:r>
              <a:rPr lang="zh-CN" altLang="en-US" dirty="0" smtClean="0"/>
              <a:t>人应该怎样活着才有意义呢</a:t>
            </a:r>
            <a:r>
              <a:rPr lang="en-US" dirty="0" smtClean="0"/>
              <a:t>?</a:t>
            </a:r>
            <a:r>
              <a:rPr lang="zh-CN" altLang="en-US" dirty="0" smtClean="0"/>
              <a:t>保尔</a:t>
            </a:r>
            <a:r>
              <a:rPr lang="en-US" dirty="0" smtClean="0"/>
              <a:t>·</a:t>
            </a:r>
            <a:r>
              <a:rPr lang="zh-CN" altLang="en-US" dirty="0" smtClean="0"/>
              <a:t>柯察金用实际行动回答了这一问题。保尔瘫痪后</a:t>
            </a:r>
            <a:r>
              <a:rPr lang="en-US" dirty="0" smtClean="0"/>
              <a:t>,</a:t>
            </a:r>
            <a:r>
              <a:rPr lang="zh-CN" altLang="en-US" dirty="0" smtClean="0"/>
              <a:t>毫不灰心</a:t>
            </a:r>
            <a:r>
              <a:rPr lang="en-US" dirty="0" smtClean="0"/>
              <a:t>,</a:t>
            </a:r>
            <a:r>
              <a:rPr lang="zh-CN" altLang="en-US" dirty="0" smtClean="0"/>
              <a:t>仍然顽强学习</a:t>
            </a:r>
            <a:r>
              <a:rPr lang="en-US" dirty="0" smtClean="0"/>
              <a:t>,</a:t>
            </a:r>
            <a:r>
              <a:rPr lang="zh-CN" altLang="en-US" dirty="0" smtClean="0"/>
              <a:t>努力工作</a:t>
            </a:r>
            <a:r>
              <a:rPr lang="en-US" dirty="0" smtClean="0"/>
              <a:t>,</a:t>
            </a:r>
            <a:r>
              <a:rPr lang="zh-CN" altLang="en-US" dirty="0" smtClean="0"/>
              <a:t>并且</a:t>
            </a:r>
            <a:r>
              <a:rPr lang="zh-CN" altLang="en-US" dirty="0" smtClean="0"/>
              <a:t>开始</a:t>
            </a:r>
            <a:endParaRPr lang="zh-CN" altLang="en-US" dirty="0"/>
          </a:p>
        </p:txBody>
      </p:sp>
    </p:spTree>
    <p:extLst>
      <p:ext uri="{BB962C8B-B14F-4D97-AF65-F5344CB8AC3E}">
        <p14:creationId xmlns="" xmlns:p14="http://schemas.microsoft.com/office/powerpoint/2010/main" val="769791320"/>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81026" y="1142984"/>
            <a:ext cx="10715700" cy="5214974"/>
          </a:xfrm>
        </p:spPr>
        <p:txBody>
          <a:bodyPr/>
          <a:lstStyle/>
          <a:p>
            <a:pPr indent="0">
              <a:lnSpc>
                <a:spcPct val="130000"/>
              </a:lnSpc>
            </a:pPr>
            <a:r>
              <a:rPr lang="zh-CN" altLang="en-US" dirty="0" smtClean="0"/>
              <a:t>了文学创作。后来双目失明了</a:t>
            </a:r>
            <a:r>
              <a:rPr lang="en-US" dirty="0" smtClean="0"/>
              <a:t>,</a:t>
            </a:r>
            <a:r>
              <a:rPr lang="zh-CN" altLang="en-US" dirty="0" smtClean="0"/>
              <a:t>这对于已经瘫痪的人来说</a:t>
            </a:r>
            <a:r>
              <a:rPr lang="en-US" dirty="0" smtClean="0"/>
              <a:t>,</a:t>
            </a:r>
            <a:r>
              <a:rPr lang="zh-CN" altLang="en-US" dirty="0" smtClean="0"/>
              <a:t>是一个多么沉重的打击呀</a:t>
            </a:r>
            <a:r>
              <a:rPr lang="en-US" dirty="0" smtClean="0"/>
              <a:t>!</a:t>
            </a:r>
            <a:r>
              <a:rPr lang="zh-CN" altLang="en-US" dirty="0" smtClean="0"/>
              <a:t>可是他却毅然拿起笔来</a:t>
            </a:r>
            <a:r>
              <a:rPr lang="en-US" dirty="0" smtClean="0"/>
              <a:t>,</a:t>
            </a:r>
            <a:r>
              <a:rPr lang="zh-CN" altLang="en-US" dirty="0" smtClean="0"/>
              <a:t>摸索着</a:t>
            </a:r>
            <a:r>
              <a:rPr lang="en-US" dirty="0" smtClean="0"/>
              <a:t>,</a:t>
            </a:r>
            <a:r>
              <a:rPr lang="zh-CN" altLang="en-US" dirty="0" smtClean="0"/>
              <a:t>坚持写作</a:t>
            </a:r>
            <a:r>
              <a:rPr lang="en-US" dirty="0" smtClean="0"/>
              <a:t>,</a:t>
            </a:r>
            <a:r>
              <a:rPr lang="zh-CN" altLang="en-US" dirty="0" smtClean="0"/>
              <a:t>每写一个字</a:t>
            </a:r>
            <a:r>
              <a:rPr lang="en-US" dirty="0" smtClean="0"/>
              <a:t>,</a:t>
            </a:r>
            <a:r>
              <a:rPr lang="zh-CN" altLang="en-US" dirty="0" smtClean="0"/>
              <a:t>他都需要付出极其艰苦的劳动。经过顽强地努力</a:t>
            </a:r>
            <a:r>
              <a:rPr lang="en-US" dirty="0" smtClean="0"/>
              <a:t>,</a:t>
            </a:r>
            <a:r>
              <a:rPr lang="zh-CN" altLang="en-US" dirty="0" smtClean="0"/>
              <a:t>他终于成功地写出了小说</a:t>
            </a:r>
            <a:r>
              <a:rPr lang="en-US" altLang="zh-CN" dirty="0" smtClean="0"/>
              <a:t>《</a:t>
            </a:r>
            <a:r>
              <a:rPr lang="zh-CN" altLang="en-US" dirty="0" smtClean="0"/>
              <a:t>在暴风雨里诞生</a:t>
            </a:r>
            <a:r>
              <a:rPr lang="en-US" altLang="zh-CN" dirty="0" smtClean="0"/>
              <a:t>》</a:t>
            </a:r>
            <a:r>
              <a:rPr lang="zh-CN" altLang="en-US" dirty="0" smtClean="0"/>
              <a:t>的前几章。读着读着</a:t>
            </a:r>
            <a:r>
              <a:rPr lang="en-US" dirty="0" smtClean="0"/>
              <a:t>,</a:t>
            </a:r>
            <a:r>
              <a:rPr lang="zh-CN" altLang="en-US" dirty="0" smtClean="0"/>
              <a:t>我禁不住热泪盈眶</a:t>
            </a:r>
            <a:r>
              <a:rPr lang="en-US" dirty="0" smtClean="0"/>
              <a:t>,</a:t>
            </a:r>
            <a:r>
              <a:rPr lang="zh-CN" altLang="en-US" dirty="0" smtClean="0"/>
              <a:t>心潮澎湃。保尔</a:t>
            </a:r>
            <a:r>
              <a:rPr lang="en-US" dirty="0" smtClean="0"/>
              <a:t>·</a:t>
            </a:r>
            <a:r>
              <a:rPr lang="zh-CN" altLang="en-US" dirty="0" smtClean="0"/>
              <a:t>柯察金那坚毅的脸庞</a:t>
            </a:r>
            <a:r>
              <a:rPr lang="en-US" dirty="0" smtClean="0"/>
              <a:t>,</a:t>
            </a:r>
            <a:r>
              <a:rPr lang="zh-CN" altLang="en-US" dirty="0" smtClean="0"/>
              <a:t>仿佛就在我的眼前。</a:t>
            </a:r>
          </a:p>
          <a:p>
            <a:pPr>
              <a:lnSpc>
                <a:spcPct val="130000"/>
              </a:lnSpc>
            </a:pPr>
            <a:r>
              <a:rPr lang="zh-CN" altLang="en-US" dirty="0" smtClean="0"/>
              <a:t>虽然我不能背起钢枪保卫祖国</a:t>
            </a:r>
            <a:r>
              <a:rPr lang="en-US" dirty="0" smtClean="0"/>
              <a:t>,</a:t>
            </a:r>
            <a:r>
              <a:rPr lang="zh-CN" altLang="en-US" dirty="0" smtClean="0"/>
              <a:t>也不能战斗在硝烟弥漫的战场上</a:t>
            </a:r>
            <a:r>
              <a:rPr lang="en-US" dirty="0" smtClean="0"/>
              <a:t>,</a:t>
            </a:r>
            <a:r>
              <a:rPr lang="zh-CN" altLang="en-US" dirty="0" smtClean="0"/>
              <a:t>但我可以把我所学的知识贡献给人民</a:t>
            </a:r>
            <a:r>
              <a:rPr lang="en-US" dirty="0" smtClean="0"/>
              <a:t>,</a:t>
            </a:r>
            <a:r>
              <a:rPr lang="zh-CN" altLang="en-US" dirty="0" smtClean="0"/>
              <a:t>为了祖国的建设贡献一份力量。有了奋斗的目标</a:t>
            </a:r>
            <a:r>
              <a:rPr lang="en-US" dirty="0" smtClean="0"/>
              <a:t>,</a:t>
            </a:r>
            <a:r>
              <a:rPr lang="zh-CN" altLang="en-US" dirty="0" smtClean="0"/>
              <a:t>有了学习的榜样</a:t>
            </a:r>
            <a:r>
              <a:rPr lang="en-US" dirty="0" smtClean="0"/>
              <a:t>,</a:t>
            </a:r>
            <a:r>
              <a:rPr lang="zh-CN" altLang="en-US" dirty="0" smtClean="0"/>
              <a:t>我的梦想一定会实现的。</a:t>
            </a:r>
          </a:p>
          <a:p>
            <a:pPr>
              <a:lnSpc>
                <a:spcPct val="130000"/>
              </a:lnSpc>
            </a:pPr>
            <a:r>
              <a:rPr lang="en-US" altLang="zh-CN" dirty="0" smtClean="0"/>
              <a:t>《</a:t>
            </a:r>
            <a:r>
              <a:rPr lang="zh-CN" altLang="en-US" dirty="0" smtClean="0"/>
              <a:t>钢铁是怎样炼成的</a:t>
            </a:r>
            <a:r>
              <a:rPr lang="en-US" altLang="zh-CN" dirty="0" smtClean="0"/>
              <a:t>》</a:t>
            </a:r>
            <a:r>
              <a:rPr lang="zh-CN" altLang="en-US" dirty="0" smtClean="0"/>
              <a:t>这本书可真好啊</a:t>
            </a:r>
            <a:r>
              <a:rPr lang="en-US" dirty="0" smtClean="0"/>
              <a:t>!</a:t>
            </a:r>
            <a:r>
              <a:rPr lang="zh-CN" altLang="en-US" dirty="0" smtClean="0"/>
              <a:t>我还要不断地学习</a:t>
            </a:r>
            <a:r>
              <a:rPr lang="en-US" dirty="0" smtClean="0"/>
              <a:t>,</a:t>
            </a:r>
            <a:r>
              <a:rPr lang="zh-CN" altLang="en-US" dirty="0" smtClean="0"/>
              <a:t>从这本书中汲取更多的精神力量。</a:t>
            </a:r>
          </a:p>
          <a:p>
            <a:pPr>
              <a:lnSpc>
                <a:spcPct val="130000"/>
              </a:lnSpc>
            </a:pPr>
            <a:endParaRPr lang="zh-CN" altLang="en-US" dirty="0"/>
          </a:p>
        </p:txBody>
      </p:sp>
    </p:spTree>
  </p:cSld>
  <p:clrMapOvr>
    <a:masterClrMapping/>
  </p:clrMapOvr>
  <p:timing>
    <p:tnLst>
      <p:par>
        <p:cT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0644262" cy="4214842"/>
          </a:xfrm>
        </p:spPr>
        <p:txBody>
          <a:bodyPr/>
          <a:lstStyle/>
          <a:p>
            <a:r>
              <a:rPr lang="zh-CN" altLang="en-US" dirty="0" smtClean="0"/>
              <a:t>批注一</a:t>
            </a:r>
            <a:r>
              <a:rPr lang="en-US" dirty="0" smtClean="0"/>
              <a:t>:</a:t>
            </a:r>
            <a:r>
              <a:rPr lang="zh-CN" altLang="en-US" dirty="0" smtClean="0"/>
              <a:t>标题一般以</a:t>
            </a:r>
            <a:r>
              <a:rPr lang="en-US" dirty="0" smtClean="0"/>
              <a:t>“</a:t>
            </a:r>
            <a:r>
              <a:rPr lang="zh-CN" altLang="en-US" dirty="0" smtClean="0"/>
              <a:t>读</a:t>
            </a:r>
            <a:r>
              <a:rPr lang="en-US" dirty="0" smtClean="0"/>
              <a:t>……</a:t>
            </a:r>
            <a:r>
              <a:rPr lang="zh-CN" altLang="en-US" dirty="0" smtClean="0"/>
              <a:t>有感</a:t>
            </a:r>
            <a:r>
              <a:rPr lang="en-US" dirty="0" smtClean="0"/>
              <a:t>”</a:t>
            </a:r>
            <a:r>
              <a:rPr lang="zh-CN" altLang="en-US" dirty="0" smtClean="0"/>
              <a:t>的形式拟写</a:t>
            </a:r>
            <a:r>
              <a:rPr lang="zh-CN" altLang="en-US" dirty="0" smtClean="0"/>
              <a:t>。</a:t>
            </a:r>
            <a:endParaRPr lang="en-US" altLang="zh-CN" dirty="0" smtClean="0"/>
          </a:p>
          <a:p>
            <a:r>
              <a:rPr lang="zh-CN" altLang="en-US" dirty="0" smtClean="0"/>
              <a:t>批注二</a:t>
            </a:r>
            <a:r>
              <a:rPr lang="en-US" dirty="0" smtClean="0"/>
              <a:t>:</a:t>
            </a:r>
            <a:r>
              <a:rPr lang="zh-CN" altLang="en-US" dirty="0" smtClean="0"/>
              <a:t>一篇好的读后感应当有时代气息</a:t>
            </a:r>
            <a:r>
              <a:rPr lang="en-US" dirty="0" smtClean="0"/>
              <a:t>,</a:t>
            </a:r>
            <a:r>
              <a:rPr lang="zh-CN" altLang="en-US" dirty="0" smtClean="0"/>
              <a:t>有真情实感。结尾既可以照应前文</a:t>
            </a:r>
            <a:r>
              <a:rPr lang="en-US" dirty="0" smtClean="0"/>
              <a:t>,</a:t>
            </a:r>
            <a:r>
              <a:rPr lang="zh-CN" altLang="en-US" dirty="0" smtClean="0"/>
              <a:t>强调感点</a:t>
            </a:r>
            <a:r>
              <a:rPr lang="en-US" dirty="0" smtClean="0"/>
              <a:t>;</a:t>
            </a:r>
            <a:r>
              <a:rPr lang="zh-CN" altLang="en-US" dirty="0" smtClean="0"/>
              <a:t>也可以提出希望</a:t>
            </a:r>
            <a:r>
              <a:rPr lang="en-US" dirty="0" smtClean="0"/>
              <a:t>,</a:t>
            </a:r>
            <a:r>
              <a:rPr lang="zh-CN" altLang="en-US" dirty="0" smtClean="0"/>
              <a:t>发出号召。不管采用哪种方式结尾</a:t>
            </a:r>
            <a:r>
              <a:rPr lang="en-US" dirty="0" smtClean="0"/>
              <a:t>,</a:t>
            </a:r>
            <a:r>
              <a:rPr lang="zh-CN" altLang="en-US" dirty="0" smtClean="0"/>
              <a:t>都必须与前文贯通</a:t>
            </a:r>
            <a:r>
              <a:rPr lang="en-US" dirty="0" smtClean="0"/>
              <a:t>,</a:t>
            </a:r>
            <a:r>
              <a:rPr lang="zh-CN" altLang="en-US" dirty="0" smtClean="0"/>
              <a:t>使之浑然一体。读后感始终要受</a:t>
            </a:r>
            <a:r>
              <a:rPr lang="en-US" dirty="0" smtClean="0"/>
              <a:t>“</a:t>
            </a:r>
            <a:r>
              <a:rPr lang="zh-CN" altLang="en-US" dirty="0" smtClean="0"/>
              <a:t>读</a:t>
            </a:r>
            <a:r>
              <a:rPr lang="en-US" dirty="0" smtClean="0"/>
              <a:t>”</a:t>
            </a:r>
            <a:r>
              <a:rPr lang="zh-CN" altLang="en-US" dirty="0" smtClean="0"/>
              <a:t>的约束</a:t>
            </a:r>
            <a:r>
              <a:rPr lang="en-US" dirty="0" smtClean="0"/>
              <a:t>,</a:t>
            </a:r>
            <a:r>
              <a:rPr lang="zh-CN" altLang="en-US" dirty="0" smtClean="0"/>
              <a:t>开头要引</a:t>
            </a:r>
            <a:r>
              <a:rPr lang="en-US" dirty="0" smtClean="0"/>
              <a:t>“</a:t>
            </a:r>
            <a:r>
              <a:rPr lang="zh-CN" altLang="en-US" dirty="0" smtClean="0"/>
              <a:t>读</a:t>
            </a:r>
            <a:r>
              <a:rPr lang="en-US" dirty="0" smtClean="0"/>
              <a:t>”,</a:t>
            </a:r>
            <a:r>
              <a:rPr lang="zh-CN" altLang="en-US" dirty="0" smtClean="0"/>
              <a:t>中间还要不时地回扣</a:t>
            </a:r>
            <a:r>
              <a:rPr lang="en-US" dirty="0" smtClean="0"/>
              <a:t>“</a:t>
            </a:r>
            <a:r>
              <a:rPr lang="zh-CN" altLang="en-US" dirty="0" smtClean="0"/>
              <a:t>读</a:t>
            </a:r>
            <a:r>
              <a:rPr lang="en-US" dirty="0" smtClean="0"/>
              <a:t>”</a:t>
            </a:r>
            <a:r>
              <a:rPr lang="zh-CN" altLang="en-US" dirty="0" smtClean="0"/>
              <a:t>的内容</a:t>
            </a:r>
            <a:r>
              <a:rPr lang="en-US" dirty="0" smtClean="0"/>
              <a:t>,</a:t>
            </a:r>
            <a:r>
              <a:rPr lang="zh-CN" altLang="en-US" dirty="0" smtClean="0"/>
              <a:t>结尾也要恰当回扣</a:t>
            </a:r>
            <a:r>
              <a:rPr lang="en-US" dirty="0" smtClean="0"/>
              <a:t>“</a:t>
            </a:r>
            <a:r>
              <a:rPr lang="zh-CN" altLang="en-US" dirty="0" smtClean="0"/>
              <a:t>读</a:t>
            </a:r>
            <a:r>
              <a:rPr lang="en-US" dirty="0" smtClean="0"/>
              <a:t>”</a:t>
            </a:r>
            <a:r>
              <a:rPr lang="zh-CN" altLang="en-US" dirty="0" smtClean="0"/>
              <a:t>的内容。这就是写读后感的第四步</a:t>
            </a:r>
            <a:r>
              <a:rPr lang="en-US" dirty="0" smtClean="0"/>
              <a:t>——</a:t>
            </a:r>
            <a:r>
              <a:rPr lang="zh-CN" altLang="en-US" dirty="0" smtClean="0"/>
              <a:t>结</a:t>
            </a:r>
            <a:r>
              <a:rPr lang="en-US" dirty="0" smtClean="0"/>
              <a:t>,</a:t>
            </a:r>
            <a:r>
              <a:rPr lang="zh-CN" altLang="en-US" dirty="0" smtClean="0"/>
              <a:t>即总结全文</a:t>
            </a:r>
            <a:r>
              <a:rPr lang="en-US" dirty="0" smtClean="0"/>
              <a:t>,</a:t>
            </a:r>
            <a:r>
              <a:rPr lang="zh-CN" altLang="en-US" dirty="0" smtClean="0"/>
              <a:t>升华感点。</a:t>
            </a:r>
          </a:p>
          <a:p>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81026" y="1000108"/>
            <a:ext cx="10715700" cy="5214974"/>
          </a:xfrm>
        </p:spPr>
        <p:txBody>
          <a:bodyPr/>
          <a:lstStyle/>
          <a:p>
            <a:pPr>
              <a:lnSpc>
                <a:spcPct val="130000"/>
              </a:lnSpc>
            </a:pPr>
            <a:r>
              <a:rPr lang="zh-CN" altLang="en-US" dirty="0" smtClean="0"/>
              <a:t>二、活动</a:t>
            </a:r>
            <a:r>
              <a:rPr lang="en-US" dirty="0" smtClean="0"/>
              <a:t>:</a:t>
            </a:r>
            <a:r>
              <a:rPr lang="zh-CN" altLang="en-US" dirty="0" smtClean="0"/>
              <a:t>看画配诗</a:t>
            </a:r>
            <a:r>
              <a:rPr lang="en-US" dirty="0" smtClean="0"/>
              <a:t>,</a:t>
            </a:r>
            <a:r>
              <a:rPr lang="zh-CN" altLang="en-US" dirty="0" smtClean="0"/>
              <a:t>品意境。</a:t>
            </a:r>
          </a:p>
          <a:p>
            <a:pPr>
              <a:lnSpc>
                <a:spcPct val="130000"/>
              </a:lnSpc>
            </a:pPr>
            <a:r>
              <a:rPr lang="zh-CN" altLang="en-US" dirty="0" smtClean="0"/>
              <a:t>我国古代的诗歌一向追求诗情画意</a:t>
            </a:r>
            <a:r>
              <a:rPr lang="en-US" dirty="0" smtClean="0"/>
              <a:t>,</a:t>
            </a:r>
            <a:r>
              <a:rPr lang="zh-CN" altLang="en-US" dirty="0" smtClean="0"/>
              <a:t>只要我们细心品味</a:t>
            </a:r>
            <a:r>
              <a:rPr lang="en-US" dirty="0" smtClean="0"/>
              <a:t>,</a:t>
            </a:r>
            <a:r>
              <a:rPr lang="zh-CN" altLang="en-US" dirty="0" smtClean="0"/>
              <a:t>便会发现</a:t>
            </a:r>
            <a:r>
              <a:rPr lang="en-US" dirty="0" smtClean="0"/>
              <a:t>“</a:t>
            </a:r>
            <a:r>
              <a:rPr lang="zh-CN" altLang="en-US" dirty="0" smtClean="0"/>
              <a:t>诗中有画</a:t>
            </a:r>
            <a:r>
              <a:rPr lang="en-US" dirty="0" smtClean="0"/>
              <a:t>,</a:t>
            </a:r>
            <a:r>
              <a:rPr lang="zh-CN" altLang="en-US" dirty="0" smtClean="0"/>
              <a:t>画中有诗</a:t>
            </a:r>
            <a:r>
              <a:rPr lang="en-US" dirty="0" smtClean="0"/>
              <a:t>”</a:t>
            </a:r>
            <a:r>
              <a:rPr lang="zh-CN" altLang="en-US" dirty="0" smtClean="0"/>
              <a:t>。</a:t>
            </a:r>
            <a:r>
              <a:rPr lang="en-US" dirty="0" smtClean="0"/>
              <a:t>“</a:t>
            </a:r>
            <a:r>
              <a:rPr lang="zh-CN" altLang="en-US" dirty="0" smtClean="0"/>
              <a:t>大漠孤烟直</a:t>
            </a:r>
            <a:r>
              <a:rPr lang="en-US" dirty="0" smtClean="0"/>
              <a:t>,</a:t>
            </a:r>
            <a:r>
              <a:rPr lang="zh-CN" altLang="en-US" dirty="0" smtClean="0"/>
              <a:t>长河落日圆</a:t>
            </a:r>
            <a:r>
              <a:rPr lang="en-US" dirty="0" smtClean="0"/>
              <a:t>”,</a:t>
            </a:r>
            <a:r>
              <a:rPr lang="zh-CN" altLang="en-US" dirty="0" smtClean="0"/>
              <a:t>一幅多么广阔苍凉的画面</a:t>
            </a:r>
            <a:r>
              <a:rPr lang="en-US" dirty="0" smtClean="0"/>
              <a:t>!“</a:t>
            </a:r>
            <a:r>
              <a:rPr lang="zh-CN" altLang="en-US" dirty="0" smtClean="0"/>
              <a:t>枯藤老树昏鸦</a:t>
            </a:r>
            <a:r>
              <a:rPr lang="en-US" dirty="0" smtClean="0"/>
              <a:t>,</a:t>
            </a:r>
            <a:r>
              <a:rPr lang="zh-CN" altLang="en-US" dirty="0" smtClean="0"/>
              <a:t>小桥流水人家</a:t>
            </a:r>
            <a:r>
              <a:rPr lang="en-US" dirty="0" smtClean="0"/>
              <a:t>,</a:t>
            </a:r>
            <a:r>
              <a:rPr lang="zh-CN" altLang="en-US" dirty="0" smtClean="0"/>
              <a:t>古道西风瘦马。夕阳西下</a:t>
            </a:r>
            <a:r>
              <a:rPr lang="en-US" dirty="0" smtClean="0"/>
              <a:t>,</a:t>
            </a:r>
            <a:r>
              <a:rPr lang="zh-CN" altLang="en-US" dirty="0" smtClean="0"/>
              <a:t>断肠人在天涯</a:t>
            </a:r>
            <a:r>
              <a:rPr lang="en-US" dirty="0" smtClean="0"/>
              <a:t>”,</a:t>
            </a:r>
            <a:r>
              <a:rPr lang="zh-CN" altLang="en-US" dirty="0" smtClean="0"/>
              <a:t>整个画面栩栩如生</a:t>
            </a:r>
            <a:r>
              <a:rPr lang="en-US" dirty="0" smtClean="0"/>
              <a:t>,</a:t>
            </a:r>
            <a:r>
              <a:rPr lang="zh-CN" altLang="en-US" dirty="0" smtClean="0"/>
              <a:t>不由让人潸然泪下。下面</a:t>
            </a:r>
            <a:r>
              <a:rPr lang="en-US" dirty="0" smtClean="0"/>
              <a:t>4</a:t>
            </a:r>
            <a:r>
              <a:rPr lang="zh-CN" altLang="en-US" dirty="0" smtClean="0"/>
              <a:t>幅画分别对应一首著名的古诗。请</a:t>
            </a:r>
            <a:r>
              <a:rPr lang="en-US" dirty="0" smtClean="0"/>
              <a:t>4</a:t>
            </a:r>
            <a:r>
              <a:rPr lang="zh-CN" altLang="en-US" dirty="0" smtClean="0"/>
              <a:t>个小组共同探讨后分别推选一位代表上台</a:t>
            </a:r>
            <a:r>
              <a:rPr lang="en-US" dirty="0" smtClean="0"/>
              <a:t>,</a:t>
            </a:r>
            <a:r>
              <a:rPr lang="zh-CN" altLang="en-US" dirty="0" smtClean="0"/>
              <a:t>写出这首古诗的题目、作者及内容。</a:t>
            </a:r>
            <a:endParaRPr lang="zh-CN" altLang="en-US" dirty="0"/>
          </a:p>
        </p:txBody>
      </p:sp>
      <p:pic>
        <p:nvPicPr>
          <p:cNvPr id="3" name="20DXAYWRJBD1DY1-3T12.eps" descr="id:2147497270;FounderCES"/>
          <p:cNvPicPr/>
          <p:nvPr/>
        </p:nvPicPr>
        <p:blipFill>
          <a:blip r:embed="rId2"/>
          <a:stretch>
            <a:fillRect/>
          </a:stretch>
        </p:blipFill>
        <p:spPr>
          <a:xfrm>
            <a:off x="1222384" y="4904896"/>
            <a:ext cx="4479661" cy="1785926"/>
          </a:xfrm>
          <a:prstGeom prst="rect">
            <a:avLst/>
          </a:prstGeom>
        </p:spPr>
      </p:pic>
      <p:pic>
        <p:nvPicPr>
          <p:cNvPr id="5" name="20DXAYWRJBD1DY1-3T13.eps" descr="id:2147497277;FounderCES"/>
          <p:cNvPicPr/>
          <p:nvPr/>
        </p:nvPicPr>
        <p:blipFill>
          <a:blip r:embed="rId3"/>
          <a:stretch>
            <a:fillRect/>
          </a:stretch>
        </p:blipFill>
        <p:spPr>
          <a:xfrm>
            <a:off x="6151607" y="4857760"/>
            <a:ext cx="4373549" cy="1833062"/>
          </a:xfrm>
          <a:prstGeom prst="rect">
            <a:avLst/>
          </a:prstGeom>
        </p:spPr>
      </p:pic>
    </p:spTree>
  </p:cSld>
  <p:clrMapOvr>
    <a:masterClrMapping/>
  </p:clrMapOvr>
  <p:timing>
    <p:tnLst>
      <p:par>
        <p:cT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0644262" cy="4214842"/>
          </a:xfrm>
        </p:spPr>
        <p:txBody>
          <a:bodyPr/>
          <a:lstStyle/>
          <a:p>
            <a:pPr>
              <a:lnSpc>
                <a:spcPct val="120000"/>
              </a:lnSpc>
            </a:pPr>
            <a:r>
              <a:rPr lang="zh-CN" altLang="en-US" dirty="0" smtClean="0"/>
              <a:t>图一　天净沙</a:t>
            </a:r>
            <a:r>
              <a:rPr lang="en-US" dirty="0" smtClean="0"/>
              <a:t>·</a:t>
            </a:r>
            <a:r>
              <a:rPr lang="zh-CN" altLang="en-US" dirty="0" smtClean="0"/>
              <a:t>秋思</a:t>
            </a:r>
            <a:r>
              <a:rPr lang="en-US" dirty="0" smtClean="0"/>
              <a:t>(</a:t>
            </a:r>
            <a:r>
              <a:rPr lang="zh-CN" altLang="en-US" dirty="0" smtClean="0"/>
              <a:t>元代</a:t>
            </a:r>
            <a:r>
              <a:rPr lang="en-US" dirty="0" smtClean="0"/>
              <a:t>·</a:t>
            </a:r>
            <a:r>
              <a:rPr lang="zh-CN" altLang="en-US" dirty="0" smtClean="0"/>
              <a:t>马致远</a:t>
            </a:r>
            <a:r>
              <a:rPr lang="en-US" dirty="0" smtClean="0"/>
              <a:t>)</a:t>
            </a:r>
            <a:endParaRPr lang="zh-CN" altLang="en-US" dirty="0" smtClean="0"/>
          </a:p>
          <a:p>
            <a:pPr>
              <a:lnSpc>
                <a:spcPct val="120000"/>
              </a:lnSpc>
            </a:pPr>
            <a:r>
              <a:rPr lang="zh-CN" altLang="en-US" dirty="0" smtClean="0"/>
              <a:t>枯藤老树昏鸦</a:t>
            </a:r>
            <a:r>
              <a:rPr lang="en-US" dirty="0" smtClean="0"/>
              <a:t>,</a:t>
            </a:r>
            <a:r>
              <a:rPr lang="zh-CN" altLang="en-US" dirty="0" smtClean="0"/>
              <a:t>小桥流水人家</a:t>
            </a:r>
            <a:r>
              <a:rPr lang="en-US" dirty="0" smtClean="0"/>
              <a:t>,</a:t>
            </a:r>
            <a:r>
              <a:rPr lang="zh-CN" altLang="en-US" dirty="0" smtClean="0"/>
              <a:t>古道西风瘦马。夕阳西下</a:t>
            </a:r>
            <a:r>
              <a:rPr lang="en-US" dirty="0" smtClean="0"/>
              <a:t>,</a:t>
            </a:r>
            <a:r>
              <a:rPr lang="zh-CN" altLang="en-US" dirty="0" smtClean="0"/>
              <a:t>断肠人在天涯。</a:t>
            </a:r>
          </a:p>
          <a:p>
            <a:pPr>
              <a:lnSpc>
                <a:spcPct val="120000"/>
              </a:lnSpc>
            </a:pPr>
            <a:r>
              <a:rPr lang="zh-CN" altLang="en-US" dirty="0" smtClean="0"/>
              <a:t>图二　悯农</a:t>
            </a:r>
            <a:r>
              <a:rPr lang="en-US" dirty="0" smtClean="0"/>
              <a:t>(</a:t>
            </a:r>
            <a:r>
              <a:rPr lang="zh-CN" altLang="en-US" dirty="0" smtClean="0"/>
              <a:t>唐代</a:t>
            </a:r>
            <a:r>
              <a:rPr lang="en-US" dirty="0" smtClean="0"/>
              <a:t>·</a:t>
            </a:r>
            <a:r>
              <a:rPr lang="zh-CN" altLang="en-US" dirty="0" smtClean="0"/>
              <a:t>李绅</a:t>
            </a:r>
            <a:r>
              <a:rPr lang="en-US" dirty="0" smtClean="0"/>
              <a:t>)</a:t>
            </a:r>
            <a:endParaRPr lang="zh-CN" altLang="en-US" dirty="0" smtClean="0"/>
          </a:p>
          <a:p>
            <a:pPr>
              <a:lnSpc>
                <a:spcPct val="120000"/>
              </a:lnSpc>
            </a:pPr>
            <a:r>
              <a:rPr lang="zh-CN" altLang="en-US" dirty="0" smtClean="0"/>
              <a:t>锄禾日当午</a:t>
            </a:r>
            <a:r>
              <a:rPr lang="en-US" dirty="0" smtClean="0"/>
              <a:t>,</a:t>
            </a:r>
            <a:r>
              <a:rPr lang="zh-CN" altLang="en-US" dirty="0" smtClean="0"/>
              <a:t>汗滴禾下土。谁知盘中餐</a:t>
            </a:r>
            <a:r>
              <a:rPr lang="en-US" dirty="0" smtClean="0"/>
              <a:t>,</a:t>
            </a:r>
            <a:r>
              <a:rPr lang="zh-CN" altLang="en-US" dirty="0" smtClean="0"/>
              <a:t>粒粒皆辛苦。</a:t>
            </a:r>
          </a:p>
          <a:p>
            <a:pPr>
              <a:lnSpc>
                <a:spcPct val="120000"/>
              </a:lnSpc>
            </a:pPr>
            <a:r>
              <a:rPr lang="zh-CN" altLang="en-US" dirty="0" smtClean="0"/>
              <a:t>图三　望庐山瀑布</a:t>
            </a:r>
            <a:r>
              <a:rPr lang="en-US" dirty="0" smtClean="0"/>
              <a:t>(</a:t>
            </a:r>
            <a:r>
              <a:rPr lang="zh-CN" altLang="en-US" dirty="0" smtClean="0"/>
              <a:t>唐代</a:t>
            </a:r>
            <a:r>
              <a:rPr lang="en-US" dirty="0" smtClean="0"/>
              <a:t>·</a:t>
            </a:r>
            <a:r>
              <a:rPr lang="zh-CN" altLang="en-US" dirty="0" smtClean="0"/>
              <a:t>李白</a:t>
            </a:r>
            <a:r>
              <a:rPr lang="en-US" dirty="0" smtClean="0"/>
              <a:t>)</a:t>
            </a:r>
            <a:endParaRPr lang="zh-CN" altLang="en-US" dirty="0" smtClean="0"/>
          </a:p>
          <a:p>
            <a:pPr>
              <a:lnSpc>
                <a:spcPct val="120000"/>
              </a:lnSpc>
            </a:pPr>
            <a:r>
              <a:rPr lang="zh-CN" altLang="en-US" dirty="0" smtClean="0"/>
              <a:t>日照香炉生紫烟</a:t>
            </a:r>
            <a:r>
              <a:rPr lang="en-US" dirty="0" smtClean="0"/>
              <a:t>,</a:t>
            </a:r>
            <a:r>
              <a:rPr lang="zh-CN" altLang="en-US" dirty="0" smtClean="0"/>
              <a:t>遥看瀑布挂前川。飞流直下三千尺</a:t>
            </a:r>
            <a:r>
              <a:rPr lang="en-US" dirty="0" smtClean="0"/>
              <a:t>,</a:t>
            </a:r>
            <a:r>
              <a:rPr lang="zh-CN" altLang="en-US" dirty="0" smtClean="0"/>
              <a:t>疑是银河落九天。</a:t>
            </a:r>
          </a:p>
          <a:p>
            <a:pPr>
              <a:lnSpc>
                <a:spcPct val="120000"/>
              </a:lnSpc>
            </a:pPr>
            <a:r>
              <a:rPr lang="zh-CN" altLang="en-US" dirty="0" smtClean="0"/>
              <a:t>图四　次北固山下</a:t>
            </a:r>
            <a:r>
              <a:rPr lang="en-US" dirty="0" smtClean="0"/>
              <a:t>(</a:t>
            </a:r>
            <a:r>
              <a:rPr lang="zh-CN" altLang="en-US" dirty="0" smtClean="0"/>
              <a:t>唐代</a:t>
            </a:r>
            <a:r>
              <a:rPr lang="en-US" dirty="0" smtClean="0"/>
              <a:t>·</a:t>
            </a:r>
            <a:r>
              <a:rPr lang="zh-CN" altLang="en-US" dirty="0" smtClean="0"/>
              <a:t>王湾</a:t>
            </a:r>
            <a:r>
              <a:rPr lang="en-US" dirty="0" smtClean="0"/>
              <a:t>)</a:t>
            </a:r>
            <a:endParaRPr lang="zh-CN" altLang="en-US" dirty="0" smtClean="0"/>
          </a:p>
          <a:p>
            <a:pPr>
              <a:lnSpc>
                <a:spcPct val="120000"/>
              </a:lnSpc>
            </a:pPr>
            <a:r>
              <a:rPr lang="zh-CN" altLang="en-US" dirty="0" smtClean="0"/>
              <a:t>客路青山下</a:t>
            </a:r>
            <a:r>
              <a:rPr lang="en-US" dirty="0" smtClean="0"/>
              <a:t>,</a:t>
            </a:r>
            <a:r>
              <a:rPr lang="zh-CN" altLang="en-US" dirty="0" smtClean="0"/>
              <a:t>行舟绿水前。潮平两岸阔</a:t>
            </a:r>
            <a:r>
              <a:rPr lang="en-US" dirty="0" smtClean="0"/>
              <a:t>,</a:t>
            </a:r>
            <a:r>
              <a:rPr lang="zh-CN" altLang="en-US" dirty="0" smtClean="0"/>
              <a:t>风正一帆悬。海日生残夜</a:t>
            </a:r>
            <a:r>
              <a:rPr lang="en-US" dirty="0" smtClean="0"/>
              <a:t>,</a:t>
            </a:r>
            <a:r>
              <a:rPr lang="zh-CN" altLang="en-US" dirty="0" smtClean="0"/>
              <a:t>江春入旧年。乡书何处达</a:t>
            </a:r>
            <a:r>
              <a:rPr lang="en-US" dirty="0" smtClean="0"/>
              <a:t>?</a:t>
            </a:r>
            <a:r>
              <a:rPr lang="zh-CN" altLang="en-US" dirty="0" smtClean="0"/>
              <a:t>归雁洛阳边。</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linds(horizontal)">
                                      <p:cBhvr>
                                        <p:cTn id="22" dur="500"/>
                                        <p:tgtEl>
                                          <p:spTgt spid="5">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blinds(horizontal)">
                                      <p:cBhvr>
                                        <p:cTn id="25" dur="500"/>
                                        <p:tgtEl>
                                          <p:spTgt spid="5">
                                            <p:txEl>
                                              <p:pRg st="6" end="6"/>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blinds(horizontal)">
                                      <p:cBhvr>
                                        <p:cTn id="28" dur="500"/>
                                        <p:tgtEl>
                                          <p:spTgt spid="5">
                                            <p:txEl>
                                              <p:pRg st="7" end="7"/>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a:xfrm>
            <a:off x="881026" y="1142984"/>
            <a:ext cx="10715700" cy="5214974"/>
          </a:xfrm>
        </p:spPr>
        <p:txBody>
          <a:bodyPr/>
          <a:lstStyle/>
          <a:p>
            <a:r>
              <a:rPr lang="zh-CN" altLang="en-US" dirty="0" smtClean="0"/>
              <a:t>三、活动</a:t>
            </a:r>
            <a:r>
              <a:rPr lang="en-US" dirty="0" smtClean="0"/>
              <a:t>:</a:t>
            </a:r>
            <a:r>
              <a:rPr lang="zh-CN" altLang="en-US" dirty="0" smtClean="0"/>
              <a:t>别出心裁</a:t>
            </a:r>
            <a:r>
              <a:rPr lang="en-US" dirty="0" smtClean="0"/>
              <a:t>,</a:t>
            </a:r>
            <a:r>
              <a:rPr lang="zh-CN" altLang="en-US" dirty="0" smtClean="0"/>
              <a:t>赏古诗。</a:t>
            </a:r>
          </a:p>
          <a:p>
            <a:r>
              <a:rPr lang="zh-CN" altLang="en-US" dirty="0" smtClean="0"/>
              <a:t>我国许多古代诗歌都可以绘成画</a:t>
            </a:r>
            <a:r>
              <a:rPr lang="en-US" dirty="0" smtClean="0"/>
              <a:t>,</a:t>
            </a:r>
            <a:r>
              <a:rPr lang="zh-CN" altLang="en-US" dirty="0" smtClean="0"/>
              <a:t>谱上曲</a:t>
            </a:r>
            <a:r>
              <a:rPr lang="en-US" dirty="0" smtClean="0"/>
              <a:t>,</a:t>
            </a:r>
            <a:r>
              <a:rPr lang="zh-CN" altLang="en-US" dirty="0" smtClean="0"/>
              <a:t>编成散文、剧本等来欣赏。现在</a:t>
            </a:r>
            <a:r>
              <a:rPr lang="en-US" dirty="0" smtClean="0"/>
              <a:t>,</a:t>
            </a:r>
            <a:r>
              <a:rPr lang="zh-CN" altLang="en-US" dirty="0" smtClean="0"/>
              <a:t>我们就来</a:t>
            </a:r>
            <a:r>
              <a:rPr lang="en-US" dirty="0" smtClean="0"/>
              <a:t>——</a:t>
            </a:r>
            <a:r>
              <a:rPr lang="zh-CN" altLang="en-US" dirty="0" smtClean="0"/>
              <a:t>别出心裁赏古诗</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1001452" cy="4214842"/>
          </a:xfrm>
        </p:spPr>
        <p:txBody>
          <a:bodyPr/>
          <a:lstStyle/>
          <a:p>
            <a:r>
              <a:rPr lang="zh-CN" altLang="en-US" dirty="0" smtClean="0"/>
              <a:t>示例一</a:t>
            </a:r>
            <a:r>
              <a:rPr lang="en-US" dirty="0" smtClean="0"/>
              <a:t>:</a:t>
            </a:r>
            <a:r>
              <a:rPr lang="zh-CN" altLang="en-US" dirty="0" smtClean="0"/>
              <a:t>杜牧</a:t>
            </a:r>
            <a:r>
              <a:rPr lang="en-US" altLang="zh-CN" dirty="0" smtClean="0"/>
              <a:t>《</a:t>
            </a:r>
            <a:r>
              <a:rPr lang="zh-CN" altLang="en-US" dirty="0" smtClean="0"/>
              <a:t>清明</a:t>
            </a:r>
            <a:r>
              <a:rPr lang="en-US" altLang="zh-CN" dirty="0" smtClean="0"/>
              <a:t>》</a:t>
            </a:r>
            <a:r>
              <a:rPr lang="zh-CN" altLang="en-US" dirty="0" smtClean="0"/>
              <a:t>改编词</a:t>
            </a:r>
            <a:r>
              <a:rPr lang="en-US" dirty="0" smtClean="0"/>
              <a:t>——</a:t>
            </a:r>
            <a:r>
              <a:rPr lang="zh-CN" altLang="en-US" dirty="0" smtClean="0"/>
              <a:t>清明时节雨</a:t>
            </a:r>
            <a:r>
              <a:rPr lang="en-US" dirty="0" smtClean="0"/>
              <a:t>,</a:t>
            </a:r>
            <a:r>
              <a:rPr lang="zh-CN" altLang="en-US" dirty="0" smtClean="0"/>
              <a:t>纷纷</a:t>
            </a:r>
            <a:r>
              <a:rPr lang="en-US" dirty="0" smtClean="0"/>
              <a:t>,</a:t>
            </a:r>
            <a:r>
              <a:rPr lang="zh-CN" altLang="en-US" dirty="0" smtClean="0"/>
              <a:t>路上行人</a:t>
            </a:r>
            <a:r>
              <a:rPr lang="en-US" dirty="0" smtClean="0"/>
              <a:t>,</a:t>
            </a:r>
            <a:r>
              <a:rPr lang="zh-CN" altLang="en-US" dirty="0" smtClean="0"/>
              <a:t>欲断魂。借问酒家何处</a:t>
            </a:r>
            <a:r>
              <a:rPr lang="en-US" dirty="0" smtClean="0"/>
              <a:t>,</a:t>
            </a:r>
            <a:r>
              <a:rPr lang="zh-CN" altLang="en-US" dirty="0" smtClean="0"/>
              <a:t>有牧童遥指杏花村。</a:t>
            </a:r>
          </a:p>
          <a:p>
            <a:r>
              <a:rPr lang="zh-CN" altLang="en-US" dirty="0" smtClean="0"/>
              <a:t>示例二</a:t>
            </a:r>
            <a:r>
              <a:rPr lang="en-US" dirty="0" smtClean="0"/>
              <a:t>:</a:t>
            </a:r>
            <a:r>
              <a:rPr lang="zh-CN" altLang="en-US" dirty="0" smtClean="0"/>
              <a:t>李白</a:t>
            </a:r>
            <a:r>
              <a:rPr lang="en-US" altLang="zh-CN" dirty="0" smtClean="0"/>
              <a:t>《</a:t>
            </a:r>
            <a:r>
              <a:rPr lang="zh-CN" altLang="en-US" dirty="0" smtClean="0"/>
              <a:t>春夜洛城闻笛</a:t>
            </a:r>
            <a:r>
              <a:rPr lang="en-US" altLang="zh-CN" dirty="0" smtClean="0"/>
              <a:t>》</a:t>
            </a:r>
            <a:r>
              <a:rPr lang="zh-CN" altLang="en-US" dirty="0" smtClean="0"/>
              <a:t>改编成的散文诗</a:t>
            </a:r>
            <a:r>
              <a:rPr lang="en-US" dirty="0" smtClean="0"/>
              <a:t>——</a:t>
            </a:r>
            <a:r>
              <a:rPr lang="zh-CN" altLang="en-US" dirty="0" smtClean="0"/>
              <a:t>一个夜色如水的春夜</a:t>
            </a:r>
            <a:r>
              <a:rPr lang="en-US" dirty="0" smtClean="0"/>
              <a:t>,</a:t>
            </a:r>
            <a:r>
              <a:rPr lang="zh-CN" altLang="en-US" dirty="0" smtClean="0"/>
              <a:t>疏星点点</a:t>
            </a:r>
            <a:r>
              <a:rPr lang="en-US" dirty="0" smtClean="0"/>
              <a:t>,</a:t>
            </a:r>
            <a:r>
              <a:rPr lang="zh-CN" altLang="en-US" dirty="0" smtClean="0"/>
              <a:t>斜月沉沉</a:t>
            </a:r>
            <a:r>
              <a:rPr lang="en-US" dirty="0" smtClean="0"/>
              <a:t>,</a:t>
            </a:r>
            <a:r>
              <a:rPr lang="zh-CN" altLang="en-US" dirty="0" smtClean="0"/>
              <a:t>我推开篱门</a:t>
            </a:r>
            <a:r>
              <a:rPr lang="en-US" dirty="0" smtClean="0"/>
              <a:t>,</a:t>
            </a:r>
            <a:r>
              <a:rPr lang="zh-CN" altLang="en-US" dirty="0" smtClean="0"/>
              <a:t>独自徘徊在落满幽香的小径。耳畔忽然传来低低的笛声</a:t>
            </a:r>
            <a:r>
              <a:rPr lang="en-US" dirty="0" smtClean="0"/>
              <a:t>,</a:t>
            </a:r>
            <a:r>
              <a:rPr lang="zh-CN" altLang="en-US" dirty="0" smtClean="0"/>
              <a:t>如泣如诉</a:t>
            </a:r>
            <a:r>
              <a:rPr lang="en-US" dirty="0" smtClean="0"/>
              <a:t>,</a:t>
            </a:r>
            <a:r>
              <a:rPr lang="zh-CN" altLang="en-US" dirty="0" smtClean="0"/>
              <a:t>似怨似喜</a:t>
            </a:r>
            <a:r>
              <a:rPr lang="en-US" dirty="0" smtClean="0"/>
              <a:t>,</a:t>
            </a:r>
            <a:r>
              <a:rPr lang="zh-CN" altLang="en-US" dirty="0" smtClean="0"/>
              <a:t>像诉说心事</a:t>
            </a:r>
            <a:r>
              <a:rPr lang="en-US" dirty="0" smtClean="0"/>
              <a:t>,</a:t>
            </a:r>
            <a:r>
              <a:rPr lang="zh-CN" altLang="en-US" dirty="0" smtClean="0"/>
              <a:t>那么深情。啊</a:t>
            </a:r>
            <a:r>
              <a:rPr lang="en-US" dirty="0" smtClean="0"/>
              <a:t>,</a:t>
            </a:r>
            <a:r>
              <a:rPr lang="zh-CN" altLang="en-US" dirty="0" smtClean="0"/>
              <a:t>是谁把这玉笛吹奏</a:t>
            </a:r>
            <a:r>
              <a:rPr lang="en-US" dirty="0" smtClean="0"/>
              <a:t>?</a:t>
            </a:r>
            <a:r>
              <a:rPr lang="zh-CN" altLang="en-US" dirty="0" smtClean="0"/>
              <a:t>在黑暗里</a:t>
            </a:r>
            <a:r>
              <a:rPr lang="en-US" dirty="0" smtClean="0"/>
              <a:t>,</a:t>
            </a:r>
            <a:r>
              <a:rPr lang="zh-CN" altLang="en-US" dirty="0" smtClean="0"/>
              <a:t>瞧不见他的身影</a:t>
            </a:r>
            <a:r>
              <a:rPr lang="en-US" dirty="0" smtClean="0"/>
              <a:t>,</a:t>
            </a:r>
            <a:r>
              <a:rPr lang="zh-CN" altLang="en-US" dirty="0" smtClean="0"/>
              <a:t>只听见缓缓飘来的笛声。这清雅的笛声随着春风四处飘散</a:t>
            </a:r>
            <a:r>
              <a:rPr lang="en-US" dirty="0" smtClean="0"/>
              <a:t>,</a:t>
            </a:r>
            <a:r>
              <a:rPr lang="zh-CN" altLang="en-US" dirty="0" smtClean="0"/>
              <a:t>整个洛城仿佛也在静静聆听</a:t>
            </a:r>
            <a:r>
              <a:rPr lang="en-US" dirty="0" smtClean="0"/>
              <a:t>,</a:t>
            </a:r>
            <a:r>
              <a:rPr lang="zh-CN" altLang="en-US" dirty="0" smtClean="0"/>
              <a:t>深深陶醉了。在这样一个寂静忧郁的夜晚</a:t>
            </a:r>
            <a:r>
              <a:rPr lang="en-US" dirty="0" smtClean="0"/>
              <a:t>,</a:t>
            </a:r>
            <a:r>
              <a:rPr lang="zh-CN" altLang="en-US" dirty="0" smtClean="0"/>
              <a:t>听一曲哀怨凄婉的</a:t>
            </a:r>
            <a:r>
              <a:rPr lang="en-US" altLang="zh-CN" dirty="0" smtClean="0"/>
              <a:t>《</a:t>
            </a:r>
            <a:r>
              <a:rPr lang="zh-CN" altLang="en-US" dirty="0" smtClean="0"/>
              <a:t>折杨柳</a:t>
            </a:r>
            <a:r>
              <a:rPr lang="en-US" altLang="zh-CN" dirty="0" smtClean="0"/>
              <a:t>》</a:t>
            </a:r>
            <a:r>
              <a:rPr lang="en-US" dirty="0" smtClean="0"/>
              <a:t>,</a:t>
            </a:r>
            <a:r>
              <a:rPr lang="zh-CN" altLang="en-US" dirty="0" smtClean="0"/>
              <a:t>有谁不会被它拨动心弦</a:t>
            </a:r>
            <a:r>
              <a:rPr lang="en-US" dirty="0" smtClean="0"/>
              <a:t>,</a:t>
            </a:r>
            <a:r>
              <a:rPr lang="zh-CN" altLang="en-US" dirty="0" smtClean="0"/>
              <a:t>勾起那悠远绵长的思乡之情呢</a:t>
            </a:r>
            <a:r>
              <a:rPr lang="en-US" dirty="0" smtClean="0"/>
              <a:t>?</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四、活动</a:t>
            </a:r>
            <a:r>
              <a:rPr lang="en-US" dirty="0" smtClean="0"/>
              <a:t>:</a:t>
            </a:r>
            <a:r>
              <a:rPr lang="zh-CN" altLang="en-US" dirty="0" smtClean="0"/>
              <a:t>编辑古诗</a:t>
            </a:r>
            <a:r>
              <a:rPr lang="en-US" dirty="0" smtClean="0"/>
              <a:t>,</a:t>
            </a:r>
            <a:r>
              <a:rPr lang="zh-CN" altLang="en-US" dirty="0" smtClean="0"/>
              <a:t>领风情。</a:t>
            </a:r>
          </a:p>
          <a:p>
            <a:r>
              <a:rPr lang="zh-CN" altLang="en-US" dirty="0" smtClean="0"/>
              <a:t>在浩如烟海的古诗中</a:t>
            </a:r>
            <a:r>
              <a:rPr lang="en-US" dirty="0" smtClean="0"/>
              <a:t>,</a:t>
            </a:r>
            <a:r>
              <a:rPr lang="zh-CN" altLang="en-US" dirty="0" smtClean="0"/>
              <a:t>我们选定了</a:t>
            </a:r>
            <a:r>
              <a:rPr lang="en-US" dirty="0" smtClean="0"/>
              <a:t>6</a:t>
            </a:r>
            <a:r>
              <a:rPr lang="zh-CN" altLang="en-US" dirty="0" smtClean="0"/>
              <a:t>个主题</a:t>
            </a:r>
            <a:r>
              <a:rPr lang="en-US" dirty="0" smtClean="0"/>
              <a:t>:</a:t>
            </a:r>
            <a:r>
              <a:rPr lang="zh-CN" altLang="en-US" dirty="0" smtClean="0"/>
              <a:t>古诗中的离情别绪、古诗中的春夏秋冬、古诗中的风花雪月、古诗中的山水风光、古诗中的名胜古迹、古诗中的飞禽走兽。各小组分别选择一个主题</a:t>
            </a:r>
            <a:r>
              <a:rPr lang="en-US" dirty="0" smtClean="0"/>
              <a:t>,</a:t>
            </a:r>
            <a:r>
              <a:rPr lang="zh-CN" altLang="en-US" dirty="0" smtClean="0"/>
              <a:t>按照编写要求辑录成诗集。</a:t>
            </a:r>
            <a:endParaRPr lang="zh-CN" altLang="en-US" dirty="0"/>
          </a:p>
        </p:txBody>
      </p:sp>
    </p:spTree>
  </p:cSld>
  <p:clrMapOvr>
    <a:masterClrMapping/>
  </p:clrMapOvr>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了解读后感的文体特点</a:t>
            </a:r>
            <a:r>
              <a:rPr lang="en-US" dirty="0" smtClean="0"/>
              <a:t>,</a:t>
            </a:r>
            <a:r>
              <a:rPr lang="zh-CN" altLang="en-US" dirty="0" smtClean="0"/>
              <a:t>明确读后感的基本要求和写法。</a:t>
            </a:r>
          </a:p>
          <a:p>
            <a:r>
              <a:rPr lang="en-US" dirty="0" smtClean="0"/>
              <a:t>2.</a:t>
            </a:r>
            <a:r>
              <a:rPr lang="zh-CN" altLang="en-US" dirty="0" smtClean="0"/>
              <a:t>积累名言警句</a:t>
            </a:r>
            <a:r>
              <a:rPr lang="en-US" dirty="0" smtClean="0"/>
              <a:t>,</a:t>
            </a:r>
            <a:r>
              <a:rPr lang="zh-CN" altLang="en-US" dirty="0" smtClean="0"/>
              <a:t>体会中华诗词文化的灿烂辉煌。</a:t>
            </a:r>
          </a:p>
          <a:p>
            <a:r>
              <a:rPr lang="en-US" dirty="0" smtClean="0"/>
              <a:t>3.</a:t>
            </a:r>
            <a:r>
              <a:rPr lang="zh-CN" altLang="en-US" dirty="0" smtClean="0"/>
              <a:t>培养写作能力</a:t>
            </a:r>
            <a:r>
              <a:rPr lang="en-US" dirty="0" smtClean="0"/>
              <a:t>,</a:t>
            </a:r>
            <a:r>
              <a:rPr lang="zh-CN" altLang="en-US" dirty="0" smtClean="0"/>
              <a:t>提高文化品位。</a:t>
            </a:r>
            <a:endParaRPr lang="zh-CN" altLang="en-US" dirty="0"/>
          </a:p>
        </p:txBody>
      </p:sp>
      <p:sp>
        <p:nvSpPr>
          <p:cNvPr id="4" name="文本占位符 3"/>
          <p:cNvSpPr>
            <a:spLocks noGrp="1"/>
          </p:cNvSpPr>
          <p:nvPr>
            <p:ph type="body" sz="quarter" idx="11"/>
          </p:nvPr>
        </p:nvSpPr>
        <p:spPr>
          <a:xfrm>
            <a:off x="666712" y="4071942"/>
            <a:ext cx="10644262" cy="857256"/>
          </a:xfrm>
        </p:spPr>
        <p:txBody>
          <a:bodyPr/>
          <a:lstStyle/>
          <a:p>
            <a:r>
              <a:rPr lang="en-US" dirty="0" smtClean="0"/>
              <a:t>◉</a:t>
            </a:r>
            <a:r>
              <a:rPr lang="zh-CN" altLang="en-US" dirty="0" smtClean="0"/>
              <a:t>重点</a:t>
            </a:r>
            <a:r>
              <a:rPr lang="en-US" dirty="0" smtClean="0"/>
              <a:t>:</a:t>
            </a:r>
          </a:p>
          <a:p>
            <a:r>
              <a:rPr lang="en-US" dirty="0" smtClean="0"/>
              <a:t> </a:t>
            </a:r>
            <a:r>
              <a:rPr lang="en-US" dirty="0" smtClean="0"/>
              <a:t>1.</a:t>
            </a:r>
            <a:r>
              <a:rPr lang="zh-CN" altLang="en-US" dirty="0" smtClean="0"/>
              <a:t>了解读后感的文体特点</a:t>
            </a:r>
            <a:r>
              <a:rPr lang="en-US" dirty="0" smtClean="0"/>
              <a:t>,</a:t>
            </a:r>
            <a:r>
              <a:rPr lang="zh-CN" altLang="en-US" dirty="0" smtClean="0"/>
              <a:t>明确读后感的基本要求和写法。</a:t>
            </a:r>
          </a:p>
          <a:p>
            <a:r>
              <a:rPr lang="en-US" dirty="0" smtClean="0"/>
              <a:t>2.</a:t>
            </a:r>
            <a:r>
              <a:rPr lang="zh-CN" altLang="en-US" dirty="0" smtClean="0"/>
              <a:t>积累名言警句</a:t>
            </a:r>
            <a:r>
              <a:rPr lang="en-US" dirty="0" smtClean="0"/>
              <a:t>,</a:t>
            </a:r>
            <a:r>
              <a:rPr lang="zh-CN" altLang="en-US" dirty="0" smtClean="0"/>
              <a:t>体会中华诗词文化的灿烂辉煌。</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1001452" cy="4214842"/>
          </a:xfrm>
        </p:spPr>
        <p:txBody>
          <a:bodyPr/>
          <a:lstStyle/>
          <a:p>
            <a:pPr>
              <a:lnSpc>
                <a:spcPct val="120000"/>
              </a:lnSpc>
            </a:pPr>
            <a:r>
              <a:rPr lang="zh-CN" altLang="en-US" dirty="0" smtClean="0"/>
              <a:t>示例</a:t>
            </a:r>
            <a:r>
              <a:rPr lang="en-US" dirty="0" smtClean="0"/>
              <a:t>:</a:t>
            </a:r>
            <a:r>
              <a:rPr lang="zh-CN" altLang="en-US" dirty="0" smtClean="0"/>
              <a:t>古诗中的离情别绪</a:t>
            </a:r>
            <a:r>
              <a:rPr lang="en-US" dirty="0" smtClean="0"/>
              <a:t>——</a:t>
            </a:r>
            <a:r>
              <a:rPr lang="zh-CN" altLang="en-US" dirty="0" smtClean="0"/>
              <a:t>诗集</a:t>
            </a:r>
            <a:r>
              <a:rPr lang="en-US" altLang="zh-CN" dirty="0" smtClean="0"/>
              <a:t>《</a:t>
            </a:r>
            <a:r>
              <a:rPr lang="zh-CN" altLang="en-US" dirty="0" smtClean="0"/>
              <a:t>离人点点泪</a:t>
            </a:r>
            <a:r>
              <a:rPr lang="en-US" altLang="zh-CN" dirty="0" smtClean="0"/>
              <a:t>》</a:t>
            </a:r>
          </a:p>
          <a:p>
            <a:pPr>
              <a:lnSpc>
                <a:spcPct val="120000"/>
              </a:lnSpc>
            </a:pPr>
            <a:r>
              <a:rPr lang="en-US" dirty="0" smtClean="0"/>
              <a:t>(1)</a:t>
            </a:r>
            <a:r>
              <a:rPr lang="en-US" altLang="zh-CN" dirty="0" smtClean="0"/>
              <a:t>《</a:t>
            </a:r>
            <a:r>
              <a:rPr lang="zh-CN" altLang="en-US" dirty="0" smtClean="0"/>
              <a:t>黄鹤楼送孟浩然之广陵</a:t>
            </a:r>
            <a:r>
              <a:rPr lang="en-US" altLang="zh-CN" dirty="0" smtClean="0"/>
              <a:t>》</a:t>
            </a:r>
            <a:r>
              <a:rPr lang="zh-CN" altLang="en-US" dirty="0" smtClean="0"/>
              <a:t>唐</a:t>
            </a:r>
            <a:r>
              <a:rPr lang="en-US" dirty="0" smtClean="0"/>
              <a:t>·</a:t>
            </a:r>
            <a:r>
              <a:rPr lang="zh-CN" altLang="en-US" dirty="0" smtClean="0"/>
              <a:t>李白</a:t>
            </a:r>
          </a:p>
          <a:p>
            <a:pPr>
              <a:lnSpc>
                <a:spcPct val="120000"/>
              </a:lnSpc>
            </a:pPr>
            <a:r>
              <a:rPr lang="zh-CN" altLang="en-US" dirty="0" smtClean="0"/>
              <a:t>故人西辞黄鹤楼</a:t>
            </a:r>
            <a:r>
              <a:rPr lang="en-US" dirty="0" smtClean="0"/>
              <a:t>,</a:t>
            </a:r>
            <a:r>
              <a:rPr lang="zh-CN" altLang="en-US" dirty="0" smtClean="0"/>
              <a:t>烟花三月下扬州。孤帆远影碧空尽</a:t>
            </a:r>
            <a:r>
              <a:rPr lang="en-US" dirty="0" smtClean="0"/>
              <a:t>,</a:t>
            </a:r>
            <a:r>
              <a:rPr lang="zh-CN" altLang="en-US" dirty="0" smtClean="0"/>
              <a:t>唯见长江天际流。</a:t>
            </a:r>
          </a:p>
          <a:p>
            <a:pPr>
              <a:lnSpc>
                <a:spcPct val="120000"/>
              </a:lnSpc>
            </a:pPr>
            <a:r>
              <a:rPr lang="en-US" dirty="0" smtClean="0"/>
              <a:t>(2)</a:t>
            </a:r>
            <a:r>
              <a:rPr lang="en-US" altLang="zh-CN" dirty="0" smtClean="0"/>
              <a:t>《</a:t>
            </a:r>
            <a:r>
              <a:rPr lang="zh-CN" altLang="en-US" dirty="0" smtClean="0"/>
              <a:t>闻王昌龄左迁龙标遥有此寄</a:t>
            </a:r>
            <a:r>
              <a:rPr lang="en-US" altLang="zh-CN" dirty="0" smtClean="0"/>
              <a:t>》</a:t>
            </a:r>
            <a:r>
              <a:rPr lang="zh-CN" altLang="en-US" dirty="0" smtClean="0"/>
              <a:t>唐</a:t>
            </a:r>
            <a:r>
              <a:rPr lang="en-US" dirty="0" smtClean="0"/>
              <a:t>·</a:t>
            </a:r>
            <a:r>
              <a:rPr lang="zh-CN" altLang="en-US" dirty="0" smtClean="0"/>
              <a:t>李白</a:t>
            </a:r>
          </a:p>
          <a:p>
            <a:pPr>
              <a:lnSpc>
                <a:spcPct val="120000"/>
              </a:lnSpc>
            </a:pPr>
            <a:r>
              <a:rPr lang="zh-CN" altLang="en-US" dirty="0" smtClean="0"/>
              <a:t>杨花落尽子规啼</a:t>
            </a:r>
            <a:r>
              <a:rPr lang="en-US" dirty="0" smtClean="0"/>
              <a:t>,</a:t>
            </a:r>
            <a:r>
              <a:rPr lang="zh-CN" altLang="en-US" dirty="0" smtClean="0"/>
              <a:t>闻道龙标过五溪。我寄愁心与明月</a:t>
            </a:r>
            <a:r>
              <a:rPr lang="en-US" dirty="0" smtClean="0"/>
              <a:t>,</a:t>
            </a:r>
            <a:r>
              <a:rPr lang="zh-CN" altLang="en-US" dirty="0" smtClean="0"/>
              <a:t>随君直到夜郎西。</a:t>
            </a:r>
          </a:p>
          <a:p>
            <a:pPr>
              <a:lnSpc>
                <a:spcPct val="120000"/>
              </a:lnSpc>
            </a:pPr>
            <a:r>
              <a:rPr lang="en-US" dirty="0" smtClean="0"/>
              <a:t>(3)</a:t>
            </a:r>
            <a:r>
              <a:rPr lang="en-US" altLang="zh-CN" dirty="0" smtClean="0"/>
              <a:t>《</a:t>
            </a:r>
            <a:r>
              <a:rPr lang="zh-CN" altLang="en-US" dirty="0" smtClean="0"/>
              <a:t>夜雨寄北</a:t>
            </a:r>
            <a:r>
              <a:rPr lang="en-US" altLang="zh-CN" dirty="0" smtClean="0"/>
              <a:t>》</a:t>
            </a:r>
            <a:r>
              <a:rPr lang="zh-CN" altLang="en-US" dirty="0" smtClean="0"/>
              <a:t>唐</a:t>
            </a:r>
            <a:r>
              <a:rPr lang="en-US" dirty="0" smtClean="0"/>
              <a:t>·</a:t>
            </a:r>
            <a:r>
              <a:rPr lang="zh-CN" altLang="en-US" dirty="0" smtClean="0"/>
              <a:t>李商隐</a:t>
            </a:r>
          </a:p>
          <a:p>
            <a:pPr>
              <a:lnSpc>
                <a:spcPct val="120000"/>
              </a:lnSpc>
            </a:pPr>
            <a:r>
              <a:rPr lang="zh-CN" altLang="en-US" dirty="0" smtClean="0"/>
              <a:t>君问归期未有期</a:t>
            </a:r>
            <a:r>
              <a:rPr lang="en-US" dirty="0" smtClean="0"/>
              <a:t>,</a:t>
            </a:r>
            <a:r>
              <a:rPr lang="zh-CN" altLang="en-US" dirty="0" smtClean="0"/>
              <a:t>巴山夜雨涨秋池。何当共剪西窗烛</a:t>
            </a:r>
            <a:r>
              <a:rPr lang="en-US" dirty="0" smtClean="0"/>
              <a:t>,</a:t>
            </a:r>
            <a:r>
              <a:rPr lang="zh-CN" altLang="en-US" dirty="0" smtClean="0"/>
              <a:t>却话巴山夜雨时</a:t>
            </a:r>
            <a:r>
              <a:rPr lang="zh-CN" altLang="en-US" dirty="0" smtClean="0"/>
              <a:t>。</a:t>
            </a:r>
            <a:endParaRPr lang="zh-CN" altLang="en-US" dirty="0" smtClean="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linds(horizontal)">
                                      <p:cBhvr>
                                        <p:cTn id="22" dur="500"/>
                                        <p:tgtEl>
                                          <p:spTgt spid="5">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blinds(horizontal)">
                                      <p:cBhvr>
                                        <p:cTn id="25" dur="500"/>
                                        <p:tgtEl>
                                          <p:spTgt spid="5">
                                            <p:txEl>
                                              <p:pRg st="6" end="6"/>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a:xfrm>
            <a:off x="881026" y="1071546"/>
            <a:ext cx="10644262" cy="4214842"/>
          </a:xfrm>
        </p:spPr>
        <p:txBody>
          <a:bodyPr/>
          <a:lstStyle/>
          <a:p>
            <a:pPr>
              <a:lnSpc>
                <a:spcPct val="110000"/>
              </a:lnSpc>
            </a:pPr>
            <a:r>
              <a:rPr lang="en-US" dirty="0" smtClean="0"/>
              <a:t>(</a:t>
            </a:r>
            <a:r>
              <a:rPr lang="en-US" dirty="0" smtClean="0"/>
              <a:t>4)</a:t>
            </a:r>
            <a:r>
              <a:rPr lang="en-US" altLang="zh-CN" dirty="0" smtClean="0"/>
              <a:t>《</a:t>
            </a:r>
            <a:r>
              <a:rPr lang="zh-CN" altLang="en-US" dirty="0" smtClean="0"/>
              <a:t>芙蓉楼送辛渐</a:t>
            </a:r>
            <a:r>
              <a:rPr lang="en-US" altLang="zh-CN" dirty="0" smtClean="0"/>
              <a:t>》</a:t>
            </a:r>
            <a:r>
              <a:rPr lang="zh-CN" altLang="en-US" dirty="0" smtClean="0"/>
              <a:t>唐</a:t>
            </a:r>
            <a:r>
              <a:rPr lang="en-US" dirty="0" smtClean="0"/>
              <a:t>·</a:t>
            </a:r>
            <a:r>
              <a:rPr lang="zh-CN" altLang="en-US" dirty="0" smtClean="0"/>
              <a:t>王昌龄</a:t>
            </a:r>
          </a:p>
          <a:p>
            <a:pPr>
              <a:lnSpc>
                <a:spcPct val="110000"/>
              </a:lnSpc>
            </a:pPr>
            <a:r>
              <a:rPr lang="zh-CN" altLang="en-US" dirty="0" smtClean="0"/>
              <a:t>寒雨连江夜入吴</a:t>
            </a:r>
            <a:r>
              <a:rPr lang="en-US" dirty="0" smtClean="0"/>
              <a:t>,</a:t>
            </a:r>
            <a:r>
              <a:rPr lang="zh-CN" altLang="en-US" dirty="0" smtClean="0"/>
              <a:t>平明送客楚山孤。洛阳亲友如相问</a:t>
            </a:r>
            <a:r>
              <a:rPr lang="en-US" dirty="0" smtClean="0"/>
              <a:t>,</a:t>
            </a:r>
            <a:r>
              <a:rPr lang="zh-CN" altLang="en-US" dirty="0" smtClean="0"/>
              <a:t>一片冰心在玉壶。</a:t>
            </a:r>
          </a:p>
          <a:p>
            <a:pPr>
              <a:lnSpc>
                <a:spcPct val="110000"/>
              </a:lnSpc>
            </a:pPr>
            <a:r>
              <a:rPr lang="en-US" dirty="0" smtClean="0"/>
              <a:t>(5)</a:t>
            </a:r>
            <a:r>
              <a:rPr lang="en-US" altLang="zh-CN" dirty="0" smtClean="0"/>
              <a:t>《</a:t>
            </a:r>
            <a:r>
              <a:rPr lang="zh-CN" altLang="en-US" dirty="0" smtClean="0"/>
              <a:t>送元二使安西</a:t>
            </a:r>
            <a:r>
              <a:rPr lang="en-US" altLang="zh-CN" dirty="0" smtClean="0"/>
              <a:t>》</a:t>
            </a:r>
            <a:r>
              <a:rPr lang="zh-CN" altLang="en-US" dirty="0" smtClean="0"/>
              <a:t>唐</a:t>
            </a:r>
            <a:r>
              <a:rPr lang="en-US" dirty="0" smtClean="0"/>
              <a:t>·</a:t>
            </a:r>
            <a:r>
              <a:rPr lang="zh-CN" altLang="en-US" dirty="0" smtClean="0"/>
              <a:t>王维</a:t>
            </a:r>
          </a:p>
          <a:p>
            <a:pPr>
              <a:lnSpc>
                <a:spcPct val="110000"/>
              </a:lnSpc>
            </a:pPr>
            <a:r>
              <a:rPr lang="zh-CN" altLang="en-US" dirty="0" smtClean="0"/>
              <a:t>渭城朝雨浥轻尘</a:t>
            </a:r>
            <a:r>
              <a:rPr lang="en-US" dirty="0" smtClean="0"/>
              <a:t>,</a:t>
            </a:r>
            <a:r>
              <a:rPr lang="zh-CN" altLang="en-US" dirty="0" smtClean="0"/>
              <a:t>客舍青青柳色新。劝君更尽一杯酒</a:t>
            </a:r>
            <a:r>
              <a:rPr lang="en-US" dirty="0" smtClean="0"/>
              <a:t>,</a:t>
            </a:r>
            <a:r>
              <a:rPr lang="zh-CN" altLang="en-US" dirty="0" smtClean="0"/>
              <a:t>西出阳关无故人。</a:t>
            </a:r>
          </a:p>
          <a:p>
            <a:pPr>
              <a:lnSpc>
                <a:spcPct val="110000"/>
              </a:lnSpc>
            </a:pPr>
            <a:r>
              <a:rPr lang="en-US" dirty="0" smtClean="0"/>
              <a:t>(6)</a:t>
            </a:r>
            <a:r>
              <a:rPr lang="en-US" altLang="zh-CN" dirty="0" smtClean="0"/>
              <a:t>《</a:t>
            </a:r>
            <a:r>
              <a:rPr lang="zh-CN" altLang="en-US" dirty="0" smtClean="0"/>
              <a:t>送杜少府之任蜀州</a:t>
            </a:r>
            <a:r>
              <a:rPr lang="en-US" altLang="zh-CN" dirty="0" smtClean="0"/>
              <a:t>》</a:t>
            </a:r>
            <a:r>
              <a:rPr lang="zh-CN" altLang="en-US" dirty="0" smtClean="0"/>
              <a:t>唐</a:t>
            </a:r>
            <a:r>
              <a:rPr lang="en-US" dirty="0" smtClean="0"/>
              <a:t>·</a:t>
            </a:r>
            <a:r>
              <a:rPr lang="zh-CN" altLang="en-US" dirty="0" smtClean="0"/>
              <a:t>王勃</a:t>
            </a:r>
          </a:p>
          <a:p>
            <a:pPr>
              <a:lnSpc>
                <a:spcPct val="110000"/>
              </a:lnSpc>
            </a:pPr>
            <a:r>
              <a:rPr lang="zh-CN" altLang="en-US" dirty="0" smtClean="0"/>
              <a:t>城阙辅三秦</a:t>
            </a:r>
            <a:r>
              <a:rPr lang="en-US" dirty="0" smtClean="0"/>
              <a:t>,</a:t>
            </a:r>
            <a:r>
              <a:rPr lang="zh-CN" altLang="en-US" dirty="0" smtClean="0"/>
              <a:t>风烟望五津。与君离别意</a:t>
            </a:r>
            <a:r>
              <a:rPr lang="en-US" dirty="0" smtClean="0"/>
              <a:t>,</a:t>
            </a:r>
            <a:r>
              <a:rPr lang="zh-CN" altLang="en-US" dirty="0" smtClean="0"/>
              <a:t>同是宦游人。海内存知己</a:t>
            </a:r>
            <a:r>
              <a:rPr lang="en-US" dirty="0" smtClean="0"/>
              <a:t>,</a:t>
            </a:r>
            <a:r>
              <a:rPr lang="zh-CN" altLang="en-US" dirty="0" smtClean="0"/>
              <a:t>天涯若比邻。无为在歧路</a:t>
            </a:r>
            <a:r>
              <a:rPr lang="en-US" dirty="0" smtClean="0"/>
              <a:t>,</a:t>
            </a:r>
            <a:r>
              <a:rPr lang="zh-CN" altLang="en-US" dirty="0" smtClean="0"/>
              <a:t>儿女共沾巾。</a:t>
            </a:r>
          </a:p>
          <a:p>
            <a:pPr>
              <a:lnSpc>
                <a:spcPct val="110000"/>
              </a:lnSpc>
            </a:pPr>
            <a:r>
              <a:rPr lang="en-US" dirty="0" smtClean="0"/>
              <a:t>(7)</a:t>
            </a:r>
            <a:r>
              <a:rPr lang="en-US" altLang="zh-CN" dirty="0" smtClean="0"/>
              <a:t>《</a:t>
            </a:r>
            <a:r>
              <a:rPr lang="zh-CN" altLang="en-US" dirty="0" smtClean="0"/>
              <a:t>别董大</a:t>
            </a:r>
            <a:r>
              <a:rPr lang="en-US" altLang="zh-CN" dirty="0" smtClean="0"/>
              <a:t>》</a:t>
            </a:r>
            <a:r>
              <a:rPr lang="zh-CN" altLang="en-US" dirty="0" smtClean="0"/>
              <a:t>唐</a:t>
            </a:r>
            <a:r>
              <a:rPr lang="en-US" dirty="0" smtClean="0"/>
              <a:t>·</a:t>
            </a:r>
            <a:r>
              <a:rPr lang="zh-CN" altLang="en-US" dirty="0" smtClean="0"/>
              <a:t>高适</a:t>
            </a:r>
          </a:p>
          <a:p>
            <a:pPr>
              <a:lnSpc>
                <a:spcPct val="110000"/>
              </a:lnSpc>
            </a:pPr>
            <a:r>
              <a:rPr lang="zh-CN" altLang="en-US" dirty="0" smtClean="0"/>
              <a:t>千里黄云白日曛</a:t>
            </a:r>
            <a:r>
              <a:rPr lang="en-US" dirty="0" smtClean="0"/>
              <a:t>,</a:t>
            </a:r>
            <a:r>
              <a:rPr lang="zh-CN" altLang="en-US" dirty="0" smtClean="0"/>
              <a:t>北风吹雁雪纷纷。莫愁前路无知己</a:t>
            </a:r>
            <a:r>
              <a:rPr lang="en-US" dirty="0" smtClean="0"/>
              <a:t>,</a:t>
            </a:r>
            <a:r>
              <a:rPr lang="zh-CN" altLang="en-US" dirty="0" smtClean="0"/>
              <a:t>天下谁人不识君。</a:t>
            </a:r>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1" end="1"/>
                                            </p:txEl>
                                          </p:spTgt>
                                        </p:tgtEl>
                                        <p:attrNameLst>
                                          <p:attrName>style.visibility</p:attrName>
                                        </p:attrNameLst>
                                      </p:cBhvr>
                                      <p:to>
                                        <p:strVal val="visible"/>
                                      </p:to>
                                    </p:set>
                                    <p:animEffect transition="in" filter="blinds(horizontal)">
                                      <p:cBhvr>
                                        <p:cTn id="10" dur="500"/>
                                        <p:tgtEl>
                                          <p:spTgt spid="5">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5">
                                            <p:txEl>
                                              <p:pRg st="2" end="2"/>
                                            </p:txEl>
                                          </p:spTgt>
                                        </p:tgtEl>
                                        <p:attrNameLst>
                                          <p:attrName>style.visibility</p:attrName>
                                        </p:attrNameLst>
                                      </p:cBhvr>
                                      <p:to>
                                        <p:strVal val="visible"/>
                                      </p:to>
                                    </p:set>
                                    <p:animEffect transition="in" filter="blinds(horizontal)">
                                      <p:cBhvr>
                                        <p:cTn id="13" dur="500"/>
                                        <p:tgtEl>
                                          <p:spTgt spid="5">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5">
                                            <p:txEl>
                                              <p:pRg st="3" end="3"/>
                                            </p:txEl>
                                          </p:spTgt>
                                        </p:tgtEl>
                                        <p:attrNameLst>
                                          <p:attrName>style.visibility</p:attrName>
                                        </p:attrNameLst>
                                      </p:cBhvr>
                                      <p:to>
                                        <p:strVal val="visible"/>
                                      </p:to>
                                    </p:set>
                                    <p:animEffect transition="in" filter="blinds(horizontal)">
                                      <p:cBhvr>
                                        <p:cTn id="16" dur="500"/>
                                        <p:tgtEl>
                                          <p:spTgt spid="5">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5">
                                            <p:txEl>
                                              <p:pRg st="4" end="4"/>
                                            </p:txEl>
                                          </p:spTgt>
                                        </p:tgtEl>
                                        <p:attrNameLst>
                                          <p:attrName>style.visibility</p:attrName>
                                        </p:attrNameLst>
                                      </p:cBhvr>
                                      <p:to>
                                        <p:strVal val="visible"/>
                                      </p:to>
                                    </p:set>
                                    <p:animEffect transition="in" filter="blinds(horizontal)">
                                      <p:cBhvr>
                                        <p:cTn id="19" dur="500"/>
                                        <p:tgtEl>
                                          <p:spTgt spid="5">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5">
                                            <p:txEl>
                                              <p:pRg st="5" end="5"/>
                                            </p:txEl>
                                          </p:spTgt>
                                        </p:tgtEl>
                                        <p:attrNameLst>
                                          <p:attrName>style.visibility</p:attrName>
                                        </p:attrNameLst>
                                      </p:cBhvr>
                                      <p:to>
                                        <p:strVal val="visible"/>
                                      </p:to>
                                    </p:set>
                                    <p:animEffect transition="in" filter="blinds(horizontal)">
                                      <p:cBhvr>
                                        <p:cTn id="22" dur="500"/>
                                        <p:tgtEl>
                                          <p:spTgt spid="5">
                                            <p:txEl>
                                              <p:pRg st="5" end="5"/>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5">
                                            <p:txEl>
                                              <p:pRg st="6" end="6"/>
                                            </p:txEl>
                                          </p:spTgt>
                                        </p:tgtEl>
                                        <p:attrNameLst>
                                          <p:attrName>style.visibility</p:attrName>
                                        </p:attrNameLst>
                                      </p:cBhvr>
                                      <p:to>
                                        <p:strVal val="visible"/>
                                      </p:to>
                                    </p:set>
                                    <p:animEffect transition="in" filter="blinds(horizontal)">
                                      <p:cBhvr>
                                        <p:cTn id="25" dur="500"/>
                                        <p:tgtEl>
                                          <p:spTgt spid="5">
                                            <p:txEl>
                                              <p:pRg st="6" end="6"/>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5">
                                            <p:txEl>
                                              <p:pRg st="7" end="7"/>
                                            </p:txEl>
                                          </p:spTgt>
                                        </p:tgtEl>
                                        <p:attrNameLst>
                                          <p:attrName>style.visibility</p:attrName>
                                        </p:attrNameLst>
                                      </p:cBhvr>
                                      <p:to>
                                        <p:strVal val="visible"/>
                                      </p:to>
                                    </p:set>
                                    <p:animEffect transition="in" filter="blinds(horizontal)">
                                      <p:cBhvr>
                                        <p:cTn id="28" dur="500"/>
                                        <p:tgtEl>
                                          <p:spTgt spid="5">
                                            <p:txEl>
                                              <p:pRg st="7" end="7"/>
                                            </p:txEl>
                                          </p:spTgt>
                                        </p:tgtEl>
                                      </p:cBhvr>
                                    </p:animEffect>
                                  </p:childTnLst>
                                </p:cTn>
                              </p:par>
                            </p:childTnLst>
                          </p:cTn>
                        </p:par>
                      </p:childTnLst>
                    </p:cTn>
                  </p:par>
                </p:childTnLst>
              </p:cTn>
              <p:nextCondLst>
                <p:cond evt="onClick" delay="0">
                  <p:tgtEl>
                    <p:spTgt spid="6"/>
                  </p:tgtEl>
                </p:cond>
              </p:nextCondLst>
            </p:seq>
          </p:childTnLst>
        </p:cTn>
      </p:par>
    </p:tnLst>
    <p:bldLst>
      <p:bldP spid="5" grpId="0" uiExpand="1" build="p"/>
    </p:bldLst>
  </p:timing>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同台竞技</a:t>
            </a:r>
            <a:r>
              <a:rPr lang="en-US" dirty="0" smtClean="0"/>
              <a:t>,</a:t>
            </a:r>
            <a:r>
              <a:rPr lang="zh-CN" altLang="en-US" dirty="0" smtClean="0"/>
              <a:t>演诗词。</a:t>
            </a:r>
          </a:p>
          <a:p>
            <a:r>
              <a:rPr lang="zh-CN" altLang="en-US" dirty="0" smtClean="0"/>
              <a:t>请同学上讲台表演古诗词名句</a:t>
            </a:r>
            <a:r>
              <a:rPr lang="en-US" dirty="0" smtClean="0"/>
              <a:t>,</a:t>
            </a:r>
            <a:r>
              <a:rPr lang="zh-CN" altLang="en-US" dirty="0" smtClean="0"/>
              <a:t>其余同学猜测所表演的诗句。表演者可以用语言和动作来提示诗句含义</a:t>
            </a:r>
            <a:r>
              <a:rPr lang="en-US" dirty="0" smtClean="0"/>
              <a:t>,</a:t>
            </a:r>
            <a:r>
              <a:rPr lang="zh-CN" altLang="en-US" dirty="0" smtClean="0"/>
              <a:t>但语言提示不能过多。</a:t>
            </a:r>
            <a:endParaRPr lang="zh-CN" altLang="en-US" dirty="0"/>
          </a:p>
        </p:txBody>
      </p:sp>
    </p:spTree>
  </p:cSld>
  <p:clrMapOvr>
    <a:masterClrMapping/>
  </p:clrMapOvr>
  <p:timing>
    <p:tnLst>
      <p:par>
        <p:cTn id="1" dur="indefinite" restart="never" nodeType="tmRoot"/>
      </p:par>
    </p:tnLst>
  </p:timing>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23836" y="1357298"/>
            <a:ext cx="11144328" cy="857256"/>
          </a:xfrm>
        </p:spPr>
        <p:txBody>
          <a:bodyPr/>
          <a:lstStyle/>
          <a:p>
            <a:pPr>
              <a:lnSpc>
                <a:spcPct val="100000"/>
              </a:lnSpc>
            </a:pPr>
            <a:r>
              <a:rPr lang="en-US" dirty="0" smtClean="0"/>
              <a:t>(1)(</a:t>
            </a:r>
            <a:r>
              <a:rPr lang="zh-CN" altLang="en-US" dirty="0" smtClean="0"/>
              <a:t>作打开窗户、喝酒的动作。</a:t>
            </a:r>
            <a:r>
              <a:rPr lang="en-US" dirty="0" smtClean="0"/>
              <a:t>)</a:t>
            </a:r>
            <a:r>
              <a:rPr lang="zh-CN" altLang="en-US" dirty="0" smtClean="0"/>
              <a:t>开轩面场圃</a:t>
            </a:r>
            <a:r>
              <a:rPr lang="en-US" dirty="0" smtClean="0"/>
              <a:t>,</a:t>
            </a:r>
            <a:r>
              <a:rPr lang="zh-CN" altLang="en-US" dirty="0" smtClean="0"/>
              <a:t>把酒话桑麻。</a:t>
            </a:r>
          </a:p>
          <a:p>
            <a:pPr>
              <a:lnSpc>
                <a:spcPct val="100000"/>
              </a:lnSpc>
            </a:pPr>
            <a:r>
              <a:rPr lang="en-US" dirty="0" smtClean="0"/>
              <a:t>(2)(</a:t>
            </a:r>
            <a:r>
              <a:rPr lang="zh-CN" altLang="en-US" dirty="0" smtClean="0"/>
              <a:t>打醉拳</a:t>
            </a:r>
            <a:r>
              <a:rPr lang="en-US" dirty="0" smtClean="0"/>
              <a:t>,</a:t>
            </a:r>
            <a:r>
              <a:rPr lang="zh-CN" altLang="en-US" dirty="0" smtClean="0"/>
              <a:t>挥手说</a:t>
            </a:r>
            <a:r>
              <a:rPr lang="en-US" dirty="0" smtClean="0"/>
              <a:t>:“</a:t>
            </a:r>
            <a:r>
              <a:rPr lang="zh-CN" altLang="en-US" dirty="0" smtClean="0"/>
              <a:t>莫笑</a:t>
            </a:r>
            <a:r>
              <a:rPr lang="en-US" dirty="0" smtClean="0"/>
              <a:t>,</a:t>
            </a:r>
            <a:r>
              <a:rPr lang="zh-CN" altLang="en-US" dirty="0" smtClean="0"/>
              <a:t>打战去了。</a:t>
            </a:r>
            <a:r>
              <a:rPr lang="en-US" dirty="0" smtClean="0"/>
              <a:t>”)</a:t>
            </a:r>
            <a:r>
              <a:rPr lang="zh-CN" altLang="en-US" dirty="0" smtClean="0"/>
              <a:t>醉卧沙场君莫笑</a:t>
            </a:r>
            <a:r>
              <a:rPr lang="en-US" dirty="0" smtClean="0"/>
              <a:t>,</a:t>
            </a:r>
            <a:r>
              <a:rPr lang="zh-CN" altLang="en-US" dirty="0" smtClean="0"/>
              <a:t>古来征战几人回。</a:t>
            </a:r>
          </a:p>
          <a:p>
            <a:pPr>
              <a:lnSpc>
                <a:spcPct val="100000"/>
              </a:lnSpc>
            </a:pPr>
            <a:r>
              <a:rPr lang="en-US" dirty="0" smtClean="0"/>
              <a:t>(3)(</a:t>
            </a:r>
            <a:r>
              <a:rPr lang="zh-CN" altLang="en-US" dirty="0" smtClean="0"/>
              <a:t>抓头发</a:t>
            </a:r>
            <a:r>
              <a:rPr lang="en-US" dirty="0" smtClean="0"/>
              <a:t>,</a:t>
            </a:r>
            <a:r>
              <a:rPr lang="zh-CN" altLang="en-US" dirty="0" smtClean="0"/>
              <a:t>拿出发簪</a:t>
            </a:r>
            <a:r>
              <a:rPr lang="en-US" dirty="0" smtClean="0"/>
              <a:t>,</a:t>
            </a:r>
            <a:r>
              <a:rPr lang="zh-CN" altLang="en-US" dirty="0" smtClean="0"/>
              <a:t>却怎么也插不上去</a:t>
            </a:r>
            <a:r>
              <a:rPr lang="en-US" dirty="0" smtClean="0"/>
              <a:t>,</a:t>
            </a:r>
            <a:r>
              <a:rPr lang="zh-CN" altLang="en-US" dirty="0" smtClean="0"/>
              <a:t>最后扯下一根短发。</a:t>
            </a:r>
            <a:r>
              <a:rPr lang="en-US" dirty="0" smtClean="0"/>
              <a:t>)</a:t>
            </a:r>
            <a:r>
              <a:rPr lang="zh-CN" altLang="en-US" dirty="0" smtClean="0"/>
              <a:t>白头搔更短</a:t>
            </a:r>
            <a:r>
              <a:rPr lang="en-US" dirty="0" smtClean="0"/>
              <a:t>,</a:t>
            </a:r>
            <a:r>
              <a:rPr lang="zh-CN" altLang="en-US" dirty="0" smtClean="0"/>
              <a:t>浑欲不胜簪。</a:t>
            </a:r>
          </a:p>
          <a:p>
            <a:pPr>
              <a:lnSpc>
                <a:spcPct val="100000"/>
              </a:lnSpc>
            </a:pPr>
            <a:r>
              <a:rPr lang="en-US" dirty="0" smtClean="0"/>
              <a:t>(4)(</a:t>
            </a:r>
            <a:r>
              <a:rPr lang="zh-CN" altLang="en-US" dirty="0" smtClean="0"/>
              <a:t>作推门姿势</a:t>
            </a:r>
            <a:r>
              <a:rPr lang="en-US" dirty="0" smtClean="0"/>
              <a:t>,</a:t>
            </a:r>
            <a:r>
              <a:rPr lang="zh-CN" altLang="en-US" dirty="0" smtClean="0"/>
              <a:t>说</a:t>
            </a:r>
            <a:r>
              <a:rPr lang="en-US" dirty="0" smtClean="0"/>
              <a:t>:“</a:t>
            </a:r>
            <a:r>
              <a:rPr lang="zh-CN" altLang="en-US" dirty="0" smtClean="0"/>
              <a:t>有狗叫声</a:t>
            </a:r>
            <a:r>
              <a:rPr lang="en-US" dirty="0" smtClean="0"/>
              <a:t>,</a:t>
            </a:r>
            <a:r>
              <a:rPr lang="zh-CN" altLang="en-US" dirty="0" smtClean="0"/>
              <a:t>有人雪夜归来。</a:t>
            </a:r>
            <a:r>
              <a:rPr lang="en-US" dirty="0" smtClean="0"/>
              <a:t>”)</a:t>
            </a:r>
            <a:r>
              <a:rPr lang="zh-CN" altLang="en-US" dirty="0" smtClean="0"/>
              <a:t>柴门闻犬吠</a:t>
            </a:r>
            <a:r>
              <a:rPr lang="en-US" dirty="0" smtClean="0"/>
              <a:t>,</a:t>
            </a:r>
            <a:r>
              <a:rPr lang="zh-CN" altLang="en-US" dirty="0" smtClean="0"/>
              <a:t>风雪夜归人。</a:t>
            </a:r>
          </a:p>
          <a:p>
            <a:pPr>
              <a:lnSpc>
                <a:spcPct val="100000"/>
              </a:lnSpc>
            </a:pPr>
            <a:r>
              <a:rPr lang="en-US" dirty="0" smtClean="0"/>
              <a:t>(5)(</a:t>
            </a:r>
            <a:r>
              <a:rPr lang="zh-CN" altLang="en-US" dirty="0" smtClean="0"/>
              <a:t>戴上斗笠</a:t>
            </a:r>
            <a:r>
              <a:rPr lang="en-US" dirty="0" smtClean="0"/>
              <a:t>,</a:t>
            </a:r>
            <a:r>
              <a:rPr lang="zh-CN" altLang="en-US" dirty="0" smtClean="0"/>
              <a:t>披上衣服</a:t>
            </a:r>
            <a:r>
              <a:rPr lang="en-US" dirty="0" smtClean="0"/>
              <a:t>,</a:t>
            </a:r>
            <a:r>
              <a:rPr lang="zh-CN" altLang="en-US" dirty="0" smtClean="0"/>
              <a:t>拿出钓竿</a:t>
            </a:r>
            <a:r>
              <a:rPr lang="en-US" dirty="0" smtClean="0"/>
              <a:t>,</a:t>
            </a:r>
            <a:r>
              <a:rPr lang="zh-CN" altLang="en-US" dirty="0" smtClean="0"/>
              <a:t>神情悠闲自在。</a:t>
            </a:r>
            <a:r>
              <a:rPr lang="en-US" dirty="0" smtClean="0"/>
              <a:t>)</a:t>
            </a:r>
            <a:r>
              <a:rPr lang="zh-CN" altLang="en-US" dirty="0" smtClean="0"/>
              <a:t>孤舟蓑笠翁</a:t>
            </a:r>
            <a:r>
              <a:rPr lang="en-US" dirty="0" smtClean="0"/>
              <a:t>,</a:t>
            </a:r>
            <a:r>
              <a:rPr lang="zh-CN" altLang="en-US" dirty="0" smtClean="0"/>
              <a:t>独钓寒江雪。</a:t>
            </a:r>
          </a:p>
          <a:p>
            <a:pPr>
              <a:lnSpc>
                <a:spcPct val="100000"/>
              </a:lnSpc>
            </a:pPr>
            <a:r>
              <a:rPr lang="en-US" dirty="0" smtClean="0"/>
              <a:t>(6)(</a:t>
            </a:r>
            <a:r>
              <a:rPr lang="zh-CN" altLang="en-US" dirty="0" smtClean="0"/>
              <a:t>取出玩具刀向下砍去</a:t>
            </a:r>
            <a:r>
              <a:rPr lang="en-US" dirty="0" smtClean="0"/>
              <a:t>,</a:t>
            </a:r>
            <a:r>
              <a:rPr lang="zh-CN" altLang="en-US" dirty="0" smtClean="0"/>
              <a:t>举起酒杯作忧愁状。</a:t>
            </a:r>
            <a:r>
              <a:rPr lang="en-US" dirty="0" smtClean="0"/>
              <a:t>)</a:t>
            </a:r>
            <a:r>
              <a:rPr lang="zh-CN" altLang="en-US" dirty="0" smtClean="0"/>
              <a:t>抽刀断水水更流</a:t>
            </a:r>
            <a:r>
              <a:rPr lang="en-US" dirty="0" smtClean="0"/>
              <a:t>,</a:t>
            </a:r>
            <a:r>
              <a:rPr lang="zh-CN" altLang="en-US" dirty="0" smtClean="0"/>
              <a:t>举杯消愁愁更愁。</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Effect transition="in" filter="blinds(horizontal)">
                                      <p:cBhvr>
                                        <p:cTn id="19" dur="500"/>
                                        <p:tgtEl>
                                          <p:spTgt spid="3">
                                            <p:txEl>
                                              <p:pRg st="4" end="4"/>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3">
                                            <p:txEl>
                                              <p:pRg st="5" end="5"/>
                                            </p:txEl>
                                          </p:spTgt>
                                        </p:tgtEl>
                                        <p:attrNameLst>
                                          <p:attrName>style.visibility</p:attrName>
                                        </p:attrNameLst>
                                      </p:cBhvr>
                                      <p:to>
                                        <p:strVal val="visible"/>
                                      </p:to>
                                    </p:set>
                                    <p:animEffect transition="in" filter="blinds(horizontal)">
                                      <p:cBhvr>
                                        <p:cTn id="22" dur="500"/>
                                        <p:tgtEl>
                                          <p:spTgt spid="3">
                                            <p:txEl>
                                              <p:pRg st="5" end="5"/>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000108"/>
            <a:ext cx="10358510" cy="5214974"/>
          </a:xfrm>
        </p:spPr>
        <p:txBody>
          <a:bodyPr/>
          <a:lstStyle/>
          <a:p>
            <a:r>
              <a:rPr lang="en-US" dirty="0" smtClean="0"/>
              <a:t>2.</a:t>
            </a:r>
            <a:r>
              <a:rPr lang="zh-CN" altLang="en-US" dirty="0" smtClean="0"/>
              <a:t>读诗猜成语。</a:t>
            </a:r>
          </a:p>
          <a:p>
            <a:r>
              <a:rPr lang="en-US" dirty="0" smtClean="0"/>
              <a:t>①</a:t>
            </a:r>
            <a:r>
              <a:rPr lang="zh-CN" altLang="en-US" dirty="0" smtClean="0"/>
              <a:t>我劝天公重抖擞</a:t>
            </a:r>
            <a:r>
              <a:rPr lang="en-US" dirty="0" smtClean="0"/>
              <a:t>,</a:t>
            </a:r>
            <a:r>
              <a:rPr lang="zh-CN" altLang="en-US" dirty="0" smtClean="0"/>
              <a:t>不拘一格降人才</a:t>
            </a:r>
            <a:r>
              <a:rPr lang="zh-CN" altLang="en-US" dirty="0" smtClean="0"/>
              <a:t>。</a:t>
            </a:r>
            <a:r>
              <a:rPr lang="en-US" dirty="0" smtClean="0"/>
              <a:t>(		)</a:t>
            </a:r>
            <a:endParaRPr lang="zh-CN" altLang="en-US" dirty="0" smtClean="0"/>
          </a:p>
          <a:p>
            <a:r>
              <a:rPr lang="en-US" dirty="0" smtClean="0"/>
              <a:t>②</a:t>
            </a:r>
            <a:r>
              <a:rPr lang="zh-CN" altLang="en-US" dirty="0" smtClean="0"/>
              <a:t>怒发冲冠</a:t>
            </a:r>
            <a:r>
              <a:rPr lang="en-US" dirty="0" smtClean="0"/>
              <a:t>,</a:t>
            </a:r>
            <a:r>
              <a:rPr lang="zh-CN" altLang="en-US" dirty="0" smtClean="0"/>
              <a:t>凭栏处</a:t>
            </a:r>
            <a:r>
              <a:rPr lang="en-US" dirty="0" smtClean="0"/>
              <a:t>,</a:t>
            </a:r>
            <a:r>
              <a:rPr lang="zh-CN" altLang="en-US" dirty="0" smtClean="0"/>
              <a:t>潇潇雨歇。</a:t>
            </a:r>
            <a:r>
              <a:rPr lang="en-US" dirty="0" smtClean="0"/>
              <a:t> </a:t>
            </a:r>
            <a:r>
              <a:rPr lang="en-US" dirty="0" smtClean="0"/>
              <a:t>(		)</a:t>
            </a:r>
            <a:endParaRPr lang="zh-CN" altLang="en-US" dirty="0" smtClean="0"/>
          </a:p>
          <a:p>
            <a:r>
              <a:rPr lang="en-US" dirty="0" smtClean="0"/>
              <a:t>③</a:t>
            </a:r>
            <a:r>
              <a:rPr lang="zh-CN" altLang="en-US" dirty="0" smtClean="0"/>
              <a:t>郎骑竹马来</a:t>
            </a:r>
            <a:r>
              <a:rPr lang="en-US" dirty="0" smtClean="0"/>
              <a:t>,</a:t>
            </a:r>
            <a:r>
              <a:rPr lang="zh-CN" altLang="en-US" dirty="0" smtClean="0"/>
              <a:t>绕床弄青梅。</a:t>
            </a:r>
            <a:r>
              <a:rPr lang="en-US" dirty="0" smtClean="0"/>
              <a:t> </a:t>
            </a:r>
            <a:r>
              <a:rPr lang="en-US" dirty="0" smtClean="0"/>
              <a:t>(			)</a:t>
            </a:r>
            <a:endParaRPr lang="zh-CN" altLang="en-US" dirty="0" smtClean="0"/>
          </a:p>
          <a:p>
            <a:r>
              <a:rPr lang="en-US" dirty="0" smtClean="0"/>
              <a:t>④</a:t>
            </a:r>
            <a:r>
              <a:rPr lang="zh-CN" altLang="en-US" dirty="0" smtClean="0"/>
              <a:t>身无彩凤双飞翼</a:t>
            </a:r>
            <a:r>
              <a:rPr lang="en-US" dirty="0" smtClean="0"/>
              <a:t>,</a:t>
            </a:r>
            <a:r>
              <a:rPr lang="zh-CN" altLang="en-US" dirty="0" smtClean="0"/>
              <a:t>心有灵犀一点通</a:t>
            </a:r>
            <a:r>
              <a:rPr lang="zh-CN" altLang="en-US" dirty="0" smtClean="0"/>
              <a:t>。</a:t>
            </a:r>
            <a:r>
              <a:rPr lang="en-US" dirty="0" smtClean="0"/>
              <a:t>(		)</a:t>
            </a:r>
            <a:endParaRPr lang="zh-CN" altLang="en-US" dirty="0" smtClean="0"/>
          </a:p>
          <a:p>
            <a:r>
              <a:rPr lang="en-US" dirty="0" smtClean="0"/>
              <a:t>⑤</a:t>
            </a:r>
            <a:r>
              <a:rPr lang="zh-CN" altLang="en-US" dirty="0" smtClean="0"/>
              <a:t>山重水复疑无路</a:t>
            </a:r>
            <a:r>
              <a:rPr lang="en-US" dirty="0" smtClean="0"/>
              <a:t>,</a:t>
            </a:r>
            <a:r>
              <a:rPr lang="zh-CN" altLang="en-US" dirty="0" smtClean="0"/>
              <a:t>柳暗花明又一村</a:t>
            </a:r>
            <a:r>
              <a:rPr lang="zh-CN" altLang="en-US" dirty="0" smtClean="0"/>
              <a:t>。</a:t>
            </a:r>
            <a:r>
              <a:rPr lang="en-US" dirty="0" smtClean="0"/>
              <a:t>(		)(	          )</a:t>
            </a:r>
            <a:endParaRPr lang="zh-CN" altLang="en-US" dirty="0" smtClean="0"/>
          </a:p>
          <a:p>
            <a:r>
              <a:rPr lang="en-US" dirty="0" smtClean="0"/>
              <a:t>⑥</a:t>
            </a:r>
            <a:r>
              <a:rPr lang="zh-CN" altLang="en-US" dirty="0" smtClean="0"/>
              <a:t>去年今日此门中</a:t>
            </a:r>
            <a:r>
              <a:rPr lang="en-US" dirty="0" smtClean="0"/>
              <a:t>,</a:t>
            </a:r>
            <a:r>
              <a:rPr lang="zh-CN" altLang="en-US" dirty="0" smtClean="0"/>
              <a:t>人面桃花相映红</a:t>
            </a:r>
            <a:r>
              <a:rPr lang="zh-CN" altLang="en-US" dirty="0" smtClean="0"/>
              <a:t>。</a:t>
            </a:r>
            <a:r>
              <a:rPr lang="en-US" dirty="0" smtClean="0"/>
              <a:t>(		)</a:t>
            </a:r>
            <a:endParaRPr lang="zh-CN" altLang="en-US" dirty="0" smtClean="0"/>
          </a:p>
          <a:p>
            <a:r>
              <a:rPr lang="en-US" dirty="0" smtClean="0"/>
              <a:t>⑦</a:t>
            </a:r>
            <a:r>
              <a:rPr lang="zh-CN" altLang="en-US" dirty="0" smtClean="0"/>
              <a:t>老骥伏枥</a:t>
            </a:r>
            <a:r>
              <a:rPr lang="en-US" dirty="0" smtClean="0"/>
              <a:t>,</a:t>
            </a:r>
            <a:r>
              <a:rPr lang="zh-CN" altLang="en-US" dirty="0" smtClean="0"/>
              <a:t>志在千里</a:t>
            </a:r>
            <a:r>
              <a:rPr lang="en-US" dirty="0" smtClean="0"/>
              <a:t>,</a:t>
            </a:r>
            <a:r>
              <a:rPr lang="zh-CN" altLang="en-US" dirty="0" smtClean="0"/>
              <a:t>烈士暮年</a:t>
            </a:r>
            <a:r>
              <a:rPr lang="en-US" dirty="0" smtClean="0"/>
              <a:t>,</a:t>
            </a:r>
            <a:r>
              <a:rPr lang="zh-CN" altLang="en-US" dirty="0" smtClean="0"/>
              <a:t>壮心不已</a:t>
            </a:r>
            <a:r>
              <a:rPr lang="zh-CN" altLang="en-US" dirty="0" smtClean="0"/>
              <a:t>。</a:t>
            </a:r>
            <a:r>
              <a:rPr lang="en-US" dirty="0" smtClean="0"/>
              <a:t>(		)</a:t>
            </a:r>
            <a:endParaRPr lang="zh-CN" altLang="en-US" dirty="0" smtClean="0"/>
          </a:p>
          <a:p>
            <a:r>
              <a:rPr lang="en-US" dirty="0" smtClean="0"/>
              <a:t>⑧</a:t>
            </a:r>
            <a:r>
              <a:rPr lang="zh-CN" altLang="en-US" dirty="0" smtClean="0"/>
              <a:t>人有悲欢离合</a:t>
            </a:r>
            <a:r>
              <a:rPr lang="en-US" dirty="0" smtClean="0"/>
              <a:t>,</a:t>
            </a:r>
            <a:r>
              <a:rPr lang="zh-CN" altLang="en-US" dirty="0" smtClean="0"/>
              <a:t>月有阴晴圆缺。</a:t>
            </a:r>
            <a:r>
              <a:rPr lang="en-US" dirty="0" smtClean="0"/>
              <a:t> </a:t>
            </a:r>
            <a:r>
              <a:rPr lang="en-US" dirty="0" smtClean="0"/>
              <a:t>(		  )</a:t>
            </a:r>
            <a:endParaRPr lang="zh-CN" altLang="en-US" dirty="0"/>
          </a:p>
        </p:txBody>
      </p:sp>
      <p:sp>
        <p:nvSpPr>
          <p:cNvPr id="3" name="文本占位符 2"/>
          <p:cNvSpPr>
            <a:spLocks noGrp="1"/>
          </p:cNvSpPr>
          <p:nvPr>
            <p:ph type="body" sz="quarter" idx="11"/>
          </p:nvPr>
        </p:nvSpPr>
        <p:spPr>
          <a:xfrm>
            <a:off x="6810380" y="1643050"/>
            <a:ext cx="2428892" cy="857256"/>
          </a:xfrm>
        </p:spPr>
        <p:txBody>
          <a:bodyPr/>
          <a:lstStyle/>
          <a:p>
            <a:r>
              <a:rPr lang="zh-CN" altLang="en-US" dirty="0" smtClean="0"/>
              <a:t>不拘一格</a:t>
            </a:r>
            <a:endParaRPr lang="zh-CN" altLang="en-US" dirty="0"/>
          </a:p>
        </p:txBody>
      </p:sp>
      <p:sp>
        <p:nvSpPr>
          <p:cNvPr id="4"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5" name="文本占位符 2"/>
          <p:cNvSpPr txBox="1">
            <a:spLocks/>
          </p:cNvSpPr>
          <p:nvPr/>
        </p:nvSpPr>
        <p:spPr>
          <a:xfrm>
            <a:off x="5953124" y="2285992"/>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怒发冲冠</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2"/>
          <p:cNvSpPr txBox="1">
            <a:spLocks/>
          </p:cNvSpPr>
          <p:nvPr/>
        </p:nvSpPr>
        <p:spPr>
          <a:xfrm>
            <a:off x="5810248" y="2928934"/>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青梅竹马</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7" name="文本占位符 2"/>
          <p:cNvSpPr txBox="1">
            <a:spLocks/>
          </p:cNvSpPr>
          <p:nvPr/>
        </p:nvSpPr>
        <p:spPr>
          <a:xfrm>
            <a:off x="6881818" y="3571876"/>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心有灵犀</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2"/>
          <p:cNvSpPr txBox="1">
            <a:spLocks/>
          </p:cNvSpPr>
          <p:nvPr/>
        </p:nvSpPr>
        <p:spPr>
          <a:xfrm>
            <a:off x="6881818" y="4214818"/>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山重水复</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9" name="文本占位符 2"/>
          <p:cNvSpPr txBox="1">
            <a:spLocks/>
          </p:cNvSpPr>
          <p:nvPr/>
        </p:nvSpPr>
        <p:spPr>
          <a:xfrm>
            <a:off x="8739206" y="4214818"/>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柳暗花明</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0" name="文本占位符 2"/>
          <p:cNvSpPr txBox="1">
            <a:spLocks/>
          </p:cNvSpPr>
          <p:nvPr/>
        </p:nvSpPr>
        <p:spPr>
          <a:xfrm>
            <a:off x="6881818" y="4857760"/>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人面桃花</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2"/>
          <p:cNvSpPr txBox="1">
            <a:spLocks/>
          </p:cNvSpPr>
          <p:nvPr/>
        </p:nvSpPr>
        <p:spPr>
          <a:xfrm>
            <a:off x="7810512" y="5500702"/>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老骥伏枥</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2" name="文本占位符 2"/>
          <p:cNvSpPr txBox="1">
            <a:spLocks/>
          </p:cNvSpPr>
          <p:nvPr/>
        </p:nvSpPr>
        <p:spPr>
          <a:xfrm>
            <a:off x="6167438" y="6143644"/>
            <a:ext cx="2428892" cy="857256"/>
          </a:xfrm>
          <a:prstGeom prst="rect">
            <a:avLst/>
          </a:prstGeom>
        </p:spPr>
        <p:txBody>
          <a:bodyPr/>
          <a:lstStyle/>
          <a:p>
            <a:pPr lvl="0" indent="72000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悲欢离合</a:t>
            </a:r>
            <a:endParaRPr kumimoji="0" lang="zh-CN" altLang="en-US" sz="2800" b="1" i="0" u="none"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5">
                                            <p:txEl>
                                              <p:pRg st="0" end="0"/>
                                            </p:txEl>
                                          </p:spTgt>
                                        </p:tgtEl>
                                        <p:attrNameLst>
                                          <p:attrName>style.visibility</p:attrName>
                                        </p:attrNameLst>
                                      </p:cBhvr>
                                      <p:to>
                                        <p:strVal val="visible"/>
                                      </p:to>
                                    </p:set>
                                    <p:animEffect transition="in" filter="blinds(horizontal)">
                                      <p:cBhvr>
                                        <p:cTn id="10" dur="500"/>
                                        <p:tgtEl>
                                          <p:spTgt spid="5">
                                            <p:txEl>
                                              <p:pRg st="0" end="0"/>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6">
                                            <p:txEl>
                                              <p:pRg st="0" end="0"/>
                                            </p:txEl>
                                          </p:spTgt>
                                        </p:tgtEl>
                                        <p:attrNameLst>
                                          <p:attrName>style.visibility</p:attrName>
                                        </p:attrNameLst>
                                      </p:cBhvr>
                                      <p:to>
                                        <p:strVal val="visible"/>
                                      </p:to>
                                    </p:set>
                                    <p:animEffect transition="in" filter="blinds(horizontal)">
                                      <p:cBhvr>
                                        <p:cTn id="13" dur="500"/>
                                        <p:tgtEl>
                                          <p:spTgt spid="6">
                                            <p:txEl>
                                              <p:pRg st="0" end="0"/>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7">
                                            <p:txEl>
                                              <p:pRg st="0" end="0"/>
                                            </p:txEl>
                                          </p:spTgt>
                                        </p:tgtEl>
                                        <p:attrNameLst>
                                          <p:attrName>style.visibility</p:attrName>
                                        </p:attrNameLst>
                                      </p:cBhvr>
                                      <p:to>
                                        <p:strVal val="visible"/>
                                      </p:to>
                                    </p:set>
                                    <p:animEffect transition="in" filter="blinds(horizontal)">
                                      <p:cBhvr>
                                        <p:cTn id="16" dur="500"/>
                                        <p:tgtEl>
                                          <p:spTgt spid="7">
                                            <p:txEl>
                                              <p:pRg st="0" end="0"/>
                                            </p:txEl>
                                          </p:spTgt>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8">
                                            <p:txEl>
                                              <p:pRg st="0" end="0"/>
                                            </p:txEl>
                                          </p:spTgt>
                                        </p:tgtEl>
                                        <p:attrNameLst>
                                          <p:attrName>style.visibility</p:attrName>
                                        </p:attrNameLst>
                                      </p:cBhvr>
                                      <p:to>
                                        <p:strVal val="visible"/>
                                      </p:to>
                                    </p:set>
                                    <p:animEffect transition="in" filter="blinds(horizontal)">
                                      <p:cBhvr>
                                        <p:cTn id="19" dur="500"/>
                                        <p:tgtEl>
                                          <p:spTgt spid="8">
                                            <p:txEl>
                                              <p:pRg st="0" end="0"/>
                                            </p:txEl>
                                          </p:spTgt>
                                        </p:tgtEl>
                                      </p:cBhvr>
                                    </p:animEffect>
                                  </p:childTnLst>
                                </p:cTn>
                              </p:par>
                              <p:par>
                                <p:cTn id="20" presetID="3" presetClass="entr" presetSubtype="10" fill="hold" grpId="0" nodeType="withEffect">
                                  <p:stCondLst>
                                    <p:cond delay="0"/>
                                  </p:stCondLst>
                                  <p:childTnLst>
                                    <p:set>
                                      <p:cBhvr>
                                        <p:cTn id="21" dur="1" fill="hold">
                                          <p:stCondLst>
                                            <p:cond delay="0"/>
                                          </p:stCondLst>
                                        </p:cTn>
                                        <p:tgtEl>
                                          <p:spTgt spid="9">
                                            <p:txEl>
                                              <p:pRg st="0" end="0"/>
                                            </p:txEl>
                                          </p:spTgt>
                                        </p:tgtEl>
                                        <p:attrNameLst>
                                          <p:attrName>style.visibility</p:attrName>
                                        </p:attrNameLst>
                                      </p:cBhvr>
                                      <p:to>
                                        <p:strVal val="visible"/>
                                      </p:to>
                                    </p:set>
                                    <p:animEffect transition="in" filter="blinds(horizontal)">
                                      <p:cBhvr>
                                        <p:cTn id="22" dur="500"/>
                                        <p:tgtEl>
                                          <p:spTgt spid="9">
                                            <p:txEl>
                                              <p:pRg st="0" end="0"/>
                                            </p:txEl>
                                          </p:spTgt>
                                        </p:tgtEl>
                                      </p:cBhvr>
                                    </p:animEffect>
                                  </p:childTnLst>
                                </p:cTn>
                              </p:par>
                              <p:par>
                                <p:cTn id="23" presetID="3" presetClass="entr" presetSubtype="10" fill="hold" grpId="0" nodeType="withEffect">
                                  <p:stCondLst>
                                    <p:cond delay="0"/>
                                  </p:stCondLst>
                                  <p:childTnLst>
                                    <p:set>
                                      <p:cBhvr>
                                        <p:cTn id="24" dur="1" fill="hold">
                                          <p:stCondLst>
                                            <p:cond delay="0"/>
                                          </p:stCondLst>
                                        </p:cTn>
                                        <p:tgtEl>
                                          <p:spTgt spid="10">
                                            <p:txEl>
                                              <p:pRg st="0" end="0"/>
                                            </p:txEl>
                                          </p:spTgt>
                                        </p:tgtEl>
                                        <p:attrNameLst>
                                          <p:attrName>style.visibility</p:attrName>
                                        </p:attrNameLst>
                                      </p:cBhvr>
                                      <p:to>
                                        <p:strVal val="visible"/>
                                      </p:to>
                                    </p:set>
                                    <p:animEffect transition="in" filter="blinds(horizontal)">
                                      <p:cBhvr>
                                        <p:cTn id="25" dur="500"/>
                                        <p:tgtEl>
                                          <p:spTgt spid="10">
                                            <p:txEl>
                                              <p:pRg st="0" end="0"/>
                                            </p:txEl>
                                          </p:spTgt>
                                        </p:tgtEl>
                                      </p:cBhvr>
                                    </p:animEffect>
                                  </p:childTnLst>
                                </p:cTn>
                              </p:par>
                              <p:par>
                                <p:cTn id="26" presetID="3" presetClass="entr" presetSubtype="10" fill="hold" grpId="0" nodeType="withEffect">
                                  <p:stCondLst>
                                    <p:cond delay="0"/>
                                  </p:stCondLst>
                                  <p:childTnLst>
                                    <p:set>
                                      <p:cBhvr>
                                        <p:cTn id="27" dur="1" fill="hold">
                                          <p:stCondLst>
                                            <p:cond delay="0"/>
                                          </p:stCondLst>
                                        </p:cTn>
                                        <p:tgtEl>
                                          <p:spTgt spid="11">
                                            <p:txEl>
                                              <p:pRg st="0" end="0"/>
                                            </p:txEl>
                                          </p:spTgt>
                                        </p:tgtEl>
                                        <p:attrNameLst>
                                          <p:attrName>style.visibility</p:attrName>
                                        </p:attrNameLst>
                                      </p:cBhvr>
                                      <p:to>
                                        <p:strVal val="visible"/>
                                      </p:to>
                                    </p:set>
                                    <p:animEffect transition="in" filter="blinds(horizontal)">
                                      <p:cBhvr>
                                        <p:cTn id="28" dur="500"/>
                                        <p:tgtEl>
                                          <p:spTgt spid="11">
                                            <p:txEl>
                                              <p:pRg st="0" end="0"/>
                                            </p:txEl>
                                          </p:spTgt>
                                        </p:tgtEl>
                                      </p:cBhvr>
                                    </p:animEffect>
                                  </p:childTnLst>
                                </p:cTn>
                              </p:par>
                              <p:par>
                                <p:cTn id="29" presetID="3" presetClass="entr" presetSubtype="10" fill="hold" grpId="0" nodeType="withEffect">
                                  <p:stCondLst>
                                    <p:cond delay="0"/>
                                  </p:stCondLst>
                                  <p:childTnLst>
                                    <p:set>
                                      <p:cBhvr>
                                        <p:cTn id="30" dur="1" fill="hold">
                                          <p:stCondLst>
                                            <p:cond delay="0"/>
                                          </p:stCondLst>
                                        </p:cTn>
                                        <p:tgtEl>
                                          <p:spTgt spid="12">
                                            <p:txEl>
                                              <p:pRg st="0" end="0"/>
                                            </p:txEl>
                                          </p:spTgt>
                                        </p:tgtEl>
                                        <p:attrNameLst>
                                          <p:attrName>style.visibility</p:attrName>
                                        </p:attrNameLst>
                                      </p:cBhvr>
                                      <p:to>
                                        <p:strVal val="visible"/>
                                      </p:to>
                                    </p:set>
                                    <p:animEffect transition="in" filter="blinds(horizontal)">
                                      <p:cBhvr>
                                        <p:cTn id="31" dur="500"/>
                                        <p:tgtEl>
                                          <p:spTgt spid="12">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P spid="5" grpId="0" build="p"/>
      <p:bldP spid="6" grpId="0" build="p"/>
      <p:bldP spid="7" grpId="0" build="p"/>
      <p:bldP spid="8" grpId="0" build="p"/>
      <p:bldP spid="9" grpId="0" build="p"/>
      <p:bldP spid="10" grpId="0" build="p"/>
      <p:bldP spid="11" grpId="0" build="p"/>
      <p:bldP spid="12" grpId="0" build="p"/>
    </p:bldLst>
  </p:timing>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pic>
        <p:nvPicPr>
          <p:cNvPr id="18" name="18DXAYWRJ8XDYT14.eps" descr="id:2147497305;FounderCES"/>
          <p:cNvPicPr/>
          <p:nvPr/>
        </p:nvPicPr>
        <p:blipFill>
          <a:blip r:embed="rId2"/>
          <a:stretch>
            <a:fillRect/>
          </a:stretch>
        </p:blipFill>
        <p:spPr>
          <a:xfrm>
            <a:off x="3452794" y="2000240"/>
            <a:ext cx="4500594" cy="3298196"/>
          </a:xfrm>
          <a:prstGeom prst="rect">
            <a:avLst/>
          </a:prstGeom>
        </p:spPr>
      </p:pic>
    </p:spTree>
  </p:cSld>
  <p:clrMapOvr>
    <a:masterClrMapping/>
  </p:clrMapOvr>
  <p:timing>
    <p:tnLst>
      <p:par>
        <p:cTn id="1" dur="indefinite" restart="never" nodeType="tmRoot"/>
      </p:par>
    </p:tnLst>
  </p:timing>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 xmlns:a16="http://schemas.microsoft.com/office/drawing/2014/main"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 xmlns:a16="http://schemas.microsoft.com/office/drawing/2014/main"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 xmlns:a16="http://schemas.microsoft.com/office/drawing/2014/main"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ma14="http://schemas.microsoft.com/office/mac/drawingml/2011/main" xmlns=""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 xmlns:a16="http://schemas.microsoft.com/office/drawing/2014/main"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 xmlns:a16="http://schemas.microsoft.com/office/drawing/2014/main"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 xmlns:a16="http://schemas.microsoft.com/office/drawing/2014/main"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 xmlns:a16="http://schemas.microsoft.com/office/drawing/2014/main"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 xmlns:a16="http://schemas.microsoft.com/office/drawing/2014/main"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 xmlns:a16="http://schemas.microsoft.com/office/drawing/2014/main"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 xmlns:a16="http://schemas.microsoft.com/office/drawing/2014/main"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 xmlns:a16="http://schemas.microsoft.com/office/drawing/2014/main"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 xmlns:p14="http://schemas.microsoft.com/office/powerpoint/2010/main"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523836" y="1785926"/>
            <a:ext cx="11072890" cy="1857388"/>
          </a:xfrm>
        </p:spPr>
        <p:txBody>
          <a:bodyPr/>
          <a:lstStyle/>
          <a:p>
            <a:pPr algn="ctr"/>
            <a:r>
              <a:rPr lang="zh-CN" altLang="en-US" dirty="0" smtClean="0"/>
              <a:t>梅尧臣的诗袋</a:t>
            </a:r>
          </a:p>
          <a:p>
            <a:r>
              <a:rPr lang="zh-CN" altLang="en-US" dirty="0" smtClean="0"/>
              <a:t>北宋有位著名诗人</a:t>
            </a:r>
            <a:r>
              <a:rPr lang="en-US" dirty="0" smtClean="0"/>
              <a:t>,</a:t>
            </a:r>
            <a:r>
              <a:rPr lang="zh-CN" altLang="en-US" dirty="0" smtClean="0"/>
              <a:t>叫梅尧臣</a:t>
            </a:r>
            <a:r>
              <a:rPr lang="en-US" dirty="0" smtClean="0"/>
              <a:t>,</a:t>
            </a:r>
            <a:r>
              <a:rPr lang="zh-CN" altLang="en-US" dirty="0" smtClean="0"/>
              <a:t>诗写得又好又快。有一次</a:t>
            </a:r>
            <a:r>
              <a:rPr lang="en-US" dirty="0" smtClean="0"/>
              <a:t>,</a:t>
            </a:r>
            <a:r>
              <a:rPr lang="zh-CN" altLang="en-US" dirty="0" smtClean="0"/>
              <a:t>他同几位文人朋友一道乘船到一个地方。船开得很慢</a:t>
            </a:r>
            <a:r>
              <a:rPr lang="en-US" dirty="0" smtClean="0"/>
              <a:t>,</a:t>
            </a:r>
            <a:r>
              <a:rPr lang="zh-CN" altLang="en-US" dirty="0" smtClean="0"/>
              <a:t>大家觉得寂寞无聊</a:t>
            </a:r>
            <a:r>
              <a:rPr lang="en-US" dirty="0" smtClean="0"/>
              <a:t>,</a:t>
            </a:r>
            <a:r>
              <a:rPr lang="zh-CN" altLang="en-US" dirty="0" smtClean="0"/>
              <a:t>就聚在一起吟诗、对对子。一个诗题刚出来</a:t>
            </a:r>
            <a:r>
              <a:rPr lang="en-US" dirty="0" smtClean="0"/>
              <a:t>,</a:t>
            </a:r>
            <a:r>
              <a:rPr lang="zh-CN" altLang="en-US" dirty="0" smtClean="0"/>
              <a:t>当别人还在皱着眉头苦思冥想时</a:t>
            </a:r>
            <a:r>
              <a:rPr lang="en-US" dirty="0" smtClean="0"/>
              <a:t>,</a:t>
            </a:r>
            <a:r>
              <a:rPr lang="zh-CN" altLang="en-US" dirty="0" smtClean="0"/>
              <a:t>梅尧臣已经一边吟诵一边提笔写出一首绝妙的好诗来。人人都惊叹梅尧臣有</a:t>
            </a:r>
            <a:r>
              <a:rPr lang="en-US" dirty="0" smtClean="0"/>
              <a:t>“</a:t>
            </a:r>
            <a:r>
              <a:rPr lang="zh-CN" altLang="en-US" dirty="0" smtClean="0"/>
              <a:t>一肚皮好诗</a:t>
            </a:r>
            <a:r>
              <a:rPr lang="en-US" dirty="0" smtClean="0"/>
              <a:t>”</a:t>
            </a:r>
            <a:r>
              <a:rPr lang="zh-CN" altLang="en-US" dirty="0" smtClean="0"/>
              <a:t>。不久</a:t>
            </a:r>
            <a:r>
              <a:rPr lang="en-US" dirty="0" smtClean="0"/>
              <a:t>,</a:t>
            </a:r>
            <a:r>
              <a:rPr lang="zh-CN" altLang="en-US" dirty="0" smtClean="0"/>
              <a:t>人们就发现了其中的秘密。大家发现梅尧臣身边有一个布袋</a:t>
            </a:r>
            <a:r>
              <a:rPr lang="en-US" dirty="0" smtClean="0"/>
              <a:t>,</a:t>
            </a:r>
            <a:r>
              <a:rPr lang="zh-CN" altLang="en-US" dirty="0" smtClean="0"/>
              <a:t>他不管是靠在船舱休息</a:t>
            </a:r>
            <a:r>
              <a:rPr lang="en-US" dirty="0" smtClean="0"/>
              <a:t>,</a:t>
            </a:r>
            <a:r>
              <a:rPr lang="zh-CN" altLang="en-US" dirty="0" smtClean="0"/>
              <a:t>默默地看江面美丽的景色</a:t>
            </a:r>
            <a:r>
              <a:rPr lang="en-US" dirty="0" smtClean="0"/>
              <a:t>,</a:t>
            </a:r>
            <a:r>
              <a:rPr lang="zh-CN" altLang="en-US" dirty="0" smtClean="0"/>
              <a:t>还是上岸游玩、谈笑</a:t>
            </a:r>
            <a:r>
              <a:rPr lang="en-US" dirty="0" smtClean="0"/>
              <a:t>,</a:t>
            </a:r>
            <a:r>
              <a:rPr lang="zh-CN" altLang="en-US" dirty="0" smtClean="0"/>
              <a:t>甚至在吃饭、睡觉时</a:t>
            </a:r>
            <a:r>
              <a:rPr lang="en-US" dirty="0" smtClean="0"/>
              <a:t>,</a:t>
            </a:r>
            <a:r>
              <a:rPr lang="zh-CN" altLang="en-US" dirty="0" smtClean="0"/>
              <a:t>常常会突然掏出一张</a:t>
            </a:r>
            <a:r>
              <a:rPr lang="zh-CN" altLang="en-US" dirty="0" smtClean="0"/>
              <a:t>小</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文本占位符 3"/>
          <p:cNvSpPr>
            <a:spLocks noGrp="1"/>
          </p:cNvSpPr>
          <p:nvPr>
            <p:ph type="body" sz="quarter" idx="10"/>
          </p:nvPr>
        </p:nvSpPr>
        <p:spPr/>
        <p:txBody>
          <a:bodyPr/>
          <a:lstStyle/>
          <a:p>
            <a:pPr indent="0"/>
            <a:r>
              <a:rPr lang="zh-CN" altLang="en-US" dirty="0" smtClean="0"/>
              <a:t>纸片儿</a:t>
            </a:r>
            <a:r>
              <a:rPr lang="en-US" dirty="0" smtClean="0"/>
              <a:t>,</a:t>
            </a:r>
            <a:r>
              <a:rPr lang="zh-CN" altLang="en-US" dirty="0" smtClean="0"/>
              <a:t>在上面写些什么</a:t>
            </a:r>
            <a:r>
              <a:rPr lang="en-US" dirty="0" smtClean="0"/>
              <a:t>,</a:t>
            </a:r>
            <a:r>
              <a:rPr lang="zh-CN" altLang="en-US" dirty="0" smtClean="0"/>
              <a:t>然后塞进那个小布袋里去。有人趁梅尧臣不注意时打开布袋</a:t>
            </a:r>
            <a:r>
              <a:rPr lang="en-US" dirty="0" smtClean="0"/>
              <a:t>,</a:t>
            </a:r>
            <a:r>
              <a:rPr lang="zh-CN" altLang="en-US" dirty="0" smtClean="0"/>
              <a:t>一看</a:t>
            </a:r>
            <a:r>
              <a:rPr lang="en-US" dirty="0" smtClean="0"/>
              <a:t>,</a:t>
            </a:r>
            <a:r>
              <a:rPr lang="zh-CN" altLang="en-US" dirty="0" smtClean="0"/>
              <a:t>原来里面的小纸片上写的全是妙言佳句</a:t>
            </a:r>
            <a:r>
              <a:rPr lang="en-US" dirty="0" smtClean="0"/>
              <a:t>——</a:t>
            </a:r>
            <a:r>
              <a:rPr lang="zh-CN" altLang="en-US" dirty="0" smtClean="0"/>
              <a:t>大家终于明白</a:t>
            </a:r>
            <a:r>
              <a:rPr lang="en-US" dirty="0" smtClean="0"/>
              <a:t>,</a:t>
            </a:r>
            <a:r>
              <a:rPr lang="zh-CN" altLang="en-US" dirty="0" smtClean="0"/>
              <a:t>梅尧臣时时都在认真观察、思考</a:t>
            </a:r>
            <a:r>
              <a:rPr lang="en-US" dirty="0" smtClean="0"/>
              <a:t>,</a:t>
            </a:r>
            <a:r>
              <a:rPr lang="zh-CN" altLang="en-US" dirty="0" smtClean="0"/>
              <a:t>在积累材料</a:t>
            </a:r>
            <a:r>
              <a:rPr lang="en-US" dirty="0" smtClean="0"/>
              <a:t>,</a:t>
            </a:r>
            <a:r>
              <a:rPr lang="zh-CN" altLang="en-US" dirty="0" smtClean="0"/>
              <a:t>时时都在锤炼语言。他提笔就能写出绝妙好诗的原因就在这里。</a:t>
            </a:r>
          </a:p>
          <a:p>
            <a:endParaRPr lang="zh-CN" altLang="en-US" dirty="0"/>
          </a:p>
        </p:txBody>
      </p:sp>
    </p:spTree>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14554"/>
            <a:ext cx="11001452" cy="4357718"/>
          </a:xfrm>
        </p:spPr>
        <p:txBody>
          <a:bodyPr/>
          <a:lstStyle/>
          <a:p>
            <a:r>
              <a:rPr lang="zh-CN" altLang="en-US" dirty="0" smtClean="0"/>
              <a:t>我国是一个诗的国度</a:t>
            </a:r>
            <a:r>
              <a:rPr lang="en-US" dirty="0" smtClean="0"/>
              <a:t>,</a:t>
            </a:r>
            <a:r>
              <a:rPr lang="zh-CN" altLang="en-US" dirty="0" smtClean="0"/>
              <a:t>诗歌的历史源远流长</a:t>
            </a:r>
            <a:r>
              <a:rPr lang="en-US" dirty="0" smtClean="0"/>
              <a:t>,</a:t>
            </a:r>
            <a:r>
              <a:rPr lang="zh-CN" altLang="en-US" dirty="0" smtClean="0"/>
              <a:t>名家辈出</a:t>
            </a:r>
            <a:r>
              <a:rPr lang="en-US" dirty="0" smtClean="0"/>
              <a:t>,</a:t>
            </a:r>
            <a:r>
              <a:rPr lang="zh-CN" altLang="en-US" dirty="0" smtClean="0"/>
              <a:t>佳作纷呈</a:t>
            </a:r>
            <a:r>
              <a:rPr lang="en-US" dirty="0" smtClean="0"/>
              <a:t>,</a:t>
            </a:r>
            <a:r>
              <a:rPr lang="zh-CN" altLang="en-US" dirty="0" smtClean="0"/>
              <a:t>卷帙浩繁。今天</a:t>
            </a:r>
            <a:r>
              <a:rPr lang="en-US" dirty="0" smtClean="0"/>
              <a:t>,</a:t>
            </a:r>
            <a:r>
              <a:rPr lang="zh-CN" altLang="en-US" dirty="0" smtClean="0"/>
              <a:t>让我们一起漫步于古诗苑</a:t>
            </a:r>
            <a:r>
              <a:rPr lang="en-US" dirty="0" smtClean="0"/>
              <a:t>,</a:t>
            </a:r>
            <a:r>
              <a:rPr lang="zh-CN" altLang="en-US" dirty="0" smtClean="0"/>
              <a:t>含英咀华</a:t>
            </a:r>
            <a:r>
              <a:rPr lang="en-US" dirty="0" smtClean="0"/>
              <a:t>,</a:t>
            </a:r>
            <a:r>
              <a:rPr lang="zh-CN" altLang="en-US" dirty="0" smtClean="0"/>
              <a:t>接受一次美的洗礼吧。</a:t>
            </a:r>
            <a:endParaRPr lang="zh-CN" altLang="en-US" dirty="0"/>
          </a:p>
        </p:txBody>
      </p:sp>
      <p:sp>
        <p:nvSpPr>
          <p:cNvPr id="4" name="文本占位符 1">
            <a:extLst>
              <a:ext uri="{FF2B5EF4-FFF2-40B4-BE49-F238E27FC236}">
                <a16:creationId xmlns="" xmlns:a16="http://schemas.microsoft.com/office/drawing/2014/main"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 xmlns:p14="http://schemas.microsoft.com/office/powerpoint/2010/main" val="413513040"/>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715700" cy="1857388"/>
          </a:xfrm>
        </p:spPr>
        <p:txBody>
          <a:bodyPr/>
          <a:lstStyle/>
          <a:p>
            <a:r>
              <a:rPr lang="en-US" dirty="0" smtClean="0"/>
              <a:t>1.</a:t>
            </a:r>
            <a:r>
              <a:rPr lang="zh-CN" altLang="en-US" dirty="0" smtClean="0"/>
              <a:t>诗句接力赛。</a:t>
            </a:r>
          </a:p>
          <a:p>
            <a:r>
              <a:rPr lang="en-US" dirty="0" smtClean="0"/>
              <a:t>(1)</a:t>
            </a:r>
            <a:r>
              <a:rPr lang="zh-CN" altLang="en-US" u="sng" dirty="0" smtClean="0"/>
              <a:t>　</a:t>
            </a:r>
            <a:r>
              <a:rPr lang="en-US" altLang="zh-CN" u="sng" dirty="0" smtClean="0"/>
              <a:t>		</a:t>
            </a:r>
            <a:r>
              <a:rPr lang="zh-CN" altLang="en-US" u="sng" dirty="0" smtClean="0"/>
              <a:t>　</a:t>
            </a:r>
            <a:r>
              <a:rPr lang="en-US" dirty="0" smtClean="0"/>
              <a:t>,</a:t>
            </a:r>
            <a:r>
              <a:rPr lang="zh-CN" altLang="en-US" dirty="0" smtClean="0"/>
              <a:t>天涯若比邻。</a:t>
            </a:r>
            <a:r>
              <a:rPr lang="en-US" dirty="0" smtClean="0"/>
              <a:t>(</a:t>
            </a:r>
            <a:r>
              <a:rPr lang="zh-CN" altLang="en-US" dirty="0" smtClean="0"/>
              <a:t>王勃</a:t>
            </a:r>
            <a:r>
              <a:rPr lang="en-US" altLang="zh-CN" dirty="0" smtClean="0"/>
              <a:t>《</a:t>
            </a:r>
            <a:r>
              <a:rPr lang="zh-CN" altLang="en-US" dirty="0" smtClean="0"/>
              <a:t>送杜少府之任蜀州</a:t>
            </a:r>
            <a:r>
              <a:rPr lang="en-US" altLang="zh-CN" dirty="0" smtClean="0"/>
              <a:t>》</a:t>
            </a:r>
            <a:r>
              <a:rPr lang="en-US" dirty="0" smtClean="0"/>
              <a:t>) ——</a:t>
            </a:r>
            <a:r>
              <a:rPr lang="zh-CN" altLang="en-US" dirty="0" smtClean="0"/>
              <a:t>离情别绪</a:t>
            </a:r>
          </a:p>
          <a:p>
            <a:r>
              <a:rPr lang="en-US" dirty="0" smtClean="0"/>
              <a:t>(2)</a:t>
            </a:r>
            <a:r>
              <a:rPr lang="zh-CN" altLang="en-US" dirty="0" smtClean="0"/>
              <a:t>国破山河在</a:t>
            </a:r>
            <a:r>
              <a:rPr lang="en-US" dirty="0" smtClean="0"/>
              <a:t>,</a:t>
            </a:r>
            <a:r>
              <a:rPr lang="zh-CN" altLang="en-US" u="sng" dirty="0" smtClean="0"/>
              <a:t>　</a:t>
            </a:r>
            <a:r>
              <a:rPr lang="en-US" altLang="zh-CN" u="sng" dirty="0" smtClean="0"/>
              <a:t>		      </a:t>
            </a:r>
            <a:r>
              <a:rPr lang="zh-CN" altLang="en-US" dirty="0" smtClean="0"/>
              <a:t>。</a:t>
            </a:r>
            <a:r>
              <a:rPr lang="en-US" dirty="0" smtClean="0"/>
              <a:t>(</a:t>
            </a:r>
            <a:r>
              <a:rPr lang="zh-CN" altLang="en-US" dirty="0" smtClean="0"/>
              <a:t>杜甫</a:t>
            </a:r>
            <a:r>
              <a:rPr lang="en-US" altLang="zh-CN" dirty="0" smtClean="0"/>
              <a:t>《</a:t>
            </a:r>
            <a:r>
              <a:rPr lang="zh-CN" altLang="en-US" dirty="0" smtClean="0"/>
              <a:t>春望</a:t>
            </a:r>
            <a:r>
              <a:rPr lang="en-US" altLang="zh-CN" dirty="0" smtClean="0"/>
              <a:t>》</a:t>
            </a:r>
            <a:r>
              <a:rPr lang="en-US" dirty="0" smtClean="0"/>
              <a:t>) ——</a:t>
            </a:r>
            <a:r>
              <a:rPr lang="zh-CN" altLang="en-US" dirty="0" smtClean="0"/>
              <a:t>春</a:t>
            </a:r>
          </a:p>
          <a:p>
            <a:r>
              <a:rPr lang="en-US" dirty="0" smtClean="0"/>
              <a:t>(3)</a:t>
            </a:r>
            <a:r>
              <a:rPr lang="zh-CN" altLang="en-US" u="sng" dirty="0" smtClean="0"/>
              <a:t>　</a:t>
            </a:r>
            <a:r>
              <a:rPr lang="en-US" altLang="zh-CN" u="sng" dirty="0" smtClean="0"/>
              <a:t>			</a:t>
            </a:r>
            <a:r>
              <a:rPr lang="en-US" dirty="0" smtClean="0"/>
              <a:t>,</a:t>
            </a:r>
            <a:r>
              <a:rPr lang="zh-CN" altLang="en-US" dirty="0" smtClean="0"/>
              <a:t>早有蜻蜓立上头。</a:t>
            </a:r>
            <a:r>
              <a:rPr lang="en-US" dirty="0" smtClean="0"/>
              <a:t>(</a:t>
            </a:r>
            <a:r>
              <a:rPr lang="zh-CN" altLang="en-US" dirty="0" smtClean="0"/>
              <a:t>杨万里</a:t>
            </a:r>
            <a:r>
              <a:rPr lang="en-US" altLang="zh-CN" dirty="0" smtClean="0"/>
              <a:t>《</a:t>
            </a:r>
            <a:r>
              <a:rPr lang="zh-CN" altLang="en-US" dirty="0" smtClean="0"/>
              <a:t>小池</a:t>
            </a:r>
            <a:r>
              <a:rPr lang="en-US" altLang="zh-CN" dirty="0" smtClean="0"/>
              <a:t>》</a:t>
            </a:r>
            <a:r>
              <a:rPr lang="en-US" dirty="0" smtClean="0"/>
              <a:t>) ——</a:t>
            </a:r>
            <a:r>
              <a:rPr lang="zh-CN" altLang="en-US" dirty="0" smtClean="0"/>
              <a:t>夏</a:t>
            </a:r>
          </a:p>
          <a:p>
            <a:r>
              <a:rPr lang="en-US" dirty="0" smtClean="0"/>
              <a:t>(4)</a:t>
            </a:r>
            <a:r>
              <a:rPr lang="zh-CN" altLang="en-US" u="sng" dirty="0" smtClean="0"/>
              <a:t>　</a:t>
            </a:r>
            <a:r>
              <a:rPr lang="zh-CN" altLang="en-US" u="sng" dirty="0" smtClean="0"/>
              <a:t>                    </a:t>
            </a:r>
            <a:r>
              <a:rPr lang="zh-CN" altLang="en-US" u="sng" dirty="0" smtClean="0"/>
              <a:t>　</a:t>
            </a:r>
            <a:r>
              <a:rPr lang="en-US" dirty="0" smtClean="0"/>
              <a:t>,</a:t>
            </a:r>
            <a:r>
              <a:rPr lang="zh-CN" altLang="en-US" dirty="0" smtClean="0"/>
              <a:t>我言秋日胜春朝。</a:t>
            </a:r>
            <a:r>
              <a:rPr lang="en-US" dirty="0" smtClean="0"/>
              <a:t>(</a:t>
            </a:r>
            <a:r>
              <a:rPr lang="zh-CN" altLang="en-US" dirty="0" smtClean="0"/>
              <a:t>刘禹锡</a:t>
            </a:r>
            <a:r>
              <a:rPr lang="en-US" altLang="zh-CN" dirty="0" smtClean="0"/>
              <a:t>《</a:t>
            </a:r>
            <a:r>
              <a:rPr lang="zh-CN" altLang="en-US" dirty="0" smtClean="0"/>
              <a:t>秋词</a:t>
            </a:r>
            <a:r>
              <a:rPr lang="en-US" altLang="zh-CN" dirty="0" smtClean="0"/>
              <a:t>》</a:t>
            </a:r>
            <a:r>
              <a:rPr lang="en-US" dirty="0" smtClean="0"/>
              <a:t>) ——</a:t>
            </a:r>
            <a:r>
              <a:rPr lang="zh-CN" altLang="en-US" dirty="0" smtClean="0"/>
              <a:t>秋</a:t>
            </a:r>
          </a:p>
          <a:p>
            <a:r>
              <a:rPr lang="en-US" dirty="0" smtClean="0"/>
              <a:t>(5)</a:t>
            </a:r>
            <a:r>
              <a:rPr lang="zh-CN" altLang="en-US" dirty="0" smtClean="0"/>
              <a:t>忽如一夜春风来</a:t>
            </a:r>
            <a:r>
              <a:rPr lang="en-US" dirty="0" smtClean="0"/>
              <a:t>,</a:t>
            </a:r>
            <a:r>
              <a:rPr lang="zh-CN" altLang="en-US" u="sng" dirty="0" smtClean="0"/>
              <a:t>　</a:t>
            </a:r>
            <a:r>
              <a:rPr lang="en-US" altLang="zh-CN" u="sng" dirty="0" smtClean="0"/>
              <a:t>			</a:t>
            </a:r>
            <a:r>
              <a:rPr lang="zh-CN" altLang="en-US" u="sng" dirty="0" smtClean="0"/>
              <a:t>　</a:t>
            </a:r>
            <a:r>
              <a:rPr lang="zh-CN" altLang="en-US" dirty="0" smtClean="0"/>
              <a:t>。</a:t>
            </a:r>
            <a:r>
              <a:rPr lang="en-US" dirty="0" smtClean="0"/>
              <a:t>(</a:t>
            </a:r>
            <a:r>
              <a:rPr lang="zh-CN" altLang="en-US" dirty="0" smtClean="0"/>
              <a:t>岑参</a:t>
            </a:r>
            <a:r>
              <a:rPr lang="en-US" altLang="zh-CN" dirty="0" smtClean="0"/>
              <a:t>《</a:t>
            </a:r>
            <a:r>
              <a:rPr lang="zh-CN" altLang="en-US" dirty="0" smtClean="0"/>
              <a:t>白雪歌送武判官归京</a:t>
            </a:r>
            <a:r>
              <a:rPr lang="en-US" altLang="zh-CN" dirty="0" smtClean="0"/>
              <a:t>》</a:t>
            </a:r>
            <a:r>
              <a:rPr lang="en-US" dirty="0" smtClean="0"/>
              <a:t>) ——</a:t>
            </a:r>
            <a:r>
              <a:rPr lang="zh-CN" altLang="en-US" dirty="0" smtClean="0"/>
              <a:t>冬</a:t>
            </a:r>
            <a:endParaRPr lang="zh-CN" altLang="en-US" dirty="0" smtClean="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7"/>
          <p:cNvSpPr txBox="1">
            <a:spLocks/>
          </p:cNvSpPr>
          <p:nvPr/>
        </p:nvSpPr>
        <p:spPr>
          <a:xfrm>
            <a:off x="2095472" y="1714488"/>
            <a:ext cx="221457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宋体" pitchFamily="2" charset="-122"/>
                <a:ea typeface="宋体" pitchFamily="2" charset="-122"/>
              </a:rPr>
              <a:t>海内存知己</a:t>
            </a:r>
            <a:endParaRPr kumimoji="0" lang="zh-CN" altLang="en-US" sz="2800" b="1" i="0" strike="noStrike" kern="1200" cap="none" spc="0" normalizeH="0" baseline="0" noProof="0" dirty="0">
              <a:ln>
                <a:noFill/>
              </a:ln>
              <a:solidFill>
                <a:srgbClr val="FF0000"/>
              </a:solidFill>
              <a:effectLst/>
              <a:uLnTx/>
              <a:uFillTx/>
              <a:latin typeface="宋体" pitchFamily="2" charset="-122"/>
              <a:ea typeface="宋体" pitchFamily="2" charset="-122"/>
            </a:endParaRPr>
          </a:p>
        </p:txBody>
      </p:sp>
      <p:sp>
        <p:nvSpPr>
          <p:cNvPr id="6" name="文本占位符 7"/>
          <p:cNvSpPr txBox="1">
            <a:spLocks/>
          </p:cNvSpPr>
          <p:nvPr/>
        </p:nvSpPr>
        <p:spPr>
          <a:xfrm>
            <a:off x="4738678" y="4929198"/>
            <a:ext cx="3500462"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宋体" pitchFamily="2" charset="-122"/>
                <a:ea typeface="宋体" pitchFamily="2" charset="-122"/>
              </a:rPr>
              <a:t>千树万树梨花开</a:t>
            </a:r>
            <a:endParaRPr kumimoji="0" lang="zh-CN" altLang="en-US" sz="2800" b="1" i="0" strike="noStrike" kern="1200" cap="none" spc="0" normalizeH="0" baseline="0" noProof="0" dirty="0">
              <a:ln>
                <a:noFill/>
              </a:ln>
              <a:solidFill>
                <a:srgbClr val="FF0000"/>
              </a:solidFill>
              <a:effectLst/>
              <a:uLnTx/>
              <a:uFillTx/>
              <a:latin typeface="宋体" pitchFamily="2" charset="-122"/>
              <a:ea typeface="宋体" pitchFamily="2" charset="-122"/>
            </a:endParaRPr>
          </a:p>
        </p:txBody>
      </p:sp>
      <p:sp>
        <p:nvSpPr>
          <p:cNvPr id="8" name="文本占位符 7"/>
          <p:cNvSpPr txBox="1">
            <a:spLocks/>
          </p:cNvSpPr>
          <p:nvPr/>
        </p:nvSpPr>
        <p:spPr>
          <a:xfrm>
            <a:off x="4024298" y="2928934"/>
            <a:ext cx="214314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城春草木深</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7"/>
          <p:cNvSpPr txBox="1">
            <a:spLocks/>
          </p:cNvSpPr>
          <p:nvPr/>
        </p:nvSpPr>
        <p:spPr>
          <a:xfrm>
            <a:off x="2024034" y="3571876"/>
            <a:ext cx="285752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小荷才露尖尖角</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5" name="文本占位符 7"/>
          <p:cNvSpPr txBox="1">
            <a:spLocks/>
          </p:cNvSpPr>
          <p:nvPr/>
        </p:nvSpPr>
        <p:spPr>
          <a:xfrm>
            <a:off x="2024034" y="4214818"/>
            <a:ext cx="3071834"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自古逢秋悲寂寥</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par>
                                <p:cTn id="17" presetID="3" presetClass="entr" presetSubtype="10" fill="hold" grpId="0" nodeType="withEffect">
                                  <p:stCondLst>
                                    <p:cond delay="0"/>
                                  </p:stCondLst>
                                  <p:childTnLst>
                                    <p:set>
                                      <p:cBhvr>
                                        <p:cTn id="18" dur="1" fill="hold">
                                          <p:stCondLst>
                                            <p:cond delay="0"/>
                                          </p:stCondLst>
                                        </p:cTn>
                                        <p:tgtEl>
                                          <p:spTgt spid="15"/>
                                        </p:tgtEl>
                                        <p:attrNameLst>
                                          <p:attrName>style.visibility</p:attrName>
                                        </p:attrNameLst>
                                      </p:cBhvr>
                                      <p:to>
                                        <p:strVal val="visible"/>
                                      </p:to>
                                    </p:set>
                                    <p:animEffect transition="in" filter="blinds(horizontal)">
                                      <p:cBhvr>
                                        <p:cTn id="19" dur="500"/>
                                        <p:tgtEl>
                                          <p:spTgt spid="15"/>
                                        </p:tgtEl>
                                      </p:cBhvr>
                                    </p:animEffect>
                                  </p:childTnLst>
                                </p:cTn>
                              </p:par>
                            </p:childTnLst>
                          </p:cTn>
                        </p:par>
                      </p:childTnLst>
                    </p:cTn>
                  </p:par>
                </p:childTnLst>
              </p:cTn>
              <p:nextCondLst>
                <p:cond evt="onClick" delay="0">
                  <p:tgtEl>
                    <p:spTgt spid="9"/>
                  </p:tgtEl>
                </p:cond>
              </p:nextCondLst>
            </p:seq>
          </p:childTnLst>
        </p:cTn>
      </p:par>
    </p:tnLst>
    <p:bldLst>
      <p:bldP spid="12" grpId="0"/>
      <p:bldP spid="6" grpId="0"/>
      <p:bldP spid="8" grpId="0"/>
      <p:bldP spid="11" grpId="0"/>
      <p:bldP spid="15"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715700" cy="1857388"/>
          </a:xfrm>
        </p:spPr>
        <p:txBody>
          <a:bodyPr/>
          <a:lstStyle/>
          <a:p>
            <a:r>
              <a:rPr lang="en-US" dirty="0" smtClean="0"/>
              <a:t>(</a:t>
            </a:r>
            <a:r>
              <a:rPr lang="en-US" dirty="0" smtClean="0"/>
              <a:t>6)</a:t>
            </a:r>
            <a:r>
              <a:rPr lang="zh-CN" altLang="en-US" u="sng" dirty="0" smtClean="0"/>
              <a:t>　</a:t>
            </a:r>
            <a:r>
              <a:rPr lang="en-US" altLang="zh-CN" u="sng" dirty="0" smtClean="0"/>
              <a:t>		 </a:t>
            </a:r>
            <a:r>
              <a:rPr lang="zh-CN" altLang="en-US" u="sng" dirty="0" smtClean="0"/>
              <a:t>　</a:t>
            </a:r>
            <a:r>
              <a:rPr lang="en-US" dirty="0" smtClean="0"/>
              <a:t>,</a:t>
            </a:r>
            <a:r>
              <a:rPr lang="zh-CN" altLang="en-US" dirty="0" smtClean="0"/>
              <a:t>润物细无声。</a:t>
            </a:r>
            <a:r>
              <a:rPr lang="en-US" dirty="0" smtClean="0"/>
              <a:t>(</a:t>
            </a:r>
            <a:r>
              <a:rPr lang="zh-CN" altLang="en-US" dirty="0" smtClean="0"/>
              <a:t>杜甫</a:t>
            </a:r>
            <a:r>
              <a:rPr lang="en-US" altLang="zh-CN" dirty="0" smtClean="0"/>
              <a:t>《</a:t>
            </a:r>
            <a:r>
              <a:rPr lang="zh-CN" altLang="en-US" dirty="0" smtClean="0"/>
              <a:t>春夜喜雨</a:t>
            </a:r>
            <a:r>
              <a:rPr lang="en-US" altLang="zh-CN" dirty="0" smtClean="0"/>
              <a:t>》</a:t>
            </a:r>
            <a:r>
              <a:rPr lang="en-US" dirty="0" smtClean="0"/>
              <a:t>) ——</a:t>
            </a:r>
            <a:r>
              <a:rPr lang="zh-CN" altLang="en-US" dirty="0" smtClean="0"/>
              <a:t>雨</a:t>
            </a:r>
          </a:p>
          <a:p>
            <a:r>
              <a:rPr lang="en-US" dirty="0" smtClean="0"/>
              <a:t>(7)</a:t>
            </a:r>
            <a:r>
              <a:rPr lang="zh-CN" altLang="en-US" dirty="0" smtClean="0"/>
              <a:t>人闲桂花落</a:t>
            </a:r>
            <a:r>
              <a:rPr lang="en-US" dirty="0" smtClean="0"/>
              <a:t>,</a:t>
            </a:r>
            <a:r>
              <a:rPr lang="zh-CN" altLang="en-US" u="sng" dirty="0" smtClean="0"/>
              <a:t>　</a:t>
            </a:r>
            <a:r>
              <a:rPr lang="en-US" altLang="zh-CN" u="sng" dirty="0" smtClean="0"/>
              <a:t>		</a:t>
            </a:r>
            <a:r>
              <a:rPr lang="zh-CN" altLang="en-US" u="sng" dirty="0" smtClean="0"/>
              <a:t>　</a:t>
            </a:r>
            <a:r>
              <a:rPr lang="zh-CN" altLang="en-US" dirty="0" smtClean="0"/>
              <a:t>。</a:t>
            </a:r>
            <a:r>
              <a:rPr lang="en-US" dirty="0" smtClean="0"/>
              <a:t>(</a:t>
            </a:r>
            <a:r>
              <a:rPr lang="zh-CN" altLang="en-US" dirty="0" smtClean="0"/>
              <a:t>王维</a:t>
            </a:r>
            <a:r>
              <a:rPr lang="en-US" altLang="zh-CN" dirty="0" smtClean="0"/>
              <a:t>《</a:t>
            </a:r>
            <a:r>
              <a:rPr lang="zh-CN" altLang="en-US" dirty="0" smtClean="0"/>
              <a:t>鸟鸣涧</a:t>
            </a:r>
            <a:r>
              <a:rPr lang="en-US" altLang="zh-CN" dirty="0" smtClean="0"/>
              <a:t>》</a:t>
            </a:r>
            <a:r>
              <a:rPr lang="en-US" dirty="0" smtClean="0"/>
              <a:t>) ——</a:t>
            </a:r>
            <a:r>
              <a:rPr lang="zh-CN" altLang="en-US" dirty="0" smtClean="0"/>
              <a:t>花</a:t>
            </a:r>
          </a:p>
          <a:p>
            <a:r>
              <a:rPr lang="en-US" dirty="0" smtClean="0"/>
              <a:t>(8)</a:t>
            </a:r>
            <a:r>
              <a:rPr lang="zh-CN" altLang="en-US" u="sng" dirty="0" smtClean="0"/>
              <a:t>　</a:t>
            </a:r>
            <a:r>
              <a:rPr lang="en-US" altLang="zh-CN" u="sng" dirty="0" smtClean="0"/>
              <a:t>		      </a:t>
            </a:r>
            <a:r>
              <a:rPr lang="en-US" dirty="0" smtClean="0"/>
              <a:t>,</a:t>
            </a:r>
            <a:r>
              <a:rPr lang="zh-CN" altLang="en-US" dirty="0" smtClean="0"/>
              <a:t>为有暗香来。</a:t>
            </a:r>
            <a:r>
              <a:rPr lang="en-US" dirty="0" smtClean="0"/>
              <a:t>(</a:t>
            </a:r>
            <a:r>
              <a:rPr lang="zh-CN" altLang="en-US" dirty="0" smtClean="0"/>
              <a:t>王安石</a:t>
            </a:r>
            <a:r>
              <a:rPr lang="en-US" altLang="zh-CN" dirty="0" smtClean="0"/>
              <a:t>《</a:t>
            </a:r>
            <a:r>
              <a:rPr lang="zh-CN" altLang="en-US" dirty="0" smtClean="0"/>
              <a:t>梅花</a:t>
            </a:r>
            <a:r>
              <a:rPr lang="en-US" altLang="zh-CN" dirty="0" smtClean="0"/>
              <a:t>》</a:t>
            </a:r>
            <a:r>
              <a:rPr lang="en-US" dirty="0" smtClean="0"/>
              <a:t>) ——</a:t>
            </a:r>
            <a:r>
              <a:rPr lang="zh-CN" altLang="en-US" dirty="0" smtClean="0"/>
              <a:t>梅花</a:t>
            </a:r>
            <a:endParaRPr lang="zh-CN" altLang="en-US" dirty="0"/>
          </a:p>
        </p:txBody>
      </p:sp>
      <p:sp>
        <p:nvSpPr>
          <p:cNvPr id="9"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7"/>
          <p:cNvSpPr txBox="1">
            <a:spLocks/>
          </p:cNvSpPr>
          <p:nvPr/>
        </p:nvSpPr>
        <p:spPr>
          <a:xfrm>
            <a:off x="2166910" y="1000108"/>
            <a:ext cx="2214578"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宋体" pitchFamily="2" charset="-122"/>
                <a:ea typeface="宋体" pitchFamily="2" charset="-122"/>
              </a:rPr>
              <a:t>随风潜入夜</a:t>
            </a:r>
            <a:endParaRPr kumimoji="0" lang="zh-CN" altLang="en-US" sz="2800" b="1" i="0" strike="noStrike" kern="1200" cap="none" spc="0" normalizeH="0" baseline="0" noProof="0" dirty="0">
              <a:ln>
                <a:noFill/>
              </a:ln>
              <a:solidFill>
                <a:srgbClr val="FF0000"/>
              </a:solidFill>
              <a:effectLst/>
              <a:uLnTx/>
              <a:uFillTx/>
              <a:latin typeface="宋体" pitchFamily="2" charset="-122"/>
              <a:ea typeface="宋体" pitchFamily="2" charset="-122"/>
            </a:endParaRPr>
          </a:p>
        </p:txBody>
      </p:sp>
      <p:sp>
        <p:nvSpPr>
          <p:cNvPr id="8" name="文本占位符 7"/>
          <p:cNvSpPr txBox="1">
            <a:spLocks/>
          </p:cNvSpPr>
          <p:nvPr/>
        </p:nvSpPr>
        <p:spPr>
          <a:xfrm>
            <a:off x="3952860" y="1643050"/>
            <a:ext cx="214314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夜</a:t>
            </a:r>
            <a:r>
              <a:rPr lang="zh-CN" altLang="en-US" sz="2800" dirty="0" smtClean="0">
                <a:solidFill>
                  <a:srgbClr val="FF0000"/>
                </a:solidFill>
                <a:latin typeface="华文细黑" pitchFamily="2" charset="-122"/>
                <a:ea typeface="华文细黑" pitchFamily="2" charset="-122"/>
              </a:rPr>
              <a:t>静春山空</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7"/>
          <p:cNvSpPr txBox="1">
            <a:spLocks/>
          </p:cNvSpPr>
          <p:nvPr/>
        </p:nvSpPr>
        <p:spPr>
          <a:xfrm>
            <a:off x="2166910" y="2285992"/>
            <a:ext cx="2143140" cy="714380"/>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遥知不是雪</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8"/>
                                        </p:tgtEl>
                                        <p:attrNameLst>
                                          <p:attrName>style.visibility</p:attrName>
                                        </p:attrNameLst>
                                      </p:cBhvr>
                                      <p:to>
                                        <p:strVal val="visible"/>
                                      </p:to>
                                    </p:set>
                                    <p:animEffect transition="in" filter="blinds(horizontal)">
                                      <p:cBhvr>
                                        <p:cTn id="10" dur="500"/>
                                        <p:tgtEl>
                                          <p:spTgt spid="8"/>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11"/>
                                        </p:tgtEl>
                                        <p:attrNameLst>
                                          <p:attrName>style.visibility</p:attrName>
                                        </p:attrNameLst>
                                      </p:cBhvr>
                                      <p:to>
                                        <p:strVal val="visible"/>
                                      </p:to>
                                    </p:set>
                                    <p:animEffect transition="in" filter="blinds(horizontal)">
                                      <p:cBhvr>
                                        <p:cTn id="13" dur="500"/>
                                        <p:tgtEl>
                                          <p:spTgt spid="11"/>
                                        </p:tgtEl>
                                      </p:cBhvr>
                                    </p:animEffect>
                                  </p:childTnLst>
                                </p:cTn>
                              </p:par>
                            </p:childTnLst>
                          </p:cTn>
                        </p:par>
                      </p:childTnLst>
                    </p:cTn>
                  </p:par>
                </p:childTnLst>
              </p:cTn>
              <p:nextCondLst>
                <p:cond evt="onClick" delay="0">
                  <p:tgtEl>
                    <p:spTgt spid="9"/>
                  </p:tgtEl>
                </p:cond>
              </p:nextCondLst>
            </p:seq>
          </p:childTnLst>
        </p:cTn>
      </p:par>
    </p:tnLst>
    <p:bldLst>
      <p:bldP spid="12" grpId="0"/>
      <p:bldP spid="8" grpId="0"/>
      <p:bldP spid="11"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715700" cy="1857388"/>
          </a:xfrm>
        </p:spPr>
        <p:txBody>
          <a:bodyPr/>
          <a:lstStyle/>
          <a:p>
            <a:r>
              <a:rPr lang="en-US" dirty="0" smtClean="0"/>
              <a:t>2.</a:t>
            </a:r>
            <a:r>
              <a:rPr lang="zh-CN" altLang="en-US" dirty="0" smtClean="0"/>
              <a:t>读故事</a:t>
            </a:r>
            <a:r>
              <a:rPr lang="en-US" dirty="0" smtClean="0"/>
              <a:t>,</a:t>
            </a:r>
            <a:r>
              <a:rPr lang="zh-CN" altLang="en-US" dirty="0" smtClean="0"/>
              <a:t>悟哲理。</a:t>
            </a:r>
          </a:p>
          <a:p>
            <a:r>
              <a:rPr lang="zh-CN" altLang="en-US" dirty="0" smtClean="0"/>
              <a:t>一群学生到处寻找快乐</a:t>
            </a:r>
            <a:r>
              <a:rPr lang="en-US" dirty="0" smtClean="0"/>
              <a:t>,</a:t>
            </a:r>
            <a:r>
              <a:rPr lang="zh-CN" altLang="en-US" dirty="0" smtClean="0"/>
              <a:t>却感到更加烦恼、忧愁和痛苦。他们向大哲学家苏格拉底请教</a:t>
            </a:r>
            <a:r>
              <a:rPr lang="en-US" dirty="0" smtClean="0"/>
              <a:t>:“</a:t>
            </a:r>
            <a:r>
              <a:rPr lang="zh-CN" altLang="en-US" dirty="0" smtClean="0"/>
              <a:t>老师</a:t>
            </a:r>
            <a:r>
              <a:rPr lang="en-US" dirty="0" smtClean="0"/>
              <a:t>,</a:t>
            </a:r>
            <a:r>
              <a:rPr lang="zh-CN" altLang="en-US" dirty="0" smtClean="0"/>
              <a:t>快乐到底在哪里</a:t>
            </a:r>
            <a:r>
              <a:rPr lang="en-US" dirty="0" smtClean="0"/>
              <a:t>?”</a:t>
            </a:r>
            <a:r>
              <a:rPr lang="zh-CN" altLang="en-US" dirty="0" smtClean="0"/>
              <a:t>苏格拉底说</a:t>
            </a:r>
            <a:r>
              <a:rPr lang="en-US" dirty="0" smtClean="0"/>
              <a:t>:“</a:t>
            </a:r>
            <a:r>
              <a:rPr lang="zh-CN" altLang="en-US" dirty="0" smtClean="0"/>
              <a:t>你们还是先帮我造一艘船吧</a:t>
            </a:r>
            <a:r>
              <a:rPr lang="en-US" dirty="0" smtClean="0"/>
              <a:t>!”</a:t>
            </a:r>
            <a:r>
              <a:rPr lang="zh-CN" altLang="en-US" dirty="0" smtClean="0"/>
              <a:t>这群学生暂时把寻找欢乐的事放在一边</a:t>
            </a:r>
            <a:r>
              <a:rPr lang="en-US" dirty="0" smtClean="0"/>
              <a:t>,</a:t>
            </a:r>
            <a:r>
              <a:rPr lang="zh-CN" altLang="en-US" dirty="0" smtClean="0"/>
              <a:t>找来造船的工具</a:t>
            </a:r>
            <a:r>
              <a:rPr lang="en-US" dirty="0" smtClean="0"/>
              <a:t>,</a:t>
            </a:r>
            <a:r>
              <a:rPr lang="zh-CN" altLang="en-US" dirty="0" smtClean="0"/>
              <a:t>用了七七四十九天</a:t>
            </a:r>
            <a:r>
              <a:rPr lang="en-US" dirty="0" smtClean="0"/>
              <a:t>,</a:t>
            </a:r>
            <a:r>
              <a:rPr lang="zh-CN" altLang="en-US" dirty="0" smtClean="0"/>
              <a:t>砍下一棵又高又大的树</a:t>
            </a:r>
            <a:r>
              <a:rPr lang="en-US" dirty="0" smtClean="0"/>
              <a:t>,</a:t>
            </a:r>
            <a:r>
              <a:rPr lang="zh-CN" altLang="en-US" dirty="0" smtClean="0"/>
              <a:t>挖空树心</a:t>
            </a:r>
            <a:r>
              <a:rPr lang="en-US" dirty="0" smtClean="0"/>
              <a:t>,</a:t>
            </a:r>
            <a:r>
              <a:rPr lang="zh-CN" altLang="en-US" dirty="0" smtClean="0"/>
              <a:t>造出一艘独木舟。独木舟下水了</a:t>
            </a:r>
            <a:r>
              <a:rPr lang="en-US" dirty="0" smtClean="0"/>
              <a:t>,</a:t>
            </a:r>
            <a:r>
              <a:rPr lang="zh-CN" altLang="en-US" dirty="0" smtClean="0"/>
              <a:t>他们把苏格拉底请上船</a:t>
            </a:r>
            <a:r>
              <a:rPr lang="en-US" dirty="0" smtClean="0"/>
              <a:t>,</a:t>
            </a:r>
            <a:r>
              <a:rPr lang="zh-CN" altLang="en-US" dirty="0" smtClean="0"/>
              <a:t>一边合力划桨</a:t>
            </a:r>
            <a:r>
              <a:rPr lang="en-US" dirty="0" smtClean="0"/>
              <a:t>,</a:t>
            </a:r>
            <a:r>
              <a:rPr lang="zh-CN" altLang="en-US" dirty="0" smtClean="0"/>
              <a:t>一边齐声唱起歌来。苏格拉底问</a:t>
            </a:r>
            <a:r>
              <a:rPr lang="en-US" dirty="0" smtClean="0"/>
              <a:t>:“</a:t>
            </a:r>
            <a:r>
              <a:rPr lang="zh-CN" altLang="en-US" dirty="0" smtClean="0"/>
              <a:t>孩子们</a:t>
            </a:r>
            <a:r>
              <a:rPr lang="en-US" dirty="0" smtClean="0"/>
              <a:t>,</a:t>
            </a:r>
            <a:r>
              <a:rPr lang="zh-CN" altLang="en-US" dirty="0" smtClean="0"/>
              <a:t>你们快乐吗</a:t>
            </a:r>
            <a:r>
              <a:rPr lang="en-US" dirty="0" smtClean="0"/>
              <a:t>?”</a:t>
            </a:r>
            <a:r>
              <a:rPr lang="zh-CN" altLang="en-US" dirty="0" smtClean="0"/>
              <a:t>学生们齐声回答</a:t>
            </a:r>
            <a:r>
              <a:rPr lang="en-US" dirty="0" smtClean="0"/>
              <a:t>:“</a:t>
            </a:r>
            <a:r>
              <a:rPr lang="zh-CN" altLang="en-US" dirty="0" smtClean="0"/>
              <a:t>快乐极了</a:t>
            </a:r>
            <a:r>
              <a:rPr lang="en-US" dirty="0" smtClean="0"/>
              <a:t>!”</a:t>
            </a:r>
            <a:r>
              <a:rPr lang="zh-CN" altLang="en-US" dirty="0" smtClean="0"/>
              <a:t>苏格拉底说</a:t>
            </a:r>
            <a:r>
              <a:rPr lang="en-US" dirty="0" smtClean="0"/>
              <a:t>:“</a:t>
            </a:r>
            <a:r>
              <a:rPr lang="zh-CN" altLang="en-US" dirty="0" smtClean="0"/>
              <a:t>快乐就是这样</a:t>
            </a:r>
            <a:r>
              <a:rPr lang="en-US" dirty="0" smtClean="0"/>
              <a:t>,</a:t>
            </a:r>
            <a:r>
              <a:rPr lang="zh-CN" altLang="en-US" dirty="0" smtClean="0"/>
              <a:t>它往往在你为了一个明确的目的忙得无暇顾及其他事情的时候突然来访。</a:t>
            </a:r>
            <a:r>
              <a:rPr lang="en-US" dirty="0" smtClean="0"/>
              <a:t>”</a:t>
            </a:r>
            <a:endParaRPr lang="zh-CN" altLang="en-US" dirty="0" smtClean="0"/>
          </a:p>
        </p:txBody>
      </p:sp>
    </p:spTree>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文本占位符 4"/>
          <p:cNvSpPr>
            <a:spLocks noGrp="1"/>
          </p:cNvSpPr>
          <p:nvPr>
            <p:ph type="body" sz="quarter" idx="11"/>
          </p:nvPr>
        </p:nvSpPr>
        <p:spPr/>
        <p:txBody>
          <a:bodyPr/>
          <a:lstStyle/>
          <a:p>
            <a:r>
              <a:rPr lang="zh-CN" altLang="en-US" dirty="0" smtClean="0"/>
              <a:t>快乐就是这样</a:t>
            </a:r>
            <a:r>
              <a:rPr lang="en-US" dirty="0" smtClean="0"/>
              <a:t>,</a:t>
            </a:r>
            <a:r>
              <a:rPr lang="zh-CN" altLang="en-US" dirty="0" smtClean="0"/>
              <a:t>它往往在你为了一个明确的目的忙得无暇顾及其他事情的时候突然来访。</a:t>
            </a:r>
          </a:p>
          <a:p>
            <a:endParaRPr lang="zh-CN" altLang="en-US" dirty="0"/>
          </a:p>
        </p:txBody>
      </p:sp>
      <p:sp>
        <p:nvSpPr>
          <p:cNvPr id="6" name="文本框">
            <a:extLst>
              <a:ext uri="{FF2B5EF4-FFF2-40B4-BE49-F238E27FC236}">
                <a16:creationId xmlns="" xmlns:a16="http://schemas.microsoft.com/office/drawing/2014/main"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6"/>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5">
                                            <p:txEl>
                                              <p:pRg st="0" end="0"/>
                                            </p:txEl>
                                          </p:spTgt>
                                        </p:tgtEl>
                                        <p:attrNameLst>
                                          <p:attrName>style.visibility</p:attrName>
                                        </p:attrNameLst>
                                      </p:cBhvr>
                                      <p:to>
                                        <p:strVal val="visible"/>
                                      </p:to>
                                    </p:set>
                                    <p:animEffect transition="in" filter="blinds(horizontal)">
                                      <p:cBhvr>
                                        <p:cTn id="7" dur="500"/>
                                        <p:tgtEl>
                                          <p:spTgt spid="5">
                                            <p:txEl>
                                              <p:pRg st="0" end="0"/>
                                            </p:txEl>
                                          </p:spTgt>
                                        </p:tgtEl>
                                      </p:cBhvr>
                                    </p:animEffect>
                                  </p:childTnLst>
                                </p:cTn>
                              </p:par>
                            </p:childTnLst>
                          </p:cTn>
                        </p:par>
                      </p:childTnLst>
                    </p:cTn>
                  </p:par>
                </p:childTnLst>
              </p:cTn>
              <p:nextCondLst>
                <p:cond evt="onClick" delay="0">
                  <p:tgtEl>
                    <p:spTgt spid="6"/>
                  </p:tgtEl>
                </p:cond>
              </p:nextCondLst>
            </p:seq>
          </p:childTnLst>
        </p:cTn>
      </p:par>
    </p:tnLst>
    <p:bldLst>
      <p:bldP spid="5"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2741</TotalTime>
  <Words>2230</Words>
  <Application>Microsoft Office PowerPoint</Application>
  <PresentationFormat>自定义</PresentationFormat>
  <Paragraphs>129</Paragraphs>
  <Slides>27</Slides>
  <Notes>4</Notes>
  <HiddenSlides>0</HiddenSlides>
  <MMClips>0</MMClips>
  <ScaleCrop>false</ScaleCrop>
  <HeadingPairs>
    <vt:vector size="4" baseType="variant">
      <vt:variant>
        <vt:lpstr>主题</vt:lpstr>
      </vt:variant>
      <vt:variant>
        <vt:i4>2</vt:i4>
      </vt:variant>
      <vt:variant>
        <vt:lpstr>幻灯片标题</vt:lpstr>
      </vt:variant>
      <vt:variant>
        <vt:i4>27</vt:i4>
      </vt:variant>
    </vt:vector>
  </HeadingPairs>
  <TitlesOfParts>
    <vt:vector size="29" baseType="lpstr">
      <vt:lpstr>1_Office 主题</vt:lpstr>
      <vt:lpstr>章</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lpstr>幻灯片 22</vt:lpstr>
      <vt:lpstr>幻灯片 23</vt:lpstr>
      <vt:lpstr>幻灯片 24</vt:lpstr>
      <vt:lpstr>幻灯片 25</vt:lpstr>
      <vt:lpstr>幻灯片 26</vt:lpstr>
      <vt:lpstr>幻灯片 27</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625</cp:revision>
  <dcterms:created xsi:type="dcterms:W3CDTF">2017-02-11T06:33:00Z</dcterms:created>
  <dcterms:modified xsi:type="dcterms:W3CDTF">2019-12-28T03:46:04Z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