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7"/>
  </p:notesMasterIdLst>
  <p:handoutMasterIdLst>
    <p:handoutMasterId r:id="rId28"/>
  </p:handoutMasterIdLst>
  <p:sldIdLst>
    <p:sldId id="371" r:id="rId3"/>
    <p:sldId id="429" r:id="rId4"/>
    <p:sldId id="444" r:id="rId5"/>
    <p:sldId id="488" r:id="rId6"/>
    <p:sldId id="428" r:id="rId7"/>
    <p:sldId id="445" r:id="rId8"/>
    <p:sldId id="455" r:id="rId9"/>
    <p:sldId id="496" r:id="rId10"/>
    <p:sldId id="501" r:id="rId11"/>
    <p:sldId id="489" r:id="rId12"/>
    <p:sldId id="503" r:id="rId13"/>
    <p:sldId id="397" r:id="rId14"/>
    <p:sldId id="497" r:id="rId15"/>
    <p:sldId id="461" r:id="rId16"/>
    <p:sldId id="504" r:id="rId17"/>
    <p:sldId id="498" r:id="rId18"/>
    <p:sldId id="479" r:id="rId19"/>
    <p:sldId id="491" r:id="rId20"/>
    <p:sldId id="505" r:id="rId21"/>
    <p:sldId id="477" r:id="rId22"/>
    <p:sldId id="484" r:id="rId23"/>
    <p:sldId id="506" r:id="rId24"/>
    <p:sldId id="476" r:id="rId25"/>
    <p:sldId id="395" r:id="rId26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428" autoAdjust="0"/>
    <p:restoredTop sz="94578" autoAdjust="0"/>
  </p:normalViewPr>
  <p:slideViewPr>
    <p:cSldViewPr>
      <p:cViewPr varScale="1">
        <p:scale>
          <a:sx n="56" d="100"/>
          <a:sy n="56" d="100"/>
        </p:scale>
        <p:origin x="-102" y="-672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-1734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24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第二单元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zh-CN" altLang="en-US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写作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9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4014694" y="3786190"/>
            <a:ext cx="5724644" cy="16560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 smtClean="0"/>
              <a:t>写作　说明的顺序</a:t>
            </a:r>
          </a:p>
          <a:p>
            <a:pPr>
              <a:lnSpc>
                <a:spcPct val="150000"/>
              </a:lnSpc>
            </a:pPr>
            <a:r>
              <a:rPr lang="zh-CN" altLang="en-US" sz="3600" dirty="0" smtClean="0"/>
              <a:t>综合性学习　倡导低碳生活</a:t>
            </a:r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272881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2单元.eps" descr="id:21474954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1026" y="1714488"/>
            <a:ext cx="10358510" cy="1842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66646" y="928670"/>
            <a:ext cx="11882478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展示例文</a:t>
            </a:r>
            <a:r>
              <a:rPr lang="en-US" dirty="0" smtClean="0"/>
              <a:t>,</a:t>
            </a:r>
            <a:r>
              <a:rPr lang="zh-CN" altLang="en-US" dirty="0" smtClean="0"/>
              <a:t>仿写小展台。</a:t>
            </a:r>
          </a:p>
          <a:p>
            <a:r>
              <a:rPr lang="zh-CN" altLang="en-US" dirty="0" smtClean="0"/>
              <a:t>下面的文字</a:t>
            </a:r>
            <a:r>
              <a:rPr lang="en-US" dirty="0" smtClean="0"/>
              <a:t>,</a:t>
            </a:r>
            <a:r>
              <a:rPr lang="zh-CN" altLang="en-US" dirty="0" smtClean="0"/>
              <a:t>先介绍风沙进攻有两种方式</a:t>
            </a:r>
            <a:r>
              <a:rPr lang="en-US" dirty="0" smtClean="0"/>
              <a:t>,</a:t>
            </a:r>
            <a:r>
              <a:rPr lang="zh-CN" altLang="en-US" dirty="0" smtClean="0"/>
              <a:t>然后分别说明每种方式的特点及造成危害的严重程度。请仿照这种结构</a:t>
            </a:r>
            <a:r>
              <a:rPr lang="en-US" dirty="0" smtClean="0"/>
              <a:t>,</a:t>
            </a:r>
            <a:r>
              <a:rPr lang="zh-CN" altLang="en-US" dirty="0" smtClean="0"/>
              <a:t>写一段话</a:t>
            </a:r>
            <a:r>
              <a:rPr lang="en-US" dirty="0" smtClean="0"/>
              <a:t>,</a:t>
            </a:r>
            <a:r>
              <a:rPr lang="zh-CN" altLang="en-US" dirty="0" smtClean="0"/>
              <a:t>内容自定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风沙</a:t>
            </a:r>
            <a:r>
              <a:rPr lang="zh-CN" altLang="en-US" dirty="0" smtClean="0"/>
              <a:t>进攻主要有两种方式。一种可以称为</a:t>
            </a:r>
            <a:r>
              <a:rPr lang="en-US" dirty="0" smtClean="0"/>
              <a:t>“</a:t>
            </a:r>
            <a:r>
              <a:rPr lang="zh-CN" altLang="en-US" dirty="0" smtClean="0"/>
              <a:t>游击战</a:t>
            </a:r>
            <a:r>
              <a:rPr lang="en-US" dirty="0" smtClean="0"/>
              <a:t>”</a:t>
            </a:r>
            <a:r>
              <a:rPr lang="zh-CN" altLang="en-US" dirty="0" smtClean="0"/>
              <a:t>。狂风一起</a:t>
            </a:r>
            <a:r>
              <a:rPr lang="en-US" dirty="0" smtClean="0"/>
              <a:t>,</a:t>
            </a:r>
            <a:r>
              <a:rPr lang="zh-CN" altLang="en-US" dirty="0" smtClean="0"/>
              <a:t>沙粒随风飞扬</a:t>
            </a:r>
            <a:r>
              <a:rPr lang="en-US" dirty="0" smtClean="0"/>
              <a:t>,</a:t>
            </a:r>
            <a:r>
              <a:rPr lang="zh-CN" altLang="en-US" dirty="0" smtClean="0"/>
              <a:t>风愈大</a:t>
            </a:r>
            <a:r>
              <a:rPr lang="en-US" dirty="0" smtClean="0"/>
              <a:t>,</a:t>
            </a:r>
            <a:r>
              <a:rPr lang="zh-CN" altLang="en-US" dirty="0" smtClean="0"/>
              <a:t>沙的打击力愈强。一次大风沙袭击</a:t>
            </a:r>
            <a:r>
              <a:rPr lang="en-US" dirty="0" smtClean="0"/>
              <a:t>,</a:t>
            </a:r>
            <a:r>
              <a:rPr lang="zh-CN" altLang="en-US" dirty="0" smtClean="0"/>
              <a:t>可以把幼苗全部打死</a:t>
            </a:r>
            <a:r>
              <a:rPr lang="en-US" dirty="0" smtClean="0"/>
              <a:t>,</a:t>
            </a:r>
            <a:r>
              <a:rPr lang="zh-CN" altLang="en-US" dirty="0" smtClean="0"/>
              <a:t>甚至连根拔起。一种可以称为</a:t>
            </a:r>
            <a:r>
              <a:rPr lang="en-US" dirty="0" smtClean="0"/>
              <a:t>“</a:t>
            </a:r>
            <a:r>
              <a:rPr lang="zh-CN" altLang="en-US" dirty="0" smtClean="0"/>
              <a:t>阵地战</a:t>
            </a:r>
            <a:r>
              <a:rPr lang="en-US" dirty="0" smtClean="0"/>
              <a:t>”,</a:t>
            </a:r>
            <a:r>
              <a:rPr lang="zh-CN" altLang="en-US" dirty="0" smtClean="0"/>
              <a:t>就是风推动沙丘</a:t>
            </a:r>
            <a:r>
              <a:rPr lang="en-US" dirty="0" smtClean="0"/>
              <a:t>,</a:t>
            </a:r>
            <a:r>
              <a:rPr lang="zh-CN" altLang="en-US" dirty="0" smtClean="0"/>
              <a:t>缓缓前进。沙丘的移动虽然慢</a:t>
            </a:r>
            <a:r>
              <a:rPr lang="en-US" dirty="0" smtClean="0"/>
              <a:t>,</a:t>
            </a:r>
            <a:r>
              <a:rPr lang="zh-CN" altLang="en-US" dirty="0" smtClean="0"/>
              <a:t>可是所到之处</a:t>
            </a:r>
            <a:r>
              <a:rPr lang="en-US" dirty="0" smtClean="0"/>
              <a:t>,</a:t>
            </a:r>
            <a:r>
              <a:rPr lang="zh-CN" altLang="en-US" dirty="0" smtClean="0"/>
              <a:t>森林全被摧毁</a:t>
            </a:r>
            <a:r>
              <a:rPr lang="en-US" dirty="0" smtClean="0"/>
              <a:t>,</a:t>
            </a:r>
            <a:r>
              <a:rPr lang="zh-CN" altLang="en-US" dirty="0" smtClean="0"/>
              <a:t>田园全被埋葬</a:t>
            </a:r>
            <a:r>
              <a:rPr lang="en-US" dirty="0" smtClean="0"/>
              <a:t>,</a:t>
            </a:r>
            <a:r>
              <a:rPr lang="zh-CN" altLang="en-US" dirty="0" smtClean="0"/>
              <a:t>城郭变成丘墟。</a:t>
            </a:r>
          </a:p>
          <a:p>
            <a:r>
              <a:rPr lang="zh-CN" altLang="en-US" dirty="0" smtClean="0"/>
              <a:t>仿写应特别注意要做到句式相同、修辞相同、结构相同等。此题特别强调依照文段的结构来写。所以</a:t>
            </a:r>
            <a:r>
              <a:rPr lang="en-US" dirty="0" smtClean="0"/>
              <a:t>,</a:t>
            </a:r>
            <a:r>
              <a:rPr lang="zh-CN" altLang="en-US" dirty="0" smtClean="0"/>
              <a:t>应按照总分式的逻辑顺序进行仿写。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学习有两种态度。一种是被动学习</a:t>
            </a:r>
            <a:r>
              <a:rPr lang="en-US" dirty="0" smtClean="0"/>
              <a:t>,</a:t>
            </a:r>
            <a:r>
              <a:rPr lang="zh-CN" altLang="en-US" dirty="0" smtClean="0"/>
              <a:t>被动学习是指学习目的不明确</a:t>
            </a:r>
            <a:r>
              <a:rPr lang="en-US" dirty="0" smtClean="0"/>
              <a:t>,</a:t>
            </a:r>
            <a:r>
              <a:rPr lang="zh-CN" altLang="en-US" dirty="0" smtClean="0"/>
              <a:t>只会循规蹈矩地机械学习。一种是主动学习。主动学习是指能带着问题学习</a:t>
            </a:r>
            <a:r>
              <a:rPr lang="en-US" dirty="0" smtClean="0"/>
              <a:t>,</a:t>
            </a:r>
            <a:r>
              <a:rPr lang="zh-CN" altLang="en-US" dirty="0" smtClean="0"/>
              <a:t>积极主动思考</a:t>
            </a:r>
            <a:r>
              <a:rPr lang="en-US" dirty="0" smtClean="0"/>
              <a:t>,</a:t>
            </a:r>
            <a:r>
              <a:rPr lang="zh-CN" altLang="en-US" dirty="0" smtClean="0"/>
              <a:t>有很强的主体参与意识。</a:t>
            </a:r>
            <a:endParaRPr lang="zh-CN" altLang="en-US" dirty="0"/>
          </a:p>
        </p:txBody>
      </p:sp>
      <p:sp>
        <p:nvSpPr>
          <p:cNvPr id="7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阅读材料</a:t>
            </a:r>
            <a:r>
              <a:rPr lang="en-US" dirty="0" smtClean="0"/>
              <a:t>,</a:t>
            </a:r>
            <a:r>
              <a:rPr lang="zh-CN" altLang="en-US" dirty="0" smtClean="0"/>
              <a:t>定顺序。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阅读下面几则材料</a:t>
            </a:r>
            <a:r>
              <a:rPr lang="en-US" dirty="0" smtClean="0"/>
              <a:t>,</a:t>
            </a:r>
            <a:r>
              <a:rPr lang="zh-CN" altLang="en-US" dirty="0" smtClean="0"/>
              <a:t>指出其说明顺序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太和殿后面是中和殿。这是一个亭子形方殿</a:t>
            </a:r>
            <a:r>
              <a:rPr lang="en-US" dirty="0" smtClean="0"/>
              <a:t>,</a:t>
            </a:r>
            <a:r>
              <a:rPr lang="zh-CN" altLang="en-US" dirty="0" smtClean="0"/>
              <a:t>殿顶把四道垂脊攒在一起</a:t>
            </a:r>
            <a:r>
              <a:rPr lang="en-US" dirty="0" smtClean="0"/>
              <a:t>,</a:t>
            </a:r>
            <a:r>
              <a:rPr lang="zh-CN" altLang="en-US" dirty="0" smtClean="0"/>
              <a:t>正中安放着一个大圆金宝顶</a:t>
            </a:r>
            <a:r>
              <a:rPr lang="en-US" dirty="0" smtClean="0"/>
              <a:t>,</a:t>
            </a:r>
            <a:r>
              <a:rPr lang="zh-CN" altLang="en-US" dirty="0" smtClean="0"/>
              <a:t>轮廓非常优美。举行大典</a:t>
            </a:r>
            <a:r>
              <a:rPr lang="en-US" dirty="0" smtClean="0"/>
              <a:t>,</a:t>
            </a:r>
            <a:r>
              <a:rPr lang="zh-CN" altLang="en-US" dirty="0" smtClean="0"/>
              <a:t>皇帝先在这里休息。中和殿后面是保和殿。雍正后</a:t>
            </a:r>
            <a:r>
              <a:rPr lang="en-US" dirty="0" smtClean="0"/>
              <a:t>,</a:t>
            </a:r>
            <a:r>
              <a:rPr lang="zh-CN" altLang="en-US" dirty="0" smtClean="0"/>
              <a:t>这里是举行殿试的地方。从保和殿出来</a:t>
            </a:r>
            <a:r>
              <a:rPr lang="en-US" dirty="0" smtClean="0"/>
              <a:t>,</a:t>
            </a:r>
            <a:r>
              <a:rPr lang="zh-CN" altLang="en-US" dirty="0" smtClean="0"/>
              <a:t>下了石级</a:t>
            </a:r>
            <a:r>
              <a:rPr lang="en-US" dirty="0" smtClean="0"/>
              <a:t>,</a:t>
            </a:r>
            <a:r>
              <a:rPr lang="zh-CN" altLang="en-US" dirty="0" smtClean="0"/>
              <a:t>是一片长方形小广场</a:t>
            </a:r>
            <a:r>
              <a:rPr lang="en-US" dirty="0" smtClean="0"/>
              <a:t>,</a:t>
            </a:r>
            <a:r>
              <a:rPr lang="zh-CN" altLang="en-US" dirty="0" smtClean="0"/>
              <a:t>西起隆宗门</a:t>
            </a:r>
            <a:r>
              <a:rPr lang="en-US" dirty="0" smtClean="0"/>
              <a:t>,</a:t>
            </a:r>
            <a:r>
              <a:rPr lang="zh-CN" altLang="en-US" dirty="0" smtClean="0"/>
              <a:t>东到景运门。它把紫禁城分为前后两大部分。广场以南</a:t>
            </a:r>
            <a:r>
              <a:rPr lang="en-US" dirty="0" smtClean="0"/>
              <a:t>,</a:t>
            </a:r>
            <a:r>
              <a:rPr lang="zh-CN" altLang="en-US" dirty="0" smtClean="0"/>
              <a:t>主要建筑是三大殿和东西两侧的文华殿、武英殿</a:t>
            </a:r>
            <a:r>
              <a:rPr lang="en-US" dirty="0" smtClean="0"/>
              <a:t>,</a:t>
            </a:r>
            <a:r>
              <a:rPr lang="zh-CN" altLang="en-US" dirty="0" smtClean="0"/>
              <a:t>叫</a:t>
            </a:r>
            <a:r>
              <a:rPr lang="en-US" dirty="0" smtClean="0"/>
              <a:t>“</a:t>
            </a:r>
            <a:r>
              <a:rPr lang="zh-CN" altLang="en-US" dirty="0" smtClean="0"/>
              <a:t>前朝</a:t>
            </a:r>
            <a:r>
              <a:rPr lang="en-US" dirty="0" smtClean="0"/>
              <a:t>”</a:t>
            </a:r>
            <a:r>
              <a:rPr lang="zh-CN" altLang="en-US" dirty="0" smtClean="0"/>
              <a:t>。广场北面乾清门以内叫</a:t>
            </a:r>
            <a:r>
              <a:rPr lang="en-US" dirty="0" smtClean="0"/>
              <a:t>“</a:t>
            </a:r>
            <a:r>
              <a:rPr lang="zh-CN" altLang="en-US" dirty="0" smtClean="0"/>
              <a:t>内廷</a:t>
            </a:r>
            <a:r>
              <a:rPr lang="en-US" dirty="0" smtClean="0"/>
              <a:t>”,</a:t>
            </a:r>
            <a:r>
              <a:rPr lang="zh-CN" altLang="en-US" dirty="0" smtClean="0"/>
              <a:t>是皇帝和后妃们起居生活的地方</a:t>
            </a:r>
            <a:r>
              <a:rPr lang="en-US" dirty="0" smtClean="0"/>
              <a:t>,</a:t>
            </a:r>
            <a:r>
              <a:rPr lang="zh-CN" altLang="en-US" dirty="0" smtClean="0"/>
              <a:t>主要建筑有乾清宫、交泰殿、坤宁宫和东六宫、西六宫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144328" cy="857256"/>
          </a:xfrm>
        </p:spPr>
        <p:txBody>
          <a:bodyPr/>
          <a:lstStyle/>
          <a:p>
            <a:r>
              <a:rPr lang="zh-CN" altLang="en-US" dirty="0" smtClean="0"/>
              <a:t>说明具体的实物一般以空间顺序进行</a:t>
            </a:r>
            <a:r>
              <a:rPr lang="en-US" dirty="0" smtClean="0"/>
              <a:t>,</a:t>
            </a:r>
            <a:r>
              <a:rPr lang="zh-CN" altLang="en-US" dirty="0" smtClean="0"/>
              <a:t>按实物的空间位置或构成部分</a:t>
            </a:r>
            <a:r>
              <a:rPr lang="en-US" dirty="0" smtClean="0"/>
              <a:t>,</a:t>
            </a:r>
            <a:r>
              <a:rPr lang="zh-CN" altLang="en-US" dirty="0" smtClean="0"/>
              <a:t>按上下左右、前后内外、东西南北等次序来说明。</a:t>
            </a:r>
            <a:endParaRPr lang="zh-CN" altLang="en-US" dirty="0"/>
          </a:p>
        </p:txBody>
      </p:sp>
      <p:sp>
        <p:nvSpPr>
          <p:cNvPr id="7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死海中水的浮力为什么这样大呢</a:t>
            </a:r>
            <a:r>
              <a:rPr lang="en-US" dirty="0" smtClean="0"/>
              <a:t>?</a:t>
            </a:r>
            <a:r>
              <a:rPr lang="zh-CN" altLang="en-US" dirty="0" smtClean="0"/>
              <a:t>因为水的咸度很高。据统计</a:t>
            </a:r>
            <a:r>
              <a:rPr lang="en-US" dirty="0" smtClean="0"/>
              <a:t>,</a:t>
            </a:r>
            <a:r>
              <a:rPr lang="zh-CN" altLang="en-US" dirty="0" smtClean="0"/>
              <a:t>死海水里含有多种矿物质</a:t>
            </a:r>
            <a:r>
              <a:rPr lang="en-US" dirty="0" smtClean="0"/>
              <a:t>:135.46 </a:t>
            </a:r>
            <a:r>
              <a:rPr lang="zh-CN" altLang="en-US" dirty="0" smtClean="0"/>
              <a:t>亿吨氯化钠</a:t>
            </a:r>
            <a:r>
              <a:rPr lang="en-US" dirty="0" smtClean="0"/>
              <a:t>(</a:t>
            </a:r>
            <a:r>
              <a:rPr lang="zh-CN" altLang="en-US" dirty="0" smtClean="0"/>
              <a:t>食盐</a:t>
            </a:r>
            <a:r>
              <a:rPr lang="en-US" dirty="0" smtClean="0"/>
              <a:t>);63.7</a:t>
            </a:r>
            <a:r>
              <a:rPr lang="zh-CN" altLang="en-US" dirty="0" smtClean="0"/>
              <a:t>亿吨氯化钙</a:t>
            </a:r>
            <a:r>
              <a:rPr lang="en-US" dirty="0" smtClean="0"/>
              <a:t>;20</a:t>
            </a:r>
            <a:r>
              <a:rPr lang="zh-CN" altLang="en-US" dirty="0" smtClean="0"/>
              <a:t>亿吨氯化钾</a:t>
            </a:r>
            <a:r>
              <a:rPr lang="en-US" dirty="0" smtClean="0"/>
              <a:t>;</a:t>
            </a:r>
            <a:r>
              <a:rPr lang="zh-CN" altLang="en-US" dirty="0" smtClean="0"/>
              <a:t>另外还有溴、锶等。把各种盐类加在一起</a:t>
            </a:r>
            <a:r>
              <a:rPr lang="en-US" dirty="0" smtClean="0"/>
              <a:t>,</a:t>
            </a:r>
            <a:r>
              <a:rPr lang="zh-CN" altLang="en-US" dirty="0" smtClean="0"/>
              <a:t>占死海全部水量的</a:t>
            </a:r>
            <a:r>
              <a:rPr lang="en-US" dirty="0" smtClean="0"/>
              <a:t>23%~25%</a:t>
            </a:r>
            <a:r>
              <a:rPr lang="zh-CN" altLang="en-US" dirty="0" smtClean="0"/>
              <a:t>。这样</a:t>
            </a:r>
            <a:r>
              <a:rPr lang="en-US" dirty="0" smtClean="0"/>
              <a:t>,</a:t>
            </a:r>
            <a:r>
              <a:rPr lang="zh-CN" altLang="en-US" dirty="0" smtClean="0"/>
              <a:t>就使水的密度大于人体的密度</a:t>
            </a:r>
            <a:r>
              <a:rPr lang="en-US" dirty="0" smtClean="0"/>
              <a:t>,</a:t>
            </a:r>
            <a:r>
              <a:rPr lang="zh-CN" altLang="en-US" dirty="0" smtClean="0"/>
              <a:t>无怪乎人一到水里就漂起来</a:t>
            </a:r>
            <a:r>
              <a:rPr lang="en-US" dirty="0" smtClean="0"/>
              <a:t>,</a:t>
            </a:r>
            <a:r>
              <a:rPr lang="zh-CN" altLang="en-US" dirty="0" smtClean="0"/>
              <a:t>沉不下去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38150" y="4429132"/>
            <a:ext cx="10715700" cy="857256"/>
          </a:xfrm>
        </p:spPr>
        <p:txBody>
          <a:bodyPr/>
          <a:lstStyle/>
          <a:p>
            <a:r>
              <a:rPr lang="zh-CN" altLang="en-US" dirty="0" smtClean="0"/>
              <a:t>介绍抽象事物或事理</a:t>
            </a:r>
            <a:r>
              <a:rPr lang="en-US" dirty="0" smtClean="0"/>
              <a:t>,</a:t>
            </a:r>
            <a:r>
              <a:rPr lang="zh-CN" altLang="en-US" dirty="0" smtClean="0"/>
              <a:t>多采用逻辑顺序</a:t>
            </a:r>
            <a:r>
              <a:rPr lang="en-US" dirty="0" smtClean="0"/>
              <a:t>,</a:t>
            </a:r>
            <a:r>
              <a:rPr lang="zh-CN" altLang="en-US" dirty="0" smtClean="0"/>
              <a:t>从现象到本质、从简单到复杂</a:t>
            </a:r>
            <a:r>
              <a:rPr lang="en-US" dirty="0" smtClean="0"/>
              <a:t>,</a:t>
            </a:r>
            <a:r>
              <a:rPr lang="zh-CN" altLang="en-US" dirty="0" smtClean="0"/>
              <a:t>从原因到结果</a:t>
            </a:r>
            <a:r>
              <a:rPr lang="en-US" dirty="0" smtClean="0"/>
              <a:t>,</a:t>
            </a:r>
            <a:r>
              <a:rPr lang="zh-CN" altLang="en-US" dirty="0" smtClean="0"/>
              <a:t>从概述到具体地揭示事物的特征。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实践</a:t>
            </a:r>
            <a:r>
              <a:rPr lang="en-US" dirty="0" smtClean="0"/>
              <a:t>“</a:t>
            </a:r>
            <a:r>
              <a:rPr lang="zh-CN" altLang="en-US" dirty="0" smtClean="0"/>
              <a:t>低碳</a:t>
            </a:r>
            <a:r>
              <a:rPr lang="en-US" dirty="0" smtClean="0"/>
              <a:t>”,</a:t>
            </a:r>
            <a:r>
              <a:rPr lang="zh-CN" altLang="en-US" dirty="0" smtClean="0"/>
              <a:t>明窍门。</a:t>
            </a:r>
          </a:p>
          <a:p>
            <a:r>
              <a:rPr lang="zh-CN" altLang="en-US" dirty="0" smtClean="0"/>
              <a:t>走进低碳生活</a:t>
            </a:r>
            <a:r>
              <a:rPr lang="en-US" dirty="0" smtClean="0"/>
              <a:t>,</a:t>
            </a:r>
            <a:r>
              <a:rPr lang="zh-CN" altLang="en-US" dirty="0" smtClean="0"/>
              <a:t>我们该做些什么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144328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(1)</a:t>
            </a:r>
            <a:r>
              <a:rPr lang="zh-CN" altLang="en-US" dirty="0" smtClean="0"/>
              <a:t>爱惜衣服</a:t>
            </a:r>
            <a:r>
              <a:rPr lang="en-US" dirty="0" smtClean="0"/>
              <a:t>,</a:t>
            </a:r>
            <a:r>
              <a:rPr lang="zh-CN" altLang="en-US" dirty="0" smtClean="0"/>
              <a:t>保持整洁</a:t>
            </a:r>
            <a:r>
              <a:rPr lang="en-US" dirty="0" smtClean="0"/>
              <a:t>,</a:t>
            </a:r>
            <a:r>
              <a:rPr lang="zh-CN" altLang="en-US" dirty="0" smtClean="0"/>
              <a:t>减少洗涤的次数。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(2)</a:t>
            </a:r>
            <a:r>
              <a:rPr lang="zh-CN" altLang="en-US" dirty="0" smtClean="0"/>
              <a:t>尽量多穿棉衣</a:t>
            </a:r>
            <a:r>
              <a:rPr lang="en-US" dirty="0" smtClean="0"/>
              <a:t>,</a:t>
            </a:r>
            <a:r>
              <a:rPr lang="zh-CN" altLang="en-US" dirty="0" smtClean="0"/>
              <a:t>少穿涤纶类衣服。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(3)</a:t>
            </a:r>
            <a:r>
              <a:rPr lang="zh-CN" altLang="en-US" dirty="0" smtClean="0"/>
              <a:t>节约用水</a:t>
            </a:r>
            <a:r>
              <a:rPr lang="en-US" dirty="0" smtClean="0"/>
              <a:t>,</a:t>
            </a:r>
            <a:r>
              <a:rPr lang="zh-CN" altLang="en-US" dirty="0" smtClean="0"/>
              <a:t>及时关灯</a:t>
            </a:r>
            <a:r>
              <a:rPr lang="en-US" dirty="0" smtClean="0"/>
              <a:t>,</a:t>
            </a:r>
            <a:r>
              <a:rPr lang="zh-CN" altLang="en-US" dirty="0" smtClean="0"/>
              <a:t>家用电器不用时要关闭电源。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(4)</a:t>
            </a:r>
            <a:r>
              <a:rPr lang="zh-CN" altLang="en-US" dirty="0" smtClean="0"/>
              <a:t>每天尽量步行上学。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(5)</a:t>
            </a:r>
            <a:r>
              <a:rPr lang="zh-CN" altLang="en-US" dirty="0" smtClean="0"/>
              <a:t>用废旧挂历创作绘画作品</a:t>
            </a:r>
            <a:r>
              <a:rPr lang="en-US" dirty="0" smtClean="0"/>
              <a:t>,</a:t>
            </a:r>
            <a:r>
              <a:rPr lang="zh-CN" altLang="en-US" dirty="0" smtClean="0"/>
              <a:t>用废弃塑料瓶制作小工艺品、小玩具</a:t>
            </a:r>
            <a:r>
              <a:rPr lang="en-US" dirty="0" smtClean="0"/>
              <a:t>,</a:t>
            </a:r>
            <a:r>
              <a:rPr lang="zh-CN" altLang="en-US" dirty="0" smtClean="0"/>
              <a:t>让废品都变成</a:t>
            </a:r>
            <a:r>
              <a:rPr lang="en-US" dirty="0" smtClean="0"/>
              <a:t>“</a:t>
            </a:r>
            <a:r>
              <a:rPr lang="zh-CN" altLang="en-US" dirty="0" smtClean="0"/>
              <a:t>艺术品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(6)</a:t>
            </a:r>
            <a:r>
              <a:rPr lang="zh-CN" altLang="en-US" dirty="0" smtClean="0"/>
              <a:t>用环保购物袋</a:t>
            </a:r>
            <a:r>
              <a:rPr lang="en-US" dirty="0" smtClean="0"/>
              <a:t>,</a:t>
            </a:r>
            <a:r>
              <a:rPr lang="zh-CN" altLang="en-US" dirty="0" smtClean="0"/>
              <a:t>节约水电纸笔</a:t>
            </a:r>
            <a:r>
              <a:rPr lang="en-US" dirty="0" smtClean="0"/>
              <a:t>,</a:t>
            </a:r>
            <a:r>
              <a:rPr lang="zh-CN" altLang="en-US" dirty="0" smtClean="0"/>
              <a:t>用小手帕代替纸巾。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(7)</a:t>
            </a:r>
            <a:r>
              <a:rPr lang="zh-CN" altLang="en-US" dirty="0" smtClean="0"/>
              <a:t>种一棵树</a:t>
            </a:r>
            <a:r>
              <a:rPr lang="en-US" dirty="0" smtClean="0"/>
              <a:t>,</a:t>
            </a:r>
            <a:r>
              <a:rPr lang="zh-CN" altLang="en-US" dirty="0" smtClean="0"/>
              <a:t>养一盆花</a:t>
            </a:r>
            <a:r>
              <a:rPr lang="en-US" dirty="0" smtClean="0"/>
              <a:t>,</a:t>
            </a:r>
            <a:r>
              <a:rPr lang="zh-CN" altLang="en-US" dirty="0" smtClean="0"/>
              <a:t>绿一方净土。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(8)</a:t>
            </a:r>
            <a:r>
              <a:rPr lang="zh-CN" altLang="en-US" dirty="0" smtClean="0"/>
              <a:t>少使用或不用一次性筷子、一次性水杯、一次性塑料袋。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(9)</a:t>
            </a:r>
            <a:r>
              <a:rPr lang="zh-CN" altLang="en-US" dirty="0" smtClean="0"/>
              <a:t>不乱扔果皮纸屑</a:t>
            </a:r>
            <a:r>
              <a:rPr lang="en-US" dirty="0" smtClean="0"/>
              <a:t>,</a:t>
            </a:r>
            <a:r>
              <a:rPr lang="zh-CN" altLang="en-US" dirty="0" smtClean="0"/>
              <a:t>不乱丢废旧电池、玩具。</a:t>
            </a:r>
            <a:endParaRPr lang="zh-CN" altLang="en-US" dirty="0"/>
          </a:p>
        </p:txBody>
      </p:sp>
      <p:sp>
        <p:nvSpPr>
          <p:cNvPr id="7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低碳生活</a:t>
            </a:r>
            <a:r>
              <a:rPr lang="en-US" dirty="0" smtClean="0"/>
              <a:t>,</a:t>
            </a:r>
            <a:r>
              <a:rPr lang="zh-CN" altLang="en-US" dirty="0" smtClean="0"/>
              <a:t>我宣传。</a:t>
            </a:r>
          </a:p>
          <a:p>
            <a:r>
              <a:rPr lang="zh-CN" altLang="en-US" dirty="0" smtClean="0"/>
              <a:t>同学们</a:t>
            </a:r>
            <a:r>
              <a:rPr lang="en-US" dirty="0" smtClean="0"/>
              <a:t>,</a:t>
            </a:r>
            <a:r>
              <a:rPr lang="zh-CN" altLang="en-US" dirty="0" smtClean="0"/>
              <a:t>通过课前阅读资料</a:t>
            </a:r>
            <a:r>
              <a:rPr lang="en-US" dirty="0" smtClean="0"/>
              <a:t>,</a:t>
            </a:r>
            <a:r>
              <a:rPr lang="zh-CN" altLang="en-US" dirty="0" smtClean="0"/>
              <a:t>我们知道了为什么要提倡低碳生活</a:t>
            </a:r>
            <a:r>
              <a:rPr lang="en-US" dirty="0" smtClean="0"/>
              <a:t>,</a:t>
            </a:r>
            <a:r>
              <a:rPr lang="zh-CN" altLang="en-US" dirty="0" smtClean="0"/>
              <a:t>也知道低碳生活会给我们带来哪些好处。</a:t>
            </a:r>
            <a:r>
              <a:rPr lang="en-US" dirty="0" smtClean="0"/>
              <a:t>“</a:t>
            </a:r>
            <a:r>
              <a:rPr lang="zh-CN" altLang="en-US" dirty="0" smtClean="0"/>
              <a:t>减碳</a:t>
            </a:r>
            <a:r>
              <a:rPr lang="en-US" dirty="0" smtClean="0"/>
              <a:t>”</a:t>
            </a:r>
            <a:r>
              <a:rPr lang="zh-CN" altLang="en-US" dirty="0" smtClean="0"/>
              <a:t>是我们每一个人的责任。</a:t>
            </a:r>
            <a:r>
              <a:rPr lang="en-US" dirty="0" smtClean="0"/>
              <a:t>“</a:t>
            </a:r>
            <a:r>
              <a:rPr lang="zh-CN" altLang="en-US" dirty="0" smtClean="0"/>
              <a:t>千里之行</a:t>
            </a:r>
            <a:r>
              <a:rPr lang="en-US" dirty="0" smtClean="0"/>
              <a:t>,</a:t>
            </a:r>
            <a:r>
              <a:rPr lang="zh-CN" altLang="en-US" dirty="0" smtClean="0"/>
              <a:t>始于足下</a:t>
            </a:r>
            <a:r>
              <a:rPr lang="en-US" dirty="0" smtClean="0"/>
              <a:t>”,</a:t>
            </a:r>
            <a:r>
              <a:rPr lang="zh-CN" altLang="en-US" dirty="0" smtClean="0"/>
              <a:t>低碳生活离我们并不遥远</a:t>
            </a:r>
            <a:r>
              <a:rPr lang="en-US" dirty="0" smtClean="0"/>
              <a:t>,</a:t>
            </a:r>
            <a:r>
              <a:rPr lang="zh-CN" altLang="en-US" dirty="0" smtClean="0"/>
              <a:t>我们随时随地都能成为环保的</a:t>
            </a:r>
            <a:r>
              <a:rPr lang="en-US" dirty="0" smtClean="0"/>
              <a:t>“</a:t>
            </a:r>
            <a:r>
              <a:rPr lang="zh-CN" altLang="en-US" dirty="0" smtClean="0"/>
              <a:t>低碳人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请你写一则倡议书</a:t>
            </a:r>
            <a:r>
              <a:rPr lang="en-US" dirty="0" smtClean="0"/>
              <a:t>,</a:t>
            </a:r>
            <a:r>
              <a:rPr lang="zh-CN" altLang="en-US" dirty="0" smtClean="0"/>
              <a:t>号召大家行动起来吧</a:t>
            </a:r>
            <a:r>
              <a:rPr lang="en-US" dirty="0" smtClean="0"/>
              <a:t>!</a:t>
            </a:r>
          </a:p>
          <a:p>
            <a:r>
              <a:rPr lang="zh-CN" altLang="en-US" dirty="0" smtClean="0"/>
              <a:t>紧扣</a:t>
            </a:r>
            <a:r>
              <a:rPr lang="en-US" dirty="0" smtClean="0"/>
              <a:t>“</a:t>
            </a:r>
            <a:r>
              <a:rPr lang="zh-CN" altLang="en-US" dirty="0" smtClean="0"/>
              <a:t>低碳生活</a:t>
            </a:r>
            <a:r>
              <a:rPr lang="en-US" dirty="0" smtClean="0"/>
              <a:t>”</a:t>
            </a:r>
            <a:r>
              <a:rPr lang="zh-CN" altLang="en-US" dirty="0" smtClean="0"/>
              <a:t>这一主题</a:t>
            </a:r>
            <a:r>
              <a:rPr lang="en-US" dirty="0" smtClean="0"/>
              <a:t>,</a:t>
            </a:r>
            <a:r>
              <a:rPr lang="zh-CN" altLang="en-US" dirty="0" smtClean="0"/>
              <a:t>符合倡议书的格式要求。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1144328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低碳生活倡议书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亲爱的同学们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大家好</a:t>
            </a:r>
            <a:r>
              <a:rPr lang="en-US" dirty="0" smtClean="0"/>
              <a:t>!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低碳</a:t>
            </a:r>
            <a:r>
              <a:rPr lang="en-US" dirty="0" smtClean="0"/>
              <a:t>”</a:t>
            </a:r>
            <a:r>
              <a:rPr lang="zh-CN" altLang="en-US" dirty="0" smtClean="0"/>
              <a:t>是一种生活习惯</a:t>
            </a:r>
            <a:r>
              <a:rPr lang="en-US" dirty="0" smtClean="0"/>
              <a:t>,</a:t>
            </a:r>
            <a:r>
              <a:rPr lang="zh-CN" altLang="en-US" dirty="0" smtClean="0"/>
              <a:t>是一种自然而然的去节约身边各种资源的习惯</a:t>
            </a:r>
            <a:r>
              <a:rPr lang="en-US" dirty="0" smtClean="0"/>
              <a:t>,</a:t>
            </a:r>
            <a:r>
              <a:rPr lang="zh-CN" altLang="en-US" dirty="0" smtClean="0"/>
              <a:t>只要你能在生活中做到多节约、不浪费</a:t>
            </a:r>
            <a:r>
              <a:rPr lang="en-US" dirty="0" smtClean="0"/>
              <a:t>,</a:t>
            </a:r>
            <a:r>
              <a:rPr lang="zh-CN" altLang="en-US" dirty="0" smtClean="0"/>
              <a:t>就能过上舒适的</a:t>
            </a:r>
            <a:r>
              <a:rPr lang="en-US" dirty="0" smtClean="0"/>
              <a:t>“</a:t>
            </a:r>
            <a:r>
              <a:rPr lang="zh-CN" altLang="en-US" dirty="0" smtClean="0"/>
              <a:t>低碳生活</a:t>
            </a:r>
            <a:r>
              <a:rPr lang="en-US" dirty="0" smtClean="0"/>
              <a:t>”</a:t>
            </a:r>
            <a:r>
              <a:rPr lang="zh-CN" altLang="en-US" dirty="0" smtClean="0"/>
              <a:t>。作为一名中学生</a:t>
            </a:r>
            <a:r>
              <a:rPr lang="en-US" dirty="0" smtClean="0"/>
              <a:t>,</a:t>
            </a:r>
            <a:r>
              <a:rPr lang="zh-CN" altLang="en-US" dirty="0" smtClean="0"/>
              <a:t>我们该怎样做才能过上</a:t>
            </a:r>
            <a:r>
              <a:rPr lang="en-US" dirty="0" smtClean="0"/>
              <a:t>“</a:t>
            </a:r>
            <a:r>
              <a:rPr lang="zh-CN" altLang="en-US" dirty="0" smtClean="0"/>
              <a:t>低碳生活</a:t>
            </a:r>
            <a:r>
              <a:rPr lang="en-US" dirty="0" smtClean="0"/>
              <a:t>”</a:t>
            </a:r>
            <a:r>
              <a:rPr lang="zh-CN" altLang="en-US" dirty="0" smtClean="0"/>
              <a:t>呢</a:t>
            </a:r>
            <a:r>
              <a:rPr lang="en-US" dirty="0" smtClean="0"/>
              <a:t>?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zh-CN" altLang="en-US" dirty="0" smtClean="0"/>
              <a:t>你可以尝试做到这些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2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喝过的茶叶渣</a:t>
            </a:r>
            <a:r>
              <a:rPr lang="en-US" dirty="0" smtClean="0"/>
              <a:t>,</a:t>
            </a:r>
            <a:r>
              <a:rPr lang="zh-CN" altLang="en-US" dirty="0" smtClean="0"/>
              <a:t>把它晒干</a:t>
            </a:r>
            <a:r>
              <a:rPr lang="en-US" dirty="0" smtClean="0"/>
              <a:t>,</a:t>
            </a:r>
            <a:r>
              <a:rPr lang="zh-CN" altLang="en-US" dirty="0" smtClean="0"/>
              <a:t>做一个茶叶枕头</a:t>
            </a:r>
            <a:r>
              <a:rPr lang="en-US" dirty="0" smtClean="0"/>
              <a:t>,</a:t>
            </a:r>
            <a:r>
              <a:rPr lang="zh-CN" altLang="en-US" dirty="0" smtClean="0"/>
              <a:t>既舒适</a:t>
            </a:r>
            <a:r>
              <a:rPr lang="en-US" dirty="0" smtClean="0"/>
              <a:t>,</a:t>
            </a:r>
            <a:r>
              <a:rPr lang="zh-CN" altLang="en-US" dirty="0" smtClean="0"/>
              <a:t>又能帮助改善睡眠。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出门自带水杯</a:t>
            </a:r>
            <a:r>
              <a:rPr lang="en-US" dirty="0" smtClean="0"/>
              <a:t>,</a:t>
            </a:r>
            <a:r>
              <a:rPr lang="zh-CN" altLang="en-US" dirty="0" smtClean="0"/>
              <a:t>减少使用一次性杯子。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养成出门随手关闭电器电源的习惯</a:t>
            </a:r>
            <a:r>
              <a:rPr lang="en-US" dirty="0" smtClean="0"/>
              <a:t>,</a:t>
            </a:r>
            <a:r>
              <a:rPr lang="zh-CN" altLang="en-US" dirty="0" smtClean="0"/>
              <a:t>避免浪费电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7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1144328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4</a:t>
            </a:r>
            <a:r>
              <a:rPr lang="en-US" dirty="0" smtClean="0"/>
              <a:t>.</a:t>
            </a:r>
            <a:r>
              <a:rPr lang="zh-CN" altLang="en-US" dirty="0" smtClean="0"/>
              <a:t>出门购物</a:t>
            </a:r>
            <a:r>
              <a:rPr lang="en-US" dirty="0" smtClean="0"/>
              <a:t>,</a:t>
            </a:r>
            <a:r>
              <a:rPr lang="zh-CN" altLang="en-US" dirty="0" smtClean="0"/>
              <a:t>自己带环保袋</a:t>
            </a:r>
            <a:r>
              <a:rPr lang="en-US" dirty="0" smtClean="0"/>
              <a:t>,</a:t>
            </a:r>
            <a:r>
              <a:rPr lang="zh-CN" altLang="en-US" dirty="0" smtClean="0"/>
              <a:t>无论是免费或者收费的塑料袋</a:t>
            </a:r>
            <a:r>
              <a:rPr lang="en-US" dirty="0" smtClean="0"/>
              <a:t>,</a:t>
            </a:r>
            <a:r>
              <a:rPr lang="zh-CN" altLang="en-US" dirty="0" smtClean="0"/>
              <a:t>都减少使用。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5.</a:t>
            </a:r>
            <a:r>
              <a:rPr lang="zh-CN" altLang="en-US" dirty="0" smtClean="0"/>
              <a:t>多用永久性的筷子、饭盒</a:t>
            </a:r>
            <a:r>
              <a:rPr lang="en-US" dirty="0" smtClean="0"/>
              <a:t>,</a:t>
            </a:r>
            <a:r>
              <a:rPr lang="zh-CN" altLang="en-US" dirty="0" smtClean="0"/>
              <a:t>尽量避免使用一次性餐具。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同学们</a:t>
            </a:r>
            <a:r>
              <a:rPr lang="en-US" dirty="0" smtClean="0"/>
              <a:t>,</a:t>
            </a:r>
            <a:r>
              <a:rPr lang="zh-CN" altLang="en-US" dirty="0" smtClean="0"/>
              <a:t>让我们行动起来</a:t>
            </a:r>
            <a:r>
              <a:rPr lang="en-US" dirty="0" smtClean="0"/>
              <a:t>,</a:t>
            </a:r>
            <a:r>
              <a:rPr lang="zh-CN" altLang="en-US" dirty="0" smtClean="0"/>
              <a:t>为保护我们美丽的地球</a:t>
            </a:r>
            <a:r>
              <a:rPr lang="en-US" dirty="0" smtClean="0"/>
              <a:t>,</a:t>
            </a:r>
            <a:r>
              <a:rPr lang="zh-CN" altLang="en-US" dirty="0" smtClean="0"/>
              <a:t>贡献自己小小的一份力量吧</a:t>
            </a:r>
            <a:r>
              <a:rPr lang="en-US" dirty="0" smtClean="0"/>
              <a:t>!</a:t>
            </a:r>
            <a:endParaRPr lang="zh-CN" altLang="en-US" dirty="0" smtClean="0"/>
          </a:p>
          <a:p>
            <a:pPr algn="r">
              <a:lnSpc>
                <a:spcPct val="120000"/>
              </a:lnSpc>
            </a:pPr>
            <a:r>
              <a:rPr lang="zh-CN" altLang="en-US" dirty="0" smtClean="0"/>
              <a:t>八年级</a:t>
            </a:r>
            <a:r>
              <a:rPr lang="en-US" dirty="0" smtClean="0"/>
              <a:t>(2)</a:t>
            </a:r>
            <a:r>
              <a:rPr lang="zh-CN" altLang="en-US" dirty="0" smtClean="0"/>
              <a:t>班</a:t>
            </a:r>
          </a:p>
          <a:p>
            <a:pPr algn="r">
              <a:lnSpc>
                <a:spcPct val="120000"/>
              </a:lnSpc>
            </a:pPr>
            <a:r>
              <a:rPr lang="en-US" dirty="0" smtClean="0"/>
              <a:t>2018</a:t>
            </a:r>
            <a:r>
              <a:rPr lang="zh-CN" altLang="en-US" dirty="0" smtClean="0"/>
              <a:t>年</a:t>
            </a:r>
            <a:r>
              <a:rPr lang="en-US" dirty="0" smtClean="0"/>
              <a:t>3</a:t>
            </a:r>
            <a:r>
              <a:rPr lang="zh-CN" altLang="en-US" dirty="0" smtClean="0"/>
              <a:t>月</a:t>
            </a:r>
            <a:r>
              <a:rPr lang="en-US" dirty="0" smtClean="0"/>
              <a:t>15</a:t>
            </a:r>
            <a:r>
              <a:rPr lang="zh-CN" altLang="en-US" dirty="0" smtClean="0"/>
              <a:t>日</a:t>
            </a:r>
            <a:endParaRPr lang="zh-CN" altLang="en-US" dirty="0"/>
          </a:p>
        </p:txBody>
      </p:sp>
      <p:sp>
        <p:nvSpPr>
          <p:cNvPr id="7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掌握根据说明目的和说明对象合理安排说明顺序的方法。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了解</a:t>
            </a:r>
            <a:r>
              <a:rPr lang="en-US" dirty="0" smtClean="0"/>
              <a:t>“</a:t>
            </a:r>
            <a:r>
              <a:rPr lang="zh-CN" altLang="en-US" dirty="0" smtClean="0"/>
              <a:t>低碳生活</a:t>
            </a:r>
            <a:r>
              <a:rPr lang="en-US" dirty="0" smtClean="0"/>
              <a:t>”</a:t>
            </a:r>
            <a:r>
              <a:rPr lang="zh-CN" altLang="en-US" dirty="0" smtClean="0"/>
              <a:t>的含义</a:t>
            </a:r>
            <a:r>
              <a:rPr lang="en-US" dirty="0" smtClean="0"/>
              <a:t>,</a:t>
            </a:r>
            <a:r>
              <a:rPr lang="zh-CN" altLang="en-US" dirty="0" smtClean="0"/>
              <a:t>掌握低碳生活的一些基本技能。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树立认识自然、保护地球的坚定信念</a:t>
            </a:r>
            <a:r>
              <a:rPr lang="en-US" dirty="0" smtClean="0"/>
              <a:t>,</a:t>
            </a:r>
            <a:r>
              <a:rPr lang="zh-CN" altLang="en-US" dirty="0" smtClean="0"/>
              <a:t>增强环保意识。</a:t>
            </a:r>
          </a:p>
          <a:p>
            <a:pPr>
              <a:lnSpc>
                <a:spcPct val="130000"/>
              </a:lnSpc>
            </a:pP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3857628"/>
            <a:ext cx="1064426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掌握根据说明目的和说明对象合理安排说明顺序的方法。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了解</a:t>
            </a:r>
            <a:r>
              <a:rPr lang="en-US" dirty="0" smtClean="0"/>
              <a:t>“</a:t>
            </a:r>
            <a:r>
              <a:rPr lang="zh-CN" altLang="en-US" dirty="0" smtClean="0"/>
              <a:t>低碳生活</a:t>
            </a:r>
            <a:r>
              <a:rPr lang="en-US" dirty="0" smtClean="0"/>
              <a:t>”</a:t>
            </a:r>
            <a:r>
              <a:rPr lang="zh-CN" altLang="en-US" dirty="0" smtClean="0"/>
              <a:t>的含义</a:t>
            </a:r>
            <a:r>
              <a:rPr lang="en-US" dirty="0" smtClean="0"/>
              <a:t>,</a:t>
            </a:r>
            <a:r>
              <a:rPr lang="zh-CN" altLang="en-US" dirty="0" smtClean="0"/>
              <a:t>掌握低碳生活的一些基本技能。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在日常生活中</a:t>
            </a:r>
            <a:r>
              <a:rPr lang="en-US" dirty="0" smtClean="0"/>
              <a:t>,</a:t>
            </a:r>
            <a:r>
              <a:rPr lang="zh-CN" altLang="en-US" dirty="0" smtClean="0"/>
              <a:t>实践</a:t>
            </a:r>
            <a:r>
              <a:rPr lang="en-US" dirty="0" smtClean="0"/>
              <a:t>“</a:t>
            </a:r>
            <a:r>
              <a:rPr lang="zh-CN" altLang="en-US" dirty="0" smtClean="0"/>
              <a:t>低碳生活</a:t>
            </a:r>
            <a:r>
              <a:rPr lang="en-US" dirty="0" smtClean="0"/>
              <a:t>”</a:t>
            </a:r>
            <a:r>
              <a:rPr lang="zh-CN" altLang="en-US" dirty="0" smtClean="0"/>
              <a:t>只是举手之劳。回忆自己家里的不良现象</a:t>
            </a:r>
            <a:r>
              <a:rPr lang="en-US" dirty="0" smtClean="0"/>
              <a:t>,</a:t>
            </a:r>
            <a:r>
              <a:rPr lang="zh-CN" altLang="en-US" dirty="0" smtClean="0"/>
              <a:t>以书信的形式给家庭成员提点小建议</a:t>
            </a:r>
            <a:r>
              <a:rPr lang="en-US" dirty="0" smtClean="0"/>
              <a:t>,</a:t>
            </a:r>
            <a:r>
              <a:rPr lang="zh-CN" altLang="en-US" dirty="0" smtClean="0"/>
              <a:t>为</a:t>
            </a:r>
            <a:r>
              <a:rPr lang="en-US" dirty="0" smtClean="0"/>
              <a:t>“</a:t>
            </a:r>
            <a:r>
              <a:rPr lang="zh-CN" altLang="en-US" dirty="0" smtClean="0"/>
              <a:t>低碳生活</a:t>
            </a:r>
            <a:r>
              <a:rPr lang="en-US" dirty="0" smtClean="0"/>
              <a:t>”</a:t>
            </a:r>
            <a:r>
              <a:rPr lang="zh-CN" altLang="en-US" dirty="0" smtClean="0"/>
              <a:t>做点事。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644262" cy="857256"/>
          </a:xfrm>
        </p:spPr>
        <p:txBody>
          <a:bodyPr/>
          <a:lstStyle/>
          <a:p>
            <a:r>
              <a:rPr lang="zh-CN" altLang="en-US" dirty="0" smtClean="0"/>
              <a:t>写给爸爸妈妈的信</a:t>
            </a:r>
          </a:p>
          <a:p>
            <a:r>
              <a:rPr lang="zh-CN" altLang="en-US" dirty="0" smtClean="0"/>
              <a:t>亲爱的爸爸妈妈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你们好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zh-CN" altLang="en-US" dirty="0" smtClean="0"/>
              <a:t>今天我们学习了许多关于</a:t>
            </a:r>
            <a:r>
              <a:rPr lang="en-US" dirty="0" smtClean="0"/>
              <a:t>“</a:t>
            </a:r>
            <a:r>
              <a:rPr lang="zh-CN" altLang="en-US" dirty="0" smtClean="0"/>
              <a:t>低碳生活</a:t>
            </a:r>
            <a:r>
              <a:rPr lang="en-US" dirty="0" smtClean="0"/>
              <a:t>”</a:t>
            </a:r>
            <a:r>
              <a:rPr lang="zh-CN" altLang="en-US" dirty="0" smtClean="0"/>
              <a:t>的知识</a:t>
            </a:r>
            <a:r>
              <a:rPr lang="en-US" dirty="0" smtClean="0"/>
              <a:t>,</a:t>
            </a:r>
            <a:r>
              <a:rPr lang="zh-CN" altLang="en-US" dirty="0" smtClean="0"/>
              <a:t>在此我想就咱家关电视这件小事给你们提点小建议</a:t>
            </a:r>
            <a:r>
              <a:rPr lang="en-US" dirty="0" smtClean="0"/>
              <a:t>,</a:t>
            </a:r>
            <a:r>
              <a:rPr lang="zh-CN" altLang="en-US" dirty="0" smtClean="0"/>
              <a:t>希望你们能够加以改正。你们每次只把电视显示屏关上</a:t>
            </a:r>
            <a:r>
              <a:rPr lang="en-US" dirty="0" smtClean="0"/>
              <a:t>,</a:t>
            </a:r>
            <a:r>
              <a:rPr lang="zh-CN" altLang="en-US" dirty="0" smtClean="0"/>
              <a:t>基本上不关掉电视机上的电源。据中央电视台报道</a:t>
            </a:r>
            <a:r>
              <a:rPr lang="en-US" dirty="0" smtClean="0"/>
              <a:t>,</a:t>
            </a:r>
            <a:r>
              <a:rPr lang="zh-CN" altLang="en-US" dirty="0" smtClean="0"/>
              <a:t>一台电视机电源一年不关</a:t>
            </a:r>
            <a:r>
              <a:rPr lang="en-US" dirty="0" smtClean="0"/>
              <a:t>,</a:t>
            </a:r>
            <a:r>
              <a:rPr lang="zh-CN" altLang="en-US" dirty="0" smtClean="0"/>
              <a:t>就会耗掉</a:t>
            </a:r>
            <a:r>
              <a:rPr lang="en-US" dirty="0" smtClean="0"/>
              <a:t>35</a:t>
            </a:r>
            <a:r>
              <a:rPr lang="zh-CN" altLang="en-US" dirty="0" smtClean="0"/>
              <a:t>度电。乍看起来无所谓</a:t>
            </a:r>
            <a:r>
              <a:rPr lang="en-US" dirty="0" smtClean="0"/>
              <a:t>,</a:t>
            </a:r>
            <a:r>
              <a:rPr lang="zh-CN" altLang="en-US" dirty="0" smtClean="0"/>
              <a:t>不就是几十块钱的事吗</a:t>
            </a:r>
            <a:r>
              <a:rPr lang="en-US" dirty="0" smtClean="0"/>
              <a:t>,</a:t>
            </a:r>
            <a:r>
              <a:rPr lang="zh-CN" altLang="en-US" dirty="0" smtClean="0"/>
              <a:t>何况还是一年的时间</a:t>
            </a:r>
            <a:r>
              <a:rPr lang="en-US" dirty="0" smtClean="0"/>
              <a:t>?</a:t>
            </a:r>
            <a:r>
              <a:rPr lang="zh-CN" altLang="en-US" dirty="0" smtClean="0"/>
              <a:t>可是你们想</a:t>
            </a:r>
            <a:r>
              <a:rPr lang="zh-CN" altLang="en-US" dirty="0" smtClean="0"/>
              <a:t>过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644262" cy="857256"/>
          </a:xfrm>
        </p:spPr>
        <p:txBody>
          <a:bodyPr/>
          <a:lstStyle/>
          <a:p>
            <a:pPr indent="0"/>
            <a:r>
              <a:rPr lang="zh-CN" altLang="en-US" dirty="0" smtClean="0"/>
              <a:t>没有</a:t>
            </a:r>
            <a:r>
              <a:rPr lang="en-US" dirty="0" smtClean="0"/>
              <a:t>,</a:t>
            </a:r>
            <a:r>
              <a:rPr lang="zh-CN" altLang="en-US" dirty="0" smtClean="0"/>
              <a:t>中国是一个人口大国</a:t>
            </a:r>
            <a:r>
              <a:rPr lang="en-US" dirty="0" smtClean="0"/>
              <a:t>,</a:t>
            </a:r>
            <a:r>
              <a:rPr lang="zh-CN" altLang="en-US" dirty="0" smtClean="0"/>
              <a:t>十几亿人口</a:t>
            </a:r>
            <a:r>
              <a:rPr lang="en-US" dirty="0" smtClean="0"/>
              <a:t>,</a:t>
            </a:r>
            <a:r>
              <a:rPr lang="zh-CN" altLang="en-US" dirty="0" smtClean="0"/>
              <a:t>全国上下有多少台电视</a:t>
            </a:r>
            <a:r>
              <a:rPr lang="en-US" dirty="0" smtClean="0"/>
              <a:t>?</a:t>
            </a:r>
            <a:r>
              <a:rPr lang="zh-CN" altLang="en-US" dirty="0" smtClean="0"/>
              <a:t>如果每家的电视看完后都不关掉电源</a:t>
            </a:r>
            <a:r>
              <a:rPr lang="en-US" dirty="0" smtClean="0"/>
              <a:t>,</a:t>
            </a:r>
            <a:r>
              <a:rPr lang="zh-CN" altLang="en-US" dirty="0" smtClean="0"/>
              <a:t>那一年得白白浪费掉多少度电呀</a:t>
            </a:r>
            <a:r>
              <a:rPr lang="en-US" dirty="0" smtClean="0"/>
              <a:t>?</a:t>
            </a:r>
            <a:r>
              <a:rPr lang="zh-CN" altLang="en-US" dirty="0" smtClean="0"/>
              <a:t>十年呢</a:t>
            </a:r>
            <a:r>
              <a:rPr lang="en-US" dirty="0" smtClean="0"/>
              <a:t>?</a:t>
            </a:r>
            <a:r>
              <a:rPr lang="zh-CN" altLang="en-US" dirty="0" smtClean="0"/>
              <a:t>一百年呢</a:t>
            </a:r>
            <a:r>
              <a:rPr lang="en-US" dirty="0" smtClean="0"/>
              <a:t>?……</a:t>
            </a:r>
            <a:r>
              <a:rPr lang="zh-CN" altLang="en-US" dirty="0" smtClean="0"/>
              <a:t>长此以往</a:t>
            </a:r>
            <a:r>
              <a:rPr lang="en-US" dirty="0" smtClean="0"/>
              <a:t>,</a:t>
            </a:r>
            <a:r>
              <a:rPr lang="zh-CN" altLang="en-US" dirty="0" smtClean="0"/>
              <a:t>这得给国家和社会带来多大的损失呀</a:t>
            </a:r>
            <a:r>
              <a:rPr lang="en-US" dirty="0" smtClean="0"/>
              <a:t>?</a:t>
            </a:r>
            <a:r>
              <a:rPr lang="zh-CN" altLang="en-US" dirty="0" smtClean="0"/>
              <a:t>所以我提议</a:t>
            </a:r>
            <a:r>
              <a:rPr lang="en-US" dirty="0" smtClean="0"/>
              <a:t>:</a:t>
            </a:r>
            <a:r>
              <a:rPr lang="zh-CN" altLang="en-US" dirty="0" smtClean="0"/>
              <a:t>从今天开始</a:t>
            </a:r>
            <a:r>
              <a:rPr lang="en-US" dirty="0" smtClean="0"/>
              <a:t>,</a:t>
            </a:r>
            <a:r>
              <a:rPr lang="zh-CN" altLang="en-US" dirty="0" smtClean="0"/>
              <a:t>一定要及时关掉电视机的电源</a:t>
            </a:r>
            <a:r>
              <a:rPr lang="en-US" dirty="0" smtClean="0"/>
              <a:t>,</a:t>
            </a:r>
            <a:r>
              <a:rPr lang="zh-CN" altLang="en-US" dirty="0" smtClean="0"/>
              <a:t>还要告诉我们身边的每一个人</a:t>
            </a:r>
            <a:r>
              <a:rPr lang="en-US" dirty="0" smtClean="0"/>
              <a:t>,</a:t>
            </a:r>
            <a:r>
              <a:rPr lang="zh-CN" altLang="en-US" dirty="0" smtClean="0"/>
              <a:t>让他们也加入</a:t>
            </a:r>
            <a:r>
              <a:rPr lang="en-US" dirty="0" smtClean="0"/>
              <a:t>“</a:t>
            </a:r>
            <a:r>
              <a:rPr lang="zh-CN" altLang="en-US" dirty="0" smtClean="0"/>
              <a:t>低碳生活</a:t>
            </a:r>
            <a:r>
              <a:rPr lang="en-US" dirty="0" smtClean="0"/>
              <a:t>”</a:t>
            </a:r>
            <a:r>
              <a:rPr lang="zh-CN" altLang="en-US" dirty="0" smtClean="0"/>
              <a:t>的行列中来。</a:t>
            </a:r>
          </a:p>
          <a:p>
            <a:pPr algn="r"/>
            <a:r>
              <a:rPr lang="zh-CN" altLang="en-US" dirty="0" smtClean="0"/>
              <a:t>你们的女儿</a:t>
            </a:r>
            <a:r>
              <a:rPr lang="en-US" dirty="0" smtClean="0"/>
              <a:t>:×××</a:t>
            </a:r>
            <a:endParaRPr lang="zh-CN" altLang="en-US" dirty="0" smtClean="0"/>
          </a:p>
          <a:p>
            <a:pPr algn="r"/>
            <a:r>
              <a:rPr lang="en-US" dirty="0" smtClean="0"/>
              <a:t>2018</a:t>
            </a:r>
            <a:r>
              <a:rPr lang="zh-CN" altLang="en-US" dirty="0" smtClean="0"/>
              <a:t>年</a:t>
            </a:r>
            <a:r>
              <a:rPr lang="en-US" dirty="0" smtClean="0"/>
              <a:t>3</a:t>
            </a:r>
            <a:r>
              <a:rPr lang="zh-CN" altLang="en-US" dirty="0" smtClean="0"/>
              <a:t>月</a:t>
            </a:r>
            <a:r>
              <a:rPr lang="en-US" dirty="0" smtClean="0"/>
              <a:t>15</a:t>
            </a:r>
            <a:r>
              <a:rPr lang="zh-CN" altLang="en-US" dirty="0" smtClean="0"/>
              <a:t>日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643050"/>
            <a:ext cx="10358510" cy="1857388"/>
          </a:xfrm>
        </p:spPr>
        <p:txBody>
          <a:bodyPr/>
          <a:lstStyle/>
          <a:p>
            <a:pPr algn="r"/>
            <a:r>
              <a:rPr lang="zh-CN" altLang="en-US" dirty="0" smtClean="0"/>
              <a:t>选择说明顺序的技巧</a:t>
            </a:r>
          </a:p>
          <a:p>
            <a:r>
              <a:rPr lang="zh-CN" altLang="en-US" dirty="0" smtClean="0"/>
              <a:t>合理的说明顺序是指能充分表现事物或事理本身特征的顺序。它必须清晰、有层次地展现事物的各个方面</a:t>
            </a:r>
            <a:r>
              <a:rPr lang="en-US" dirty="0" smtClean="0"/>
              <a:t>,</a:t>
            </a:r>
            <a:r>
              <a:rPr lang="zh-CN" altLang="en-US" dirty="0" smtClean="0"/>
              <a:t>同时也要符合人们认识事物的规律。常见的说明顺序有时间顺序、空间顺序、逻辑顺序等。</a:t>
            </a:r>
          </a:p>
          <a:p>
            <a:r>
              <a:rPr lang="zh-CN" altLang="en-US" dirty="0" smtClean="0"/>
              <a:t>一、建筑物类说明文的写作顺序</a:t>
            </a:r>
            <a:r>
              <a:rPr lang="en-US" dirty="0" smtClean="0"/>
              <a:t>:</a:t>
            </a:r>
            <a:r>
              <a:rPr lang="zh-CN" altLang="en-US" dirty="0" smtClean="0"/>
              <a:t>建筑物指亭台楼阁、道路桥梁、商厦场馆等</a:t>
            </a:r>
            <a:r>
              <a:rPr lang="en-US" dirty="0" smtClean="0"/>
              <a:t>,</a:t>
            </a:r>
            <a:r>
              <a:rPr lang="zh-CN" altLang="en-US" dirty="0" smtClean="0"/>
              <a:t>其说明要点是要把建筑物的形状、结构、布局准确地介绍清楚</a:t>
            </a:r>
            <a:r>
              <a:rPr lang="en-US" dirty="0" smtClean="0"/>
              <a:t>,</a:t>
            </a:r>
            <a:r>
              <a:rPr lang="zh-CN" altLang="en-US" dirty="0" smtClean="0"/>
              <a:t>适宜采用空间顺序进行介绍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</a:t>
            </a:r>
            <a:r>
              <a:rPr lang="zh-CN" altLang="en-US" dirty="0" smtClean="0"/>
              <a:t>、事物演变类说明文的写作顺序</a:t>
            </a:r>
            <a:r>
              <a:rPr lang="en-US" dirty="0" smtClean="0"/>
              <a:t>:</a:t>
            </a:r>
            <a:r>
              <a:rPr lang="zh-CN" altLang="en-US" dirty="0" smtClean="0"/>
              <a:t>介绍某一事物的演变、进化过程</a:t>
            </a:r>
            <a:r>
              <a:rPr lang="en-US" dirty="0" smtClean="0"/>
              <a:t>,</a:t>
            </a:r>
            <a:r>
              <a:rPr lang="zh-CN" altLang="en-US" dirty="0" smtClean="0"/>
              <a:t>采用时间顺序能将其复杂的变化过程介绍清楚。</a:t>
            </a:r>
          </a:p>
          <a:p>
            <a:r>
              <a:rPr lang="zh-CN" altLang="en-US" dirty="0" smtClean="0"/>
              <a:t>三、物品类说明文的写作顺序</a:t>
            </a:r>
            <a:r>
              <a:rPr lang="en-US" dirty="0" smtClean="0"/>
              <a:t>:</a:t>
            </a:r>
            <a:r>
              <a:rPr lang="zh-CN" altLang="en-US" dirty="0" smtClean="0"/>
              <a:t>物品包括工艺品、图画、用具等</a:t>
            </a:r>
            <a:r>
              <a:rPr lang="en-US" dirty="0" smtClean="0"/>
              <a:t>,</a:t>
            </a:r>
            <a:r>
              <a:rPr lang="zh-CN" altLang="en-US" dirty="0" smtClean="0"/>
              <a:t>写这类说明文时要仔细观察物品的造型、图画的布局</a:t>
            </a:r>
            <a:r>
              <a:rPr lang="en-US" dirty="0" smtClean="0"/>
              <a:t>,</a:t>
            </a:r>
            <a:r>
              <a:rPr lang="zh-CN" altLang="en-US" dirty="0" smtClean="0"/>
              <a:t>选定适当的说明顺序。</a:t>
            </a:r>
          </a:p>
          <a:p>
            <a:r>
              <a:rPr lang="zh-CN" altLang="en-US" dirty="0" smtClean="0"/>
              <a:t>四、事理说明文</a:t>
            </a:r>
            <a:r>
              <a:rPr lang="en-US" dirty="0" smtClean="0"/>
              <a:t>,</a:t>
            </a:r>
            <a:r>
              <a:rPr lang="zh-CN" altLang="en-US" dirty="0" smtClean="0"/>
              <a:t>要对事物的成因、原理</a:t>
            </a:r>
            <a:r>
              <a:rPr lang="en-US" dirty="0" smtClean="0"/>
              <a:t>,</a:t>
            </a:r>
            <a:r>
              <a:rPr lang="zh-CN" altLang="en-US" dirty="0" smtClean="0"/>
              <a:t>事物之间的关联等做出说明</a:t>
            </a:r>
            <a:r>
              <a:rPr lang="en-US" dirty="0" smtClean="0"/>
              <a:t>,</a:t>
            </a:r>
            <a:r>
              <a:rPr lang="zh-CN" altLang="en-US" dirty="0" smtClean="0"/>
              <a:t>往往采用逻辑顺序</a:t>
            </a:r>
            <a:r>
              <a:rPr lang="en-US" dirty="0" smtClean="0"/>
              <a:t>,</a:t>
            </a:r>
            <a:r>
              <a:rPr lang="zh-CN" altLang="en-US" dirty="0" smtClean="0"/>
              <a:t>即按照事理的内在逻辑关系</a:t>
            </a:r>
            <a:r>
              <a:rPr lang="en-US" dirty="0" smtClean="0"/>
              <a:t>,</a:t>
            </a:r>
            <a:r>
              <a:rPr lang="zh-CN" altLang="en-US" dirty="0" smtClean="0"/>
              <a:t>分别做出说明。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　同学们</a:t>
            </a:r>
            <a:r>
              <a:rPr lang="en-US" dirty="0" smtClean="0"/>
              <a:t>,</a:t>
            </a:r>
            <a:r>
              <a:rPr lang="zh-CN" altLang="en-US" dirty="0" smtClean="0"/>
              <a:t>老师今天给大家带来一首歌曲</a:t>
            </a:r>
            <a:r>
              <a:rPr lang="en-US" dirty="0" smtClean="0"/>
              <a:t>——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地球</a:t>
            </a:r>
            <a:r>
              <a:rPr lang="en-US" dirty="0" smtClean="0"/>
              <a:t>,</a:t>
            </a:r>
            <a:r>
              <a:rPr lang="zh-CN" altLang="en-US" dirty="0" smtClean="0"/>
              <a:t>你好吗</a:t>
            </a:r>
            <a:r>
              <a:rPr lang="en-US" dirty="0" smtClean="0"/>
              <a:t>?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大家一起欣赏一下</a:t>
            </a:r>
            <a:r>
              <a:rPr lang="en-US" dirty="0" smtClean="0"/>
              <a:t>,</a:t>
            </a:r>
            <a:r>
              <a:rPr lang="zh-CN" altLang="en-US" dirty="0" smtClean="0"/>
              <a:t>希望同学们认真聆听并思考</a:t>
            </a:r>
            <a:r>
              <a:rPr lang="en-US" dirty="0" smtClean="0"/>
              <a:t>:</a:t>
            </a:r>
            <a:r>
              <a:rPr lang="zh-CN" altLang="en-US" dirty="0" smtClean="0"/>
              <a:t>现在的地球面临哪些威胁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429948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课前搜集</a:t>
            </a:r>
            <a:r>
              <a:rPr lang="en-US" dirty="0" smtClean="0"/>
              <a:t>,</a:t>
            </a:r>
            <a:r>
              <a:rPr lang="zh-CN" altLang="en-US" dirty="0" smtClean="0"/>
              <a:t>完善知识库。</a:t>
            </a:r>
          </a:p>
          <a:p>
            <a:r>
              <a:rPr lang="zh-CN" altLang="en-US" dirty="0" smtClean="0"/>
              <a:t>请同学们根据自己搜集的资料</a:t>
            </a:r>
            <a:r>
              <a:rPr lang="en-US" dirty="0" smtClean="0"/>
              <a:t>,</a:t>
            </a:r>
            <a:r>
              <a:rPr lang="zh-CN" altLang="en-US" dirty="0" smtClean="0"/>
              <a:t>回答问题。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说明要有顺序</a:t>
            </a:r>
            <a:r>
              <a:rPr lang="en-US" dirty="0" smtClean="0"/>
              <a:t>,</a:t>
            </a:r>
            <a:r>
              <a:rPr lang="zh-CN" altLang="en-US" dirty="0" smtClean="0"/>
              <a:t>这是使说明内容条理化的必要条件。常见的说明顺序有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低碳生活就是指生活作息时要尽量减少所消耗的能量</a:t>
            </a:r>
            <a:r>
              <a:rPr lang="en-US" dirty="0" smtClean="0"/>
              <a:t>,</a:t>
            </a:r>
            <a:r>
              <a:rPr lang="zh-CN" altLang="en-US" dirty="0" smtClean="0"/>
              <a:t>特别是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   </a:t>
            </a:r>
            <a:r>
              <a:rPr lang="zh-CN" altLang="en-US" dirty="0" smtClean="0"/>
              <a:t>的</a:t>
            </a:r>
            <a:r>
              <a:rPr lang="zh-CN" altLang="en-US" dirty="0" smtClean="0"/>
              <a:t>排放量</a:t>
            </a:r>
            <a:r>
              <a:rPr lang="en-US" dirty="0" smtClean="0"/>
              <a:t>,</a:t>
            </a:r>
            <a:r>
              <a:rPr lang="zh-CN" altLang="en-US" dirty="0" smtClean="0"/>
              <a:t>从而减少对大气的污染</a:t>
            </a:r>
            <a:r>
              <a:rPr lang="en-US" dirty="0" smtClean="0"/>
              <a:t>,</a:t>
            </a:r>
            <a:r>
              <a:rPr lang="zh-CN" altLang="en-US" dirty="0" smtClean="0"/>
              <a:t>减缓生态恶化。主要是从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和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三个环节来改变生活细节。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2809852" y="2928934"/>
            <a:ext cx="1714512" cy="857256"/>
          </a:xfrm>
        </p:spPr>
        <p:txBody>
          <a:bodyPr/>
          <a:lstStyle/>
          <a:p>
            <a:r>
              <a:rPr lang="zh-CN" altLang="en-US" dirty="0" smtClean="0"/>
              <a:t>时间顺序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5024430" y="2928934"/>
            <a:ext cx="1928826" cy="857256"/>
          </a:xfrm>
        </p:spPr>
        <p:txBody>
          <a:bodyPr/>
          <a:lstStyle/>
          <a:p>
            <a:r>
              <a:rPr lang="zh-CN" altLang="en-US" dirty="0" smtClean="0"/>
              <a:t>空间顺序</a:t>
            </a:r>
            <a:endParaRPr lang="zh-CN" altLang="en-US" dirty="0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7024694" y="2928934"/>
            <a:ext cx="1714512" cy="857256"/>
          </a:xfrm>
        </p:spPr>
        <p:txBody>
          <a:bodyPr/>
          <a:lstStyle/>
          <a:p>
            <a:r>
              <a:rPr lang="zh-CN" altLang="en-US" dirty="0" smtClean="0"/>
              <a:t>逻辑顺序</a:t>
            </a:r>
            <a:endParaRPr lang="zh-CN" altLang="en-US" dirty="0"/>
          </a:p>
        </p:txBody>
      </p:sp>
      <p:sp>
        <p:nvSpPr>
          <p:cNvPr id="10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1023902" y="4214818"/>
            <a:ext cx="2214578" cy="857256"/>
          </a:xfrm>
        </p:spPr>
        <p:txBody>
          <a:bodyPr/>
          <a:lstStyle/>
          <a:p>
            <a:r>
              <a:rPr lang="zh-CN" altLang="en-US" dirty="0" smtClean="0"/>
              <a:t>　二氧化碳</a:t>
            </a:r>
            <a:endParaRPr lang="zh-CN" altLang="en-US" dirty="0"/>
          </a:p>
        </p:txBody>
      </p:sp>
      <p:sp>
        <p:nvSpPr>
          <p:cNvPr id="13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2024034" y="4857760"/>
            <a:ext cx="1000132" cy="857256"/>
          </a:xfrm>
        </p:spPr>
        <p:txBody>
          <a:bodyPr/>
          <a:lstStyle/>
          <a:p>
            <a:r>
              <a:rPr lang="zh-CN" altLang="en-US" dirty="0" smtClean="0"/>
              <a:t>节电</a:t>
            </a:r>
            <a:endParaRPr lang="zh-CN" altLang="en-US" dirty="0"/>
          </a:p>
        </p:txBody>
      </p:sp>
      <p:sp>
        <p:nvSpPr>
          <p:cNvPr id="14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167042" y="4857760"/>
            <a:ext cx="1000132" cy="857256"/>
          </a:xfrm>
        </p:spPr>
        <p:txBody>
          <a:bodyPr/>
          <a:lstStyle/>
          <a:p>
            <a:r>
              <a:rPr lang="zh-CN" altLang="en-US" dirty="0" smtClean="0"/>
              <a:t>节气</a:t>
            </a:r>
            <a:endParaRPr lang="zh-CN" altLang="en-US" dirty="0"/>
          </a:p>
        </p:txBody>
      </p:sp>
      <p:sp>
        <p:nvSpPr>
          <p:cNvPr id="15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4381488" y="4857760"/>
            <a:ext cx="1000132" cy="857256"/>
          </a:xfrm>
        </p:spPr>
        <p:txBody>
          <a:bodyPr/>
          <a:lstStyle/>
          <a:p>
            <a:r>
              <a:rPr lang="zh-CN" altLang="en-US" dirty="0" smtClean="0"/>
              <a:t>回收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1" grpId="0" build="p"/>
      <p:bldP spid="12" grpId="0" build="p"/>
      <p:bldP spid="10" grpId="0" build="p"/>
      <p:bldP spid="13" grpId="0" build="p"/>
      <p:bldP spid="14" grpId="0" build="p"/>
      <p:bldP spid="1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38084" y="1071546"/>
            <a:ext cx="11715832" cy="5214974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定向检测</a:t>
            </a:r>
            <a:r>
              <a:rPr lang="en-US" dirty="0" smtClean="0"/>
              <a:t>,</a:t>
            </a:r>
            <a:r>
              <a:rPr lang="zh-CN" altLang="en-US" dirty="0" smtClean="0"/>
              <a:t>顺序巧判断。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(1)</a:t>
            </a:r>
            <a:r>
              <a:rPr lang="zh-CN" altLang="en-US" dirty="0" smtClean="0"/>
              <a:t>舟首尾长约八分有奇</a:t>
            </a:r>
            <a:r>
              <a:rPr lang="en-US" dirty="0" smtClean="0"/>
              <a:t>,</a:t>
            </a:r>
            <a:r>
              <a:rPr lang="zh-CN" altLang="en-US" dirty="0" smtClean="0"/>
              <a:t>高可二黍许。中轩敞者为舱</a:t>
            </a:r>
            <a:r>
              <a:rPr lang="en-US" dirty="0" smtClean="0"/>
              <a:t>,</a:t>
            </a:r>
            <a:r>
              <a:rPr lang="zh-CN" altLang="en-US" dirty="0" smtClean="0"/>
              <a:t>箬篷覆之。旁开小窗</a:t>
            </a:r>
            <a:r>
              <a:rPr lang="en-US" dirty="0" smtClean="0"/>
              <a:t>,</a:t>
            </a:r>
            <a:r>
              <a:rPr lang="zh-CN" altLang="en-US" dirty="0" smtClean="0"/>
              <a:t>左右各四</a:t>
            </a:r>
            <a:r>
              <a:rPr lang="en-US" dirty="0" smtClean="0"/>
              <a:t>,</a:t>
            </a:r>
            <a:r>
              <a:rPr lang="zh-CN" altLang="en-US" dirty="0" smtClean="0"/>
              <a:t>共八扇。启窗而观</a:t>
            </a:r>
            <a:r>
              <a:rPr lang="en-US" dirty="0" smtClean="0"/>
              <a:t>,</a:t>
            </a:r>
            <a:r>
              <a:rPr lang="zh-CN" altLang="en-US" dirty="0" smtClean="0"/>
              <a:t>雕栏相望焉。</a:t>
            </a:r>
            <a:r>
              <a:rPr lang="en-US" dirty="0" smtClean="0"/>
              <a:t>—— 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核舟记</a:t>
            </a:r>
            <a:r>
              <a:rPr lang="en-US" altLang="zh-CN" dirty="0" smtClean="0"/>
              <a:t>》</a:t>
            </a:r>
          </a:p>
          <a:p>
            <a:pPr algn="r">
              <a:lnSpc>
                <a:spcPct val="130000"/>
              </a:lnSpc>
            </a:pPr>
            <a:r>
              <a:rPr lang="en-US" dirty="0" smtClean="0"/>
              <a:t> (                            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(2)</a:t>
            </a:r>
            <a:r>
              <a:rPr lang="zh-CN" altLang="en-US" dirty="0" smtClean="0"/>
              <a:t>我觉得苏州园林是我国各地园林的标本</a:t>
            </a:r>
            <a:r>
              <a:rPr lang="en-US" dirty="0" smtClean="0"/>
              <a:t>,</a:t>
            </a:r>
            <a:r>
              <a:rPr lang="zh-CN" altLang="en-US" dirty="0" smtClean="0"/>
              <a:t>各地园林或多或少都受到苏州园林的影响。因此</a:t>
            </a:r>
            <a:r>
              <a:rPr lang="en-US" dirty="0" smtClean="0"/>
              <a:t>,</a:t>
            </a:r>
            <a:r>
              <a:rPr lang="zh-CN" altLang="en-US" dirty="0" smtClean="0"/>
              <a:t>谁如果要鉴赏我国的园林</a:t>
            </a:r>
            <a:r>
              <a:rPr lang="en-US" dirty="0" smtClean="0"/>
              <a:t>,</a:t>
            </a:r>
            <a:r>
              <a:rPr lang="zh-CN" altLang="en-US" dirty="0" smtClean="0"/>
              <a:t>苏州园林就不该错过。</a:t>
            </a:r>
            <a:r>
              <a:rPr lang="en-US" dirty="0" smtClean="0"/>
              <a:t>—— 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苏州园林</a:t>
            </a:r>
            <a:r>
              <a:rPr lang="en-US" altLang="zh-CN" dirty="0" smtClean="0"/>
              <a:t>》						   </a:t>
            </a:r>
            <a:r>
              <a:rPr lang="en-US" dirty="0" smtClean="0"/>
              <a:t> (	   		)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(3)</a:t>
            </a:r>
            <a:r>
              <a:rPr lang="zh-CN" altLang="en-US" dirty="0" smtClean="0"/>
              <a:t>从大门进去</a:t>
            </a:r>
            <a:r>
              <a:rPr lang="en-US" dirty="0" smtClean="0"/>
              <a:t>,</a:t>
            </a:r>
            <a:r>
              <a:rPr lang="zh-CN" altLang="en-US" dirty="0" smtClean="0"/>
              <a:t>可见竹林道旁高大的徐霞客石像</a:t>
            </a:r>
            <a:r>
              <a:rPr lang="en-US" dirty="0" smtClean="0"/>
              <a:t>;</a:t>
            </a:r>
            <a:r>
              <a:rPr lang="zh-CN" altLang="en-US" dirty="0" smtClean="0"/>
              <a:t>潭的北面</a:t>
            </a:r>
            <a:r>
              <a:rPr lang="en-US" dirty="0" smtClean="0"/>
              <a:t>,</a:t>
            </a:r>
            <a:r>
              <a:rPr lang="zh-CN" altLang="en-US" dirty="0" smtClean="0"/>
              <a:t>有蝴蝶陈列馆</a:t>
            </a:r>
            <a:r>
              <a:rPr lang="en-US" dirty="0" smtClean="0"/>
              <a:t>;</a:t>
            </a:r>
            <a:r>
              <a:rPr lang="zh-CN" altLang="en-US" dirty="0" smtClean="0"/>
              <a:t>潭后曲径通幽</a:t>
            </a:r>
            <a:r>
              <a:rPr lang="en-US" dirty="0" smtClean="0"/>
              <a:t>,</a:t>
            </a:r>
            <a:r>
              <a:rPr lang="zh-CN" altLang="en-US" dirty="0" smtClean="0"/>
              <a:t>穿过</a:t>
            </a:r>
            <a:r>
              <a:rPr lang="en-US" dirty="0" smtClean="0"/>
              <a:t>“</a:t>
            </a:r>
            <a:r>
              <a:rPr lang="zh-CN" altLang="en-US" dirty="0" smtClean="0"/>
              <a:t>清溪玉液洞</a:t>
            </a:r>
            <a:r>
              <a:rPr lang="en-US" dirty="0" smtClean="0"/>
              <a:t>”,</a:t>
            </a:r>
            <a:r>
              <a:rPr lang="zh-CN" altLang="en-US" dirty="0" smtClean="0"/>
              <a:t>拾级而上便是</a:t>
            </a:r>
            <a:r>
              <a:rPr lang="en-US" dirty="0" smtClean="0"/>
              <a:t>“</a:t>
            </a:r>
            <a:r>
              <a:rPr lang="zh-CN" altLang="en-US" dirty="0" smtClean="0"/>
              <a:t>望海亭</a:t>
            </a:r>
            <a:r>
              <a:rPr lang="en-US" dirty="0" smtClean="0"/>
              <a:t>”,</a:t>
            </a:r>
            <a:r>
              <a:rPr lang="zh-CN" altLang="en-US" dirty="0" smtClean="0"/>
              <a:t>站在亭中向四面远眺</a:t>
            </a:r>
            <a:r>
              <a:rPr lang="en-US" dirty="0" smtClean="0"/>
              <a:t>,</a:t>
            </a:r>
            <a:r>
              <a:rPr lang="zh-CN" altLang="en-US" dirty="0" smtClean="0"/>
              <a:t>洱海、苍山的美景尽收眼底。</a:t>
            </a:r>
            <a:r>
              <a:rPr lang="en-US" dirty="0" smtClean="0"/>
              <a:t> </a:t>
            </a:r>
            <a:r>
              <a:rPr lang="en-US" dirty="0" smtClean="0"/>
              <a:t>(	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667900" y="2643182"/>
            <a:ext cx="2286016" cy="857256"/>
          </a:xfrm>
        </p:spPr>
        <p:txBody>
          <a:bodyPr/>
          <a:lstStyle/>
          <a:p>
            <a:pPr indent="0"/>
            <a:r>
              <a:rPr lang="zh-CN" altLang="en-US" dirty="0" smtClean="0"/>
              <a:t>空间顺序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9310710" y="4357694"/>
            <a:ext cx="2071702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逻辑顺序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7381884" y="6000768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空间顺序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3095604" y="4786322"/>
            <a:ext cx="5857916" cy="2071678"/>
            <a:chOff x="3095604" y="4786322"/>
            <a:chExt cx="5857916" cy="2071678"/>
          </a:xfrm>
        </p:grpSpPr>
        <p:pic>
          <p:nvPicPr>
            <p:cNvPr id="19" name="18DXAYWRJ8XDYT8.eps" descr="id:2147496292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3095604" y="4786322"/>
              <a:ext cx="5857916" cy="1913334"/>
            </a:xfrm>
            <a:prstGeom prst="rect">
              <a:avLst/>
            </a:prstGeom>
          </p:spPr>
        </p:pic>
        <p:sp>
          <p:nvSpPr>
            <p:cNvPr id="20" name="矩形 19"/>
            <p:cNvSpPr/>
            <p:nvPr/>
          </p:nvSpPr>
          <p:spPr>
            <a:xfrm>
              <a:off x="3381356" y="6215082"/>
              <a:ext cx="1214446" cy="6429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5381620" y="6215082"/>
              <a:ext cx="1428760" cy="6429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>
                <a:latin typeface="华文细黑" pitchFamily="2" charset="-122"/>
                <a:ea typeface="华文细黑" pitchFamily="2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7667636" y="6215082"/>
              <a:ext cx="928694" cy="64291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>
                <a:latin typeface="华文细黑" pitchFamily="2" charset="-122"/>
                <a:ea typeface="华文细黑" pitchFamily="2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024166" y="2643181"/>
            <a:ext cx="5929354" cy="1857389"/>
            <a:chOff x="3024166" y="2643181"/>
            <a:chExt cx="5929354" cy="1857389"/>
          </a:xfrm>
        </p:grpSpPr>
        <p:pic>
          <p:nvPicPr>
            <p:cNvPr id="12" name="18DXAYWRJ8XDYT7.eps" descr="id:2147496285;FounderCES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3024166" y="2643181"/>
              <a:ext cx="5929354" cy="1852123"/>
            </a:xfrm>
            <a:prstGeom prst="rect">
              <a:avLst/>
            </a:prstGeom>
          </p:spPr>
        </p:pic>
        <p:sp>
          <p:nvSpPr>
            <p:cNvPr id="13" name="矩形 12"/>
            <p:cNvSpPr/>
            <p:nvPr/>
          </p:nvSpPr>
          <p:spPr>
            <a:xfrm>
              <a:off x="3524232" y="4000504"/>
              <a:ext cx="1000132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5453058" y="4000504"/>
              <a:ext cx="1143008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7096132" y="4000504"/>
              <a:ext cx="1714512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38084" y="1071546"/>
            <a:ext cx="11715832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观赏图片</a:t>
            </a:r>
            <a:r>
              <a:rPr lang="en-US" dirty="0" smtClean="0"/>
              <a:t>,</a:t>
            </a:r>
            <a:r>
              <a:rPr lang="zh-CN" altLang="en-US" dirty="0" smtClean="0"/>
              <a:t>描绘怪现象。</a:t>
            </a:r>
          </a:p>
          <a:p>
            <a:r>
              <a:rPr lang="zh-CN" altLang="en-US" dirty="0" smtClean="0"/>
              <a:t>用简洁的语言描绘图片反映的现象</a:t>
            </a:r>
            <a:r>
              <a:rPr lang="en-US" dirty="0" smtClean="0"/>
              <a:t>,</a:t>
            </a:r>
            <a:r>
              <a:rPr lang="zh-CN" altLang="en-US" dirty="0" smtClean="0"/>
              <a:t>并配一段画外音。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309918" y="3857628"/>
            <a:ext cx="2000264" cy="857256"/>
          </a:xfrm>
        </p:spPr>
        <p:txBody>
          <a:bodyPr/>
          <a:lstStyle/>
          <a:p>
            <a:pPr indent="0">
              <a:lnSpc>
                <a:spcPct val="100000"/>
              </a:lnSpc>
            </a:pPr>
            <a:r>
              <a:rPr lang="zh-CN" altLang="en-US" sz="2000" dirty="0" smtClean="0"/>
              <a:t>气候</a:t>
            </a:r>
            <a:r>
              <a:rPr lang="zh-CN" altLang="en-US" sz="2000" dirty="0" smtClean="0"/>
              <a:t>转变，</a:t>
            </a:r>
            <a:endParaRPr lang="en-US" altLang="zh-CN" sz="2000" dirty="0" smtClean="0"/>
          </a:p>
          <a:p>
            <a:pPr indent="0">
              <a:lnSpc>
                <a:spcPct val="100000"/>
              </a:lnSpc>
            </a:pPr>
            <a:r>
              <a:rPr lang="zh-CN" altLang="en-US" sz="2000" dirty="0" smtClean="0"/>
              <a:t>全球变暖</a:t>
            </a:r>
            <a:endParaRPr lang="zh-CN" altLang="en-US" sz="2000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5310182" y="3929066"/>
            <a:ext cx="1571636" cy="8572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地球上的病虫害增加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7024694" y="3929066"/>
            <a:ext cx="2000264" cy="8572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冰川大面积融化，海平面上升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文本占位符 2"/>
          <p:cNvSpPr txBox="1">
            <a:spLocks/>
          </p:cNvSpPr>
          <p:nvPr/>
        </p:nvSpPr>
        <p:spPr>
          <a:xfrm>
            <a:off x="3309918" y="6072206"/>
            <a:ext cx="2000264" cy="8572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气候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反常</a:t>
            </a: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，</a:t>
            </a:r>
            <a:endParaRPr kumimoji="0" lang="en-US" altLang="zh-CN" sz="20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海洋风暴增多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5310182" y="6143644"/>
            <a:ext cx="1785950" cy="85725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土地干旱，沙漠化面积增大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文本占位符 2"/>
          <p:cNvSpPr txBox="1">
            <a:spLocks/>
          </p:cNvSpPr>
          <p:nvPr/>
        </p:nvSpPr>
        <p:spPr>
          <a:xfrm>
            <a:off x="7524760" y="6286520"/>
            <a:ext cx="2000264" cy="57148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工业燃碳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  <p:bldP spid="17" grpId="0" build="p"/>
      <p:bldP spid="18" grpId="0" build="p"/>
      <p:bldP spid="24" grpId="0" uiExpand="1" build="p"/>
      <p:bldP spid="25" grpId="0" build="p"/>
      <p:bldP spid="2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2509058" y="1357298"/>
            <a:ext cx="6730214" cy="2050414"/>
            <a:chOff x="2309786" y="4807586"/>
            <a:chExt cx="6730214" cy="2050414"/>
          </a:xfrm>
        </p:grpSpPr>
        <p:pic>
          <p:nvPicPr>
            <p:cNvPr id="23" name="18DXAYWRJ8XDYT9.eps" descr="id:2147496299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309786" y="4807586"/>
              <a:ext cx="6730214" cy="2050414"/>
            </a:xfrm>
            <a:prstGeom prst="rect">
              <a:avLst/>
            </a:prstGeom>
          </p:spPr>
        </p:pic>
        <p:sp>
          <p:nvSpPr>
            <p:cNvPr id="27" name="矩形 26"/>
            <p:cNvSpPr/>
            <p:nvPr/>
          </p:nvSpPr>
          <p:spPr>
            <a:xfrm>
              <a:off x="2881290" y="6429396"/>
              <a:ext cx="1000132" cy="4286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8" name="矩形 27"/>
            <p:cNvSpPr/>
            <p:nvPr/>
          </p:nvSpPr>
          <p:spPr>
            <a:xfrm>
              <a:off x="5167306" y="6429396"/>
              <a:ext cx="1000132" cy="4286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9" name="矩形 28"/>
            <p:cNvSpPr/>
            <p:nvPr/>
          </p:nvSpPr>
          <p:spPr>
            <a:xfrm>
              <a:off x="7381884" y="6429396"/>
              <a:ext cx="1000132" cy="4286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952728" y="2928934"/>
            <a:ext cx="2000264" cy="857256"/>
          </a:xfrm>
        </p:spPr>
        <p:txBody>
          <a:bodyPr/>
          <a:lstStyle/>
          <a:p>
            <a:pPr indent="0">
              <a:lnSpc>
                <a:spcPct val="100000"/>
              </a:lnSpc>
            </a:pPr>
            <a:r>
              <a:rPr lang="zh-CN" altLang="en-US" sz="2000" dirty="0" smtClean="0"/>
              <a:t>车辆耗油</a:t>
            </a:r>
            <a:endParaRPr lang="zh-CN" altLang="en-US" sz="2000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5238744" y="2928934"/>
            <a:ext cx="1571636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电器耗油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7453322" y="2928934"/>
            <a:ext cx="2000264" cy="35719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各类燃气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32" name="文本占位符 2"/>
          <p:cNvSpPr txBox="1">
            <a:spLocks/>
          </p:cNvSpPr>
          <p:nvPr/>
        </p:nvSpPr>
        <p:spPr>
          <a:xfrm>
            <a:off x="1023902" y="3500438"/>
            <a:ext cx="10429948" cy="257176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画外音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人类在生活中的各个领域过度地把二氧化碳气体排放到大自然中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导致全球气温升高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环境持续恶化。现如今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减少温室气体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——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二氧化碳的排放已成为全球共同面对的最紧要的问题。为了防止地球继续变暖和环境继续恶化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世界上许多国家都大力提倡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低碳生活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7" grpId="0" build="p"/>
      <p:bldP spid="18" grpId="0" build="p"/>
      <p:bldP spid="32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2543</TotalTime>
  <Words>2002</Words>
  <Application>Microsoft Office PowerPoint</Application>
  <PresentationFormat>自定义</PresentationFormat>
  <Paragraphs>120</Paragraphs>
  <Slides>24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26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607</cp:revision>
  <dcterms:created xsi:type="dcterms:W3CDTF">2017-02-11T06:33:00Z</dcterms:created>
  <dcterms:modified xsi:type="dcterms:W3CDTF">2019-12-27T06:30:23Z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