
<file path=[Content_Types].xml><?xml version="1.0" encoding="utf-8"?>
<Types xmlns="http://schemas.openxmlformats.org/package/2006/content-types">
  <Override PartName="/ppt/slides/slide6.xml" ContentType="application/vnd.openxmlformats-officedocument.presentationml.slide+xml"/>
  <Override PartName="/ppt/slideLayouts/slideLayout8.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slides/slide4.xml" ContentType="application/vnd.openxmlformats-officedocument.presentationml.slide+xml"/>
  <Override PartName="/ppt/slides/slide18.xml" ContentType="application/vnd.openxmlformats-officedocument.presentationml.slide+xml"/>
  <Override PartName="/ppt/slideLayouts/slideLayout4.xml" ContentType="application/vnd.openxmlformats-officedocument.presentationml.slideLayout+xml"/>
  <Override PartName="/ppt/slideLayouts/slideLayout6.xml" ContentType="application/vnd.openxmlformats-officedocument.presentationml.slideLayout+xml"/>
  <Override PartName="/ppt/theme/theme3.xml" ContentType="application/vnd.openxmlformats-officedocument.theme+xml"/>
  <Override PartName="/ppt/slides/slide1.xml" ContentType="application/vnd.openxmlformats-officedocument.presentationml.slide+xml"/>
  <Override PartName="/ppt/slides/slide2.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Default Extension="jpeg" ContentType="image/jpeg"/>
  <Default Extension="emf" ContentType="image/x-emf"/>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notesMasters/notesMaster1.xml" ContentType="application/vnd.openxmlformats-officedocument.presentationml.notesMaster+xml"/>
  <Override PartName="/ppt/slideLayouts/slideLayout1.xml" ContentType="application/vnd.openxmlformats-officedocument.presentationml.slideLayout+xml"/>
  <Default Extension="wav" ContentType="audio/wav"/>
  <Default Extension="docx" ContentType="application/vnd.openxmlformats-officedocument.wordprocessingml.document"/>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tableStyles.xml" ContentType="application/vnd.openxmlformats-officedocument.presentationml.tableStyles+xml"/>
  <Override PartName="/docProps/custom.xml" ContentType="application/vnd.openxmlformats-officedocument.custom-properties+xml"/>
  <Override PartName="/ppt/slideLayouts/slideLayout10.xml" ContentType="application/vnd.openxmlformats-officedocument.presentationml.slideLayout+xml"/>
  <Default Extension="vml" ContentType="application/vnd.openxmlformats-officedocument.vmlDrawing"/>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handoutMasters/handoutMaster1.xml" ContentType="application/vnd.openxmlformats-officedocument.presentationml.handoutMaster+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Override PartName="/ppt/slideMasters/slideMaster2.xml" ContentType="application/vnd.openxmlformats-officedocument.presentationml.slideMaster+xml"/>
  <Override PartName="/ppt/slides/slide5.xml" ContentType="application/vnd.openxmlformats-officedocument.presentationml.slide+xml"/>
  <Override PartName="/ppt/slides/slide19.xml" ContentType="application/vnd.openxmlformats-officedocument.presentationml.slide+xml"/>
  <Default Extension="png" ContentType="image/png"/>
  <Override PartName="/ppt/slideLayouts/slideLayout7.xml" ContentType="application/vnd.openxmlformats-officedocument.presentationml.slideLayout+xml"/>
  <Override PartName="/ppt/theme/theme4.xml" ContentType="application/vnd.openxmlformats-officedocument.theme+xml"/>
  <Override PartName="/ppt/notesSlides/notesSlide1.xml" ContentType="application/vnd.openxmlformats-officedocument.presentationml.notesSlide+xml"/>
  <Override PartName="/ppt/slides/slide3.xml" ContentType="application/vnd.openxmlformats-officedocument.presentationml.slide+xml"/>
  <Override PartName="/ppt/slides/slide17.xml" ContentType="application/vnd.openxmlformats-officedocument.presentationml.slide+xml"/>
  <Override PartName="/ppt/presProps.xml" ContentType="application/vnd.openxmlformats-officedocument.presentationml.presProps+xml"/>
  <Override PartName="/ppt/slideLayouts/slideLayout5.xml" ContentType="application/vnd.openxmlformats-officedocument.presentationml.slideLayout+xml"/>
  <Override PartName="/ppt/theme/theme2.xml" ContentType="application/vnd.openxmlformats-officedocument.theme+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howSpecialPlsOnTitleSld="0" saveSubsetFonts="1">
  <p:sldMasterIdLst>
    <p:sldMasterId id="2147483649" r:id="rId1"/>
    <p:sldMasterId id="2147483673" r:id="rId2"/>
  </p:sldMasterIdLst>
  <p:notesMasterIdLst>
    <p:notesMasterId r:id="rId24"/>
  </p:notesMasterIdLst>
  <p:handoutMasterIdLst>
    <p:handoutMasterId r:id="rId25"/>
  </p:handoutMasterIdLst>
  <p:sldIdLst>
    <p:sldId id="371" r:id="rId3"/>
    <p:sldId id="429" r:id="rId4"/>
    <p:sldId id="444" r:id="rId5"/>
    <p:sldId id="428" r:id="rId6"/>
    <p:sldId id="507" r:id="rId7"/>
    <p:sldId id="445" r:id="rId8"/>
    <p:sldId id="443" r:id="rId9"/>
    <p:sldId id="508" r:id="rId10"/>
    <p:sldId id="509" r:id="rId11"/>
    <p:sldId id="397" r:id="rId12"/>
    <p:sldId id="478" r:id="rId13"/>
    <p:sldId id="510" r:id="rId14"/>
    <p:sldId id="511" r:id="rId15"/>
    <p:sldId id="512" r:id="rId16"/>
    <p:sldId id="513" r:id="rId17"/>
    <p:sldId id="477" r:id="rId18"/>
    <p:sldId id="502" r:id="rId19"/>
    <p:sldId id="504" r:id="rId20"/>
    <p:sldId id="514" r:id="rId21"/>
    <p:sldId id="476" r:id="rId22"/>
    <p:sldId id="395" r:id="rId23"/>
  </p:sldIdLst>
  <p:sldSz cx="12192000" cy="6858000"/>
  <p:notesSz cx="6858000" cy="9144000"/>
  <p:defaultTextStyle>
    <a:defPPr>
      <a:defRPr lang="zh-CN"/>
    </a:defPPr>
    <a:lvl1pPr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1pPr>
    <a:lvl2pPr marL="4572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2pPr>
    <a:lvl3pPr marL="9144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3pPr>
    <a:lvl4pPr marL="13716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4pPr>
    <a:lvl5pPr marL="1828800" algn="l" rtl="0" fontAlgn="base">
      <a:spcBef>
        <a:spcPct val="0"/>
      </a:spcBef>
      <a:spcAft>
        <a:spcPct val="0"/>
      </a:spcAft>
      <a:defRPr sz="2200" b="1" kern="1200">
        <a:solidFill>
          <a:srgbClr val="000000"/>
        </a:solidFill>
        <a:latin typeface="Times New Roman" pitchFamily="18" charset="0"/>
        <a:ea typeface="微软雅黑" pitchFamily="34" charset="-122"/>
        <a:cs typeface="+mn-cs"/>
      </a:defRPr>
    </a:lvl5pPr>
    <a:lvl6pPr marL="2286000" algn="l" defTabSz="914400" rtl="0" eaLnBrk="1" latinLnBrk="0" hangingPunct="1">
      <a:defRPr sz="2200" b="1" kern="1200">
        <a:solidFill>
          <a:srgbClr val="000000"/>
        </a:solidFill>
        <a:latin typeface="Times New Roman" pitchFamily="18" charset="0"/>
        <a:ea typeface="微软雅黑" pitchFamily="34" charset="-122"/>
        <a:cs typeface="+mn-cs"/>
      </a:defRPr>
    </a:lvl6pPr>
    <a:lvl7pPr marL="2743200" algn="l" defTabSz="914400" rtl="0" eaLnBrk="1" latinLnBrk="0" hangingPunct="1">
      <a:defRPr sz="2200" b="1" kern="1200">
        <a:solidFill>
          <a:srgbClr val="000000"/>
        </a:solidFill>
        <a:latin typeface="Times New Roman" pitchFamily="18" charset="0"/>
        <a:ea typeface="微软雅黑" pitchFamily="34" charset="-122"/>
        <a:cs typeface="+mn-cs"/>
      </a:defRPr>
    </a:lvl7pPr>
    <a:lvl8pPr marL="3200400" algn="l" defTabSz="914400" rtl="0" eaLnBrk="1" latinLnBrk="0" hangingPunct="1">
      <a:defRPr sz="2200" b="1" kern="1200">
        <a:solidFill>
          <a:srgbClr val="000000"/>
        </a:solidFill>
        <a:latin typeface="Times New Roman" pitchFamily="18" charset="0"/>
        <a:ea typeface="微软雅黑" pitchFamily="34" charset="-122"/>
        <a:cs typeface="+mn-cs"/>
      </a:defRPr>
    </a:lvl8pPr>
    <a:lvl9pPr marL="3657600" algn="l" defTabSz="914400" rtl="0" eaLnBrk="1" latinLnBrk="0" hangingPunct="1">
      <a:defRPr sz="2200" b="1" kern="1200">
        <a:solidFill>
          <a:srgbClr val="000000"/>
        </a:solidFill>
        <a:latin typeface="Times New Roman" pitchFamily="18" charset="0"/>
        <a:ea typeface="微软雅黑" pitchFamily="34" charset="-122"/>
        <a:cs typeface="+mn-cs"/>
      </a:defRPr>
    </a:lvl9pPr>
  </p:defaultTextStyle>
  <p:extLst>
    <p:ext uri="{EFAFB233-063F-42B5-8137-9DF3F51BA10A}">
      <p15:sldGuideLst xmlns:p15="http://schemas.microsoft.com/office/powerpoint/2012/main" xmlns="">
        <p15:guide id="1" orient="horz" pos="2205">
          <p15:clr>
            <a:srgbClr val="A4A3A4"/>
          </p15:clr>
        </p15:guide>
        <p15:guide id="2" pos="3840">
          <p15:clr>
            <a:srgbClr val="A4A3A4"/>
          </p15:clr>
        </p15:guide>
      </p15:sldGuideLst>
    </p:ext>
    <p:ext uri="{2D200454-40CA-4A62-9FC3-DE9A4176ACB9}">
      <p15:notesGuideLst xmlns:p15="http://schemas.microsoft.com/office/powerpoint/2012/main" xmlns="">
        <p15:guide id="1" orient="horz" pos="2880">
          <p15:clr>
            <a:srgbClr val="A4A3A4"/>
          </p15:clr>
        </p15:guide>
        <p15:guide id="2" pos="2160">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useTimings="0">
    <p:present/>
    <p:sldAll/>
    <p:penClr>
      <a:srgbClr val="FF0000"/>
    </p:penClr>
    <p:extLst>
      <p:ext uri="{EC167BDD-8182-4AB7-AECC-EB403E3ABB37}">
        <p14:laserClr xmlns:p14="http://schemas.microsoft.com/office/powerpoint/2010/main" xmlns="">
          <a:srgbClr val="FF0000"/>
        </p14:laserClr>
      </p:ext>
      <p:ext uri="{2FDB2607-1784-4EEB-B798-7EB5836EED8A}">
        <p14:showMediaCtrls xmlns:p14="http://schemas.microsoft.com/office/powerpoint/2010/main" xmlns="" val="1"/>
      </p:ext>
    </p:extLst>
  </p:showPr>
  <p:clrMru>
    <a:srgbClr val="0000FF"/>
    <a:srgbClr val="FFFFFF"/>
    <a:srgbClr val="B608C8"/>
    <a:srgbClr val="EE8012"/>
    <a:srgbClr val="EB9415"/>
    <a:srgbClr val="35CBC4"/>
    <a:srgbClr val="558335"/>
    <a:srgbClr val="EB6FC8"/>
    <a:srgbClr val="000000"/>
    <a:srgbClr val="C9C9C9"/>
  </p:clrMru>
  <p:extLst>
    <p:ext uri="{E76CE94A-603C-4142-B9EB-6D1370010A27}">
      <p14:discardImageEditData xmlns:p14="http://schemas.microsoft.com/office/powerpoint/2010/main" xmlns="" val="0"/>
    </p:ext>
    <p:ext uri="{D31A062A-798A-4329-ABDD-BBA856620510}">
      <p14:defaultImageDpi xmlns:p14="http://schemas.microsoft.com/office/powerpoint/2010/main" xmlns="" val="220"/>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7DF18680-E054-41AD-8BC1-D1AEF772440D}" styleName="中度样式 2 - 强调 5">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5">
              <a:tint val="20000"/>
            </a:schemeClr>
          </a:solidFill>
        </a:fill>
      </a:tcStyle>
    </a:wholeTbl>
    <a:band1H>
      <a:tcStyle>
        <a:tcBdr/>
        <a:fill>
          <a:solidFill>
            <a:schemeClr val="accent5">
              <a:tint val="40000"/>
            </a:schemeClr>
          </a:solidFill>
        </a:fill>
      </a:tcStyle>
    </a:band1H>
    <a:band2H>
      <a:tcStyle>
        <a:tcBdr/>
      </a:tcStyle>
    </a:band2H>
    <a:band1V>
      <a:tcStyle>
        <a:tcBdr/>
        <a:fill>
          <a:solidFill>
            <a:schemeClr val="accent5">
              <a:tint val="40000"/>
            </a:schemeClr>
          </a:solidFill>
        </a:fill>
      </a:tcStyle>
    </a:band1V>
    <a:band2V>
      <a:tcStyle>
        <a:tcBdr/>
      </a:tcStyle>
    </a:band2V>
    <a:lastCol>
      <a:tcTxStyle b="on">
        <a:fontRef idx="minor">
          <a:prstClr val="black"/>
        </a:fontRef>
        <a:schemeClr val="lt1"/>
      </a:tcTxStyle>
      <a:tcStyle>
        <a:tcBdr/>
        <a:fill>
          <a:solidFill>
            <a:schemeClr val="accent5"/>
          </a:solidFill>
        </a:fill>
      </a:tcStyle>
    </a:lastCol>
    <a:firstCol>
      <a:tcTxStyle b="on">
        <a:fontRef idx="minor">
          <a:prstClr val="black"/>
        </a:fontRef>
        <a:schemeClr val="lt1"/>
      </a:tcTxStyle>
      <a:tcStyle>
        <a:tcBdr/>
        <a:fill>
          <a:solidFill>
            <a:schemeClr val="accent5"/>
          </a:solidFill>
        </a:fill>
      </a:tcStyle>
    </a:firstCol>
    <a:lastRow>
      <a:tcTxStyle b="on">
        <a:fontRef idx="minor">
          <a:prstClr val="black"/>
        </a:fontRef>
        <a:schemeClr val="lt1"/>
      </a:tcTxStyle>
      <a:tcStyle>
        <a:tcBdr>
          <a:top>
            <a:ln w="38100" cmpd="sng">
              <a:solidFill>
                <a:schemeClr val="lt1"/>
              </a:solidFill>
            </a:ln>
          </a:top>
        </a:tcBdr>
        <a:fill>
          <a:solidFill>
            <a:schemeClr val="accent5"/>
          </a:solidFill>
        </a:fill>
      </a:tcStyle>
    </a:lastRow>
    <a:firstRow>
      <a:tcTxStyle b="on">
        <a:fontRef idx="minor">
          <a:prstClr val="black"/>
        </a:fontRef>
        <a:schemeClr val="lt1"/>
      </a:tcTxStyle>
      <a:tcStyle>
        <a:tcBdr>
          <a:bottom>
            <a:ln w="38100" cmpd="sng">
              <a:solidFill>
                <a:schemeClr val="lt1"/>
              </a:solidFill>
            </a:ln>
          </a:bottom>
        </a:tcBdr>
        <a:fill>
          <a:solidFill>
            <a:schemeClr val="accent5"/>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showOutlineIcons="0">
    <p:restoredLeft sz="15354" autoAdjust="0"/>
    <p:restoredTop sz="98795" autoAdjust="0"/>
  </p:normalViewPr>
  <p:slideViewPr>
    <p:cSldViewPr>
      <p:cViewPr varScale="1">
        <p:scale>
          <a:sx n="55" d="100"/>
          <a:sy n="55" d="100"/>
        </p:scale>
        <p:origin x="-90" y="-774"/>
      </p:cViewPr>
      <p:guideLst>
        <p:guide orient="horz" pos="2205"/>
        <p:guide pos="3840"/>
      </p:guideLst>
    </p:cSldViewPr>
  </p:slideViewPr>
  <p:outlineViewPr>
    <p:cViewPr>
      <p:scale>
        <a:sx n="33" d="100"/>
        <a:sy n="33" d="100"/>
      </p:scale>
      <p:origin x="0" y="9438"/>
    </p:cViewPr>
  </p:outlineViewPr>
  <p:notesTextViewPr>
    <p:cViewPr>
      <p:scale>
        <a:sx n="100" d="100"/>
        <a:sy n="100" d="100"/>
      </p:scale>
      <p:origin x="0" y="0"/>
    </p:cViewPr>
  </p:notesTextViewPr>
  <p:notesViewPr>
    <p:cSldViewPr>
      <p:cViewPr varScale="1">
        <p:scale>
          <a:sx n="41" d="100"/>
          <a:sy n="41" d="100"/>
        </p:scale>
        <p:origin x="-1782" y="-114"/>
      </p:cViewPr>
      <p:guideLst>
        <p:guide orient="horz" pos="2880"/>
        <p:guide pos="2160"/>
      </p:guideLst>
    </p:cSldViewPr>
  </p:notesViewPr>
  <p:gridSpacing cx="73736200" cy="73736200"/>
</p:viewPr>
</file>

<file path=ppt/_rels/presentation.xml.rels><?xml version="1.0" encoding="UTF-8" standalone="yes"?>
<Relationships xmlns="http://schemas.openxmlformats.org/package/2006/relationships"><Relationship Id="rId8" Type="http://schemas.openxmlformats.org/officeDocument/2006/relationships/slide" Target="slides/slide6.xml"/><Relationship Id="rId13" Type="http://schemas.openxmlformats.org/officeDocument/2006/relationships/slide" Target="slides/slide11.xml"/><Relationship Id="rId18" Type="http://schemas.openxmlformats.org/officeDocument/2006/relationships/slide" Target="slides/slide16.xml"/><Relationship Id="rId26" Type="http://schemas.openxmlformats.org/officeDocument/2006/relationships/presProps" Target="presProps.xml"/><Relationship Id="rId3" Type="http://schemas.openxmlformats.org/officeDocument/2006/relationships/slide" Target="slides/slide1.xml"/><Relationship Id="rId21" Type="http://schemas.openxmlformats.org/officeDocument/2006/relationships/slide" Target="slides/slide19.xml"/><Relationship Id="rId7" Type="http://schemas.openxmlformats.org/officeDocument/2006/relationships/slide" Target="slides/slide5.xml"/><Relationship Id="rId12" Type="http://schemas.openxmlformats.org/officeDocument/2006/relationships/slide" Target="slides/slide10.xml"/><Relationship Id="rId17" Type="http://schemas.openxmlformats.org/officeDocument/2006/relationships/slide" Target="slides/slide15.xml"/><Relationship Id="rId25" Type="http://schemas.openxmlformats.org/officeDocument/2006/relationships/handoutMaster" Target="handoutMasters/handoutMaster1.xml"/><Relationship Id="rId2" Type="http://schemas.openxmlformats.org/officeDocument/2006/relationships/slideMaster" Target="slideMasters/slideMaster2.xml"/><Relationship Id="rId16" Type="http://schemas.openxmlformats.org/officeDocument/2006/relationships/slide" Target="slides/slide14.xml"/><Relationship Id="rId20" Type="http://schemas.openxmlformats.org/officeDocument/2006/relationships/slide" Target="slides/slide18.xml"/><Relationship Id="rId29"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4.xml"/><Relationship Id="rId11" Type="http://schemas.openxmlformats.org/officeDocument/2006/relationships/slide" Target="slides/slide9.xml"/><Relationship Id="rId24" Type="http://schemas.openxmlformats.org/officeDocument/2006/relationships/notesMaster" Target="notesMasters/notesMaster1.xml"/><Relationship Id="rId5" Type="http://schemas.openxmlformats.org/officeDocument/2006/relationships/slide" Target="slides/slide3.xml"/><Relationship Id="rId15" Type="http://schemas.openxmlformats.org/officeDocument/2006/relationships/slide" Target="slides/slide13.xml"/><Relationship Id="rId23" Type="http://schemas.openxmlformats.org/officeDocument/2006/relationships/slide" Target="slides/slide21.xml"/><Relationship Id="rId28" Type="http://schemas.openxmlformats.org/officeDocument/2006/relationships/theme" Target="theme/theme1.xml"/><Relationship Id="rId10" Type="http://schemas.openxmlformats.org/officeDocument/2006/relationships/slide" Target="slides/slide8.xml"/><Relationship Id="rId19" Type="http://schemas.openxmlformats.org/officeDocument/2006/relationships/slide" Target="slides/slide17.xml"/><Relationship Id="rId4" Type="http://schemas.openxmlformats.org/officeDocument/2006/relationships/slide" Target="slides/slide2.xml"/><Relationship Id="rId9" Type="http://schemas.openxmlformats.org/officeDocument/2006/relationships/slide" Target="slides/slide7.xml"/><Relationship Id="rId14" Type="http://schemas.openxmlformats.org/officeDocument/2006/relationships/slide" Target="slides/slide12.xml"/><Relationship Id="rId22" Type="http://schemas.openxmlformats.org/officeDocument/2006/relationships/slide" Target="slides/slide20.xml"/><Relationship Id="rId27" Type="http://schemas.openxmlformats.org/officeDocument/2006/relationships/viewProps" Target="viewProps.xml"/></Relationships>
</file>

<file path=ppt/drawings/_rels/vmlDrawing1.vml.rels><?xml version="1.0" encoding="UTF-8" standalone="yes"?>
<Relationships xmlns="http://schemas.openxmlformats.org/package/2006/relationships"><Relationship Id="rId1" Type="http://schemas.openxmlformats.org/officeDocument/2006/relationships/image" Target="../media/image3.emf"/></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4.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7200"/>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sz="quarter" idx="1"/>
          </p:nvPr>
        </p:nvSpPr>
        <p:spPr>
          <a:xfrm>
            <a:off x="3884613" y="0"/>
            <a:ext cx="2971800" cy="457200"/>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367A1F79-9674-45EB-B8A6-1351A6753A23}" type="datetimeFigureOut">
              <a:rPr lang="zh-CN" altLang="en-US"/>
              <a:pPr>
                <a:defRPr/>
              </a:pPr>
              <a:t>2019/12/27</a:t>
            </a:fld>
            <a:endParaRPr lang="zh-CN" altLang="en-US"/>
          </a:p>
        </p:txBody>
      </p:sp>
      <p:sp>
        <p:nvSpPr>
          <p:cNvPr id="4" name="页脚占位符 3"/>
          <p:cNvSpPr>
            <a:spLocks noGrp="1"/>
          </p:cNvSpPr>
          <p:nvPr>
            <p:ph type="ftr" sz="quarter" idx="2"/>
          </p:nvPr>
        </p:nvSpPr>
        <p:spPr>
          <a:xfrm>
            <a:off x="0" y="8685213"/>
            <a:ext cx="2971800" cy="457200"/>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5" name="灯片编号占位符 4"/>
          <p:cNvSpPr>
            <a:spLocks noGrp="1"/>
          </p:cNvSpPr>
          <p:nvPr>
            <p:ph type="sldNum" sz="quarter" idx="3"/>
          </p:nvPr>
        </p:nvSpPr>
        <p:spPr>
          <a:xfrm>
            <a:off x="3884613" y="8685213"/>
            <a:ext cx="2971800" cy="457200"/>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4A824B8-E200-4359-8853-E0F6A88E97BD}"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3.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页眉占位符 1"/>
          <p:cNvSpPr>
            <a:spLocks noGrp="1"/>
          </p:cNvSpPr>
          <p:nvPr>
            <p:ph type="hdr" sz="quarter"/>
          </p:nvPr>
        </p:nvSpPr>
        <p:spPr>
          <a:xfrm>
            <a:off x="0" y="0"/>
            <a:ext cx="2971800" cy="458788"/>
          </a:xfrm>
          <a:prstGeom prst="rect">
            <a:avLst/>
          </a:prstGeom>
        </p:spPr>
        <p:txBody>
          <a:bodyPr vert="horz" lIns="91440" tIns="45720" rIns="91440" bIns="45720" rtlCol="0"/>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3" name="日期占位符 2"/>
          <p:cNvSpPr>
            <a:spLocks noGrp="1"/>
          </p:cNvSpPr>
          <p:nvPr>
            <p:ph type="dt" idx="1"/>
          </p:nvPr>
        </p:nvSpPr>
        <p:spPr>
          <a:xfrm>
            <a:off x="3884613" y="0"/>
            <a:ext cx="2971800" cy="458788"/>
          </a:xfrm>
          <a:prstGeom prst="rect">
            <a:avLst/>
          </a:prstGeom>
        </p:spPr>
        <p:txBody>
          <a:bodyPr vert="horz" lIns="91440" tIns="45720" rIns="91440" bIns="45720" rtlCol="0"/>
          <a:lstStyle>
            <a:lvl1pPr algn="r" fontAlgn="auto">
              <a:spcBef>
                <a:spcPts val="0"/>
              </a:spcBef>
              <a:spcAft>
                <a:spcPts val="0"/>
              </a:spcAft>
              <a:defRPr sz="1200" b="0" smtClean="0">
                <a:solidFill>
                  <a:schemeClr val="tx1"/>
                </a:solidFill>
                <a:latin typeface="+mn-lt"/>
                <a:ea typeface="+mn-ea"/>
              </a:defRPr>
            </a:lvl1pPr>
          </a:lstStyle>
          <a:p>
            <a:pPr>
              <a:defRPr/>
            </a:pPr>
            <a:fld id="{A6695BAE-1F34-42A7-8D3E-D1B8CD91B1BA}" type="datetimeFigureOut">
              <a:rPr lang="zh-CN" altLang="en-US"/>
              <a:pPr>
                <a:defRPr/>
              </a:pPr>
              <a:t>2019/12/27</a:t>
            </a:fld>
            <a:endParaRPr lang="zh-CN" altLang="en-US"/>
          </a:p>
        </p:txBody>
      </p:sp>
      <p:sp>
        <p:nvSpPr>
          <p:cNvPr id="4" name="幻灯片图像占位符 3"/>
          <p:cNvSpPr>
            <a:spLocks noGrp="1" noRot="1" noChangeAspect="1"/>
          </p:cNvSpPr>
          <p:nvPr>
            <p:ph type="sldImg" idx="2"/>
          </p:nvPr>
        </p:nvSpPr>
        <p:spPr>
          <a:xfrm>
            <a:off x="685800" y="1143000"/>
            <a:ext cx="5486400" cy="3086100"/>
          </a:xfrm>
          <a:prstGeom prst="rect">
            <a:avLst/>
          </a:prstGeom>
          <a:noFill/>
          <a:ln w="12700">
            <a:solidFill>
              <a:prstClr val="black"/>
            </a:solidFill>
          </a:ln>
        </p:spPr>
        <p:txBody>
          <a:bodyPr vert="horz" lIns="91440" tIns="45720" rIns="91440" bIns="45720" rtlCol="0" anchor="ctr"/>
          <a:lstStyle/>
          <a:p>
            <a:pPr lvl="0"/>
            <a:endParaRPr lang="zh-CN" altLang="en-US" noProof="0"/>
          </a:p>
        </p:txBody>
      </p:sp>
      <p:sp>
        <p:nvSpPr>
          <p:cNvPr id="5" name="备注占位符 4"/>
          <p:cNvSpPr>
            <a:spLocks noGrp="1"/>
          </p:cNvSpPr>
          <p:nvPr>
            <p:ph type="body" sz="quarter" idx="3"/>
          </p:nvPr>
        </p:nvSpPr>
        <p:spPr>
          <a:xfrm>
            <a:off x="685800" y="4400550"/>
            <a:ext cx="5486400" cy="3600450"/>
          </a:xfrm>
          <a:prstGeom prst="rect">
            <a:avLst/>
          </a:prstGeom>
        </p:spPr>
        <p:txBody>
          <a:bodyPr vert="horz" lIns="91440" tIns="45720" rIns="91440" bIns="45720" rtlCol="0"/>
          <a:lstStyle/>
          <a:p>
            <a:pPr lvl="0"/>
            <a:r>
              <a:rPr lang="zh-CN" altLang="en-US" noProof="0"/>
              <a:t>单击此处编辑母版文本样式</a:t>
            </a:r>
          </a:p>
          <a:p>
            <a:pPr lvl="1"/>
            <a:r>
              <a:rPr lang="zh-CN" altLang="en-US" noProof="0"/>
              <a:t>第二级</a:t>
            </a:r>
          </a:p>
          <a:p>
            <a:pPr lvl="2"/>
            <a:r>
              <a:rPr lang="zh-CN" altLang="en-US" noProof="0"/>
              <a:t>第三级</a:t>
            </a:r>
          </a:p>
          <a:p>
            <a:pPr lvl="3"/>
            <a:r>
              <a:rPr lang="zh-CN" altLang="en-US" noProof="0"/>
              <a:t>第四级</a:t>
            </a:r>
          </a:p>
          <a:p>
            <a:pPr lvl="4"/>
            <a:r>
              <a:rPr lang="zh-CN" altLang="en-US" noProof="0"/>
              <a:t>第五级</a:t>
            </a:r>
          </a:p>
        </p:txBody>
      </p:sp>
      <p:sp>
        <p:nvSpPr>
          <p:cNvPr id="6" name="页脚占位符 5"/>
          <p:cNvSpPr>
            <a:spLocks noGrp="1"/>
          </p:cNvSpPr>
          <p:nvPr>
            <p:ph type="ftr" sz="quarter" idx="4"/>
          </p:nvPr>
        </p:nvSpPr>
        <p:spPr>
          <a:xfrm>
            <a:off x="0" y="8685213"/>
            <a:ext cx="2971800" cy="458787"/>
          </a:xfrm>
          <a:prstGeom prst="rect">
            <a:avLst/>
          </a:prstGeom>
        </p:spPr>
        <p:txBody>
          <a:bodyPr vert="horz" lIns="91440" tIns="45720" rIns="91440" bIns="45720" rtlCol="0" anchor="b"/>
          <a:lstStyle>
            <a:lvl1pPr algn="l" fontAlgn="auto">
              <a:spcBef>
                <a:spcPts val="0"/>
              </a:spcBef>
              <a:spcAft>
                <a:spcPts val="0"/>
              </a:spcAft>
              <a:defRPr sz="1200" b="0">
                <a:solidFill>
                  <a:schemeClr val="tx1"/>
                </a:solidFill>
                <a:latin typeface="+mn-lt"/>
                <a:ea typeface="+mn-ea"/>
              </a:defRPr>
            </a:lvl1pPr>
          </a:lstStyle>
          <a:p>
            <a:pPr>
              <a:defRPr/>
            </a:pPr>
            <a:endParaRPr lang="zh-CN" altLang="en-US"/>
          </a:p>
        </p:txBody>
      </p:sp>
      <p:sp>
        <p:nvSpPr>
          <p:cNvPr id="7" name="灯片编号占位符 6"/>
          <p:cNvSpPr>
            <a:spLocks noGrp="1"/>
          </p:cNvSpPr>
          <p:nvPr>
            <p:ph type="sldNum" sz="quarter" idx="5"/>
          </p:nvPr>
        </p:nvSpPr>
        <p:spPr>
          <a:xfrm>
            <a:off x="3884613" y="8685213"/>
            <a:ext cx="2971800" cy="458787"/>
          </a:xfrm>
          <a:prstGeom prst="rect">
            <a:avLst/>
          </a:prstGeom>
        </p:spPr>
        <p:txBody>
          <a:bodyPr vert="horz" lIns="91440" tIns="45720" rIns="91440" bIns="45720" rtlCol="0" anchor="b"/>
          <a:lstStyle>
            <a:lvl1pPr algn="r" fontAlgn="auto">
              <a:spcBef>
                <a:spcPts val="0"/>
              </a:spcBef>
              <a:spcAft>
                <a:spcPts val="0"/>
              </a:spcAft>
              <a:defRPr sz="1200" b="0" smtClean="0">
                <a:solidFill>
                  <a:schemeClr val="tx1"/>
                </a:solidFill>
                <a:latin typeface="+mn-lt"/>
                <a:ea typeface="+mn-ea"/>
              </a:defRPr>
            </a:lvl1pPr>
          </a:lstStyle>
          <a:p>
            <a:pPr>
              <a:defRPr/>
            </a:pPr>
            <a:fld id="{751922F9-717D-48C6-9265-54BFA63D79CE}" type="slidenum">
              <a:rPr lang="zh-CN" altLang="en-US"/>
              <a:pPr>
                <a:defRPr/>
              </a:pPr>
              <a:t>‹#›</a:t>
            </a:fld>
            <a:endParaRPr lang="zh-CN" altLang="en-US"/>
          </a:p>
        </p:txBody>
      </p:sp>
    </p:spTree>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mn-lt"/>
        <a:ea typeface="+mn-ea"/>
        <a:cs typeface="+mn-cs"/>
      </a:defRPr>
    </a:lvl1pPr>
    <a:lvl2pPr marL="457200" algn="l" rtl="0" fontAlgn="base">
      <a:spcBef>
        <a:spcPct val="30000"/>
      </a:spcBef>
      <a:spcAft>
        <a:spcPct val="0"/>
      </a:spcAft>
      <a:defRPr sz="1200" kern="1200">
        <a:solidFill>
          <a:schemeClr val="tx1"/>
        </a:solidFill>
        <a:latin typeface="+mn-lt"/>
        <a:ea typeface="+mn-ea"/>
        <a:cs typeface="+mn-cs"/>
      </a:defRPr>
    </a:lvl2pPr>
    <a:lvl3pPr marL="914400" algn="l" rtl="0" fontAlgn="base">
      <a:spcBef>
        <a:spcPct val="30000"/>
      </a:spcBef>
      <a:spcAft>
        <a:spcPct val="0"/>
      </a:spcAft>
      <a:defRPr sz="1200" kern="1200">
        <a:solidFill>
          <a:schemeClr val="tx1"/>
        </a:solidFill>
        <a:latin typeface="+mn-lt"/>
        <a:ea typeface="+mn-ea"/>
        <a:cs typeface="+mn-cs"/>
      </a:defRPr>
    </a:lvl3pPr>
    <a:lvl4pPr marL="1371600" algn="l" rtl="0" fontAlgn="base">
      <a:spcBef>
        <a:spcPct val="30000"/>
      </a:spcBef>
      <a:spcAft>
        <a:spcPct val="0"/>
      </a:spcAft>
      <a:defRPr sz="1200" kern="1200">
        <a:solidFill>
          <a:schemeClr val="tx1"/>
        </a:solidFill>
        <a:latin typeface="+mn-lt"/>
        <a:ea typeface="+mn-ea"/>
        <a:cs typeface="+mn-cs"/>
      </a:defRPr>
    </a:lvl4pPr>
    <a:lvl5pPr marL="1828800" algn="l" rtl="0" fontAlgn="base">
      <a:spcBef>
        <a:spcPct val="30000"/>
      </a:spcBef>
      <a:spcAft>
        <a:spcPct val="0"/>
      </a:spcAft>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幻灯片图像占位符 1"/>
          <p:cNvSpPr>
            <a:spLocks noGrp="1" noRot="1" noChangeAspect="1"/>
          </p:cNvSpPr>
          <p:nvPr>
            <p:ph type="sldImg"/>
          </p:nvPr>
        </p:nvSpPr>
        <p:spPr/>
      </p:sp>
      <p:sp>
        <p:nvSpPr>
          <p:cNvPr id="3" name="备注占位符 2"/>
          <p:cNvSpPr>
            <a:spLocks noGrp="1"/>
          </p:cNvSpPr>
          <p:nvPr>
            <p:ph type="body" idx="1"/>
          </p:nvPr>
        </p:nvSpPr>
        <p:spPr/>
        <p:txBody>
          <a:bodyPr>
            <a:normAutofit/>
          </a:bodyPr>
          <a:lstStyle/>
          <a:p>
            <a:endParaRPr lang="zh-CN" altLang="en-US" dirty="0"/>
          </a:p>
        </p:txBody>
      </p:sp>
      <p:sp>
        <p:nvSpPr>
          <p:cNvPr id="4" name="灯片编号占位符 3"/>
          <p:cNvSpPr>
            <a:spLocks noGrp="1"/>
          </p:cNvSpPr>
          <p:nvPr>
            <p:ph type="sldNum" sz="quarter" idx="10"/>
          </p:nvPr>
        </p:nvSpPr>
        <p:spPr/>
        <p:txBody>
          <a:bodyPr/>
          <a:lstStyle/>
          <a:p>
            <a:pPr>
              <a:defRPr/>
            </a:pPr>
            <a:fld id="{751922F9-717D-48C6-9265-54BFA63D79CE}" type="slidenum">
              <a:rPr lang="zh-CN" altLang="en-US" smtClean="0"/>
              <a:pPr>
                <a:defRPr/>
              </a:pPr>
              <a:t>6</a:t>
            </a:fld>
            <a:endParaRPr lang="zh-CN" altLang="en-US"/>
          </a:p>
        </p:txBody>
      </p:sp>
    </p:spTree>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86018" name="幻灯片图像占位符 1"/>
          <p:cNvSpPr>
            <a:spLocks noGrp="1" noRot="1" noChangeAspect="1" noTextEdit="1"/>
          </p:cNvSpPr>
          <p:nvPr>
            <p:ph type="sldImg"/>
          </p:nvPr>
        </p:nvSpPr>
        <p:spPr bwMode="auto">
          <a:noFill/>
          <a:ln>
            <a:solidFill>
              <a:srgbClr val="000000"/>
            </a:solidFill>
            <a:miter lim="800000"/>
            <a:headEnd/>
            <a:tailEnd/>
          </a:ln>
        </p:spPr>
      </p:sp>
      <p:sp>
        <p:nvSpPr>
          <p:cNvPr id="86019" name="备注占位符 2"/>
          <p:cNvSpPr>
            <a:spLocks noGrp="1"/>
          </p:cNvSpPr>
          <p:nvPr>
            <p:ph type="body" idx="1"/>
          </p:nvPr>
        </p:nvSpPr>
        <p:spPr bwMode="auto">
          <a:noFill/>
        </p:spPr>
        <p:txBody>
          <a:bodyPr wrap="square" numCol="1" anchor="t" anchorCtr="0" compatLnSpc="1">
            <a:prstTxWarp prst="textNoShape">
              <a:avLst/>
            </a:prstTxWarp>
          </a:bodyPr>
          <a:lstStyle/>
          <a:p>
            <a:pPr>
              <a:spcBef>
                <a:spcPct val="0"/>
              </a:spcBef>
            </a:pPr>
            <a:endParaRPr lang="zh-CN" altLang="en-US"/>
          </a:p>
        </p:txBody>
      </p:sp>
      <p:sp>
        <p:nvSpPr>
          <p:cNvPr id="86020" name="灯片编号占位符 3"/>
          <p:cNvSpPr>
            <a:spLocks noGrp="1"/>
          </p:cNvSpPr>
          <p:nvPr>
            <p:ph type="sldNum" sz="quarter" idx="5"/>
          </p:nvPr>
        </p:nvSpPr>
        <p:spPr bwMode="auto">
          <a:noFill/>
          <a:ln>
            <a:miter lim="800000"/>
            <a:headEnd/>
            <a:tailEnd/>
          </a:ln>
        </p:spPr>
        <p:txBody>
          <a:bodyPr wrap="square" numCol="1" anchorCtr="0" compatLnSpc="1">
            <a:prstTxWarp prst="textNoShape">
              <a:avLst/>
            </a:prstTxWarp>
          </a:bodyPr>
          <a:lstStyle/>
          <a:p>
            <a:pPr fontAlgn="base">
              <a:spcBef>
                <a:spcPct val="0"/>
              </a:spcBef>
              <a:spcAft>
                <a:spcPct val="0"/>
              </a:spcAft>
            </a:pPr>
            <a:fld id="{14CAB7FD-21D3-41BA-B92E-E96B567A9861}" type="slidenum">
              <a:rPr lang="zh-CN" altLang="en-US"/>
              <a:pPr fontAlgn="base">
                <a:spcBef>
                  <a:spcPct val="0"/>
                </a:spcBef>
                <a:spcAft>
                  <a:spcPct val="0"/>
                </a:spcAft>
              </a:pPr>
              <a:t>21</a:t>
            </a:fld>
            <a:endParaRPr lang="en-US" altLang="zh-CN"/>
          </a:p>
        </p:txBody>
      </p:sp>
    </p:spTree>
    <p:extLst>
      <p:ext uri="{BB962C8B-B14F-4D97-AF65-F5344CB8AC3E}">
        <p14:creationId xmlns:p14="http://schemas.microsoft.com/office/powerpoint/2010/main" xmlns="" val="3539288001"/>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slideLayout1.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Tree>
  </p:cSld>
  <p:clrMapOvr>
    <a:masterClrMapping/>
  </p:clrMapOvr>
  <p:transition spd="slow"/>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071678"/>
            <a:ext cx="10358510" cy="857256"/>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2.xml><?xml version="1.0" encoding="utf-8"?>
<p:sldLayout xmlns:a="http://schemas.openxmlformats.org/drawingml/2006/main" xmlns:r="http://schemas.openxmlformats.org/officeDocument/2006/relationships" xmlns:p="http://schemas.openxmlformats.org/presentationml/2006/main" userDrawn="1">
  <p:cSld name="标题幻灯片">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114890478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学习目标">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666712" y="1571612"/>
            <a:ext cx="10930014" cy="4643470"/>
          </a:xfrm>
          <a:prstGeom prst="round2SameRect">
            <a:avLst/>
          </a:prstGeom>
          <a:ln/>
        </p:spPr>
        <p:style>
          <a:lnRef idx="2">
            <a:schemeClr val="dk1"/>
          </a:lnRef>
          <a:fillRef idx="1">
            <a:schemeClr val="lt1"/>
          </a:fillRef>
          <a:effectRef idx="0">
            <a:schemeClr val="dk1"/>
          </a:effectRef>
          <a:fontRef idx="none"/>
        </p:style>
        <p:txBody>
          <a:bodyPr/>
          <a:lstStyle>
            <a:lvl1pPr marL="0" indent="720000" hangingPunct="0">
              <a:lnSpc>
                <a:spcPct val="150000"/>
              </a:lnSpc>
              <a:spcBef>
                <a:spcPts val="0"/>
              </a:spcBef>
              <a:buFontTx/>
              <a:buNone/>
              <a:defRPr sz="2800" baseline="0">
                <a:effectLst/>
                <a:latin typeface="华文细黑" pitchFamily="2" charset="-122"/>
                <a:ea typeface="华文细黑" pitchFamily="2" charset="-122"/>
              </a:defRPr>
            </a:lvl1pPr>
          </a:lstStyle>
          <a:p>
            <a:pPr lvl="0"/>
            <a:r>
              <a:rPr lang="zh-CN" altLang="en-US" dirty="0"/>
              <a:t>单击此处编辑母版文本样式</a:t>
            </a:r>
          </a:p>
        </p:txBody>
      </p:sp>
      <p:sp>
        <p:nvSpPr>
          <p:cNvPr id="4" name="下箭头标注 3"/>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学习目标</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4214818"/>
            <a:ext cx="10358510" cy="857256"/>
          </a:xfrm>
          <a:prstGeom prst="rect">
            <a:avLst/>
          </a:prstGeom>
        </p:spPr>
        <p:txBody>
          <a:bodyPr/>
          <a:lstStyle>
            <a:lvl1pPr marL="0" indent="720000" hangingPunct="0">
              <a:lnSpc>
                <a:spcPct val="150000"/>
              </a:lnSpc>
              <a:spcBef>
                <a:spcPts val="0"/>
              </a:spcBef>
              <a:buFontTx/>
              <a:buNone/>
              <a:defRPr sz="2800" b="0"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extLst>
      <p:ext uri="{BB962C8B-B14F-4D97-AF65-F5344CB8AC3E}">
        <p14:creationId xmlns:p14="http://schemas.microsoft.com/office/powerpoint/2010/main" xmlns="" val="1897912753"/>
      </p:ext>
    </p:extLst>
  </p:cSld>
  <p:clrMapOvr>
    <a:masterClrMapping/>
  </p:clrMapOvr>
  <p:timing>
    <p:tnLst>
      <p:par>
        <p:cTn id="1" dur="indefinite" restart="never" nodeType="tmRoot"/>
      </p:par>
    </p:tnLst>
  </p:timing>
</p:sldLayout>
</file>

<file path=ppt/slideLayouts/slideLayout4.xml><?xml version="1.0" encoding="utf-8"?>
<p:sldLayout xmlns:a="http://schemas.openxmlformats.org/drawingml/2006/main" xmlns:r="http://schemas.openxmlformats.org/officeDocument/2006/relationships" xmlns:p="http://schemas.openxmlformats.org/presentationml/2006/main" preserve="1" userDrawn="1">
  <p:cSld name="2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4_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785818"/>
          </a:xfrm>
          <a:prstGeom prst="rect">
            <a:avLst/>
          </a:prstGeom>
        </p:spPr>
        <p:txBody>
          <a:bodyPr/>
          <a:lstStyle>
            <a:lvl1pPr marL="0" indent="720000" hangingPunct="0">
              <a:lnSpc>
                <a:spcPct val="150000"/>
              </a:lnSpc>
              <a:spcBef>
                <a:spcPts val="0"/>
              </a:spcBef>
              <a:buFontTx/>
              <a:buNone/>
              <a:defRPr sz="2800" baseline="0">
                <a:solidFill>
                  <a:srgbClr val="0000FF"/>
                </a:solidFill>
                <a:latin typeface="黑体" pitchFamily="49" charset="-122"/>
                <a:ea typeface="黑体" pitchFamily="49" charset="-122"/>
              </a:defRPr>
            </a:lvl1pPr>
          </a:lstStyle>
          <a:p>
            <a:pPr lvl="0"/>
            <a:r>
              <a:rPr lang="zh-CN" altLang="en-US" dirty="0"/>
              <a:t>单击此处编辑母版文本样式</a:t>
            </a: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785926"/>
            <a:ext cx="10358510" cy="185738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2"/>
          </p:nvPr>
        </p:nvSpPr>
        <p:spPr>
          <a:xfrm>
            <a:off x="881026" y="2714620"/>
            <a:ext cx="10358510" cy="185738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6.xml><?xml version="1.0" encoding="utf-8"?>
<p:sldLayout xmlns:a="http://schemas.openxmlformats.org/drawingml/2006/main" xmlns:r="http://schemas.openxmlformats.org/officeDocument/2006/relationships" xmlns:p="http://schemas.openxmlformats.org/presentationml/2006/main" preserve="1" userDrawn="1">
  <p:cSld name="预习导学">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0" baseline="0">
                <a:latin typeface="华文细黑" pitchFamily="2" charset="-122"/>
                <a:ea typeface="华文细黑" pitchFamily="2" charset="-122"/>
              </a:defRPr>
            </a:lvl1pPr>
          </a:lstStyle>
          <a:p>
            <a:pPr lvl="0"/>
            <a:r>
              <a:rPr lang="zh-CN" altLang="en-US" dirty="0"/>
              <a:t>单击此处编辑母版文本样式</a:t>
            </a:r>
          </a:p>
        </p:txBody>
      </p:sp>
      <p:sp>
        <p:nvSpPr>
          <p:cNvPr id="8" name="下箭头标注 7"/>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预习导学</a:t>
            </a:r>
            <a:endParaRPr lang="zh-CN" altLang="en-US" sz="2800" dirty="0">
              <a:solidFill>
                <a:srgbClr val="FFFFFF"/>
              </a:solidFill>
              <a:effectLst>
                <a:outerShdw blurRad="38100" dist="38100" dir="2700000" algn="tl">
                  <a:srgbClr val="000000">
                    <a:alpha val="43137"/>
                  </a:srgbClr>
                </a:outerShdw>
              </a:effectLst>
            </a:endParaRPr>
          </a:p>
        </p:txBody>
      </p:sp>
      <p:sp>
        <p:nvSpPr>
          <p:cNvPr id="5"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571744"/>
            <a:ext cx="10358510" cy="857256"/>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7.xml><?xml version="1.0" encoding="utf-8"?>
<p:sldLayout xmlns:a="http://schemas.openxmlformats.org/drawingml/2006/main" xmlns:r="http://schemas.openxmlformats.org/officeDocument/2006/relationships" xmlns:p="http://schemas.openxmlformats.org/presentationml/2006/main" preserve="1" userDrawn="1">
  <p:cSld name="探究新知">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643050"/>
            <a:ext cx="10358510" cy="4357718"/>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
        <p:nvSpPr>
          <p:cNvPr id="7" name="下箭头标注 6"/>
          <p:cNvSpPr/>
          <p:nvPr userDrawn="1"/>
        </p:nvSpPr>
        <p:spPr>
          <a:xfrm>
            <a:off x="881026" y="785794"/>
            <a:ext cx="2071702" cy="801529"/>
          </a:xfrm>
          <a:prstGeom prst="downArrowCallout">
            <a:avLst/>
          </a:prstGeom>
          <a:solidFill>
            <a:schemeClr val="accent1">
              <a:lumMod val="75000"/>
            </a:schemeClr>
          </a:solidFill>
        </p:spPr>
        <p:txBody>
          <a:bodyPr wrap="square">
            <a:spAutoFit/>
          </a:bodyPr>
          <a:lstStyle/>
          <a:p>
            <a:pPr algn="ctr"/>
            <a:r>
              <a:rPr lang="zh-CN" altLang="en-US" sz="2800" dirty="0" smtClean="0">
                <a:solidFill>
                  <a:srgbClr val="FFFFFF"/>
                </a:solidFill>
                <a:effectLst>
                  <a:outerShdw blurRad="38100" dist="38100" dir="2700000" algn="tl">
                    <a:srgbClr val="000000">
                      <a:alpha val="43137"/>
                    </a:srgbClr>
                  </a:outerShdw>
                </a:effectLst>
              </a:rPr>
              <a:t>合作探究</a:t>
            </a:r>
            <a:endParaRPr lang="zh-CN" altLang="en-US" sz="2800" dirty="0">
              <a:solidFill>
                <a:srgbClr val="FFFFFF"/>
              </a:solidFill>
              <a:effectLst>
                <a:outerShdw blurRad="38100" dist="38100" dir="2700000" algn="tl">
                  <a:srgbClr val="000000">
                    <a:alpha val="43137"/>
                  </a:srgbClr>
                </a:outerShdw>
              </a:effectLst>
            </a:endParaRPr>
          </a:p>
        </p:txBody>
      </p:sp>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2428868"/>
            <a:ext cx="10358510" cy="785818"/>
          </a:xfrm>
          <a:prstGeom prst="rect">
            <a:avLst/>
          </a:prstGeom>
        </p:spPr>
        <p:txBody>
          <a:bodyPr/>
          <a:lstStyle>
            <a:lvl1pPr marL="0" indent="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3_无标题">
    <p:spTree>
      <p:nvGrpSpPr>
        <p:cNvPr id="1" name=""/>
        <p:cNvGrpSpPr/>
        <p:nvPr/>
      </p:nvGrpSpPr>
      <p:grpSpPr>
        <a:xfrm>
          <a:off x="0" y="0"/>
          <a:ext cx="0" cy="0"/>
          <a:chOff x="0" y="0"/>
          <a:chExt cx="0" cy="0"/>
        </a:xfrm>
      </p:grpSpPr>
      <p:sp>
        <p:nvSpPr>
          <p:cNvPr id="4" name="文本占位符 2">
            <a:extLst>
              <a:ext uri="{FF2B5EF4-FFF2-40B4-BE49-F238E27FC236}">
                <a16:creationId xmlns:a16="http://schemas.microsoft.com/office/drawing/2014/main" xmlns="" id="{6AB94056-D083-4FA4-BDFC-94B0CDBF2131}"/>
              </a:ext>
            </a:extLst>
          </p:cNvPr>
          <p:cNvSpPr>
            <a:spLocks noGrp="1"/>
          </p:cNvSpPr>
          <p:nvPr>
            <p:ph type="body" sz="quarter" idx="11"/>
          </p:nvPr>
        </p:nvSpPr>
        <p:spPr>
          <a:xfrm>
            <a:off x="881026" y="1571612"/>
            <a:ext cx="10358510" cy="4214842"/>
          </a:xfrm>
          <a:prstGeom prst="rect">
            <a:avLst/>
          </a:prstGeom>
        </p:spPr>
        <p:txBody>
          <a:bodyPr/>
          <a:lstStyle>
            <a:lvl1pPr marL="0" indent="720000" hangingPunct="0">
              <a:lnSpc>
                <a:spcPct val="150000"/>
              </a:lnSpc>
              <a:spcBef>
                <a:spcPts val="0"/>
              </a:spcBef>
              <a:buFontTx/>
              <a:buNone/>
              <a:defRPr sz="2800" b="1" baseline="0">
                <a:solidFill>
                  <a:srgbClr val="FF0000"/>
                </a:solidFill>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无标题">
    <p:spTree>
      <p:nvGrpSpPr>
        <p:cNvPr id="1" name=""/>
        <p:cNvGrpSpPr/>
        <p:nvPr/>
      </p:nvGrpSpPr>
      <p:grpSpPr>
        <a:xfrm>
          <a:off x="0" y="0"/>
          <a:ext cx="0" cy="0"/>
          <a:chOff x="0" y="0"/>
          <a:chExt cx="0" cy="0"/>
        </a:xfrm>
      </p:grpSpPr>
      <p:sp>
        <p:nvSpPr>
          <p:cNvPr id="3" name="文本占位符 2">
            <a:extLst>
              <a:ext uri="{FF2B5EF4-FFF2-40B4-BE49-F238E27FC236}">
                <a16:creationId xmlns:a16="http://schemas.microsoft.com/office/drawing/2014/main" xmlns="" id="{6AB94056-D083-4FA4-BDFC-94B0CDBF2131}"/>
              </a:ext>
            </a:extLst>
          </p:cNvPr>
          <p:cNvSpPr>
            <a:spLocks noGrp="1"/>
          </p:cNvSpPr>
          <p:nvPr>
            <p:ph type="body" sz="quarter" idx="10"/>
          </p:nvPr>
        </p:nvSpPr>
        <p:spPr>
          <a:xfrm>
            <a:off x="881026" y="1142984"/>
            <a:ext cx="10358510" cy="5214974"/>
          </a:xfrm>
          <a:prstGeom prst="rect">
            <a:avLst/>
          </a:prstGeom>
        </p:spPr>
        <p:txBody>
          <a:bodyPr/>
          <a:lstStyle>
            <a:lvl1pPr marL="0" indent="720000" hangingPunct="0">
              <a:lnSpc>
                <a:spcPct val="150000"/>
              </a:lnSpc>
              <a:spcBef>
                <a:spcPts val="0"/>
              </a:spcBef>
              <a:buFontTx/>
              <a:buNone/>
              <a:defRPr sz="2800" baseline="0">
                <a:latin typeface="华文细黑" pitchFamily="2" charset="-122"/>
                <a:ea typeface="华文细黑" pitchFamily="2" charset="-122"/>
              </a:defRPr>
            </a:lvl1pPr>
          </a:lstStyle>
          <a:p>
            <a:pPr lvl="0"/>
            <a:r>
              <a:rPr lang="zh-CN" altLang="en-US" dirty="0"/>
              <a:t>单击此处编辑母版文本样式</a:t>
            </a:r>
          </a:p>
        </p:txBody>
      </p:sp>
    </p:spTree>
  </p:cSld>
  <p:clrMapOvr>
    <a:masterClrMapping/>
  </p:clrMapOvr>
  <p:timing>
    <p:tnLst>
      <p:par>
        <p:cTn id="1" dur="indefinite" restart="never" nodeType="tmRoot"/>
      </p:par>
    </p:tnLst>
  </p:timing>
</p:sldLayout>
</file>

<file path=ppt/slideMasters/_rels/slideMaster1.xml.rels><?xml version="1.0" encoding="UTF-8" standalone="yes"?>
<Relationships xmlns="http://schemas.openxmlformats.org/package/2006/relationships"><Relationship Id="rId3"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4" Type="http://schemas.openxmlformats.org/officeDocument/2006/relationships/image" Target="../media/image1.png"/></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0.xml"/><Relationship Id="rId3" Type="http://schemas.openxmlformats.org/officeDocument/2006/relationships/slideLayout" Target="../slideLayouts/slideLayout5.xml"/><Relationship Id="rId7" Type="http://schemas.openxmlformats.org/officeDocument/2006/relationships/slideLayout" Target="../slideLayouts/slideLayout9.xml"/><Relationship Id="rId2" Type="http://schemas.openxmlformats.org/officeDocument/2006/relationships/slideLayout" Target="../slideLayouts/slideLayout4.xml"/><Relationship Id="rId1" Type="http://schemas.openxmlformats.org/officeDocument/2006/relationships/slideLayout" Target="../slideLayouts/slideLayout3.xml"/><Relationship Id="rId6" Type="http://schemas.openxmlformats.org/officeDocument/2006/relationships/slideLayout" Target="../slideLayouts/slideLayout8.xml"/><Relationship Id="rId5" Type="http://schemas.openxmlformats.org/officeDocument/2006/relationships/slideLayout" Target="../slideLayouts/slideLayout7.xml"/><Relationship Id="rId4" Type="http://schemas.openxmlformats.org/officeDocument/2006/relationships/slideLayout" Target="../slideLayouts/slideLayout6.xml"/><Relationship Id="rId9" Type="http://schemas.openxmlformats.org/officeDocument/2006/relationships/theme" Target="../theme/theme2.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Pr>
        <a:solidFill>
          <a:schemeClr val="bg2"/>
        </a:solidFill>
        <a:effectLst/>
      </p:bgPr>
    </p:bg>
    <p:spTree>
      <p:nvGrpSpPr>
        <p:cNvPr id="1" name=""/>
        <p:cNvGrpSpPr/>
        <p:nvPr/>
      </p:nvGrpSpPr>
      <p:grpSpPr>
        <a:xfrm>
          <a:off x="0" y="0"/>
          <a:ext cx="0" cy="0"/>
          <a:chOff x="0" y="0"/>
          <a:chExt cx="0" cy="0"/>
        </a:xfrm>
      </p:grpSpPr>
      <p:pic>
        <p:nvPicPr>
          <p:cNvPr id="89090" name="Picture 1"/>
          <p:cNvPicPr>
            <a:picLocks noChangeAspect="1" noChangeArrowheads="1"/>
          </p:cNvPicPr>
          <p:nvPr userDrawn="1"/>
        </p:nvPicPr>
        <p:blipFill>
          <a:blip r:embed="rId4" cstate="print"/>
          <a:srcRect/>
          <a:stretch>
            <a:fillRect/>
          </a:stretch>
        </p:blipFill>
        <p:spPr bwMode="auto">
          <a:xfrm>
            <a:off x="0" y="0"/>
            <a:ext cx="12192000" cy="6858000"/>
          </a:xfrm>
          <a:prstGeom prst="rect">
            <a:avLst/>
          </a:prstGeom>
          <a:noFill/>
          <a:ln w="9525">
            <a:noFill/>
            <a:miter lim="800000"/>
            <a:headEnd/>
            <a:tailEnd/>
          </a:ln>
        </p:spPr>
      </p:pic>
      <p:sp>
        <p:nvSpPr>
          <p:cNvPr id="89091"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422CB99-868B-43A7-BE81-7449AC7F803D}"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
        <p:nvSpPr>
          <p:cNvPr id="89092" name="Slide Number Placeholder 5"/>
          <p:cNvSpPr txBox="1">
            <a:spLocks noChangeArrowheads="1"/>
          </p:cNvSpPr>
          <p:nvPr userDrawn="1"/>
        </p:nvSpPr>
        <p:spPr bwMode="auto">
          <a:xfrm>
            <a:off x="11641138" y="6453188"/>
            <a:ext cx="407987" cy="404812"/>
          </a:xfrm>
          <a:prstGeom prst="rect">
            <a:avLst/>
          </a:prstGeom>
          <a:noFill/>
          <a:ln w="9525">
            <a:noFill/>
            <a:miter lim="800000"/>
            <a:headEnd/>
            <a:tailEnd/>
          </a:ln>
        </p:spPr>
        <p:txBody>
          <a:bodyPr lIns="0" tIns="0" rIns="0" bIns="45709" anchor="ctr"/>
          <a:lstStyle/>
          <a:p>
            <a:pPr algn="ctr">
              <a:buFont typeface="Arial" pitchFamily="34" charset="0"/>
              <a:buNone/>
            </a:pPr>
            <a:fld id="{DAC4F539-E542-443C-8D1B-154377A4059F}" type="slidenum">
              <a:rPr lang="en-US" altLang="zh-CN" sz="1200" b="0">
                <a:solidFill>
                  <a:srgbClr val="F9FBFA"/>
                </a:solidFill>
                <a:latin typeface="微软雅黑" pitchFamily="34" charset="-122"/>
              </a:rPr>
              <a:pPr algn="ctr">
                <a:buFont typeface="Arial" pitchFamily="34" charset="0"/>
                <a:buNone/>
              </a:pPr>
              <a:t>‹#›</a:t>
            </a:fld>
            <a:endParaRPr lang="en-US" altLang="zh-CN" sz="1200" b="0">
              <a:solidFill>
                <a:srgbClr val="F9FBFA"/>
              </a:solidFill>
              <a:latin typeface="微软雅黑" pitchFamily="34" charset="-122"/>
            </a:endParaRPr>
          </a:p>
        </p:txBody>
      </p:sp>
    </p:spTree>
  </p:cSld>
  <p:clrMap bg1="dk2" tx1="lt1" bg2="dk1" tx2="lt2" accent1="accent1" accent2="accent2" accent3="accent3" accent4="accent4" accent5="accent5" accent6="accent6" hlink="hlink" folHlink="folHlink"/>
  <p:sldLayoutIdLst>
    <p:sldLayoutId id="2147483657" r:id="rId1"/>
    <p:sldLayoutId id="2147483690" r:id="rId2"/>
  </p:sldLayoutIdLst>
  <p:transition spd="slow"/>
  <p:hf hdr="0" ftr="0" dt="0"/>
  <p:txStyles>
    <p:titleStyle>
      <a:lvl1pPr algn="ctr" rtl="0" fontAlgn="base">
        <a:spcBef>
          <a:spcPct val="0"/>
        </a:spcBef>
        <a:spcAft>
          <a:spcPct val="0"/>
        </a:spcAft>
        <a:defRPr sz="4400">
          <a:solidFill>
            <a:schemeClr val="tx1"/>
          </a:solidFill>
          <a:latin typeface="+mj-lt"/>
          <a:ea typeface="+mj-ea"/>
          <a:cs typeface="+mj-cs"/>
        </a:defRPr>
      </a:lvl1pPr>
      <a:lvl2pPr algn="ctr" rtl="0" fontAlgn="base">
        <a:spcBef>
          <a:spcPct val="0"/>
        </a:spcBef>
        <a:spcAft>
          <a:spcPct val="0"/>
        </a:spcAft>
        <a:defRPr sz="4400">
          <a:solidFill>
            <a:schemeClr val="tx1"/>
          </a:solidFill>
          <a:latin typeface="Arial" pitchFamily="34" charset="0"/>
          <a:ea typeface="宋体" pitchFamily="2" charset="-122"/>
        </a:defRPr>
      </a:lvl2pPr>
      <a:lvl3pPr algn="ctr" rtl="0" fontAlgn="base">
        <a:spcBef>
          <a:spcPct val="0"/>
        </a:spcBef>
        <a:spcAft>
          <a:spcPct val="0"/>
        </a:spcAft>
        <a:defRPr sz="4400">
          <a:solidFill>
            <a:schemeClr val="tx1"/>
          </a:solidFill>
          <a:latin typeface="Arial" pitchFamily="34" charset="0"/>
          <a:ea typeface="宋体" pitchFamily="2" charset="-122"/>
        </a:defRPr>
      </a:lvl3pPr>
      <a:lvl4pPr algn="ctr" rtl="0" fontAlgn="base">
        <a:spcBef>
          <a:spcPct val="0"/>
        </a:spcBef>
        <a:spcAft>
          <a:spcPct val="0"/>
        </a:spcAft>
        <a:defRPr sz="4400">
          <a:solidFill>
            <a:schemeClr val="tx1"/>
          </a:solidFill>
          <a:latin typeface="Arial" pitchFamily="34" charset="0"/>
          <a:ea typeface="宋体" pitchFamily="2" charset="-122"/>
        </a:defRPr>
      </a:lvl4pPr>
      <a:lvl5pPr algn="ctr" rtl="0" fontAlgn="base">
        <a:spcBef>
          <a:spcPct val="0"/>
        </a:spcBef>
        <a:spcAft>
          <a:spcPct val="0"/>
        </a:spcAft>
        <a:defRPr sz="4400">
          <a:solidFill>
            <a:schemeClr val="tx1"/>
          </a:solidFill>
          <a:latin typeface="Arial" pitchFamily="34" charset="0"/>
          <a:ea typeface="宋体" pitchFamily="2" charset="-122"/>
        </a:defRPr>
      </a:lvl5pPr>
      <a:lvl6pPr marL="457200" algn="ctr" rtl="0" fontAlgn="base">
        <a:spcBef>
          <a:spcPct val="0"/>
        </a:spcBef>
        <a:spcAft>
          <a:spcPct val="0"/>
        </a:spcAft>
        <a:defRPr sz="4400">
          <a:solidFill>
            <a:schemeClr val="tx1"/>
          </a:solidFill>
          <a:latin typeface="Arial" pitchFamily="34" charset="0"/>
          <a:ea typeface="宋体" pitchFamily="2" charset="-122"/>
        </a:defRPr>
      </a:lvl6pPr>
      <a:lvl7pPr marL="914400" algn="ctr" rtl="0" fontAlgn="base">
        <a:spcBef>
          <a:spcPct val="0"/>
        </a:spcBef>
        <a:spcAft>
          <a:spcPct val="0"/>
        </a:spcAft>
        <a:defRPr sz="4400">
          <a:solidFill>
            <a:schemeClr val="tx1"/>
          </a:solidFill>
          <a:latin typeface="Arial" pitchFamily="34" charset="0"/>
          <a:ea typeface="宋体" pitchFamily="2" charset="-122"/>
        </a:defRPr>
      </a:lvl7pPr>
      <a:lvl8pPr marL="1371600" algn="ctr" rtl="0" fontAlgn="base">
        <a:spcBef>
          <a:spcPct val="0"/>
        </a:spcBef>
        <a:spcAft>
          <a:spcPct val="0"/>
        </a:spcAft>
        <a:defRPr sz="4400">
          <a:solidFill>
            <a:schemeClr val="tx1"/>
          </a:solidFill>
          <a:latin typeface="Arial" pitchFamily="34" charset="0"/>
          <a:ea typeface="宋体" pitchFamily="2" charset="-122"/>
        </a:defRPr>
      </a:lvl8pPr>
      <a:lvl9pPr marL="1828800" algn="ctr" rtl="0" fontAlgn="base">
        <a:spcBef>
          <a:spcPct val="0"/>
        </a:spcBef>
        <a:spcAft>
          <a:spcPct val="0"/>
        </a:spcAft>
        <a:defRPr sz="4400">
          <a:solidFill>
            <a:schemeClr val="tx1"/>
          </a:solidFill>
          <a:latin typeface="Arial" pitchFamily="34" charset="0"/>
          <a:ea typeface="宋体" pitchFamily="2" charset="-122"/>
        </a:defRPr>
      </a:lvl9pPr>
    </p:titleStyle>
    <p:bodyStyle>
      <a:lvl1pPr marL="342900" indent="-342900" algn="l" rtl="0" fontAlgn="base">
        <a:spcBef>
          <a:spcPct val="20000"/>
        </a:spcBef>
        <a:spcAft>
          <a:spcPct val="0"/>
        </a:spcAft>
        <a:buFont typeface="Arial" pitchFamily="34" charset="0"/>
        <a:buChar char="•"/>
        <a:defRPr sz="3200">
          <a:solidFill>
            <a:schemeClr val="tx1"/>
          </a:solidFill>
          <a:latin typeface="+mn-lt"/>
          <a:ea typeface="+mn-ea"/>
          <a:cs typeface="+mn-cs"/>
        </a:defRPr>
      </a:lvl1pPr>
      <a:lvl2pPr marL="742950" indent="-285750" algn="l" rtl="0" fontAlgn="base">
        <a:spcBef>
          <a:spcPct val="20000"/>
        </a:spcBef>
        <a:spcAft>
          <a:spcPct val="0"/>
        </a:spcAft>
        <a:buFont typeface="Arial" pitchFamily="34" charset="0"/>
        <a:buChar char="–"/>
        <a:defRPr sz="2800">
          <a:solidFill>
            <a:schemeClr val="tx1"/>
          </a:solidFill>
          <a:latin typeface="+mn-lt"/>
          <a:ea typeface="+mn-ea"/>
        </a:defRPr>
      </a:lvl2pPr>
      <a:lvl3pPr marL="1143000" indent="-228600" algn="l" rtl="0" fontAlgn="base">
        <a:spcBef>
          <a:spcPct val="20000"/>
        </a:spcBef>
        <a:spcAft>
          <a:spcPct val="0"/>
        </a:spcAft>
        <a:buFont typeface="Arial" pitchFamily="34" charset="0"/>
        <a:buChar char="•"/>
        <a:defRPr sz="2400">
          <a:solidFill>
            <a:schemeClr val="tx1"/>
          </a:solidFill>
          <a:latin typeface="+mn-lt"/>
          <a:ea typeface="+mn-ea"/>
        </a:defRPr>
      </a:lvl3pPr>
      <a:lvl4pPr marL="1600200" indent="-228600" algn="l" rtl="0" fontAlgn="base">
        <a:spcBef>
          <a:spcPct val="20000"/>
        </a:spcBef>
        <a:spcAft>
          <a:spcPct val="0"/>
        </a:spcAft>
        <a:buFont typeface="Arial" pitchFamily="34" charset="0"/>
        <a:buChar char="–"/>
        <a:defRPr sz="2000">
          <a:solidFill>
            <a:schemeClr val="tx1"/>
          </a:solidFill>
          <a:latin typeface="+mn-lt"/>
          <a:ea typeface="+mn-ea"/>
        </a:defRPr>
      </a:lvl4pPr>
      <a:lvl5pPr marL="2057400" indent="-228600" algn="l" rtl="0" fontAlgn="base">
        <a:spcBef>
          <a:spcPct val="20000"/>
        </a:spcBef>
        <a:spcAft>
          <a:spcPct val="0"/>
        </a:spcAft>
        <a:buFont typeface="Arial" pitchFamily="34" charset="0"/>
        <a:buChar char="»"/>
        <a:defRPr sz="2000">
          <a:solidFill>
            <a:schemeClr val="tx1"/>
          </a:solidFill>
          <a:latin typeface="+mn-lt"/>
          <a:ea typeface="+mn-ea"/>
        </a:defRPr>
      </a:lvl5pPr>
      <a:lvl6pPr marL="2514600" indent="-228600" algn="l" rtl="0" fontAlgn="base">
        <a:spcBef>
          <a:spcPct val="20000"/>
        </a:spcBef>
        <a:spcAft>
          <a:spcPct val="0"/>
        </a:spcAft>
        <a:buFont typeface="Arial" pitchFamily="34" charset="0"/>
        <a:buChar char="»"/>
        <a:defRPr sz="2000">
          <a:solidFill>
            <a:schemeClr val="tx1"/>
          </a:solidFill>
          <a:latin typeface="+mn-lt"/>
          <a:ea typeface="+mn-ea"/>
        </a:defRPr>
      </a:lvl6pPr>
      <a:lvl7pPr marL="2971800" indent="-228600" algn="l" rtl="0" fontAlgn="base">
        <a:spcBef>
          <a:spcPct val="20000"/>
        </a:spcBef>
        <a:spcAft>
          <a:spcPct val="0"/>
        </a:spcAft>
        <a:buFont typeface="Arial" pitchFamily="34" charset="0"/>
        <a:buChar char="»"/>
        <a:defRPr sz="2000">
          <a:solidFill>
            <a:schemeClr val="tx1"/>
          </a:solidFill>
          <a:latin typeface="+mn-lt"/>
          <a:ea typeface="+mn-ea"/>
        </a:defRPr>
      </a:lvl7pPr>
      <a:lvl8pPr marL="3429000" indent="-228600" algn="l" rtl="0" fontAlgn="base">
        <a:spcBef>
          <a:spcPct val="20000"/>
        </a:spcBef>
        <a:spcAft>
          <a:spcPct val="0"/>
        </a:spcAft>
        <a:buFont typeface="Arial" pitchFamily="34" charset="0"/>
        <a:buChar char="»"/>
        <a:defRPr sz="2000">
          <a:solidFill>
            <a:schemeClr val="tx1"/>
          </a:solidFill>
          <a:latin typeface="+mn-lt"/>
          <a:ea typeface="+mn-ea"/>
        </a:defRPr>
      </a:lvl8pPr>
      <a:lvl9pPr marL="3886200" indent="-228600" algn="l" rtl="0" fontAlgn="base">
        <a:spcBef>
          <a:spcPct val="20000"/>
        </a:spcBef>
        <a:spcAft>
          <a:spcPct val="0"/>
        </a:spcAft>
        <a:buFont typeface="Arial" pitchFamily="34" charset="0"/>
        <a:buChar char="»"/>
        <a:defRPr sz="2000">
          <a:solidFill>
            <a:schemeClr val="tx1"/>
          </a:solidFill>
          <a:latin typeface="+mn-lt"/>
          <a:ea typeface="+mn-ea"/>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16" name="Rectangle 5">
            <a:extLst>
              <a:ext uri="{FF2B5EF4-FFF2-40B4-BE49-F238E27FC236}">
                <a16:creationId xmlns:a16="http://schemas.microsoft.com/office/drawing/2014/main" xmlns="" id="{90C972B7-75CB-4FE4-A103-D9FCE618E341}"/>
              </a:ext>
            </a:extLst>
          </p:cNvPr>
          <p:cNvSpPr>
            <a:spLocks noChangeArrowheads="1"/>
          </p:cNvSpPr>
          <p:nvPr userDrawn="1"/>
        </p:nvSpPr>
        <p:spPr bwMode="auto">
          <a:xfrm rot="-5400000">
            <a:off x="10285380" y="19160"/>
            <a:ext cx="1059087"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7" name="矩形 9">
            <a:extLst>
              <a:ext uri="{FF2B5EF4-FFF2-40B4-BE49-F238E27FC236}">
                <a16:creationId xmlns:a16="http://schemas.microsoft.com/office/drawing/2014/main" xmlns="" id="{4B876050-6EAA-4FC6-AA85-6FF1AFFCB4FE}"/>
              </a:ext>
            </a:extLst>
          </p:cNvPr>
          <p:cNvSpPr/>
          <p:nvPr userDrawn="1"/>
        </p:nvSpPr>
        <p:spPr>
          <a:xfrm>
            <a:off x="1452530" y="0"/>
            <a:ext cx="10739470" cy="542925"/>
          </a:xfrm>
          <a:prstGeom prst="snip2DiagRect">
            <a:avLst>
              <a:gd name="adj1" fmla="val 50000"/>
              <a:gd name="adj2" fmla="val 16667"/>
            </a:avLst>
          </a:prstGeom>
          <a:solidFill>
            <a:schemeClr val="accent1">
              <a:lumMod val="60000"/>
              <a:lumOff val="40000"/>
            </a:schemeClr>
          </a:solidFill>
          <a:ln>
            <a:noFill/>
          </a:ln>
          <a:effectLst/>
        </p:spPr>
        <p:style>
          <a:lnRef idx="1">
            <a:schemeClr val="dk1"/>
          </a:lnRef>
          <a:fillRef idx="3">
            <a:schemeClr val="dk1"/>
          </a:fillRef>
          <a:effectRef idx="2">
            <a:schemeClr val="dk1"/>
          </a:effectRef>
          <a:fontRef idx="minor">
            <a:schemeClr val="lt1"/>
          </a:fontRef>
        </p:style>
        <p:txBody>
          <a:bodyPr anchor="ctr"/>
          <a:lstStyle/>
          <a:p>
            <a:pPr algn="ctr" fontAlgn="auto">
              <a:spcBef>
                <a:spcPts val="0"/>
              </a:spcBef>
              <a:spcAft>
                <a:spcPts val="0"/>
              </a:spcAft>
              <a:defRPr/>
            </a:pPr>
            <a:endParaRPr lang="en-US" sz="1800" b="0"/>
          </a:p>
        </p:txBody>
      </p:sp>
      <p:sp>
        <p:nvSpPr>
          <p:cNvPr id="9" name="矩形 12">
            <a:extLst>
              <a:ext uri="{FF2B5EF4-FFF2-40B4-BE49-F238E27FC236}">
                <a16:creationId xmlns:a16="http://schemas.microsoft.com/office/drawing/2014/main" xmlns="" id="{E9B06FAD-39AE-4A0A-AA38-3ACDEF7CD4D7}"/>
              </a:ext>
            </a:extLst>
          </p:cNvPr>
          <p:cNvSpPr/>
          <p:nvPr userDrawn="1"/>
        </p:nvSpPr>
        <p:spPr>
          <a:xfrm>
            <a:off x="0" y="106785"/>
            <a:ext cx="1353568" cy="369887"/>
          </a:xfrm>
          <a:prstGeom prst="rect">
            <a:avLst/>
          </a:prstGeom>
        </p:spPr>
        <p:txBody>
          <a:bodyPr/>
          <a:lstStyle/>
          <a:p>
            <a:pPr algn="dist" fontAlgn="auto">
              <a:spcBef>
                <a:spcPts val="0"/>
              </a:spcBef>
              <a:spcAft>
                <a:spcPts val="0"/>
              </a:spcAft>
              <a:defRPr/>
            </a:pPr>
            <a:r>
              <a:rPr lang="zh-CN" altLang="en-US" sz="1600" b="0" dirty="0">
                <a:solidFill>
                  <a:srgbClr val="0070C0"/>
                </a:solidFill>
                <a:latin typeface="微软雅黑" pitchFamily="34" charset="-122"/>
              </a:rPr>
              <a:t>第  </a:t>
            </a:r>
            <a:fld id="{E29A5833-BF3C-46DD-ABB9-8C7DF1E18923}" type="slidenum">
              <a:rPr lang="zh-CN" altLang="en-US" sz="1600" b="1" smtClean="0">
                <a:solidFill>
                  <a:srgbClr val="0070C0"/>
                </a:solidFill>
                <a:latin typeface="+mn-lt"/>
                <a:ea typeface="+mn-ea"/>
              </a:rPr>
              <a:pPr algn="dist" fontAlgn="auto">
                <a:spcBef>
                  <a:spcPts val="0"/>
                </a:spcBef>
                <a:spcAft>
                  <a:spcPts val="0"/>
                </a:spcAft>
                <a:defRPr/>
              </a:pPr>
              <a:t>‹#›</a:t>
            </a:fld>
            <a:r>
              <a:rPr lang="zh-CN" altLang="en-US" sz="1600" b="0" dirty="0">
                <a:solidFill>
                  <a:srgbClr val="0070C0"/>
                </a:solidFill>
                <a:latin typeface="+mn-lt"/>
                <a:ea typeface="+mn-ea"/>
              </a:rPr>
              <a:t>  </a:t>
            </a:r>
            <a:r>
              <a:rPr lang="zh-CN" altLang="en-US" sz="1600" b="0" dirty="0">
                <a:solidFill>
                  <a:srgbClr val="0070C0"/>
                </a:solidFill>
                <a:latin typeface="微软雅黑" pitchFamily="34" charset="-122"/>
              </a:rPr>
              <a:t>页</a:t>
            </a:r>
          </a:p>
        </p:txBody>
      </p:sp>
      <p:sp>
        <p:nvSpPr>
          <p:cNvPr id="12" name="Rectangle 5">
            <a:extLst>
              <a:ext uri="{FF2B5EF4-FFF2-40B4-BE49-F238E27FC236}">
                <a16:creationId xmlns:a16="http://schemas.microsoft.com/office/drawing/2014/main" xmlns="" id="{87DB1F45-732C-4526-A59D-CF5FB69A3C21}"/>
              </a:ext>
            </a:extLst>
          </p:cNvPr>
          <p:cNvSpPr>
            <a:spLocks noChangeArrowheads="1"/>
          </p:cNvSpPr>
          <p:nvPr userDrawn="1"/>
        </p:nvSpPr>
        <p:spPr bwMode="auto">
          <a:xfrm rot="-5400000">
            <a:off x="10288506" y="22336"/>
            <a:ext cx="1052736" cy="1008063"/>
          </a:xfrm>
          <a:custGeom>
            <a:avLst/>
            <a:gdLst/>
            <a:ahLst/>
            <a:cxnLst>
              <a:cxn ang="0">
                <a:pos x="29842" y="0"/>
              </a:cxn>
              <a:cxn ang="0">
                <a:pos x="4732299" y="0"/>
              </a:cxn>
              <a:cxn ang="0">
                <a:pos x="4732299" y="655200"/>
              </a:cxn>
              <a:cxn ang="0">
                <a:pos x="0" y="655200"/>
              </a:cxn>
              <a:cxn ang="0">
                <a:pos x="0" y="651669"/>
              </a:cxn>
              <a:cxn ang="0">
                <a:pos x="25384" y="651669"/>
              </a:cxn>
              <a:cxn ang="0">
                <a:pos x="393662" y="323851"/>
              </a:cxn>
            </a:cxnLst>
            <a:rect l="0" t="0" r="r" b="b"/>
            <a:pathLst>
              <a:path w="4732299" h="655200">
                <a:moveTo>
                  <a:pt x="29842" y="0"/>
                </a:moveTo>
                <a:lnTo>
                  <a:pt x="4732299" y="0"/>
                </a:lnTo>
                <a:lnTo>
                  <a:pt x="4732299" y="655200"/>
                </a:lnTo>
                <a:lnTo>
                  <a:pt x="0" y="655200"/>
                </a:lnTo>
                <a:lnTo>
                  <a:pt x="0" y="651669"/>
                </a:lnTo>
                <a:lnTo>
                  <a:pt x="25384" y="651669"/>
                </a:lnTo>
                <a:lnTo>
                  <a:pt x="393662" y="323851"/>
                </a:lnTo>
                <a:close/>
              </a:path>
            </a:pathLst>
          </a:custGeom>
          <a:solidFill>
            <a:srgbClr val="FFFFFF">
              <a:alpha val="85097"/>
            </a:srgbClr>
          </a:solidFill>
          <a:ln w="3175" cap="flat" cmpd="sng" algn="ctr">
            <a:noFill/>
            <a:prstDash val="solid"/>
            <a:round/>
            <a:headEnd/>
            <a:tailEnd/>
          </a:ln>
          <a:effectLst>
            <a:outerShdw dist="38100" dir="5400000" algn="t" rotWithShape="0">
              <a:srgbClr val="000000">
                <a:alpha val="39999"/>
              </a:srgbClr>
            </a:outerShdw>
          </a:effectLst>
        </p:spPr>
        <p:txBody>
          <a:bodyPr anchor="ctr"/>
          <a:lstStyle/>
          <a:p>
            <a:endParaRPr lang="zh-CN" altLang="en-US"/>
          </a:p>
        </p:txBody>
      </p:sp>
      <p:sp>
        <p:nvSpPr>
          <p:cNvPr id="13" name="TextBox 13">
            <a:extLst>
              <a:ext uri="{FF2B5EF4-FFF2-40B4-BE49-F238E27FC236}">
                <a16:creationId xmlns:a16="http://schemas.microsoft.com/office/drawing/2014/main" xmlns="" id="{AB1CAB90-8933-4F54-8877-27446346C721}"/>
              </a:ext>
            </a:extLst>
          </p:cNvPr>
          <p:cNvSpPr txBox="1"/>
          <p:nvPr userDrawn="1"/>
        </p:nvSpPr>
        <p:spPr>
          <a:xfrm>
            <a:off x="10302911" y="173038"/>
            <a:ext cx="1008063" cy="338554"/>
          </a:xfrm>
          <a:prstGeom prst="rect">
            <a:avLst/>
          </a:prstGeom>
          <a:noFill/>
          <a:effectLst/>
        </p:spPr>
        <p:txBody>
          <a:bodyPr>
            <a:spAutoFit/>
          </a:bodyPr>
          <a:lstStyle/>
          <a:p>
            <a:pPr algn="ctr" fontAlgn="auto">
              <a:spcBef>
                <a:spcPts val="0"/>
              </a:spcBef>
              <a:spcAft>
                <a:spcPts val="0"/>
              </a:spcAft>
              <a:defRPr/>
            </a:pPr>
            <a:r>
              <a:rPr lang="zh-CN" altLang="en-US" sz="1600" b="1" dirty="0" smtClean="0">
                <a:solidFill>
                  <a:schemeClr val="tx1"/>
                </a:solidFill>
                <a:latin typeface="微软雅黑" pitchFamily="34" charset="-122"/>
              </a:rPr>
              <a:t>第三单元</a:t>
            </a:r>
            <a:endParaRPr lang="en-US" altLang="zh-CN" sz="1600" b="1" dirty="0">
              <a:solidFill>
                <a:schemeClr val="tx1"/>
              </a:solidFill>
              <a:latin typeface="微软雅黑" pitchFamily="34" charset="-122"/>
            </a:endParaRPr>
          </a:p>
        </p:txBody>
      </p:sp>
      <p:sp>
        <p:nvSpPr>
          <p:cNvPr id="14" name="TextBox 15">
            <a:extLst>
              <a:ext uri="{FF2B5EF4-FFF2-40B4-BE49-F238E27FC236}">
                <a16:creationId xmlns:a16="http://schemas.microsoft.com/office/drawing/2014/main" xmlns="" id="{2C3804B7-DF39-4FDD-983B-BA3CDF4C0456}"/>
              </a:ext>
            </a:extLst>
          </p:cNvPr>
          <p:cNvSpPr txBox="1"/>
          <p:nvPr userDrawn="1"/>
        </p:nvSpPr>
        <p:spPr>
          <a:xfrm>
            <a:off x="10310842" y="614016"/>
            <a:ext cx="1008063" cy="369332"/>
          </a:xfrm>
          <a:prstGeom prst="rect">
            <a:avLst/>
          </a:prstGeom>
          <a:noFill/>
          <a:effectLst/>
        </p:spPr>
        <p:txBody>
          <a:bodyPr>
            <a:spAutoFit/>
          </a:bodyPr>
          <a:lstStyle/>
          <a:p>
            <a:pPr algn="ctr"/>
            <a:r>
              <a:rPr lang="en-US" altLang="zh-CN" sz="1800" b="1" dirty="0" smtClean="0">
                <a:solidFill>
                  <a:schemeClr val="accent5">
                    <a:lumMod val="50000"/>
                  </a:schemeClr>
                </a:solidFill>
                <a:latin typeface="微软雅黑" pitchFamily="34" charset="-122"/>
              </a:rPr>
              <a:t>11</a:t>
            </a:r>
            <a:endParaRPr lang="en-US" altLang="zh-CN" sz="1800" b="1" dirty="0">
              <a:solidFill>
                <a:schemeClr val="accent5">
                  <a:lumMod val="50000"/>
                </a:schemeClr>
              </a:solidFill>
              <a:latin typeface="微软雅黑" pitchFamily="34" charset="-122"/>
            </a:endParaRPr>
          </a:p>
        </p:txBody>
      </p:sp>
      <p:cxnSp>
        <p:nvCxnSpPr>
          <p:cNvPr id="17" name="直接连接符 16">
            <a:extLst>
              <a:ext uri="{FF2B5EF4-FFF2-40B4-BE49-F238E27FC236}">
                <a16:creationId xmlns:a16="http://schemas.microsoft.com/office/drawing/2014/main" xmlns="" id="{0804E4FB-3903-488F-BBD8-8EC5686172E5}"/>
              </a:ext>
            </a:extLst>
          </p:cNvPr>
          <p:cNvCxnSpPr/>
          <p:nvPr userDrawn="1"/>
        </p:nvCxnSpPr>
        <p:spPr>
          <a:xfrm>
            <a:off x="10455355" y="536575"/>
            <a:ext cx="720725" cy="0"/>
          </a:xfrm>
          <a:prstGeom prst="line">
            <a:avLst/>
          </a:prstGeom>
          <a:ln>
            <a:solidFill>
              <a:schemeClr val="accent6">
                <a:lumMod val="75000"/>
              </a:schemeClr>
            </a:solidFill>
          </a:ln>
        </p:spPr>
        <p:style>
          <a:lnRef idx="1">
            <a:schemeClr val="accent1"/>
          </a:lnRef>
          <a:fillRef idx="0">
            <a:schemeClr val="accent1"/>
          </a:fillRef>
          <a:effectRef idx="0">
            <a:schemeClr val="accent1"/>
          </a:effectRef>
          <a:fontRef idx="minor">
            <a:schemeClr val="tx1"/>
          </a:fontRef>
        </p:style>
      </p:cxnSp>
    </p:spTree>
    <p:extLst>
      <p:ext uri="{BB962C8B-B14F-4D97-AF65-F5344CB8AC3E}">
        <p14:creationId xmlns:p14="http://schemas.microsoft.com/office/powerpoint/2010/main" xmlns="" val="380779425"/>
      </p:ext>
    </p:extLst>
  </p:cSld>
  <p:clrMap bg1="lt1" tx1="dk1" bg2="lt2" tx2="dk2" accent1="accent1" accent2="accent2" accent3="accent3" accent4="accent4" accent5="accent5" accent6="accent6" hlink="hlink" folHlink="folHlink"/>
  <p:sldLayoutIdLst>
    <p:sldLayoutId id="2147483674" r:id="rId1"/>
    <p:sldLayoutId id="2147483696" r:id="rId2"/>
    <p:sldLayoutId id="2147483698" r:id="rId3"/>
    <p:sldLayoutId id="2147483694" r:id="rId4"/>
    <p:sldLayoutId id="2147483693" r:id="rId5"/>
    <p:sldLayoutId id="2147483699" r:id="rId6"/>
    <p:sldLayoutId id="2147483691" r:id="rId7"/>
    <p:sldLayoutId id="2147483695" r:id="rId8"/>
  </p:sldLayoutIdLst>
  <p:timing>
    <p:tnLst>
      <p:par>
        <p:cTn id="1" dur="indefinite" restart="never" nodeType="tmRoot"/>
      </p:par>
    </p:tnLst>
  </p:timing>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zh-CN"/>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2" Type="http://schemas.openxmlformats.org/officeDocument/2006/relationships/audio" Target="../media/audio1.wav"/><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19.xml.rels><?xml version="1.0" encoding="UTF-8" standalone="yes"?>
<Relationships xmlns="http://schemas.openxmlformats.org/package/2006/relationships"><Relationship Id="rId3" Type="http://schemas.openxmlformats.org/officeDocument/2006/relationships/package" Target="../embeddings/Microsoft_Office_Word___1.docx"/><Relationship Id="rId2" Type="http://schemas.openxmlformats.org/officeDocument/2006/relationships/slideLayout" Target="../slideLayouts/slideLayout5.xml"/><Relationship Id="rId1" Type="http://schemas.openxmlformats.org/officeDocument/2006/relationships/vmlDrawing" Target="../drawings/vmlDrawing1.v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3.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21.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6.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9.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5.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0.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8" name="PA_文本框 26">
            <a:extLst>
              <a:ext uri="{FF2B5EF4-FFF2-40B4-BE49-F238E27FC236}">
                <a16:creationId xmlns:a16="http://schemas.microsoft.com/office/drawing/2014/main" xmlns="" id="{BF4CD2C8-D272-4AC8-B9D7-A5F0AF826858}"/>
              </a:ext>
            </a:extLst>
          </p:cNvPr>
          <p:cNvSpPr txBox="1"/>
          <p:nvPr/>
        </p:nvSpPr>
        <p:spPr>
          <a:xfrm>
            <a:off x="595274" y="428604"/>
            <a:ext cx="3338411" cy="52322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wrap="none" lIns="45719" rIns="45719">
            <a:spAutoFit/>
          </a:bodyPr>
          <a:lstStyle>
            <a:lvl1pPr algn="ctr">
              <a:defRPr sz="4000">
                <a:solidFill>
                  <a:srgbClr val="3F403E"/>
                </a:solidFill>
                <a:latin typeface="微软雅黑"/>
                <a:ea typeface="微软雅黑"/>
                <a:cs typeface="微软雅黑"/>
                <a:sym typeface="微软雅黑"/>
              </a:defRPr>
            </a:lvl1pPr>
          </a:lstStyle>
          <a:p>
            <a:r>
              <a:rPr lang="zh-CN" altLang="en-US"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rPr>
              <a:t>导学案课堂同步用书</a:t>
            </a:r>
            <a:endParaRPr sz="2800" cap="all" dirty="0">
              <a:ln w="9000" cmpd="sng">
                <a:solidFill>
                  <a:schemeClr val="accent4">
                    <a:shade val="50000"/>
                    <a:satMod val="120000"/>
                  </a:schemeClr>
                </a:solidFill>
                <a:prstDash val="solid"/>
              </a:ln>
              <a:gradFill>
                <a:gsLst>
                  <a:gs pos="0">
                    <a:schemeClr val="accent4">
                      <a:shade val="20000"/>
                      <a:satMod val="245000"/>
                    </a:schemeClr>
                  </a:gs>
                  <a:gs pos="43000">
                    <a:schemeClr val="accent4">
                      <a:satMod val="255000"/>
                    </a:schemeClr>
                  </a:gs>
                  <a:gs pos="48000">
                    <a:schemeClr val="accent4">
                      <a:shade val="85000"/>
                      <a:satMod val="255000"/>
                    </a:schemeClr>
                  </a:gs>
                  <a:gs pos="100000">
                    <a:schemeClr val="accent4">
                      <a:shade val="20000"/>
                      <a:satMod val="245000"/>
                    </a:schemeClr>
                  </a:gs>
                </a:gsLst>
                <a:lin ang="5400000"/>
              </a:gradFill>
              <a:effectLst>
                <a:reflection blurRad="12700" stA="28000" endPos="45000" dist="1000" dir="5400000" sy="-100000" algn="bl" rotWithShape="0"/>
              </a:effectLst>
              <a:uFill>
                <a:solidFill>
                  <a:srgbClr val="0000FF"/>
                </a:solidFill>
              </a:uFill>
              <a:latin typeface="黑体" panose="02010609060101010101" pitchFamily="49" charset="-122"/>
              <a:ea typeface="黑体" panose="02010609060101010101" pitchFamily="49" charset="-122"/>
            </a:endParaRPr>
          </a:p>
        </p:txBody>
      </p:sp>
      <p:sp>
        <p:nvSpPr>
          <p:cNvPr id="30" name="文本框 29">
            <a:extLst>
              <a:ext uri="{FF2B5EF4-FFF2-40B4-BE49-F238E27FC236}">
                <a16:creationId xmlns:a16="http://schemas.microsoft.com/office/drawing/2014/main" xmlns="" id="{F2E513BD-603F-40C5-8B26-136735651DD9}"/>
              </a:ext>
            </a:extLst>
          </p:cNvPr>
          <p:cNvSpPr txBox="1"/>
          <p:nvPr/>
        </p:nvSpPr>
        <p:spPr>
          <a:xfrm>
            <a:off x="8667768" y="642918"/>
            <a:ext cx="3143272" cy="338554"/>
          </a:xfrm>
          <a:prstGeom prst="rect">
            <a:avLst/>
          </a:prstGeom>
          <a:solidFill>
            <a:srgbClr val="FFFFFF"/>
          </a:solidFill>
        </p:spPr>
        <p:txBody>
          <a:bodyPr wrap="square" rtlCol="0">
            <a:spAutoFit/>
          </a:bodyPr>
          <a:lstStyle/>
          <a:p>
            <a:pPr algn="ctr"/>
            <a:r>
              <a:rPr lang="zh-CN" altLang="en-US" sz="1600" dirty="0" smtClean="0">
                <a:solidFill>
                  <a:schemeClr val="accent1">
                    <a:lumMod val="75000"/>
                    <a:lumOff val="25000"/>
                  </a:schemeClr>
                </a:solidFill>
                <a:latin typeface="黑体" pitchFamily="2" charset="-122"/>
                <a:ea typeface="黑体" pitchFamily="2" charset="-122"/>
              </a:rPr>
              <a:t>八年级</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语文</a:t>
            </a:r>
            <a:r>
              <a:rPr lang="en-US" altLang="zh-CN" sz="1600" dirty="0" smtClean="0">
                <a:solidFill>
                  <a:schemeClr val="accent1">
                    <a:lumMod val="75000"/>
                    <a:lumOff val="25000"/>
                  </a:schemeClr>
                </a:solidFill>
                <a:latin typeface="黑体" pitchFamily="2" charset="-122"/>
                <a:ea typeface="黑体" pitchFamily="2" charset="-122"/>
              </a:rPr>
              <a:t>· </a:t>
            </a:r>
            <a:r>
              <a:rPr lang="zh-CN" altLang="en-US" sz="1600" dirty="0" smtClean="0">
                <a:solidFill>
                  <a:schemeClr val="accent1">
                    <a:lumMod val="75000"/>
                    <a:lumOff val="25000"/>
                  </a:schemeClr>
                </a:solidFill>
                <a:latin typeface="黑体" pitchFamily="2" charset="-122"/>
                <a:ea typeface="黑体" pitchFamily="2" charset="-122"/>
              </a:rPr>
              <a:t>人教版</a:t>
            </a:r>
            <a:r>
              <a:rPr lang="en-US" altLang="zh-CN" sz="1600" dirty="0" smtClean="0">
                <a:solidFill>
                  <a:schemeClr val="accent1">
                    <a:lumMod val="75000"/>
                    <a:lumOff val="25000"/>
                  </a:schemeClr>
                </a:solidFill>
                <a:latin typeface="黑体" pitchFamily="2" charset="-122"/>
                <a:ea typeface="黑体" pitchFamily="2" charset="-122"/>
              </a:rPr>
              <a:t>·</a:t>
            </a:r>
            <a:r>
              <a:rPr lang="zh-CN" altLang="en-US" sz="1600" dirty="0" smtClean="0">
                <a:solidFill>
                  <a:schemeClr val="accent1">
                    <a:lumMod val="75000"/>
                    <a:lumOff val="25000"/>
                  </a:schemeClr>
                </a:solidFill>
                <a:latin typeface="黑体" pitchFamily="2" charset="-122"/>
                <a:ea typeface="黑体" pitchFamily="2" charset="-122"/>
              </a:rPr>
              <a:t>下册</a:t>
            </a:r>
            <a:endParaRPr lang="zh-CN" altLang="en-US" sz="1600" dirty="0">
              <a:solidFill>
                <a:schemeClr val="accent1">
                  <a:lumMod val="75000"/>
                  <a:lumOff val="25000"/>
                </a:schemeClr>
              </a:solidFill>
              <a:latin typeface="黑体" pitchFamily="2" charset="-122"/>
              <a:ea typeface="黑体" pitchFamily="2" charset="-122"/>
            </a:endParaRPr>
          </a:p>
        </p:txBody>
      </p:sp>
      <p:sp>
        <p:nvSpPr>
          <p:cNvPr id="21" name="矩形 20"/>
          <p:cNvSpPr/>
          <p:nvPr/>
        </p:nvSpPr>
        <p:spPr>
          <a:xfrm>
            <a:off x="5595934" y="4000504"/>
            <a:ext cx="2352119" cy="646331"/>
          </a:xfrm>
          <a:prstGeom prst="rect">
            <a:avLst/>
          </a:prstGeom>
        </p:spPr>
        <p:txBody>
          <a:bodyPr wrap="none">
            <a:spAutoFit/>
          </a:bodyPr>
          <a:lstStyle/>
          <a:p>
            <a:r>
              <a:rPr lang="en-US" sz="3600" dirty="0" smtClean="0"/>
              <a:t>11.</a:t>
            </a:r>
            <a:r>
              <a:rPr lang="zh-CN" altLang="en-US" sz="3600" dirty="0" smtClean="0"/>
              <a:t>核 舟 记</a:t>
            </a:r>
            <a:endParaRPr lang="zh-CN" altLang="en-US" sz="3600" dirty="0"/>
          </a:p>
        </p:txBody>
      </p:sp>
      <p:sp>
        <p:nvSpPr>
          <p:cNvPr id="24" name="动作按钮: 声音 23">
            <a:hlinkClick r:id="" action="ppaction://noaction" highlightClick="1">
              <a:snd r:embed="rId2" name="applause.wav" builtIn="1"/>
            </a:hlinkClick>
          </p:cNvPr>
          <p:cNvSpPr/>
          <p:nvPr/>
        </p:nvSpPr>
        <p:spPr>
          <a:xfrm>
            <a:off x="4310050" y="4000504"/>
            <a:ext cx="928694" cy="642942"/>
          </a:xfrm>
          <a:prstGeom prst="actionButtonSound">
            <a:avLst/>
          </a:prstGeom>
          <a:ln w="25400">
            <a:solidFill>
              <a:schemeClr val="accent1">
                <a:lumMod val="90000"/>
                <a:lumOff val="10000"/>
              </a:schemeClr>
            </a:solidFill>
            <a:miter/>
          </a:ln>
        </p:spPr>
        <p:txBody>
          <a:bodyPr lIns="45719" rIns="45719" rtlCol="0" anchor="ctr"/>
          <a:lstStyle/>
          <a:p>
            <a:pPr algn="ctr"/>
            <a:endParaRPr lang="zh-CN" altLang="en-US">
              <a:solidFill>
                <a:srgbClr val="FFFFFF"/>
              </a:solidFill>
            </a:endParaRPr>
          </a:p>
        </p:txBody>
      </p:sp>
      <p:pic>
        <p:nvPicPr>
          <p:cNvPr id="7" name="第3单元.eps" descr="id:2147496383;FounderCES"/>
          <p:cNvPicPr/>
          <p:nvPr/>
        </p:nvPicPr>
        <p:blipFill>
          <a:blip r:embed="rId3"/>
          <a:stretch>
            <a:fillRect/>
          </a:stretch>
        </p:blipFill>
        <p:spPr>
          <a:xfrm>
            <a:off x="1023902" y="1442926"/>
            <a:ext cx="10358510" cy="2057512"/>
          </a:xfrm>
          <a:prstGeom prst="rect">
            <a:avLst/>
          </a:prstGeom>
        </p:spPr>
      </p:pic>
    </p:spTree>
    <p:extLst>
      <p:ext uri="{BB962C8B-B14F-4D97-AF65-F5344CB8AC3E}">
        <p14:creationId xmlns:p14="http://schemas.microsoft.com/office/powerpoint/2010/main" xmlns="" val="3193792668"/>
      </p:ext>
    </p:extLst>
  </p:cSld>
  <p:clrMapOvr>
    <a:masterClrMapping/>
  </p:clrMapOvr>
  <p:transition spd="slow"/>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0" name="文本占位符 9"/>
          <p:cNvSpPr>
            <a:spLocks noGrp="1"/>
          </p:cNvSpPr>
          <p:nvPr>
            <p:ph type="body" sz="quarter" idx="10"/>
          </p:nvPr>
        </p:nvSpPr>
        <p:spPr>
          <a:xfrm>
            <a:off x="881026" y="1643050"/>
            <a:ext cx="10572824" cy="4357718"/>
          </a:xfrm>
        </p:spPr>
        <p:txBody>
          <a:bodyPr/>
          <a:lstStyle/>
          <a:p>
            <a:r>
              <a:rPr lang="zh-CN" altLang="en-US" dirty="0" smtClean="0"/>
              <a:t>一、活动</a:t>
            </a:r>
            <a:r>
              <a:rPr lang="en-US" dirty="0" smtClean="0"/>
              <a:t>:</a:t>
            </a:r>
            <a:r>
              <a:rPr lang="zh-CN" altLang="en-US" dirty="0" smtClean="0"/>
              <a:t>探究思考。</a:t>
            </a:r>
          </a:p>
          <a:p>
            <a:r>
              <a:rPr lang="en-US" dirty="0" smtClean="0"/>
              <a:t>1.</a:t>
            </a:r>
            <a:r>
              <a:rPr lang="zh-CN" altLang="en-US" dirty="0" smtClean="0"/>
              <a:t>作者写</a:t>
            </a:r>
            <a:r>
              <a:rPr lang="en-US" dirty="0" smtClean="0"/>
              <a:t>“</a:t>
            </a:r>
            <a:r>
              <a:rPr lang="zh-CN" altLang="en-US" dirty="0" smtClean="0"/>
              <a:t>舟首尾长约八分有奇</a:t>
            </a:r>
            <a:r>
              <a:rPr lang="en-US" dirty="0" smtClean="0"/>
              <a:t>,</a:t>
            </a:r>
            <a:r>
              <a:rPr lang="zh-CN" altLang="en-US" dirty="0" smtClean="0"/>
              <a:t>高可二黍许</a:t>
            </a:r>
            <a:r>
              <a:rPr lang="en-US" dirty="0" smtClean="0"/>
              <a:t>”</a:t>
            </a:r>
            <a:r>
              <a:rPr lang="zh-CN" altLang="en-US" dirty="0" smtClean="0"/>
              <a:t>的作用是什么</a:t>
            </a:r>
            <a:r>
              <a:rPr lang="en-US" dirty="0" smtClean="0"/>
              <a:t>?</a:t>
            </a:r>
            <a:endParaRPr lang="zh-CN" altLang="en-US" dirty="0"/>
          </a:p>
        </p:txBody>
      </p:sp>
      <p:sp>
        <p:nvSpPr>
          <p:cNvPr id="5"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8" name="文本占位符 7"/>
          <p:cNvSpPr txBox="1">
            <a:spLocks/>
          </p:cNvSpPr>
          <p:nvPr/>
        </p:nvSpPr>
        <p:spPr>
          <a:xfrm>
            <a:off x="1595406" y="3000372"/>
            <a:ext cx="8572560" cy="428628"/>
          </a:xfrm>
          <a:prstGeom prst="rect">
            <a:avLst/>
          </a:prstGeom>
        </p:spPr>
        <p:txBody>
          <a:bodyPr/>
          <a:lstStyle/>
          <a:p>
            <a:r>
              <a:rPr lang="zh-CN" altLang="en-US" sz="2800" dirty="0" smtClean="0">
                <a:solidFill>
                  <a:srgbClr val="FF0000"/>
                </a:solidFill>
                <a:latin typeface="华文细黑" pitchFamily="2" charset="-122"/>
                <a:ea typeface="华文细黑" pitchFamily="2" charset="-122"/>
              </a:rPr>
              <a:t>表现核舟之精巧</a:t>
            </a:r>
            <a:r>
              <a:rPr lang="en-US" sz="2800" dirty="0" smtClean="0">
                <a:solidFill>
                  <a:srgbClr val="FF0000"/>
                </a:solidFill>
                <a:latin typeface="华文细黑" pitchFamily="2" charset="-122"/>
                <a:ea typeface="华文细黑" pitchFamily="2" charset="-122"/>
              </a:rPr>
              <a:t>,</a:t>
            </a:r>
            <a:r>
              <a:rPr lang="zh-CN" altLang="en-US" sz="2800" dirty="0" smtClean="0">
                <a:solidFill>
                  <a:srgbClr val="FF0000"/>
                </a:solidFill>
                <a:latin typeface="华文细黑" pitchFamily="2" charset="-122"/>
                <a:ea typeface="华文细黑" pitchFamily="2" charset="-122"/>
              </a:rPr>
              <a:t>赞叹刻舟者的高超技艺。</a:t>
            </a:r>
            <a:endParaRPr lang="zh-CN" altLang="en-US" sz="2800" dirty="0">
              <a:solidFill>
                <a:srgbClr val="FF0000"/>
              </a:solidFill>
              <a:latin typeface="华文细黑" pitchFamily="2" charset="-122"/>
              <a:ea typeface="华文细黑" pitchFamily="2" charset="-122"/>
            </a:endParaRPr>
          </a:p>
        </p:txBody>
      </p:sp>
    </p:spTree>
    <p:extLst>
      <p:ext uri="{BB962C8B-B14F-4D97-AF65-F5344CB8AC3E}">
        <p14:creationId xmlns:p14="http://schemas.microsoft.com/office/powerpoint/2010/main" xmlns="" val="769791320"/>
      </p:ext>
    </p:extLst>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5"/>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8"/>
                                        </p:tgtEl>
                                        <p:attrNameLst>
                                          <p:attrName>style.visibility</p:attrName>
                                        </p:attrNameLst>
                                      </p:cBhvr>
                                      <p:to>
                                        <p:strVal val="visible"/>
                                      </p:to>
                                    </p:set>
                                    <p:animEffect transition="in" filter="blinds(horizontal)">
                                      <p:cBhvr>
                                        <p:cTn id="7" dur="500"/>
                                        <p:tgtEl>
                                          <p:spTgt spid="8"/>
                                        </p:tgtEl>
                                      </p:cBhvr>
                                    </p:animEffect>
                                  </p:childTnLst>
                                </p:cTn>
                              </p:par>
                            </p:childTnLst>
                          </p:cTn>
                        </p:par>
                      </p:childTnLst>
                    </p:cTn>
                  </p:par>
                </p:childTnLst>
              </p:cTn>
              <p:nextCondLst>
                <p:cond evt="onClick" delay="0">
                  <p:tgtEl>
                    <p:spTgt spid="5"/>
                  </p:tgtEl>
                </p:cond>
              </p:nextCondLst>
            </p:seq>
          </p:childTnLst>
        </p:cTn>
      </p:par>
    </p:tnLst>
    <p:bldLst>
      <p:bldP spid="8"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小组交流</a:t>
            </a:r>
            <a:r>
              <a:rPr lang="en-US" dirty="0" smtClean="0"/>
              <a:t>,</a:t>
            </a:r>
            <a:r>
              <a:rPr lang="zh-CN" altLang="en-US" dirty="0" smtClean="0"/>
              <a:t>用一两句话概括课文的主题思想。</a:t>
            </a:r>
            <a:endParaRPr lang="zh-CN" altLang="en-US" dirty="0"/>
          </a:p>
        </p:txBody>
      </p:sp>
      <p:sp>
        <p:nvSpPr>
          <p:cNvPr id="3" name="文本占位符 2"/>
          <p:cNvSpPr>
            <a:spLocks noGrp="1"/>
          </p:cNvSpPr>
          <p:nvPr>
            <p:ph type="body" sz="quarter" idx="11"/>
          </p:nvPr>
        </p:nvSpPr>
        <p:spPr>
          <a:xfrm>
            <a:off x="1095340" y="1785926"/>
            <a:ext cx="10144196" cy="857256"/>
          </a:xfrm>
        </p:spPr>
        <p:txBody>
          <a:bodyPr/>
          <a:lstStyle/>
          <a:p>
            <a:r>
              <a:rPr lang="en-US" altLang="zh-CN" dirty="0" smtClean="0"/>
              <a:t>《</a:t>
            </a:r>
            <a:r>
              <a:rPr lang="zh-CN" altLang="en-US" dirty="0" smtClean="0"/>
              <a:t>核舟记</a:t>
            </a:r>
            <a:r>
              <a:rPr lang="en-US" altLang="zh-CN" dirty="0" smtClean="0"/>
              <a:t>》</a:t>
            </a:r>
            <a:r>
              <a:rPr lang="zh-CN" altLang="en-US" dirty="0" smtClean="0"/>
              <a:t>是一篇对一件精美的工艺品进行说明的说明文</a:t>
            </a:r>
            <a:r>
              <a:rPr lang="en-US" dirty="0" smtClean="0"/>
              <a:t>,</a:t>
            </a:r>
            <a:r>
              <a:rPr lang="zh-CN" altLang="en-US" dirty="0" smtClean="0"/>
              <a:t>以简洁生动的语言</a:t>
            </a:r>
            <a:r>
              <a:rPr lang="en-US" dirty="0" smtClean="0"/>
              <a:t>,</a:t>
            </a:r>
            <a:r>
              <a:rPr lang="zh-CN" altLang="en-US" dirty="0" smtClean="0"/>
              <a:t>再现了雕刻者高超的技艺</a:t>
            </a:r>
            <a:r>
              <a:rPr lang="en-US" dirty="0" smtClean="0"/>
              <a:t>,</a:t>
            </a:r>
            <a:r>
              <a:rPr lang="zh-CN" altLang="en-US" dirty="0" smtClean="0"/>
              <a:t>显示了我国古代劳动人民的聪明才智和我国古代工艺技术的卓著成就。</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二、活动</a:t>
            </a:r>
            <a:r>
              <a:rPr lang="en-US" dirty="0" smtClean="0"/>
              <a:t>:</a:t>
            </a:r>
            <a:r>
              <a:rPr lang="zh-CN" altLang="en-US" dirty="0" smtClean="0"/>
              <a:t>赏析写法。</a:t>
            </a:r>
          </a:p>
          <a:p>
            <a:r>
              <a:rPr lang="en-US" dirty="0" smtClean="0"/>
              <a:t>1.</a:t>
            </a:r>
            <a:r>
              <a:rPr lang="zh-CN" altLang="en-US" dirty="0" smtClean="0"/>
              <a:t>本文运用了多种说明方法</a:t>
            </a:r>
            <a:r>
              <a:rPr lang="en-US" dirty="0" smtClean="0"/>
              <a:t>,</a:t>
            </a:r>
            <a:r>
              <a:rPr lang="zh-CN" altLang="en-US" dirty="0" smtClean="0"/>
              <a:t>请为相应的说明方法找出相关例句。</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graphicFrame>
        <p:nvGraphicFramePr>
          <p:cNvPr id="5" name="表格 4"/>
          <p:cNvGraphicFramePr>
            <a:graphicFrameLocks noGrp="1"/>
          </p:cNvGraphicFramePr>
          <p:nvPr/>
        </p:nvGraphicFramePr>
        <p:xfrm>
          <a:off x="1381092" y="3143248"/>
          <a:ext cx="9429816" cy="3169930"/>
        </p:xfrm>
        <a:graphic>
          <a:graphicData uri="http://schemas.openxmlformats.org/drawingml/2006/table">
            <a:tbl>
              <a:tblPr/>
              <a:tblGrid>
                <a:gridCol w="1357322"/>
                <a:gridCol w="8072494"/>
              </a:tblGrid>
              <a:tr h="762005">
                <a:tc>
                  <a:txBody>
                    <a:bodyPr/>
                    <a:lstStyle/>
                    <a:p>
                      <a:pPr algn="ctr">
                        <a:lnSpc>
                          <a:spcPct val="150000"/>
                        </a:lnSpc>
                        <a:spcAft>
                          <a:spcPts val="0"/>
                        </a:spcAft>
                      </a:pPr>
                      <a:r>
                        <a:rPr lang="zh-CN" sz="2400" b="1" kern="100" dirty="0">
                          <a:solidFill>
                            <a:srgbClr val="FF0000"/>
                          </a:solidFill>
                          <a:latin typeface="华文细黑" pitchFamily="2" charset="-122"/>
                          <a:ea typeface="华文细黑" pitchFamily="2" charset="-122"/>
                          <a:cs typeface="Times New Roman"/>
                        </a:rPr>
                        <a:t>说明方法</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gn="ctr">
                        <a:lnSpc>
                          <a:spcPct val="150000"/>
                        </a:lnSpc>
                        <a:spcAft>
                          <a:spcPts val="0"/>
                        </a:spcAft>
                      </a:pPr>
                      <a:r>
                        <a:rPr lang="zh-CN" sz="2400" b="1" kern="100" dirty="0">
                          <a:solidFill>
                            <a:srgbClr val="FF0000"/>
                          </a:solidFill>
                          <a:latin typeface="华文细黑" pitchFamily="2" charset="-122"/>
                          <a:ea typeface="华文细黑" pitchFamily="2" charset="-122"/>
                          <a:cs typeface="Times New Roman"/>
                        </a:rPr>
                        <a:t>例句</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5">
                <a:tc>
                  <a:txBody>
                    <a:bodyPr/>
                    <a:lstStyle/>
                    <a:p>
                      <a:pPr algn="ctr">
                        <a:lnSpc>
                          <a:spcPct val="150000"/>
                        </a:lnSpc>
                        <a:spcAft>
                          <a:spcPts val="0"/>
                        </a:spcAft>
                      </a:pPr>
                      <a:r>
                        <a:rPr lang="zh-CN" sz="2400" b="1" kern="100">
                          <a:solidFill>
                            <a:srgbClr val="FF0000"/>
                          </a:solidFill>
                          <a:latin typeface="华文细黑" pitchFamily="2" charset="-122"/>
                          <a:ea typeface="华文细黑" pitchFamily="2" charset="-122"/>
                          <a:cs typeface="Times New Roman"/>
                        </a:rPr>
                        <a:t>列数字</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b="1" kern="100" dirty="0">
                          <a:solidFill>
                            <a:srgbClr val="FF0000"/>
                          </a:solidFill>
                          <a:latin typeface="华文细黑" pitchFamily="2" charset="-122"/>
                          <a:ea typeface="华文细黑" pitchFamily="2" charset="-122"/>
                          <a:cs typeface="Times New Roman"/>
                        </a:rPr>
                        <a:t>①</a:t>
                      </a:r>
                      <a:r>
                        <a:rPr lang="zh-CN" sz="2400" b="1" kern="100" dirty="0">
                          <a:solidFill>
                            <a:srgbClr val="FF0000"/>
                          </a:solidFill>
                          <a:latin typeface="华文细黑" pitchFamily="2" charset="-122"/>
                          <a:ea typeface="华文细黑" pitchFamily="2" charset="-122"/>
                          <a:cs typeface="Times New Roman"/>
                        </a:rPr>
                        <a:t>舟首尾长约八分有奇</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高可二黍许。</a:t>
                      </a:r>
                      <a:r>
                        <a:rPr lang="en-US" sz="2400" b="1" kern="100" dirty="0">
                          <a:solidFill>
                            <a:srgbClr val="FF0000"/>
                          </a:solidFill>
                          <a:latin typeface="华文细黑" pitchFamily="2" charset="-122"/>
                          <a:ea typeface="华文细黑" pitchFamily="2" charset="-122"/>
                          <a:cs typeface="Times New Roman"/>
                        </a:rPr>
                        <a:t>②</a:t>
                      </a:r>
                      <a:r>
                        <a:rPr lang="zh-CN" sz="2400" b="1" kern="100" dirty="0">
                          <a:solidFill>
                            <a:srgbClr val="FF0000"/>
                          </a:solidFill>
                          <a:latin typeface="华文细黑" pitchFamily="2" charset="-122"/>
                          <a:ea typeface="华文细黑" pitchFamily="2" charset="-122"/>
                          <a:cs typeface="Times New Roman"/>
                        </a:rPr>
                        <a:t>通计一舟</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为人五</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为窗八</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为箬篷</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为楫</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为炉</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为壶</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为手卷</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为念珠各一</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对联、题名并篆文</a:t>
                      </a:r>
                      <a:r>
                        <a:rPr lang="en-US" sz="2400" b="1" kern="100" dirty="0">
                          <a:solidFill>
                            <a:srgbClr val="FF0000"/>
                          </a:solidFill>
                          <a:latin typeface="华文细黑" pitchFamily="2" charset="-122"/>
                          <a:ea typeface="华文细黑" pitchFamily="2" charset="-122"/>
                          <a:cs typeface="Times New Roman"/>
                        </a:rPr>
                        <a:t>,</a:t>
                      </a:r>
                      <a:r>
                        <a:rPr lang="zh-CN" sz="2400" b="1" kern="100" dirty="0">
                          <a:solidFill>
                            <a:srgbClr val="FF0000"/>
                          </a:solidFill>
                          <a:latin typeface="华文细黑" pitchFamily="2" charset="-122"/>
                          <a:ea typeface="华文细黑" pitchFamily="2" charset="-122"/>
                          <a:cs typeface="Times New Roman"/>
                        </a:rPr>
                        <a:t>为字共三十有四</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r h="762005">
                <a:tc>
                  <a:txBody>
                    <a:bodyPr/>
                    <a:lstStyle/>
                    <a:p>
                      <a:pPr algn="ctr">
                        <a:lnSpc>
                          <a:spcPct val="150000"/>
                        </a:lnSpc>
                        <a:spcAft>
                          <a:spcPts val="0"/>
                        </a:spcAft>
                      </a:pPr>
                      <a:r>
                        <a:rPr lang="zh-CN" sz="2400" b="1" kern="100">
                          <a:solidFill>
                            <a:srgbClr val="FF0000"/>
                          </a:solidFill>
                          <a:latin typeface="华文细黑" pitchFamily="2" charset="-122"/>
                          <a:ea typeface="华文细黑" pitchFamily="2" charset="-122"/>
                          <a:cs typeface="Times New Roman"/>
                        </a:rPr>
                        <a:t>作比较</a:t>
                      </a:r>
                    </a:p>
                  </a:txBody>
                  <a:tcPr marL="0" marR="0"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c>
                  <a:txBody>
                    <a:bodyPr/>
                    <a:lstStyle/>
                    <a:p>
                      <a:pPr>
                        <a:lnSpc>
                          <a:spcPct val="150000"/>
                        </a:lnSpc>
                        <a:spcAft>
                          <a:spcPts val="0"/>
                        </a:spcAft>
                      </a:pPr>
                      <a:r>
                        <a:rPr lang="en-US" sz="2400" b="1" kern="100" dirty="0">
                          <a:solidFill>
                            <a:srgbClr val="FF0000"/>
                          </a:solidFill>
                          <a:latin typeface="华文细黑" pitchFamily="2" charset="-122"/>
                          <a:ea typeface="华文细黑" pitchFamily="2" charset="-122"/>
                          <a:cs typeface="Times New Roman"/>
                        </a:rPr>
                        <a:t>①</a:t>
                      </a:r>
                      <a:r>
                        <a:rPr lang="zh-CN" sz="2400" b="1" kern="100" dirty="0">
                          <a:solidFill>
                            <a:srgbClr val="FF0000"/>
                          </a:solidFill>
                          <a:latin typeface="华文细黑" pitchFamily="2" charset="-122"/>
                          <a:ea typeface="华文细黑" pitchFamily="2" charset="-122"/>
                          <a:cs typeface="Times New Roman"/>
                        </a:rPr>
                        <a:t>神情与苏、黄不属。</a:t>
                      </a:r>
                      <a:r>
                        <a:rPr lang="en-US" sz="2400" b="1" kern="100" dirty="0">
                          <a:solidFill>
                            <a:srgbClr val="FF0000"/>
                          </a:solidFill>
                          <a:latin typeface="华文细黑" pitchFamily="2" charset="-122"/>
                          <a:ea typeface="华文细黑" pitchFamily="2" charset="-122"/>
                          <a:cs typeface="Times New Roman"/>
                        </a:rPr>
                        <a:t>②</a:t>
                      </a:r>
                      <a:r>
                        <a:rPr lang="zh-CN" sz="2400" b="1" kern="100" dirty="0">
                          <a:solidFill>
                            <a:srgbClr val="FF0000"/>
                          </a:solidFill>
                          <a:latin typeface="华文细黑" pitchFamily="2" charset="-122"/>
                          <a:ea typeface="华文细黑" pitchFamily="2" charset="-122"/>
                          <a:cs typeface="Times New Roman"/>
                        </a:rPr>
                        <a:t>而计其长曾不盈寸</a:t>
                      </a:r>
                    </a:p>
                  </a:txBody>
                  <a:tcPr marL="66675" marR="66675" marT="0" marB="0" anchor="ctr">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tcPr>
                </a:tc>
              </a:tr>
            </a:tbl>
          </a:graphicData>
        </a:graphic>
      </p:graphicFrame>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blinds(horizontal)">
                                      <p:cBhvr>
                                        <p:cTn id="7" dur="500"/>
                                        <p:tgtEl>
                                          <p:spTgt spid="5"/>
                                        </p:tgtEl>
                                      </p:cBhvr>
                                    </p:animEffect>
                                  </p:childTnLst>
                                </p:cTn>
                              </p:par>
                            </p:childTnLst>
                          </p:cTn>
                        </p:par>
                      </p:childTnLst>
                    </p:cTn>
                  </p:par>
                </p:childTnLst>
              </p:cTn>
              <p:nextCondLst>
                <p:cond evt="onClick" delay="0">
                  <p:tgtEl>
                    <p:spTgt spid="4"/>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2.</a:t>
            </a:r>
            <a:r>
              <a:rPr lang="zh-CN" altLang="en-US" dirty="0" smtClean="0"/>
              <a:t>揣摩下列语句</a:t>
            </a:r>
            <a:r>
              <a:rPr lang="en-US" dirty="0" smtClean="0"/>
              <a:t>,</a:t>
            </a:r>
            <a:r>
              <a:rPr lang="zh-CN" altLang="en-US" dirty="0" smtClean="0"/>
              <a:t>品味文中生动传神的描写的作用。</a:t>
            </a:r>
            <a:endParaRPr lang="zh-CN" altLang="en-US" dirty="0"/>
          </a:p>
        </p:txBody>
      </p:sp>
      <p:sp>
        <p:nvSpPr>
          <p:cNvPr id="3" name="文本占位符 2"/>
          <p:cNvSpPr>
            <a:spLocks noGrp="1"/>
          </p:cNvSpPr>
          <p:nvPr>
            <p:ph type="body" sz="quarter" idx="11"/>
          </p:nvPr>
        </p:nvSpPr>
        <p:spPr>
          <a:xfrm>
            <a:off x="523836" y="1785926"/>
            <a:ext cx="11358642" cy="857256"/>
          </a:xfrm>
        </p:spPr>
        <p:txBody>
          <a:bodyPr/>
          <a:lstStyle/>
          <a:p>
            <a:r>
              <a:rPr lang="en-US" dirty="0" smtClean="0"/>
              <a:t>(1)</a:t>
            </a:r>
            <a:r>
              <a:rPr lang="zh-CN" altLang="en-US" dirty="0" smtClean="0"/>
              <a:t>佛印绝类弥勒</a:t>
            </a:r>
            <a:r>
              <a:rPr lang="en-US" dirty="0" smtClean="0"/>
              <a:t>,</a:t>
            </a:r>
            <a:r>
              <a:rPr lang="zh-CN" altLang="en-US" dirty="0" smtClean="0"/>
              <a:t>袒胸露乳</a:t>
            </a:r>
            <a:r>
              <a:rPr lang="en-US" dirty="0" smtClean="0"/>
              <a:t>,</a:t>
            </a:r>
            <a:r>
              <a:rPr lang="zh-CN" altLang="en-US" dirty="0" smtClean="0"/>
              <a:t>矫首昂视</a:t>
            </a:r>
            <a:r>
              <a:rPr lang="en-US" dirty="0" smtClean="0"/>
              <a:t>,</a:t>
            </a:r>
            <a:r>
              <a:rPr lang="zh-CN" altLang="en-US" dirty="0" smtClean="0"/>
              <a:t>神情与苏、黄不属。</a:t>
            </a:r>
          </a:p>
          <a:p>
            <a:r>
              <a:rPr lang="en-US" dirty="0" smtClean="0"/>
              <a:t>(2)</a:t>
            </a:r>
            <a:r>
              <a:rPr lang="zh-CN" altLang="en-US" dirty="0" smtClean="0"/>
              <a:t>居右者椎髻仰面</a:t>
            </a:r>
            <a:r>
              <a:rPr lang="en-US" dirty="0" smtClean="0"/>
              <a:t>,</a:t>
            </a:r>
            <a:r>
              <a:rPr lang="zh-CN" altLang="en-US" dirty="0" smtClean="0"/>
              <a:t>左手倚一衡木</a:t>
            </a:r>
            <a:r>
              <a:rPr lang="en-US" dirty="0" smtClean="0"/>
              <a:t>,</a:t>
            </a:r>
            <a:r>
              <a:rPr lang="zh-CN" altLang="en-US" dirty="0" smtClean="0"/>
              <a:t>右手攀右趾</a:t>
            </a:r>
            <a:r>
              <a:rPr lang="en-US" dirty="0" smtClean="0"/>
              <a:t>,</a:t>
            </a:r>
            <a:r>
              <a:rPr lang="zh-CN" altLang="en-US" dirty="0" smtClean="0"/>
              <a:t>若啸呼状。</a:t>
            </a:r>
          </a:p>
          <a:p>
            <a:r>
              <a:rPr lang="en-US" dirty="0" smtClean="0"/>
              <a:t>(3)</a:t>
            </a:r>
            <a:r>
              <a:rPr lang="zh-CN" altLang="en-US" dirty="0" smtClean="0"/>
              <a:t>居左者右手执蒲葵扇</a:t>
            </a:r>
            <a:r>
              <a:rPr lang="en-US" dirty="0" smtClean="0"/>
              <a:t>,</a:t>
            </a:r>
            <a:r>
              <a:rPr lang="zh-CN" altLang="en-US" dirty="0" smtClean="0"/>
              <a:t>左手抚炉</a:t>
            </a:r>
            <a:r>
              <a:rPr lang="en-US" dirty="0" smtClean="0"/>
              <a:t>,</a:t>
            </a:r>
            <a:r>
              <a:rPr lang="zh-CN" altLang="en-US" dirty="0" smtClean="0"/>
              <a:t>炉上有壶</a:t>
            </a:r>
            <a:r>
              <a:rPr lang="en-US" dirty="0" smtClean="0"/>
              <a:t>,</a:t>
            </a:r>
            <a:r>
              <a:rPr lang="zh-CN" altLang="en-US" dirty="0" smtClean="0"/>
              <a:t>其人视端容寂</a:t>
            </a:r>
            <a:r>
              <a:rPr lang="en-US" dirty="0" smtClean="0"/>
              <a:t>,</a:t>
            </a:r>
            <a:r>
              <a:rPr lang="zh-CN" altLang="en-US" dirty="0" smtClean="0"/>
              <a:t>若听茶声然。</a:t>
            </a:r>
          </a:p>
          <a:p>
            <a:r>
              <a:rPr lang="zh-CN" altLang="en-US" dirty="0" smtClean="0"/>
              <a:t>这些生动传神的描写给读者留下了广阔的想象空间。作者在说明这件雕刻品时</a:t>
            </a:r>
            <a:r>
              <a:rPr lang="en-US" dirty="0" smtClean="0"/>
              <a:t>,</a:t>
            </a:r>
            <a:r>
              <a:rPr lang="zh-CN" altLang="en-US" dirty="0" smtClean="0"/>
              <a:t>不为原作所囿</a:t>
            </a:r>
            <a:r>
              <a:rPr lang="en-US" dirty="0" smtClean="0"/>
              <a:t>,</a:t>
            </a:r>
            <a:r>
              <a:rPr lang="zh-CN" altLang="en-US" dirty="0" smtClean="0"/>
              <a:t>在细节上又大胆想象</a:t>
            </a:r>
            <a:r>
              <a:rPr lang="en-US" dirty="0" smtClean="0"/>
              <a:t>,</a:t>
            </a:r>
            <a:r>
              <a:rPr lang="zh-CN" altLang="en-US" dirty="0" smtClean="0"/>
              <a:t>进行了艺术上的再创造</a:t>
            </a:r>
            <a:r>
              <a:rPr lang="en-US" dirty="0" smtClean="0"/>
              <a:t>,</a:t>
            </a:r>
            <a:r>
              <a:rPr lang="zh-CN" altLang="en-US" dirty="0" smtClean="0"/>
              <a:t>赋予雕刻品以新的生命活力</a:t>
            </a:r>
            <a:r>
              <a:rPr lang="en-US" dirty="0" smtClean="0"/>
              <a:t>,</a:t>
            </a:r>
            <a:r>
              <a:rPr lang="zh-CN" altLang="en-US" dirty="0" smtClean="0"/>
              <a:t>这启发我们说明事物时不应是呆板平实的</a:t>
            </a:r>
            <a:r>
              <a:rPr lang="en-US" dirty="0" smtClean="0"/>
              <a:t>,</a:t>
            </a:r>
            <a:r>
              <a:rPr lang="zh-CN" altLang="en-US" dirty="0" smtClean="0"/>
              <a:t>而应该是能打动人的</a:t>
            </a:r>
            <a:r>
              <a:rPr lang="en-US" dirty="0" smtClean="0"/>
              <a:t>,</a:t>
            </a:r>
            <a:r>
              <a:rPr lang="zh-CN" altLang="en-US" dirty="0" smtClean="0"/>
              <a:t>给人以想象空间的。</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3">
                                            <p:txEl>
                                              <p:pRg st="1" end="1"/>
                                            </p:txEl>
                                          </p:spTgt>
                                        </p:tgtEl>
                                        <p:attrNameLst>
                                          <p:attrName>style.visibility</p:attrName>
                                        </p:attrNameLst>
                                      </p:cBhvr>
                                      <p:to>
                                        <p:strVal val="visible"/>
                                      </p:to>
                                    </p:set>
                                    <p:animEffect transition="in" filter="blinds(horizontal)">
                                      <p:cBhvr>
                                        <p:cTn id="10" dur="500"/>
                                        <p:tgtEl>
                                          <p:spTgt spid="3">
                                            <p:txEl>
                                              <p:pRg st="1" end="1"/>
                                            </p:txEl>
                                          </p:spTgt>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Effect transition="in" filter="blinds(horizontal)">
                                      <p:cBhvr>
                                        <p:cTn id="13" dur="500"/>
                                        <p:tgtEl>
                                          <p:spTgt spid="3">
                                            <p:txEl>
                                              <p:pRg st="2" end="2"/>
                                            </p:txEl>
                                          </p:spTgt>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3">
                                            <p:txEl>
                                              <p:pRg st="3" end="3"/>
                                            </p:txEl>
                                          </p:spTgt>
                                        </p:tgtEl>
                                        <p:attrNameLst>
                                          <p:attrName>style.visibility</p:attrName>
                                        </p:attrNameLst>
                                      </p:cBhvr>
                                      <p:to>
                                        <p:strVal val="visible"/>
                                      </p:to>
                                    </p:set>
                                    <p:animEffect transition="in" filter="blinds(horizontal)">
                                      <p:cBhvr>
                                        <p:cTn id="16" dur="500"/>
                                        <p:tgtEl>
                                          <p:spTgt spid="3">
                                            <p:txEl>
                                              <p:pRg st="3" end="3"/>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en-US" dirty="0" smtClean="0"/>
              <a:t>3.</a:t>
            </a:r>
            <a:r>
              <a:rPr lang="zh-CN" altLang="en-US" dirty="0" smtClean="0"/>
              <a:t>本文末段</a:t>
            </a:r>
            <a:r>
              <a:rPr lang="en-US" dirty="0" smtClean="0"/>
              <a:t>,</a:t>
            </a:r>
            <a:r>
              <a:rPr lang="zh-CN" altLang="en-US" dirty="0" smtClean="0"/>
              <a:t>作者为什么要统计</a:t>
            </a:r>
            <a:r>
              <a:rPr lang="en-US" dirty="0" smtClean="0"/>
              <a:t>“</a:t>
            </a:r>
            <a:r>
              <a:rPr lang="zh-CN" altLang="en-US" dirty="0" smtClean="0"/>
              <a:t>核舟</a:t>
            </a:r>
            <a:r>
              <a:rPr lang="en-US" dirty="0" smtClean="0"/>
              <a:t>”</a:t>
            </a:r>
            <a:r>
              <a:rPr lang="zh-CN" altLang="en-US" dirty="0" smtClean="0"/>
              <a:t>上的物品、文字的数目</a:t>
            </a:r>
            <a:r>
              <a:rPr lang="en-US" dirty="0" smtClean="0"/>
              <a:t>?</a:t>
            </a:r>
            <a:endParaRPr lang="zh-CN" altLang="en-US" dirty="0"/>
          </a:p>
        </p:txBody>
      </p:sp>
      <p:sp>
        <p:nvSpPr>
          <p:cNvPr id="3" name="文本占位符 2"/>
          <p:cNvSpPr>
            <a:spLocks noGrp="1"/>
          </p:cNvSpPr>
          <p:nvPr>
            <p:ph type="body" sz="quarter" idx="11"/>
          </p:nvPr>
        </p:nvSpPr>
        <p:spPr>
          <a:xfrm>
            <a:off x="523836" y="2285992"/>
            <a:ext cx="11358642" cy="857256"/>
          </a:xfrm>
        </p:spPr>
        <p:txBody>
          <a:bodyPr/>
          <a:lstStyle/>
          <a:p>
            <a:r>
              <a:rPr lang="zh-CN" altLang="en-US" dirty="0" smtClean="0"/>
              <a:t>突出核舟容量大、所刻景物甚多的特点</a:t>
            </a:r>
            <a:r>
              <a:rPr lang="en-US" dirty="0" smtClean="0"/>
              <a:t>,</a:t>
            </a:r>
            <a:r>
              <a:rPr lang="zh-CN" altLang="en-US" dirty="0" smtClean="0"/>
              <a:t>再用</a:t>
            </a:r>
            <a:r>
              <a:rPr lang="en-US" dirty="0" smtClean="0"/>
              <a:t>“</a:t>
            </a:r>
            <a:r>
              <a:rPr lang="zh-CN" altLang="en-US" dirty="0" smtClean="0"/>
              <a:t>而计其长曾不盈寸</a:t>
            </a:r>
            <a:r>
              <a:rPr lang="en-US" dirty="0" smtClean="0"/>
              <a:t>”</a:t>
            </a:r>
            <a:r>
              <a:rPr lang="zh-CN" altLang="en-US" dirty="0" smtClean="0"/>
              <a:t>与之对比</a:t>
            </a:r>
            <a:r>
              <a:rPr lang="en-US" dirty="0" smtClean="0"/>
              <a:t>,</a:t>
            </a:r>
            <a:r>
              <a:rPr lang="zh-CN" altLang="en-US" dirty="0" smtClean="0"/>
              <a:t>使人们更强烈地感到这个玲珑剔透、精美绝伦的艺术品有巧夺天工之妙</a:t>
            </a:r>
            <a:r>
              <a:rPr lang="en-US" dirty="0" smtClean="0"/>
              <a:t>,</a:t>
            </a:r>
            <a:r>
              <a:rPr lang="zh-CN" altLang="en-US" dirty="0" smtClean="0"/>
              <a:t>以此突出雕刻者精湛的技艺</a:t>
            </a:r>
            <a:r>
              <a:rPr lang="en-US" dirty="0" smtClean="0"/>
              <a:t>,</a:t>
            </a:r>
            <a:r>
              <a:rPr lang="zh-CN" altLang="en-US" dirty="0" smtClean="0"/>
              <a:t>自然引出下文的赞叹。与第</a:t>
            </a:r>
            <a:r>
              <a:rPr lang="en-US" dirty="0" smtClean="0"/>
              <a:t>1</a:t>
            </a:r>
            <a:r>
              <a:rPr lang="zh-CN" altLang="en-US" dirty="0" smtClean="0"/>
              <a:t>段相照应</a:t>
            </a:r>
            <a:r>
              <a:rPr lang="en-US" dirty="0" smtClean="0"/>
              <a:t>,</a:t>
            </a:r>
            <a:r>
              <a:rPr lang="zh-CN" altLang="en-US" dirty="0" smtClean="0"/>
              <a:t>突出中心。</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三、问题</a:t>
            </a:r>
            <a:r>
              <a:rPr lang="en-US" dirty="0" smtClean="0"/>
              <a:t>:</a:t>
            </a:r>
            <a:r>
              <a:rPr lang="en-US" altLang="zh-CN" dirty="0" smtClean="0"/>
              <a:t>《</a:t>
            </a:r>
            <a:r>
              <a:rPr lang="zh-CN" altLang="en-US" dirty="0" smtClean="0"/>
              <a:t>核舟记</a:t>
            </a:r>
            <a:r>
              <a:rPr lang="en-US" altLang="zh-CN" dirty="0" smtClean="0"/>
              <a:t>》</a:t>
            </a:r>
            <a:r>
              <a:rPr lang="zh-CN" altLang="en-US" dirty="0" smtClean="0"/>
              <a:t>题目有</a:t>
            </a:r>
            <a:r>
              <a:rPr lang="en-US" dirty="0" smtClean="0"/>
              <a:t>“</a:t>
            </a:r>
            <a:r>
              <a:rPr lang="zh-CN" altLang="en-US" dirty="0" smtClean="0"/>
              <a:t>记</a:t>
            </a:r>
            <a:r>
              <a:rPr lang="en-US" dirty="0" smtClean="0"/>
              <a:t>”</a:t>
            </a:r>
            <a:r>
              <a:rPr lang="zh-CN" altLang="en-US" dirty="0" smtClean="0"/>
              <a:t>字</a:t>
            </a:r>
            <a:r>
              <a:rPr lang="en-US" dirty="0" smtClean="0"/>
              <a:t>,</a:t>
            </a:r>
            <a:r>
              <a:rPr lang="zh-CN" altLang="en-US" dirty="0" smtClean="0"/>
              <a:t>是否意味着是记叙文</a:t>
            </a:r>
            <a:r>
              <a:rPr lang="en-US" dirty="0" smtClean="0"/>
              <a:t>?</a:t>
            </a:r>
            <a:r>
              <a:rPr lang="zh-CN" altLang="en-US" dirty="0" smtClean="0"/>
              <a:t>它与</a:t>
            </a:r>
            <a:r>
              <a:rPr lang="en-US" altLang="zh-CN" dirty="0" smtClean="0"/>
              <a:t>《</a:t>
            </a:r>
            <a:r>
              <a:rPr lang="zh-CN" altLang="en-US" dirty="0" smtClean="0"/>
              <a:t>桃花源记</a:t>
            </a:r>
            <a:r>
              <a:rPr lang="en-US" altLang="zh-CN" dirty="0" smtClean="0"/>
              <a:t>》</a:t>
            </a:r>
            <a:r>
              <a:rPr lang="zh-CN" altLang="en-US" dirty="0" smtClean="0"/>
              <a:t>是不是同一种文体</a:t>
            </a:r>
            <a:r>
              <a:rPr lang="en-US" dirty="0" smtClean="0"/>
              <a:t>?</a:t>
            </a:r>
            <a:endParaRPr lang="zh-CN" altLang="en-US" dirty="0"/>
          </a:p>
        </p:txBody>
      </p:sp>
      <p:sp>
        <p:nvSpPr>
          <p:cNvPr id="3" name="文本占位符 2"/>
          <p:cNvSpPr>
            <a:spLocks noGrp="1"/>
          </p:cNvSpPr>
          <p:nvPr>
            <p:ph type="body" sz="quarter" idx="11"/>
          </p:nvPr>
        </p:nvSpPr>
        <p:spPr>
          <a:xfrm>
            <a:off x="523836" y="2285992"/>
            <a:ext cx="10930014" cy="857256"/>
          </a:xfrm>
        </p:spPr>
        <p:txBody>
          <a:bodyPr/>
          <a:lstStyle/>
          <a:p>
            <a:r>
              <a:rPr lang="en-US" dirty="0" smtClean="0"/>
              <a:t>“</a:t>
            </a:r>
            <a:r>
              <a:rPr lang="zh-CN" altLang="en-US" dirty="0" smtClean="0"/>
              <a:t>记</a:t>
            </a:r>
            <a:r>
              <a:rPr lang="en-US" dirty="0" smtClean="0"/>
              <a:t>”</a:t>
            </a:r>
            <a:r>
              <a:rPr lang="zh-CN" altLang="en-US" dirty="0" smtClean="0"/>
              <a:t>是古代散文的一种文体</a:t>
            </a:r>
            <a:r>
              <a:rPr lang="en-US" dirty="0" smtClean="0"/>
              <a:t>,</a:t>
            </a:r>
            <a:r>
              <a:rPr lang="zh-CN" altLang="en-US" dirty="0" smtClean="0"/>
              <a:t>以叙事为主</a:t>
            </a:r>
            <a:r>
              <a:rPr lang="en-US" dirty="0" smtClean="0"/>
              <a:t>,</a:t>
            </a:r>
            <a:r>
              <a:rPr lang="zh-CN" altLang="en-US" dirty="0" smtClean="0"/>
              <a:t>也可以抒情和议论。</a:t>
            </a:r>
            <a:r>
              <a:rPr lang="en-US" altLang="zh-CN" dirty="0" smtClean="0"/>
              <a:t>《</a:t>
            </a:r>
            <a:r>
              <a:rPr lang="zh-CN" altLang="en-US" dirty="0" smtClean="0"/>
              <a:t>核舟记</a:t>
            </a:r>
            <a:r>
              <a:rPr lang="en-US" altLang="zh-CN" dirty="0" smtClean="0"/>
              <a:t>》</a:t>
            </a:r>
            <a:r>
              <a:rPr lang="zh-CN" altLang="en-US" dirty="0" smtClean="0"/>
              <a:t>是一篇说明性的文章</a:t>
            </a:r>
            <a:r>
              <a:rPr lang="en-US" dirty="0" smtClean="0"/>
              <a:t>,</a:t>
            </a:r>
            <a:r>
              <a:rPr lang="zh-CN" altLang="en-US" dirty="0" smtClean="0"/>
              <a:t>不是记叙文。通过介绍核舟的形象、结构、主题等</a:t>
            </a:r>
            <a:r>
              <a:rPr lang="en-US" dirty="0" smtClean="0"/>
              <a:t>,</a:t>
            </a:r>
            <a:r>
              <a:rPr lang="zh-CN" altLang="en-US" dirty="0" smtClean="0"/>
              <a:t>表现了雕刻者的精巧技艺和巧妙构思</a:t>
            </a:r>
            <a:r>
              <a:rPr lang="en-US" dirty="0" smtClean="0"/>
              <a:t>,</a:t>
            </a:r>
            <a:r>
              <a:rPr lang="zh-CN" altLang="en-US" dirty="0" smtClean="0"/>
              <a:t>反映了我国古代工艺卓越的成就</a:t>
            </a:r>
            <a:r>
              <a:rPr lang="en-US" dirty="0" smtClean="0"/>
              <a:t>;</a:t>
            </a:r>
            <a:r>
              <a:rPr lang="zh-CN" altLang="en-US" dirty="0" smtClean="0"/>
              <a:t>而</a:t>
            </a:r>
            <a:r>
              <a:rPr lang="en-US" altLang="zh-CN" dirty="0" smtClean="0"/>
              <a:t>《</a:t>
            </a:r>
            <a:r>
              <a:rPr lang="zh-CN" altLang="en-US" dirty="0" smtClean="0"/>
              <a:t>桃花源记</a:t>
            </a:r>
            <a:r>
              <a:rPr lang="en-US" altLang="zh-CN" dirty="0" smtClean="0"/>
              <a:t>》</a:t>
            </a:r>
            <a:r>
              <a:rPr lang="zh-CN" altLang="en-US" dirty="0" smtClean="0"/>
              <a:t>主要记叙了武陵人到桃花源的经过</a:t>
            </a:r>
            <a:r>
              <a:rPr lang="en-US" dirty="0" smtClean="0"/>
              <a:t>,</a:t>
            </a:r>
            <a:r>
              <a:rPr lang="zh-CN" altLang="en-US" dirty="0" smtClean="0"/>
              <a:t>描绘了桃花源的生活</a:t>
            </a:r>
            <a:r>
              <a:rPr lang="en-US" dirty="0" smtClean="0"/>
              <a:t>,</a:t>
            </a:r>
            <a:r>
              <a:rPr lang="zh-CN" altLang="en-US" dirty="0" smtClean="0"/>
              <a:t>以记叙描绘为主</a:t>
            </a:r>
            <a:r>
              <a:rPr lang="en-US" dirty="0" smtClean="0"/>
              <a:t>,</a:t>
            </a:r>
            <a:r>
              <a:rPr lang="zh-CN" altLang="en-US" dirty="0" smtClean="0"/>
              <a:t>是一篇记叙文。</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t>▶备选问题</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881026" y="1785926"/>
            <a:ext cx="10572824" cy="1857388"/>
          </a:xfrm>
        </p:spPr>
        <p:txBody>
          <a:bodyPr/>
          <a:lstStyle/>
          <a:p>
            <a:r>
              <a:rPr lang="en-US" dirty="0" smtClean="0"/>
              <a:t>1.</a:t>
            </a:r>
            <a:r>
              <a:rPr lang="zh-CN" altLang="en-US" dirty="0" smtClean="0"/>
              <a:t>窗上对联为什么要刻这十六个字</a:t>
            </a:r>
            <a:r>
              <a:rPr lang="en-US" dirty="0" smtClean="0"/>
              <a:t>,</a:t>
            </a:r>
            <a:r>
              <a:rPr lang="zh-CN" altLang="en-US" dirty="0" smtClean="0"/>
              <a:t>而不刻别的内容</a:t>
            </a:r>
            <a:r>
              <a:rPr lang="en-US" dirty="0" smtClean="0"/>
              <a:t>?</a:t>
            </a:r>
            <a:endParaRPr lang="zh-CN" altLang="en-US" dirty="0"/>
          </a:p>
        </p:txBody>
      </p:sp>
    </p:spTree>
  </p:cSld>
  <p:clrMapOvr>
    <a:masterClrMapping/>
  </p:clrMapOvr>
  <p:timing>
    <p:tnLst>
      <p:par>
        <p:cTn id="1" dur="indefinite" restart="never" nodeType="tmRoot"/>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1"/>
          </p:nvPr>
        </p:nvSpPr>
        <p:spPr>
          <a:xfrm>
            <a:off x="523836" y="1357298"/>
            <a:ext cx="11144328" cy="857256"/>
          </a:xfrm>
        </p:spPr>
        <p:txBody>
          <a:bodyPr/>
          <a:lstStyle/>
          <a:p>
            <a:r>
              <a:rPr lang="zh-CN" altLang="en-US" dirty="0" smtClean="0"/>
              <a:t>这十六个字是前、后</a:t>
            </a:r>
            <a:r>
              <a:rPr lang="en-US" altLang="zh-CN" dirty="0" smtClean="0"/>
              <a:t>《</a:t>
            </a:r>
            <a:r>
              <a:rPr lang="zh-CN" altLang="en-US" dirty="0" smtClean="0"/>
              <a:t>赤壁赋</a:t>
            </a:r>
            <a:r>
              <a:rPr lang="en-US" altLang="zh-CN" dirty="0" smtClean="0"/>
              <a:t>》</a:t>
            </a:r>
            <a:r>
              <a:rPr lang="zh-CN" altLang="en-US" dirty="0" smtClean="0"/>
              <a:t>中的名句</a:t>
            </a:r>
            <a:r>
              <a:rPr lang="en-US" dirty="0" smtClean="0"/>
              <a:t>,</a:t>
            </a:r>
            <a:r>
              <a:rPr lang="zh-CN" altLang="en-US" dirty="0" smtClean="0"/>
              <a:t>与上段</a:t>
            </a:r>
            <a:r>
              <a:rPr lang="en-US" dirty="0" smtClean="0"/>
              <a:t>“</a:t>
            </a:r>
            <a:r>
              <a:rPr lang="zh-CN" altLang="en-US" dirty="0" smtClean="0"/>
              <a:t>大苏泛赤壁</a:t>
            </a:r>
            <a:r>
              <a:rPr lang="en-US" dirty="0" smtClean="0"/>
              <a:t>”</a:t>
            </a:r>
            <a:r>
              <a:rPr lang="zh-CN" altLang="en-US" dirty="0" smtClean="0"/>
              <a:t>相照应</a:t>
            </a:r>
            <a:r>
              <a:rPr lang="en-US" dirty="0" smtClean="0"/>
              <a:t>,</a:t>
            </a:r>
            <a:r>
              <a:rPr lang="zh-CN" altLang="en-US" dirty="0" smtClean="0"/>
              <a:t>切题</a:t>
            </a:r>
            <a:r>
              <a:rPr lang="en-US" dirty="0" smtClean="0"/>
              <a:t>,</a:t>
            </a:r>
            <a:r>
              <a:rPr lang="zh-CN" altLang="en-US" dirty="0" smtClean="0"/>
              <a:t>而且可以启发读者联想舟外赤壁景色。作者真切的描述</a:t>
            </a:r>
            <a:r>
              <a:rPr lang="en-US" dirty="0" smtClean="0"/>
              <a:t>,</a:t>
            </a:r>
            <a:r>
              <a:rPr lang="zh-CN" altLang="en-US" dirty="0" smtClean="0"/>
              <a:t>足以见他对核舟观察的精细。</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uiExpand="1" build="p"/>
    </p:bldLst>
  </p:timing>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881026" y="1142984"/>
            <a:ext cx="10715700" cy="4929222"/>
          </a:xfrm>
        </p:spPr>
        <p:txBody>
          <a:bodyPr/>
          <a:lstStyle/>
          <a:p>
            <a:r>
              <a:rPr lang="en-US" dirty="0" smtClean="0"/>
              <a:t>2.</a:t>
            </a:r>
            <a:r>
              <a:rPr lang="zh-CN" altLang="en-US" dirty="0" smtClean="0"/>
              <a:t>朗读描述苏轼、鲁直</a:t>
            </a:r>
            <a:r>
              <a:rPr lang="en-US" dirty="0" smtClean="0"/>
              <a:t>(</a:t>
            </a:r>
            <a:r>
              <a:rPr lang="zh-CN" altLang="en-US" dirty="0" smtClean="0"/>
              <a:t>黄庭坚</a:t>
            </a:r>
            <a:r>
              <a:rPr lang="en-US" dirty="0" smtClean="0"/>
              <a:t>)</a:t>
            </a:r>
            <a:r>
              <a:rPr lang="zh-CN" altLang="en-US" dirty="0" smtClean="0"/>
              <a:t>和佛印神态的句子</a:t>
            </a:r>
            <a:r>
              <a:rPr lang="en-US" dirty="0" smtClean="0"/>
              <a:t>,</a:t>
            </a:r>
            <a:r>
              <a:rPr lang="zh-CN" altLang="en-US" dirty="0" smtClean="0"/>
              <a:t>说说雕刻者是要竭力渲染此时他们什么样的心态。</a:t>
            </a:r>
            <a:endParaRPr lang="zh-CN" altLang="en-US" dirty="0"/>
          </a:p>
        </p:txBody>
      </p:sp>
      <p:sp>
        <p:nvSpPr>
          <p:cNvPr id="3" name="文本占位符 2"/>
          <p:cNvSpPr>
            <a:spLocks noGrp="1"/>
          </p:cNvSpPr>
          <p:nvPr>
            <p:ph type="body" sz="quarter" idx="11"/>
          </p:nvPr>
        </p:nvSpPr>
        <p:spPr>
          <a:xfrm>
            <a:off x="809588" y="2428868"/>
            <a:ext cx="10429948" cy="857256"/>
          </a:xfrm>
        </p:spPr>
        <p:txBody>
          <a:bodyPr/>
          <a:lstStyle/>
          <a:p>
            <a:r>
              <a:rPr lang="zh-CN" altLang="en-US" dirty="0" smtClean="0"/>
              <a:t>示例</a:t>
            </a:r>
            <a:r>
              <a:rPr lang="en-US" dirty="0" smtClean="0"/>
              <a:t>:</a:t>
            </a:r>
            <a:r>
              <a:rPr lang="zh-CN" altLang="en-US" dirty="0" smtClean="0"/>
              <a:t>从</a:t>
            </a:r>
            <a:r>
              <a:rPr lang="en-US" dirty="0" smtClean="0"/>
              <a:t>“</a:t>
            </a:r>
            <a:r>
              <a:rPr lang="zh-CN" altLang="en-US" dirty="0" smtClean="0"/>
              <a:t>苏、黄共阅一手卷</a:t>
            </a:r>
            <a:r>
              <a:rPr lang="en-US" dirty="0" smtClean="0"/>
              <a:t>”,</a:t>
            </a:r>
            <a:r>
              <a:rPr lang="zh-CN" altLang="en-US" dirty="0" smtClean="0"/>
              <a:t>东坡</a:t>
            </a:r>
            <a:r>
              <a:rPr lang="en-US" dirty="0" smtClean="0"/>
              <a:t>“</a:t>
            </a:r>
            <a:r>
              <a:rPr lang="zh-CN" altLang="en-US" dirty="0" smtClean="0"/>
              <a:t>左手抚鲁直背</a:t>
            </a:r>
            <a:r>
              <a:rPr lang="en-US" dirty="0" smtClean="0"/>
              <a:t>”,</a:t>
            </a:r>
            <a:r>
              <a:rPr lang="zh-CN" altLang="en-US" dirty="0" smtClean="0"/>
              <a:t>鲁直</a:t>
            </a:r>
            <a:r>
              <a:rPr lang="en-US" dirty="0" smtClean="0"/>
              <a:t>“</a:t>
            </a:r>
            <a:r>
              <a:rPr lang="zh-CN" altLang="en-US" dirty="0" smtClean="0"/>
              <a:t>右手指卷</a:t>
            </a:r>
            <a:r>
              <a:rPr lang="en-US" dirty="0" smtClean="0"/>
              <a:t>,</a:t>
            </a:r>
            <a:r>
              <a:rPr lang="zh-CN" altLang="en-US" dirty="0" smtClean="0"/>
              <a:t>如有所语</a:t>
            </a:r>
            <a:r>
              <a:rPr lang="en-US" dirty="0" smtClean="0"/>
              <a:t>”</a:t>
            </a:r>
            <a:r>
              <a:rPr lang="zh-CN" altLang="en-US" dirty="0" smtClean="0"/>
              <a:t>和佛印的</a:t>
            </a:r>
            <a:r>
              <a:rPr lang="en-US" dirty="0" smtClean="0"/>
              <a:t>“</a:t>
            </a:r>
            <a:r>
              <a:rPr lang="zh-CN" altLang="en-US" dirty="0" smtClean="0"/>
              <a:t>矫首昂视</a:t>
            </a:r>
            <a:r>
              <a:rPr lang="en-US" dirty="0" smtClean="0"/>
              <a:t>”</a:t>
            </a:r>
            <a:r>
              <a:rPr lang="zh-CN" altLang="en-US" dirty="0" smtClean="0"/>
              <a:t>可以看出</a:t>
            </a:r>
            <a:r>
              <a:rPr lang="en-US" dirty="0" smtClean="0"/>
              <a:t>,</a:t>
            </a:r>
            <a:r>
              <a:rPr lang="zh-CN" altLang="en-US" dirty="0" smtClean="0"/>
              <a:t>雕刻家的意图是要表现他们豁达、放旷的胸襟</a:t>
            </a:r>
            <a:r>
              <a:rPr lang="en-US" dirty="0" smtClean="0"/>
              <a:t>,</a:t>
            </a:r>
            <a:r>
              <a:rPr lang="zh-CN" altLang="en-US" dirty="0" smtClean="0"/>
              <a:t>说明他们在水光山色的掩映之中完全忘记了现实的烦恼</a:t>
            </a:r>
            <a:r>
              <a:rPr lang="en-US" dirty="0" smtClean="0"/>
              <a:t>,</a:t>
            </a:r>
            <a:r>
              <a:rPr lang="zh-CN" altLang="en-US" dirty="0" smtClean="0"/>
              <a:t>而陶醉在眼前画卷的美好意境里。</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pSp>
        <p:nvGrpSpPr>
          <p:cNvPr id="15" name="组合 14"/>
          <p:cNvGrpSpPr/>
          <p:nvPr/>
        </p:nvGrpSpPr>
        <p:grpSpPr>
          <a:xfrm>
            <a:off x="1238216" y="2571744"/>
            <a:ext cx="9923462" cy="3506788"/>
            <a:chOff x="1238216" y="2571744"/>
            <a:chExt cx="9923462" cy="3506788"/>
          </a:xfrm>
        </p:grpSpPr>
        <p:graphicFrame>
          <p:nvGraphicFramePr>
            <p:cNvPr id="67587" name="Object 3"/>
            <p:cNvGraphicFramePr>
              <a:graphicFrameLocks noChangeAspect="1"/>
            </p:cNvGraphicFramePr>
            <p:nvPr/>
          </p:nvGraphicFramePr>
          <p:xfrm>
            <a:off x="1238216" y="2571744"/>
            <a:ext cx="9923462" cy="3506788"/>
          </p:xfrm>
          <a:graphic>
            <a:graphicData uri="http://schemas.openxmlformats.org/presentationml/2006/ole">
              <p:oleObj spid="_x0000_s67587" name="文档" r:id="rId3" imgW="10124081" imgH="3603756" progId="Word.Document.12">
                <p:embed/>
              </p:oleObj>
            </a:graphicData>
          </a:graphic>
        </p:graphicFrame>
        <p:sp>
          <p:nvSpPr>
            <p:cNvPr id="13" name="矩形 12"/>
            <p:cNvSpPr/>
            <p:nvPr/>
          </p:nvSpPr>
          <p:spPr>
            <a:xfrm>
              <a:off x="5167306" y="2714620"/>
              <a:ext cx="1785950"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sp>
          <p:nvSpPr>
            <p:cNvPr id="14" name="矩形 13"/>
            <p:cNvSpPr/>
            <p:nvPr/>
          </p:nvSpPr>
          <p:spPr>
            <a:xfrm>
              <a:off x="4310050" y="5500702"/>
              <a:ext cx="2071702" cy="357190"/>
            </a:xfrm>
            <a:prstGeom prst="rect">
              <a:avLst/>
            </a:prstGeom>
            <a:solidFill>
              <a:schemeClr val="bg1"/>
            </a:solidFill>
            <a:ln>
              <a:noFill/>
            </a:ln>
            <a:effectLst/>
          </p:spPr>
          <p:style>
            <a:lnRef idx="1">
              <a:schemeClr val="dk1"/>
            </a:lnRef>
            <a:fillRef idx="3">
              <a:schemeClr val="dk1"/>
            </a:fillRef>
            <a:effectRef idx="2">
              <a:schemeClr val="dk1"/>
            </a:effectRef>
            <a:fontRef idx="minor">
              <a:schemeClr val="lt1"/>
            </a:fontRef>
          </p:style>
          <p:txBody>
            <a:bodyPr rtlCol="0" anchor="ctr"/>
            <a:lstStyle/>
            <a:p>
              <a:pPr algn="ctr" fontAlgn="auto">
                <a:spcBef>
                  <a:spcPts val="0"/>
                </a:spcBef>
                <a:spcAft>
                  <a:spcPts val="0"/>
                </a:spcAft>
              </a:pPr>
              <a:endParaRPr lang="zh-CN" altLang="en-US" sz="1800" b="0"/>
            </a:p>
          </p:txBody>
        </p:sp>
      </p:grpSp>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●思维导图</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p:txBody>
          <a:bodyPr/>
          <a:lstStyle/>
          <a:p>
            <a:r>
              <a:rPr lang="zh-CN" altLang="en-US" dirty="0" smtClean="0"/>
              <a:t>自读课文</a:t>
            </a:r>
            <a:r>
              <a:rPr lang="en-US" dirty="0" smtClean="0"/>
              <a:t>,</a:t>
            </a:r>
            <a:r>
              <a:rPr lang="zh-CN" altLang="en-US" dirty="0" smtClean="0"/>
              <a:t>完成填空。</a:t>
            </a:r>
            <a:endParaRPr lang="zh-CN" altLang="en-US" dirty="0"/>
          </a:p>
        </p:txBody>
      </p:sp>
      <p:sp>
        <p:nvSpPr>
          <p:cNvPr id="10" name="文本占位符 3"/>
          <p:cNvSpPr txBox="1">
            <a:spLocks/>
          </p:cNvSpPr>
          <p:nvPr/>
        </p:nvSpPr>
        <p:spPr>
          <a:xfrm>
            <a:off x="5167306" y="2643182"/>
            <a:ext cx="1785950"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苏轼游赤壁</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1" name="文本占位符 3"/>
          <p:cNvSpPr txBox="1">
            <a:spLocks/>
          </p:cNvSpPr>
          <p:nvPr/>
        </p:nvSpPr>
        <p:spPr>
          <a:xfrm>
            <a:off x="4310050" y="5429264"/>
            <a:ext cx="2143140" cy="500066"/>
          </a:xfrm>
          <a:prstGeom prst="rect">
            <a:avLst/>
          </a:prstGeom>
        </p:spPr>
        <p:txBody>
          <a:bodyPr/>
          <a:lstStyle/>
          <a:p>
            <a:pPr marL="0" marR="0" lvl="0" indent="0" algn="l" defTabSz="914400" rtl="0" eaLnBrk="1" fontAlgn="auto" latinLnBrk="0" hangingPunct="0">
              <a:lnSpc>
                <a:spcPct val="150000"/>
              </a:lnSpc>
              <a:spcBef>
                <a:spcPts val="0"/>
              </a:spcBef>
              <a:spcAft>
                <a:spcPts val="0"/>
              </a:spcAft>
              <a:buClrTx/>
              <a:buSzTx/>
              <a:buFontTx/>
              <a:buNone/>
              <a:tabLst/>
              <a:defRPr/>
            </a:pPr>
            <a:r>
              <a:rPr kumimoji="0" lang="zh-CN" altLang="en-US" sz="2000" b="1" i="0" u="none" strike="noStrike" kern="1200" cap="none" spc="0" normalizeH="0" baseline="0" noProof="0" dirty="0" smtClean="0">
                <a:ln>
                  <a:noFill/>
                </a:ln>
                <a:solidFill>
                  <a:srgbClr val="FF0000"/>
                </a:solidFill>
                <a:effectLst/>
                <a:uLnTx/>
                <a:uFillTx/>
                <a:latin typeface="华文细黑" pitchFamily="2" charset="-122"/>
                <a:ea typeface="华文细黑" pitchFamily="2" charset="-122"/>
                <a:cs typeface="+mn-cs"/>
              </a:rPr>
              <a:t>技亦灵怪矣哉</a:t>
            </a:r>
            <a:endParaRPr kumimoji="0" lang="zh-CN" altLang="en-US" sz="2000" b="1" i="0" u="none" strike="noStrike" kern="1200" cap="none" spc="0" normalizeH="0" baseline="0" noProof="0" dirty="0">
              <a:ln>
                <a:noFill/>
              </a:ln>
              <a:solidFill>
                <a:srgbClr val="FF0000"/>
              </a:solidFill>
              <a:effectLst/>
              <a:uLnTx/>
              <a:uFillTx/>
              <a:latin typeface="华文细黑" pitchFamily="2" charset="-122"/>
              <a:ea typeface="华文细黑" pitchFamily="2" charset="-122"/>
              <a:cs typeface="+mn-cs"/>
            </a:endParaRPr>
          </a:p>
        </p:txBody>
      </p:sp>
      <p:sp>
        <p:nvSpPr>
          <p:cNvPr id="12"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12"/>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0"/>
                                        </p:tgtEl>
                                        <p:attrNameLst>
                                          <p:attrName>style.visibility</p:attrName>
                                        </p:attrNameLst>
                                      </p:cBhvr>
                                      <p:to>
                                        <p:strVal val="visible"/>
                                      </p:to>
                                    </p:set>
                                    <p:animEffect transition="in" filter="blinds(horizontal)">
                                      <p:cBhvr>
                                        <p:cTn id="7" dur="500"/>
                                        <p:tgtEl>
                                          <p:spTgt spid="10"/>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11"/>
                                        </p:tgtEl>
                                        <p:attrNameLst>
                                          <p:attrName>style.visibility</p:attrName>
                                        </p:attrNameLst>
                                      </p:cBhvr>
                                      <p:to>
                                        <p:strVal val="visible"/>
                                      </p:to>
                                    </p:set>
                                    <p:animEffect transition="in" filter="blinds(horizontal)">
                                      <p:cBhvr>
                                        <p:cTn id="10" dur="500"/>
                                        <p:tgtEl>
                                          <p:spTgt spid="11"/>
                                        </p:tgtEl>
                                      </p:cBhvr>
                                    </p:animEffect>
                                  </p:childTnLst>
                                </p:cTn>
                              </p:par>
                            </p:childTnLst>
                          </p:cTn>
                        </p:par>
                      </p:childTnLst>
                    </p:cTn>
                  </p:par>
                </p:childTnLst>
              </p:cTn>
              <p:nextCondLst>
                <p:cond evt="onClick" delay="0">
                  <p:tgtEl>
                    <p:spTgt spid="12"/>
                  </p:tgtEl>
                </p:cond>
              </p:nextCondLst>
            </p:seq>
          </p:childTnLst>
        </p:cTn>
      </p:par>
    </p:tnLst>
    <p:bldLst>
      <p:bldP spid="10" grpId="0"/>
      <p:bldP spid="11" grpId="0"/>
    </p:bld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文本占位符 2"/>
          <p:cNvSpPr>
            <a:spLocks noGrp="1"/>
          </p:cNvSpPr>
          <p:nvPr>
            <p:ph type="body" sz="quarter" idx="10"/>
          </p:nvPr>
        </p:nvSpPr>
        <p:spPr>
          <a:xfrm>
            <a:off x="666712" y="1571612"/>
            <a:ext cx="10930014" cy="5072098"/>
          </a:xfrm>
        </p:spPr>
        <p:txBody>
          <a:bodyPr/>
          <a:lstStyle/>
          <a:p>
            <a:r>
              <a:rPr lang="en-US" dirty="0" smtClean="0"/>
              <a:t>1.</a:t>
            </a:r>
            <a:r>
              <a:rPr lang="zh-CN" altLang="en-US" dirty="0" smtClean="0"/>
              <a:t>积累重要的文言实词、虚词</a:t>
            </a:r>
            <a:r>
              <a:rPr lang="en-US" dirty="0" smtClean="0"/>
              <a:t>,</a:t>
            </a:r>
            <a:r>
              <a:rPr lang="zh-CN" altLang="en-US" dirty="0" smtClean="0"/>
              <a:t>理解特殊句式。</a:t>
            </a:r>
          </a:p>
          <a:p>
            <a:r>
              <a:rPr lang="en-US" dirty="0" smtClean="0"/>
              <a:t>2.</a:t>
            </a:r>
            <a:r>
              <a:rPr lang="zh-CN" altLang="en-US" dirty="0" smtClean="0"/>
              <a:t>学习本文说明和描写相结合的写法。</a:t>
            </a:r>
          </a:p>
          <a:p>
            <a:r>
              <a:rPr lang="en-US" dirty="0" smtClean="0"/>
              <a:t>3.</a:t>
            </a:r>
            <a:r>
              <a:rPr lang="zh-CN" altLang="en-US" dirty="0" smtClean="0"/>
              <a:t>认识我国古代艺人高超的雕刻技术</a:t>
            </a:r>
            <a:r>
              <a:rPr lang="en-US" dirty="0" smtClean="0"/>
              <a:t>,</a:t>
            </a:r>
            <a:r>
              <a:rPr lang="zh-CN" altLang="en-US" dirty="0" smtClean="0"/>
              <a:t>认识我国古代劳动人民的聪明才智和卓越技艺。</a:t>
            </a:r>
          </a:p>
          <a:p>
            <a:pPr algn="ctr"/>
            <a:r>
              <a:rPr lang="zh-CN" altLang="en-US" dirty="0" smtClean="0"/>
              <a:t>第 </a:t>
            </a:r>
            <a:r>
              <a:rPr lang="zh-CN" altLang="en-US" dirty="0" smtClean="0"/>
              <a:t>二 </a:t>
            </a:r>
            <a:r>
              <a:rPr lang="zh-CN" altLang="en-US" dirty="0" smtClean="0"/>
              <a:t>课 时</a:t>
            </a:r>
          </a:p>
          <a:p>
            <a:pPr algn="ctr"/>
            <a:endParaRPr lang="zh-CN" altLang="en-US" dirty="0"/>
          </a:p>
        </p:txBody>
      </p:sp>
      <p:sp>
        <p:nvSpPr>
          <p:cNvPr id="4" name="文本占位符 3"/>
          <p:cNvSpPr>
            <a:spLocks noGrp="1"/>
          </p:cNvSpPr>
          <p:nvPr>
            <p:ph type="body" sz="quarter" idx="11"/>
          </p:nvPr>
        </p:nvSpPr>
        <p:spPr>
          <a:xfrm>
            <a:off x="666712" y="5214950"/>
            <a:ext cx="10644262" cy="857256"/>
          </a:xfrm>
        </p:spPr>
        <p:txBody>
          <a:bodyPr/>
          <a:lstStyle/>
          <a:p>
            <a:r>
              <a:rPr lang="en-US" dirty="0" smtClean="0"/>
              <a:t>◉</a:t>
            </a:r>
            <a:r>
              <a:rPr lang="zh-CN" altLang="en-US" dirty="0" smtClean="0"/>
              <a:t>重点</a:t>
            </a:r>
            <a:r>
              <a:rPr lang="en-US" dirty="0" smtClean="0"/>
              <a:t>: </a:t>
            </a:r>
            <a:r>
              <a:rPr lang="en-US" dirty="0" smtClean="0"/>
              <a:t>1.</a:t>
            </a:r>
            <a:r>
              <a:rPr lang="zh-CN" altLang="en-US" dirty="0" smtClean="0"/>
              <a:t>学习本文说明和描写相结合的写法。</a:t>
            </a:r>
          </a:p>
          <a:p>
            <a:r>
              <a:rPr lang="en-US" dirty="0" smtClean="0"/>
              <a:t>2.</a:t>
            </a:r>
            <a:r>
              <a:rPr lang="zh-CN" altLang="en-US" dirty="0" smtClean="0"/>
              <a:t>品味语言</a:t>
            </a:r>
            <a:r>
              <a:rPr lang="en-US" dirty="0" smtClean="0"/>
              <a:t>,</a:t>
            </a:r>
            <a:r>
              <a:rPr lang="zh-CN" altLang="en-US" dirty="0" smtClean="0"/>
              <a:t>真切感受本文观察细致、描写生动的特点。</a:t>
            </a:r>
            <a:endParaRPr lang="zh-CN" altLang="en-US" dirty="0"/>
          </a:p>
        </p:txBody>
      </p:sp>
    </p:spTree>
  </p:cSld>
  <p:clrMapOvr>
    <a:masterClrMapping/>
  </p:clrMapOvr>
  <p:timing>
    <p:tnLst>
      <p:par>
        <p:cTn id="1" dur="indefinite" restart="never" nodeType="tmRoot"/>
      </p:par>
    </p:tnLst>
  </p:timing>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●教学反思</a:t>
            </a:r>
            <a:endParaRPr lang="zh-CN" altLang="en-US" dirty="0">
              <a:latin typeface="黑体" pitchFamily="49" charset="-122"/>
              <a:ea typeface="黑体" pitchFamily="49" charset="-122"/>
            </a:endParaRPr>
          </a:p>
        </p:txBody>
      </p:sp>
    </p:spTree>
  </p:cSld>
  <p:clrMapOvr>
    <a:masterClrMapping/>
  </p:clrMapOvr>
  <p:timing>
    <p:tnLst>
      <p:par>
        <p:cTn id="1" dur="indefinite" restart="never" nodeType="tmRoot"/>
      </p:par>
    </p:tnLst>
  </p:timing>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2" name="PA_矩形 32">
            <a:extLst>
              <a:ext uri="{FF2B5EF4-FFF2-40B4-BE49-F238E27FC236}">
                <a16:creationId xmlns:a16="http://schemas.microsoft.com/office/drawing/2014/main" xmlns="" id="{AC2404D8-1096-43E0-BE36-6CCF97BF0892}"/>
              </a:ext>
            </a:extLst>
          </p:cNvPr>
          <p:cNvSpPr/>
          <p:nvPr/>
        </p:nvSpPr>
        <p:spPr>
          <a:xfrm>
            <a:off x="1329368" y="1068108"/>
            <a:ext cx="9533264" cy="4149987"/>
          </a:xfrm>
          <a:prstGeom prst="rect">
            <a:avLst/>
          </a:prstGeom>
          <a:solidFill>
            <a:srgbClr val="FCFCFD"/>
          </a:solidFill>
          <a:ln w="12700">
            <a:miter lim="400000"/>
          </a:ln>
          <a:effectLst>
            <a:outerShdw blurRad="254000" dist="38100" dir="5400000" rotWithShape="0">
              <a:srgbClr val="969F98">
                <a:alpha val="20000"/>
              </a:srgbClr>
            </a:outerShdw>
          </a:effectLst>
        </p:spPr>
        <p:txBody>
          <a:bodyPr lIns="45719" rIns="45719" anchor="ctr"/>
          <a:lstStyle/>
          <a:p>
            <a:pPr algn="ctr">
              <a:defRPr>
                <a:solidFill>
                  <a:srgbClr val="FFFFFF"/>
                </a:solidFill>
              </a:defRPr>
            </a:pPr>
            <a:endParaRPr/>
          </a:p>
        </p:txBody>
      </p:sp>
      <p:sp>
        <p:nvSpPr>
          <p:cNvPr id="23" name="PA_矩形 27">
            <a:extLst>
              <a:ext uri="{FF2B5EF4-FFF2-40B4-BE49-F238E27FC236}">
                <a16:creationId xmlns:a16="http://schemas.microsoft.com/office/drawing/2014/main" xmlns="" id="{7D9F7A5A-F560-4729-9810-15C7C0286593}"/>
              </a:ext>
            </a:extLst>
          </p:cNvPr>
          <p:cNvSpPr/>
          <p:nvPr/>
        </p:nvSpPr>
        <p:spPr>
          <a:xfrm>
            <a:off x="2264298" y="1639905"/>
            <a:ext cx="7489375" cy="3085239"/>
          </a:xfrm>
          <a:prstGeom prst="rect">
            <a:avLst/>
          </a:prstGeom>
          <a:ln w="25400">
            <a:solidFill>
              <a:srgbClr val="92D050"/>
            </a:solidFill>
            <a:miter/>
          </a:ln>
        </p:spPr>
        <p:txBody>
          <a:bodyPr lIns="45719" rIns="45719" anchor="ctr"/>
          <a:lstStyle/>
          <a:p>
            <a:pPr algn="ctr">
              <a:defRPr>
                <a:solidFill>
                  <a:srgbClr val="FFFFFF"/>
                </a:solidFill>
              </a:defRPr>
            </a:pPr>
            <a:endParaRPr/>
          </a:p>
        </p:txBody>
      </p:sp>
      <p:sp>
        <p:nvSpPr>
          <p:cNvPr id="34" name="文本框 17">
            <a:extLst>
              <a:ext uri="{FF2B5EF4-FFF2-40B4-BE49-F238E27FC236}">
                <a16:creationId xmlns:a16="http://schemas.microsoft.com/office/drawing/2014/main" xmlns="" id="{F49658A0-EB8F-4A63-9ED6-6C317E9FE03E}"/>
              </a:ext>
            </a:extLst>
          </p:cNvPr>
          <p:cNvSpPr txBox="1"/>
          <p:nvPr/>
        </p:nvSpPr>
        <p:spPr>
          <a:xfrm>
            <a:off x="5257237" y="1064988"/>
            <a:ext cx="1677525" cy="1446550"/>
          </a:xfrm>
          <a:prstGeom prst="rect">
            <a:avLst/>
          </a:prstGeom>
          <a:solidFill>
            <a:srgbClr val="FFFFFF"/>
          </a:solidFill>
          <a:ln w="12700">
            <a:miter lim="400000"/>
          </a:ln>
          <a:extLst>
            <a:ext uri="{C572A759-6A51-4108-AA02-DFA0A04FC94B}">
              <ma14:wrappingTextBoxFlag xmlns="" xmlns:ma14="http://schemas.microsoft.com/office/mac/drawingml/2011/main" val="1"/>
            </a:ext>
          </a:extLst>
        </p:spPr>
        <p:txBody>
          <a:bodyPr lIns="45719" rIns="45719">
            <a:spAutoFit/>
          </a:bodyPr>
          <a:lstStyle/>
          <a:p>
            <a:pPr algn="ctr">
              <a:defRPr sz="8000" b="1">
                <a:solidFill>
                  <a:srgbClr val="60BAAB"/>
                </a:solidFill>
                <a:latin typeface="微软雅黑 Light"/>
                <a:ea typeface="微软雅黑 Light"/>
                <a:cs typeface="微软雅黑 Light"/>
                <a:sym typeface="微软雅黑 Light"/>
              </a:defRPr>
            </a:pPr>
            <a:r>
              <a:rPr sz="8800" dirty="0">
                <a:solidFill>
                  <a:srgbClr val="EB6FC8"/>
                </a:solidFill>
              </a:rPr>
              <a:t>E</a:t>
            </a:r>
            <a:r>
              <a:rPr sz="4400" dirty="0">
                <a:solidFill>
                  <a:srgbClr val="000000"/>
                </a:solidFill>
              </a:rPr>
              <a:t>ND</a:t>
            </a:r>
          </a:p>
        </p:txBody>
      </p:sp>
      <p:sp>
        <p:nvSpPr>
          <p:cNvPr id="35" name="文本框 34">
            <a:extLst>
              <a:ext uri="{FF2B5EF4-FFF2-40B4-BE49-F238E27FC236}">
                <a16:creationId xmlns:a16="http://schemas.microsoft.com/office/drawing/2014/main" xmlns="" id="{9D397429-E888-4BEC-9727-26492EBA1831}"/>
              </a:ext>
            </a:extLst>
          </p:cNvPr>
          <p:cNvSpPr txBox="1"/>
          <p:nvPr/>
        </p:nvSpPr>
        <p:spPr>
          <a:xfrm>
            <a:off x="2082103" y="3045197"/>
            <a:ext cx="7937500" cy="830262"/>
          </a:xfrm>
          <a:prstGeom prst="rect">
            <a:avLst/>
          </a:prstGeom>
          <a:noFill/>
        </p:spPr>
        <p:txBody>
          <a:bodyPr>
            <a:spAutoFit/>
          </a:bodyPr>
          <a:lstStyle/>
          <a:p>
            <a:pPr algn="ctr" fontAlgn="auto">
              <a:spcBef>
                <a:spcPts val="0"/>
              </a:spcBef>
              <a:spcAft>
                <a:spcPts val="0"/>
              </a:spcAft>
              <a:defRPr/>
            </a:pPr>
            <a:r>
              <a:rPr lang="zh-CN" altLang="en-US" sz="4800" dirty="0">
                <a:ea typeface="黑体" panose="02010609060101010101" pitchFamily="49" charset="-122"/>
                <a:cs typeface="Times New Roman" panose="02020603050405020304" pitchFamily="18" charset="0"/>
                <a:sym typeface="+mn-lt"/>
              </a:rPr>
              <a:t>感谢观看  下节课再会</a:t>
            </a:r>
          </a:p>
        </p:txBody>
      </p:sp>
      <p:sp>
        <p:nvSpPr>
          <p:cNvPr id="36" name="直接连接符 13">
            <a:extLst>
              <a:ext uri="{FF2B5EF4-FFF2-40B4-BE49-F238E27FC236}">
                <a16:creationId xmlns:a16="http://schemas.microsoft.com/office/drawing/2014/main" xmlns="" id="{331CAD98-F379-43E0-AE1A-81C1E2130001}"/>
              </a:ext>
            </a:extLst>
          </p:cNvPr>
          <p:cNvSpPr/>
          <p:nvPr/>
        </p:nvSpPr>
        <p:spPr>
          <a:xfrm>
            <a:off x="2711624" y="2708920"/>
            <a:ext cx="6594476" cy="0"/>
          </a:xfrm>
          <a:prstGeom prst="line">
            <a:avLst/>
          </a:prstGeom>
          <a:ln w="57150">
            <a:solidFill>
              <a:srgbClr val="00B050"/>
            </a:solidFill>
            <a:headEnd type="oval"/>
            <a:tailEnd type="oval"/>
          </a:ln>
        </p:spPr>
        <p:txBody>
          <a:bodyPr lIns="45719" rIns="45719"/>
          <a:lstStyle/>
          <a:p>
            <a:endParaRPr/>
          </a:p>
        </p:txBody>
      </p:sp>
      <p:grpSp>
        <p:nvGrpSpPr>
          <p:cNvPr id="15" name="组合 1">
            <a:extLst>
              <a:ext uri="{FF2B5EF4-FFF2-40B4-BE49-F238E27FC236}">
                <a16:creationId xmlns:a16="http://schemas.microsoft.com/office/drawing/2014/main" xmlns="" id="{81A1749C-5C77-43A1-B4CB-B860774FA155}"/>
              </a:ext>
            </a:extLst>
          </p:cNvPr>
          <p:cNvGrpSpPr/>
          <p:nvPr/>
        </p:nvGrpSpPr>
        <p:grpSpPr>
          <a:xfrm rot="10800000">
            <a:off x="-1604504" y="2147666"/>
            <a:ext cx="3687215" cy="2719713"/>
            <a:chOff x="0" y="0"/>
            <a:chExt cx="3687214" cy="2719712"/>
          </a:xfrm>
        </p:grpSpPr>
        <p:sp>
          <p:nvSpPr>
            <p:cNvPr id="21" name="直接连接符 33">
              <a:extLst>
                <a:ext uri="{FF2B5EF4-FFF2-40B4-BE49-F238E27FC236}">
                  <a16:creationId xmlns:a16="http://schemas.microsoft.com/office/drawing/2014/main" xmlns="" id="{1FFB4BD1-105E-4C3B-8CF0-2FA378BAE89E}"/>
                </a:ext>
              </a:extLst>
            </p:cNvPr>
            <p:cNvSpPr/>
            <p:nvPr/>
          </p:nvSpPr>
          <p:spPr>
            <a:xfrm flipH="1">
              <a:off x="0" y="539955"/>
              <a:ext cx="2592288" cy="2179757"/>
            </a:xfrm>
            <a:prstGeom prst="line">
              <a:avLst/>
            </a:prstGeom>
            <a:noFill/>
            <a:ln w="76200" cap="flat">
              <a:solidFill>
                <a:srgbClr val="EB6FC8"/>
              </a:solidFill>
              <a:prstDash val="solid"/>
              <a:round/>
            </a:ln>
            <a:effectLst/>
          </p:spPr>
          <p:txBody>
            <a:bodyPr wrap="square" lIns="45719" tIns="45719" rIns="45719" bIns="45719" numCol="1" anchor="t">
              <a:noAutofit/>
            </a:bodyPr>
            <a:lstStyle/>
            <a:p>
              <a:endParaRPr/>
            </a:p>
          </p:txBody>
        </p:sp>
        <p:sp>
          <p:nvSpPr>
            <p:cNvPr id="24" name="直接连接符 34">
              <a:extLst>
                <a:ext uri="{FF2B5EF4-FFF2-40B4-BE49-F238E27FC236}">
                  <a16:creationId xmlns:a16="http://schemas.microsoft.com/office/drawing/2014/main" xmlns="" id="{691E65D7-1D0C-4C8B-B0E5-C300AAFB5E02}"/>
                </a:ext>
              </a:extLst>
            </p:cNvPr>
            <p:cNvSpPr/>
            <p:nvPr/>
          </p:nvSpPr>
          <p:spPr>
            <a:xfrm flipH="1">
              <a:off x="1094926" y="-1"/>
              <a:ext cx="2592289" cy="2179757"/>
            </a:xfrm>
            <a:prstGeom prst="line">
              <a:avLst/>
            </a:prstGeom>
            <a:noFill/>
            <a:ln w="12700" cap="flat">
              <a:solidFill>
                <a:srgbClr val="EB6FC8"/>
              </a:solidFill>
              <a:prstDash val="solid"/>
              <a:round/>
            </a:ln>
            <a:effectLst/>
          </p:spPr>
          <p:txBody>
            <a:bodyPr wrap="square" lIns="45719" tIns="45719" rIns="45719" bIns="45719" numCol="1" anchor="t">
              <a:noAutofit/>
            </a:bodyPr>
            <a:lstStyle/>
            <a:p>
              <a:endParaRPr/>
            </a:p>
          </p:txBody>
        </p:sp>
      </p:grpSp>
      <p:grpSp>
        <p:nvGrpSpPr>
          <p:cNvPr id="25" name="组合 2">
            <a:extLst>
              <a:ext uri="{FF2B5EF4-FFF2-40B4-BE49-F238E27FC236}">
                <a16:creationId xmlns:a16="http://schemas.microsoft.com/office/drawing/2014/main" xmlns="" id="{02D15556-E9EF-4FDA-935E-E2332CA5E94A}"/>
              </a:ext>
            </a:extLst>
          </p:cNvPr>
          <p:cNvGrpSpPr/>
          <p:nvPr/>
        </p:nvGrpSpPr>
        <p:grpSpPr>
          <a:xfrm rot="10800000">
            <a:off x="10311837" y="1544375"/>
            <a:ext cx="3230038" cy="3097814"/>
            <a:chOff x="0" y="0"/>
            <a:chExt cx="3230037" cy="3097813"/>
          </a:xfrm>
        </p:grpSpPr>
        <p:sp>
          <p:nvSpPr>
            <p:cNvPr id="26" name="直接连接符 41">
              <a:extLst>
                <a:ext uri="{FF2B5EF4-FFF2-40B4-BE49-F238E27FC236}">
                  <a16:creationId xmlns:a16="http://schemas.microsoft.com/office/drawing/2014/main" xmlns="" id="{480355CE-8991-4A71-AD90-253802C1BCCD}"/>
                </a:ext>
              </a:extLst>
            </p:cNvPr>
            <p:cNvSpPr/>
            <p:nvPr/>
          </p:nvSpPr>
          <p:spPr>
            <a:xfrm flipH="1">
              <a:off x="0" y="918056"/>
              <a:ext cx="2592289" cy="2179757"/>
            </a:xfrm>
            <a:prstGeom prst="line">
              <a:avLst/>
            </a:prstGeom>
            <a:noFill/>
            <a:ln w="76200" cap="flat">
              <a:solidFill>
                <a:srgbClr val="92D050"/>
              </a:solidFill>
              <a:prstDash val="solid"/>
              <a:round/>
            </a:ln>
            <a:effectLst/>
          </p:spPr>
          <p:txBody>
            <a:bodyPr wrap="square" lIns="45719" tIns="45719" rIns="45719" bIns="45719" numCol="1" anchor="t">
              <a:noAutofit/>
            </a:bodyPr>
            <a:lstStyle/>
            <a:p>
              <a:endParaRPr/>
            </a:p>
          </p:txBody>
        </p:sp>
        <p:sp>
          <p:nvSpPr>
            <p:cNvPr id="27" name="直接连接符 42">
              <a:extLst>
                <a:ext uri="{FF2B5EF4-FFF2-40B4-BE49-F238E27FC236}">
                  <a16:creationId xmlns:a16="http://schemas.microsoft.com/office/drawing/2014/main" xmlns="" id="{4230E9B0-E0A8-4EEB-A61A-3C76BCDBE17B}"/>
                </a:ext>
              </a:extLst>
            </p:cNvPr>
            <p:cNvSpPr/>
            <p:nvPr/>
          </p:nvSpPr>
          <p:spPr>
            <a:xfrm flipH="1">
              <a:off x="637749" y="-1"/>
              <a:ext cx="2592289" cy="2179757"/>
            </a:xfrm>
            <a:prstGeom prst="line">
              <a:avLst/>
            </a:prstGeom>
            <a:noFill/>
            <a:ln w="12700" cap="flat">
              <a:solidFill>
                <a:srgbClr val="92D050"/>
              </a:solidFill>
              <a:prstDash val="solid"/>
              <a:round/>
            </a:ln>
            <a:effectLst/>
          </p:spPr>
          <p:txBody>
            <a:bodyPr wrap="square" lIns="45719" tIns="45719" rIns="45719" bIns="45719" numCol="1" anchor="t">
              <a:noAutofit/>
            </a:bodyPr>
            <a:lstStyle/>
            <a:p>
              <a:endParaRPr/>
            </a:p>
          </p:txBody>
        </p:sp>
      </p:grpSp>
    </p:spTree>
    <p:extLst>
      <p:ext uri="{BB962C8B-B14F-4D97-AF65-F5344CB8AC3E}">
        <p14:creationId xmlns:p14="http://schemas.microsoft.com/office/powerpoint/2010/main" xmlns="" val="1697901688"/>
      </p:ext>
    </p:extLst>
  </p:cSld>
  <p:clrMapOvr>
    <a:masterClrMapping/>
  </p:clrMapOvr>
  <p:transition spd="slow" advTm="7441"/>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p:txBody>
          <a:bodyPr/>
          <a:lstStyle/>
          <a:p>
            <a:r>
              <a:rPr lang="zh-CN" altLang="en-US" dirty="0" smtClean="0">
                <a:latin typeface="黑体" pitchFamily="49" charset="-122"/>
                <a:ea typeface="黑体" pitchFamily="49" charset="-122"/>
              </a:rPr>
              <a:t>●知识链接</a:t>
            </a:r>
            <a:endParaRPr lang="zh-CN" altLang="en-US" dirty="0">
              <a:latin typeface="黑体" pitchFamily="49" charset="-122"/>
              <a:ea typeface="黑体" pitchFamily="49" charset="-122"/>
            </a:endParaRPr>
          </a:p>
        </p:txBody>
      </p:sp>
      <p:sp>
        <p:nvSpPr>
          <p:cNvPr id="3" name="文本占位符 2"/>
          <p:cNvSpPr>
            <a:spLocks noGrp="1"/>
          </p:cNvSpPr>
          <p:nvPr>
            <p:ph type="body" sz="quarter" idx="11"/>
          </p:nvPr>
        </p:nvSpPr>
        <p:spPr>
          <a:xfrm>
            <a:off x="523836" y="1785926"/>
            <a:ext cx="11072890" cy="1857388"/>
          </a:xfrm>
        </p:spPr>
        <p:txBody>
          <a:bodyPr/>
          <a:lstStyle/>
          <a:p>
            <a:r>
              <a:rPr lang="zh-CN" altLang="en-US" dirty="0" smtClean="0"/>
              <a:t>苏轼在政治上失意的日子里</a:t>
            </a:r>
            <a:r>
              <a:rPr lang="en-US" dirty="0" smtClean="0"/>
              <a:t>,</a:t>
            </a:r>
            <a:r>
              <a:rPr lang="zh-CN" altLang="en-US" dirty="0" smtClean="0"/>
              <a:t>常常游览山水</a:t>
            </a:r>
            <a:r>
              <a:rPr lang="en-US" dirty="0" smtClean="0"/>
              <a:t>,</a:t>
            </a:r>
            <a:r>
              <a:rPr lang="zh-CN" altLang="en-US" dirty="0" smtClean="0"/>
              <a:t>写作诗文</a:t>
            </a:r>
            <a:r>
              <a:rPr lang="en-US" dirty="0" smtClean="0"/>
              <a:t>,</a:t>
            </a:r>
            <a:r>
              <a:rPr lang="zh-CN" altLang="en-US" dirty="0" smtClean="0"/>
              <a:t>抒发心情。有一次</a:t>
            </a:r>
            <a:r>
              <a:rPr lang="en-US" dirty="0" smtClean="0"/>
              <a:t>,</a:t>
            </a:r>
            <a:r>
              <a:rPr lang="zh-CN" altLang="en-US" dirty="0" smtClean="0"/>
              <a:t>他打听到长江边有个名为</a:t>
            </a:r>
            <a:r>
              <a:rPr lang="en-US" dirty="0" smtClean="0"/>
              <a:t>“</a:t>
            </a:r>
            <a:r>
              <a:rPr lang="zh-CN" altLang="en-US" dirty="0" smtClean="0"/>
              <a:t>赤壁</a:t>
            </a:r>
            <a:r>
              <a:rPr lang="en-US" dirty="0" smtClean="0"/>
              <a:t>”</a:t>
            </a:r>
            <a:r>
              <a:rPr lang="zh-CN" altLang="en-US" dirty="0" smtClean="0"/>
              <a:t>的名胜古迹。就在一个月光皎洁的夜里</a:t>
            </a:r>
            <a:r>
              <a:rPr lang="en-US" dirty="0" smtClean="0"/>
              <a:t>,</a:t>
            </a:r>
            <a:r>
              <a:rPr lang="zh-CN" altLang="en-US" dirty="0" smtClean="0"/>
              <a:t>约了几个朋友</a:t>
            </a:r>
            <a:r>
              <a:rPr lang="en-US" dirty="0" smtClean="0"/>
              <a:t>,</a:t>
            </a:r>
            <a:r>
              <a:rPr lang="zh-CN" altLang="en-US" dirty="0" smtClean="0"/>
              <a:t>乘着小船到赤壁游览。在那里</a:t>
            </a:r>
            <a:r>
              <a:rPr lang="en-US" dirty="0" smtClean="0"/>
              <a:t>,</a:t>
            </a:r>
            <a:r>
              <a:rPr lang="zh-CN" altLang="en-US" dirty="0" smtClean="0"/>
              <a:t>他想起三国时期曹操和周瑜大战的情景</a:t>
            </a:r>
            <a:r>
              <a:rPr lang="en-US" dirty="0" smtClean="0"/>
              <a:t>,</a:t>
            </a:r>
            <a:r>
              <a:rPr lang="zh-CN" altLang="en-US" dirty="0" smtClean="0"/>
              <a:t>触景生情</a:t>
            </a:r>
            <a:r>
              <a:rPr lang="en-US" dirty="0" smtClean="0"/>
              <a:t>,</a:t>
            </a:r>
            <a:r>
              <a:rPr lang="zh-CN" altLang="en-US" dirty="0" smtClean="0"/>
              <a:t>感慨万千。回去以后</a:t>
            </a:r>
            <a:r>
              <a:rPr lang="en-US" dirty="0" smtClean="0"/>
              <a:t>,</a:t>
            </a:r>
            <a:r>
              <a:rPr lang="zh-CN" altLang="en-US" dirty="0" smtClean="0"/>
              <a:t>写了一篇文章</a:t>
            </a:r>
            <a:r>
              <a:rPr lang="en-US" dirty="0" smtClean="0"/>
              <a:t>——</a:t>
            </a:r>
            <a:r>
              <a:rPr lang="en-US" altLang="zh-CN" dirty="0" smtClean="0"/>
              <a:t>《</a:t>
            </a:r>
            <a:r>
              <a:rPr lang="zh-CN" altLang="en-US" dirty="0" smtClean="0"/>
              <a:t>赤壁赋</a:t>
            </a:r>
            <a:r>
              <a:rPr lang="en-US" altLang="zh-CN" dirty="0" smtClean="0"/>
              <a:t>》</a:t>
            </a:r>
            <a:r>
              <a:rPr lang="zh-CN" altLang="en-US" dirty="0" smtClean="0"/>
              <a:t>。</a:t>
            </a:r>
            <a:endParaRPr lang="zh-CN" altLang="en-US" dirty="0"/>
          </a:p>
        </p:txBody>
      </p:sp>
    </p:spTree>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2" name="文本占位符 11"/>
          <p:cNvSpPr>
            <a:spLocks noGrp="1"/>
          </p:cNvSpPr>
          <p:nvPr>
            <p:ph type="body" sz="quarter" idx="10"/>
          </p:nvPr>
        </p:nvSpPr>
        <p:spPr>
          <a:xfrm>
            <a:off x="595274" y="2214554"/>
            <a:ext cx="11001452" cy="4357718"/>
          </a:xfrm>
        </p:spPr>
        <p:txBody>
          <a:bodyPr/>
          <a:lstStyle/>
          <a:p>
            <a:r>
              <a:rPr lang="zh-CN" altLang="en-US" dirty="0" smtClean="0"/>
              <a:t>今天我们接着学习说明文</a:t>
            </a:r>
            <a:r>
              <a:rPr lang="en-US" altLang="zh-CN" dirty="0" smtClean="0"/>
              <a:t>《</a:t>
            </a:r>
            <a:r>
              <a:rPr lang="zh-CN" altLang="en-US" dirty="0" smtClean="0"/>
              <a:t>核舟记</a:t>
            </a:r>
            <a:r>
              <a:rPr lang="en-US" altLang="zh-CN" dirty="0" smtClean="0"/>
              <a:t>》</a:t>
            </a:r>
            <a:r>
              <a:rPr lang="en-US" dirty="0" smtClean="0"/>
              <a:t>,</a:t>
            </a:r>
            <a:r>
              <a:rPr lang="zh-CN" altLang="en-US" dirty="0" smtClean="0"/>
              <a:t>看看作者是如何准确、生动、形象地说明核舟的形状和描述舟中人物的状貌神情的。</a:t>
            </a:r>
            <a:endParaRPr lang="zh-CN" altLang="en-US" dirty="0"/>
          </a:p>
        </p:txBody>
      </p:sp>
      <p:sp>
        <p:nvSpPr>
          <p:cNvPr id="4" name="文本占位符 1">
            <a:extLst>
              <a:ext uri="{FF2B5EF4-FFF2-40B4-BE49-F238E27FC236}">
                <a16:creationId xmlns:a16="http://schemas.microsoft.com/office/drawing/2014/main" xmlns="" id="{D8EC155B-06E2-477B-B3B1-8DDE820CD0C9}"/>
              </a:ext>
            </a:extLst>
          </p:cNvPr>
          <p:cNvSpPr txBox="1">
            <a:spLocks/>
          </p:cNvSpPr>
          <p:nvPr/>
        </p:nvSpPr>
        <p:spPr>
          <a:xfrm>
            <a:off x="666712" y="1643050"/>
            <a:ext cx="10358510" cy="785818"/>
          </a:xfrm>
          <a:prstGeom prst="rect">
            <a:avLst/>
          </a:prstGeom>
        </p:spPr>
        <p:txBody>
          <a:bodyPr/>
          <a:lstStyle/>
          <a:p>
            <a:pPr marL="0" marR="0" lvl="0" indent="720000" algn="l" defTabSz="914400" rtl="0" eaLnBrk="1" fontAlgn="auto" latinLnBrk="0" hangingPunct="0">
              <a:lnSpc>
                <a:spcPct val="150000"/>
              </a:lnSpc>
              <a:spcBef>
                <a:spcPts val="0"/>
              </a:spcBef>
              <a:spcAft>
                <a:spcPts val="0"/>
              </a:spcAft>
              <a:buClrTx/>
              <a:buSzTx/>
              <a:buFontTx/>
              <a:buNone/>
              <a:tabLst/>
              <a:defRPr/>
            </a:pPr>
            <a:r>
              <a:rPr kumimoji="0" lang="zh-CN" altLang="en-US" sz="2800" b="0" i="0" u="none" strike="noStrike" kern="1200" cap="none" spc="0" normalizeH="0" baseline="0" noProof="0" dirty="0" smtClean="0">
                <a:ln>
                  <a:noFill/>
                </a:ln>
                <a:solidFill>
                  <a:srgbClr val="0000FF"/>
                </a:solidFill>
                <a:effectLst/>
                <a:uLnTx/>
                <a:uFillTx/>
                <a:latin typeface="宋体"/>
                <a:ea typeface="宋体"/>
              </a:rPr>
              <a:t>◆</a:t>
            </a:r>
            <a:r>
              <a:rPr lang="zh-CN" altLang="en-US" sz="2800" b="0" dirty="0" smtClean="0">
                <a:solidFill>
                  <a:srgbClr val="0000FF"/>
                </a:solidFill>
                <a:ea typeface="黑体" panose="02010609060101010101" pitchFamily="49" charset="-122"/>
              </a:rPr>
              <a:t>课堂导入</a:t>
            </a:r>
            <a:endParaRPr kumimoji="0" lang="en-US" altLang="zh-CN" sz="2800" b="0" i="0" u="none" strike="noStrike" kern="1200" cap="none" spc="0" normalizeH="0" baseline="0" noProof="0" dirty="0" smtClean="0">
              <a:ln>
                <a:noFill/>
              </a:ln>
              <a:solidFill>
                <a:srgbClr val="0000FF"/>
              </a:solidFill>
              <a:effectLst/>
              <a:uLnTx/>
              <a:uFillTx/>
              <a:latin typeface="Times New Roman" panose="02020603050405020304" pitchFamily="18" charset="0"/>
              <a:ea typeface="黑体" panose="02010609060101010101" pitchFamily="49" charset="-122"/>
              <a:cs typeface="+mn-cs"/>
            </a:endParaRPr>
          </a:p>
          <a:p>
            <a:r>
              <a:rPr lang="zh-CN" altLang="en-US" sz="2800" b="0" dirty="0" smtClean="0">
                <a:latin typeface="华文细黑" pitchFamily="2" charset="-122"/>
                <a:ea typeface="华文细黑" pitchFamily="2" charset="-122"/>
              </a:rPr>
              <a:t>        </a:t>
            </a:r>
            <a:endParaRPr kumimoji="0" lang="zh-CN" altLang="en-US" sz="2800" b="0" i="0" u="none" strike="noStrike" kern="1200" cap="none" spc="0" normalizeH="0" baseline="0" noProof="0" dirty="0">
              <a:ln>
                <a:noFill/>
              </a:ln>
              <a:solidFill>
                <a:schemeClr val="tx1"/>
              </a:solidFill>
              <a:effectLst/>
              <a:uLnTx/>
              <a:uFillTx/>
              <a:latin typeface="华文细黑" pitchFamily="2" charset="-122"/>
              <a:ea typeface="华文细黑" pitchFamily="2" charset="-122"/>
            </a:endParaRPr>
          </a:p>
        </p:txBody>
      </p:sp>
    </p:spTree>
    <p:extLst>
      <p:ext uri="{BB962C8B-B14F-4D97-AF65-F5344CB8AC3E}">
        <p14:creationId xmlns:p14="http://schemas.microsoft.com/office/powerpoint/2010/main" xmlns="" val="413513040"/>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文本占位符 5"/>
          <p:cNvSpPr>
            <a:spLocks noGrp="1"/>
          </p:cNvSpPr>
          <p:nvPr>
            <p:ph type="body" sz="quarter" idx="10"/>
          </p:nvPr>
        </p:nvSpPr>
        <p:spPr/>
        <p:txBody>
          <a:bodyPr/>
          <a:lstStyle/>
          <a:p>
            <a:r>
              <a:rPr lang="en-US" dirty="0" smtClean="0"/>
              <a:t>1.</a:t>
            </a:r>
            <a:r>
              <a:rPr lang="zh-CN" altLang="en-US" dirty="0" smtClean="0"/>
              <a:t>阅读下面的背景资料。</a:t>
            </a:r>
          </a:p>
          <a:p>
            <a:r>
              <a:rPr lang="zh-CN" altLang="en-US" dirty="0" smtClean="0"/>
              <a:t>宋神宗元丰二年</a:t>
            </a:r>
            <a:r>
              <a:rPr lang="en-US" dirty="0" smtClean="0"/>
              <a:t>(</a:t>
            </a:r>
            <a:r>
              <a:rPr lang="zh-CN" altLang="en-US" dirty="0" smtClean="0"/>
              <a:t>公元</a:t>
            </a:r>
            <a:r>
              <a:rPr lang="en-US" dirty="0" smtClean="0"/>
              <a:t>1079</a:t>
            </a:r>
            <a:r>
              <a:rPr lang="zh-CN" altLang="en-US" dirty="0" smtClean="0"/>
              <a:t>年</a:t>
            </a:r>
            <a:r>
              <a:rPr lang="en-US" dirty="0" smtClean="0"/>
              <a:t>),</a:t>
            </a:r>
            <a:r>
              <a:rPr lang="zh-CN" altLang="en-US" dirty="0" smtClean="0"/>
              <a:t>苏轼在湖州任上被人诬陷所作诗文有毁谤朝廷的意图</a:t>
            </a:r>
            <a:r>
              <a:rPr lang="en-US" dirty="0" smtClean="0"/>
              <a:t>,</a:t>
            </a:r>
            <a:r>
              <a:rPr lang="zh-CN" altLang="en-US" dirty="0" smtClean="0"/>
              <a:t>被捕入狱半年。次年贬为黄州</a:t>
            </a:r>
            <a:r>
              <a:rPr lang="en-US" dirty="0" smtClean="0"/>
              <a:t>(</a:t>
            </a:r>
            <a:r>
              <a:rPr lang="zh-CN" altLang="en-US" dirty="0" smtClean="0"/>
              <a:t>现在湖北黄冈市</a:t>
            </a:r>
            <a:r>
              <a:rPr lang="en-US" dirty="0" smtClean="0"/>
              <a:t>)</a:t>
            </a:r>
            <a:r>
              <a:rPr lang="zh-CN" altLang="en-US" dirty="0" smtClean="0"/>
              <a:t>团练副使</a:t>
            </a:r>
            <a:r>
              <a:rPr lang="en-US" dirty="0" smtClean="0"/>
              <a:t>,</a:t>
            </a:r>
            <a:r>
              <a:rPr lang="zh-CN" altLang="en-US" dirty="0" smtClean="0"/>
              <a:t>这是一个有名无实的官职。苏轼到任后</a:t>
            </a:r>
            <a:r>
              <a:rPr lang="en-US" dirty="0" smtClean="0"/>
              <a:t>,</a:t>
            </a:r>
            <a:r>
              <a:rPr lang="zh-CN" altLang="en-US" dirty="0" smtClean="0"/>
              <a:t>心情郁闷</a:t>
            </a:r>
            <a:r>
              <a:rPr lang="en-US" dirty="0" smtClean="0"/>
              <a:t>,</a:t>
            </a:r>
            <a:r>
              <a:rPr lang="zh-CN" altLang="en-US" dirty="0" smtClean="0"/>
              <a:t>曾多次到黄州城外的赤壁游览</a:t>
            </a:r>
            <a:r>
              <a:rPr lang="en-US" dirty="0" smtClean="0"/>
              <a:t>,</a:t>
            </a:r>
            <a:r>
              <a:rPr lang="zh-CN" altLang="en-US" dirty="0" smtClean="0"/>
              <a:t>写下了</a:t>
            </a:r>
            <a:r>
              <a:rPr lang="en-US" altLang="zh-CN" dirty="0" smtClean="0"/>
              <a:t>《</a:t>
            </a:r>
            <a:r>
              <a:rPr lang="zh-CN" altLang="en-US" dirty="0" smtClean="0"/>
              <a:t>赤壁赋</a:t>
            </a:r>
            <a:r>
              <a:rPr lang="en-US" altLang="zh-CN" dirty="0" smtClean="0"/>
              <a:t>》《</a:t>
            </a:r>
            <a:r>
              <a:rPr lang="zh-CN" altLang="en-US" dirty="0" smtClean="0"/>
              <a:t>后赤壁赋</a:t>
            </a:r>
            <a:r>
              <a:rPr lang="en-US" altLang="zh-CN" dirty="0" smtClean="0"/>
              <a:t>》</a:t>
            </a:r>
            <a:r>
              <a:rPr lang="zh-CN" altLang="en-US" dirty="0" smtClean="0"/>
              <a:t>和</a:t>
            </a:r>
            <a:r>
              <a:rPr lang="en-US" altLang="zh-CN" dirty="0" smtClean="0"/>
              <a:t>《</a:t>
            </a:r>
            <a:r>
              <a:rPr lang="zh-CN" altLang="en-US" dirty="0" smtClean="0"/>
              <a:t>念奴娇</a:t>
            </a:r>
            <a:r>
              <a:rPr lang="en-US" dirty="0" smtClean="0"/>
              <a:t>·</a:t>
            </a:r>
            <a:r>
              <a:rPr lang="zh-CN" altLang="en-US" dirty="0" smtClean="0"/>
              <a:t>赤壁怀古</a:t>
            </a:r>
            <a:r>
              <a:rPr lang="en-US" altLang="zh-CN" dirty="0" smtClean="0"/>
              <a:t>》</a:t>
            </a:r>
            <a:r>
              <a:rPr lang="zh-CN" altLang="en-US" dirty="0" smtClean="0"/>
              <a:t>等千古名作</a:t>
            </a:r>
            <a:r>
              <a:rPr lang="en-US" dirty="0" smtClean="0"/>
              <a:t>,</a:t>
            </a:r>
            <a:r>
              <a:rPr lang="zh-CN" altLang="en-US" dirty="0" smtClean="0"/>
              <a:t>以此来寄托他谪居时的思想感情。</a:t>
            </a:r>
          </a:p>
          <a:p>
            <a:endParaRPr lang="zh-CN" altLang="en-US" dirty="0"/>
          </a:p>
        </p:txBody>
      </p:sp>
    </p:spTree>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文本占位符 6"/>
          <p:cNvSpPr>
            <a:spLocks noGrp="1"/>
          </p:cNvSpPr>
          <p:nvPr>
            <p:ph type="body" sz="quarter" idx="11"/>
          </p:nvPr>
        </p:nvSpPr>
        <p:spPr>
          <a:xfrm>
            <a:off x="881026" y="1071546"/>
            <a:ext cx="10930014" cy="1857388"/>
          </a:xfrm>
        </p:spPr>
        <p:txBody>
          <a:bodyPr/>
          <a:lstStyle/>
          <a:p>
            <a:r>
              <a:rPr lang="en-US" dirty="0" smtClean="0"/>
              <a:t>2.</a:t>
            </a:r>
            <a:r>
              <a:rPr lang="zh-CN" altLang="en-US" dirty="0" smtClean="0"/>
              <a:t>下面是有关</a:t>
            </a:r>
            <a:r>
              <a:rPr lang="en-US" dirty="0" smtClean="0"/>
              <a:t>“</a:t>
            </a:r>
            <a:r>
              <a:rPr lang="zh-CN" altLang="en-US" dirty="0" smtClean="0"/>
              <a:t>核舟</a:t>
            </a:r>
            <a:r>
              <a:rPr lang="en-US" dirty="0" smtClean="0"/>
              <a:t>”</a:t>
            </a:r>
            <a:r>
              <a:rPr lang="zh-CN" altLang="en-US" dirty="0" smtClean="0"/>
              <a:t>的简介</a:t>
            </a:r>
            <a:r>
              <a:rPr lang="en-US" dirty="0" smtClean="0"/>
              <a:t>,</a:t>
            </a:r>
            <a:r>
              <a:rPr lang="zh-CN" altLang="en-US" dirty="0" smtClean="0"/>
              <a:t>请根据文章内容将其补充完整。</a:t>
            </a:r>
            <a:r>
              <a:rPr lang="en-US" dirty="0" smtClean="0"/>
              <a:t>(</a:t>
            </a:r>
            <a:r>
              <a:rPr lang="zh-CN" altLang="en-US" dirty="0" smtClean="0"/>
              <a:t>前两空用原文回答</a:t>
            </a:r>
            <a:r>
              <a:rPr lang="en-US" dirty="0" smtClean="0"/>
              <a:t>,</a:t>
            </a:r>
            <a:r>
              <a:rPr lang="zh-CN" altLang="en-US" dirty="0" smtClean="0"/>
              <a:t>后两空用自己的话回答。</a:t>
            </a:r>
            <a:r>
              <a:rPr lang="en-US" dirty="0" smtClean="0"/>
              <a:t>)</a:t>
            </a:r>
            <a:endParaRPr lang="zh-CN" altLang="en-US" dirty="0" smtClean="0"/>
          </a:p>
          <a:p>
            <a:r>
              <a:rPr lang="zh-CN" altLang="en-US" dirty="0" smtClean="0"/>
              <a:t>这件雕刻品取材于</a:t>
            </a:r>
            <a:r>
              <a:rPr lang="en-US" dirty="0" smtClean="0"/>
              <a:t>“</a:t>
            </a:r>
            <a:r>
              <a:rPr lang="zh-CN" altLang="en-US" dirty="0" smtClean="0"/>
              <a:t>大苏泛赤壁</a:t>
            </a:r>
            <a:r>
              <a:rPr lang="en-US" dirty="0" smtClean="0"/>
              <a:t>”</a:t>
            </a:r>
            <a:r>
              <a:rPr lang="zh-CN" altLang="en-US" dirty="0" smtClean="0"/>
              <a:t>的掌故</a:t>
            </a:r>
            <a:r>
              <a:rPr lang="en-US" dirty="0" smtClean="0"/>
              <a:t>,</a:t>
            </a:r>
            <a:r>
              <a:rPr lang="zh-CN" altLang="en-US" dirty="0" smtClean="0"/>
              <a:t>原材料只是一个</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的桃核。雕刻者不仅把船上的人物雕刻得</a:t>
            </a:r>
            <a:r>
              <a:rPr lang="en-US" dirty="0" smtClean="0"/>
              <a:t>“</a:t>
            </a:r>
            <a:r>
              <a:rPr lang="zh-CN" altLang="en-US" u="sng" dirty="0" smtClean="0"/>
              <a:t>　</a:t>
            </a:r>
            <a:r>
              <a:rPr lang="en-US" altLang="zh-CN" u="sng" dirty="0" smtClean="0"/>
              <a:t>			</a:t>
            </a:r>
            <a:r>
              <a:rPr lang="zh-CN" altLang="en-US" u="sng" dirty="0" smtClean="0"/>
              <a:t>　</a:t>
            </a:r>
            <a:r>
              <a:rPr lang="en-US" dirty="0" smtClean="0"/>
              <a:t>”,</a:t>
            </a:r>
            <a:r>
              <a:rPr lang="zh-CN" altLang="en-US" dirty="0" smtClean="0"/>
              <a:t>对船的雕刻也细致入微</a:t>
            </a:r>
            <a:r>
              <a:rPr lang="en-US" dirty="0" smtClean="0"/>
              <a:t>,</a:t>
            </a:r>
            <a:r>
              <a:rPr lang="zh-CN" altLang="en-US" dirty="0" smtClean="0"/>
              <a:t>如核舟中间部分有箬竹叶做成的船篷、</a:t>
            </a:r>
            <a:r>
              <a:rPr lang="zh-CN" altLang="en-US" u="sng" dirty="0" smtClean="0"/>
              <a:t>　</a:t>
            </a:r>
            <a:r>
              <a:rPr lang="en-US" altLang="zh-CN" u="sng" dirty="0" smtClean="0"/>
              <a:t>			    		</a:t>
            </a:r>
            <a:r>
              <a:rPr lang="zh-CN" altLang="en-US" u="sng" dirty="0" smtClean="0"/>
              <a:t>　</a:t>
            </a:r>
            <a:r>
              <a:rPr lang="zh-CN" altLang="en-US" dirty="0" smtClean="0"/>
              <a:t>、雕着花纹的栏杆。这些都充分体现了雕刻者</a:t>
            </a:r>
            <a:r>
              <a:rPr lang="zh-CN" altLang="en-US" u="sng" dirty="0" smtClean="0"/>
              <a:t>　</a:t>
            </a:r>
            <a:r>
              <a:rPr lang="en-US" altLang="zh-CN" u="sng" dirty="0" smtClean="0"/>
              <a:t>				</a:t>
            </a:r>
            <a:r>
              <a:rPr lang="zh-CN" altLang="en-US" u="sng" dirty="0" smtClean="0"/>
              <a:t>　</a:t>
            </a:r>
            <a:r>
              <a:rPr lang="zh-CN" altLang="en-US" dirty="0" smtClean="0"/>
              <a:t>。</a:t>
            </a:r>
            <a:endParaRPr lang="zh-CN" altLang="en-US" dirty="0"/>
          </a:p>
        </p:txBody>
      </p:sp>
      <p:sp>
        <p:nvSpPr>
          <p:cNvPr id="9"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12" name="文本占位符 7"/>
          <p:cNvSpPr txBox="1">
            <a:spLocks/>
          </p:cNvSpPr>
          <p:nvPr/>
        </p:nvSpPr>
        <p:spPr>
          <a:xfrm>
            <a:off x="1023902" y="2928934"/>
            <a:ext cx="235745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长曾不盈寸</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6" name="文本占位符 7"/>
          <p:cNvSpPr txBox="1">
            <a:spLocks/>
          </p:cNvSpPr>
          <p:nvPr/>
        </p:nvSpPr>
        <p:spPr>
          <a:xfrm>
            <a:off x="952464" y="3571876"/>
            <a:ext cx="2357454"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各</a:t>
            </a:r>
            <a:r>
              <a:rPr lang="zh-CN" altLang="en-US" sz="2800" dirty="0" smtClean="0">
                <a:solidFill>
                  <a:srgbClr val="FF0000"/>
                </a:solidFill>
                <a:latin typeface="华文细黑" pitchFamily="2" charset="-122"/>
                <a:ea typeface="华文细黑" pitchFamily="2" charset="-122"/>
              </a:rPr>
              <a:t>具情态</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8" name="文本占位符 7"/>
          <p:cNvSpPr txBox="1">
            <a:spLocks/>
          </p:cNvSpPr>
          <p:nvPr/>
        </p:nvSpPr>
        <p:spPr>
          <a:xfrm>
            <a:off x="2809852" y="4214818"/>
            <a:ext cx="464347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船舱旁边左右各四扇的小窗</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
        <p:nvSpPr>
          <p:cNvPr id="11" name="文本占位符 7"/>
          <p:cNvSpPr txBox="1">
            <a:spLocks/>
          </p:cNvSpPr>
          <p:nvPr/>
        </p:nvSpPr>
        <p:spPr>
          <a:xfrm>
            <a:off x="4238612" y="4786322"/>
            <a:ext cx="4643470" cy="857256"/>
          </a:xfrm>
          <a:prstGeom prst="rect">
            <a:avLst/>
          </a:prstGeom>
        </p:spPr>
        <p:txBody>
          <a:bodyPr/>
          <a:lstStyle/>
          <a:p>
            <a:pPr lvl="0" fontAlgn="auto" hangingPunct="0">
              <a:lnSpc>
                <a:spcPct val="150000"/>
              </a:lnSpc>
              <a:spcBef>
                <a:spcPts val="0"/>
              </a:spcBef>
              <a:spcAft>
                <a:spcPts val="0"/>
              </a:spcAft>
            </a:pPr>
            <a:r>
              <a:rPr lang="zh-CN" altLang="en-US" sz="2800" dirty="0" smtClean="0">
                <a:solidFill>
                  <a:srgbClr val="FF0000"/>
                </a:solidFill>
                <a:latin typeface="华文细黑" pitchFamily="2" charset="-122"/>
                <a:ea typeface="华文细黑" pitchFamily="2" charset="-122"/>
              </a:rPr>
              <a:t>神奇精湛的雕刻技艺</a:t>
            </a:r>
            <a:endParaRPr kumimoji="0" lang="zh-CN" altLang="en-US" sz="2800" b="1" i="0" strike="noStrike" kern="1200" cap="none" spc="0" normalizeH="0" baseline="0" noProof="0" dirty="0">
              <a:ln>
                <a:noFill/>
              </a:ln>
              <a:solidFill>
                <a:srgbClr val="FF0000"/>
              </a:solidFill>
              <a:effectLst/>
              <a:uLnTx/>
              <a:uFillTx/>
              <a:latin typeface="华文细黑" pitchFamily="2" charset="-122"/>
              <a:ea typeface="华文细黑" pitchFamily="2"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9"/>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12"/>
                                        </p:tgtEl>
                                        <p:attrNameLst>
                                          <p:attrName>style.visibility</p:attrName>
                                        </p:attrNameLst>
                                      </p:cBhvr>
                                      <p:to>
                                        <p:strVal val="visible"/>
                                      </p:to>
                                    </p:set>
                                    <p:animEffect transition="in" filter="blinds(horizontal)">
                                      <p:cBhvr>
                                        <p:cTn id="7" dur="500"/>
                                        <p:tgtEl>
                                          <p:spTgt spid="12"/>
                                        </p:tgtEl>
                                      </p:cBhvr>
                                    </p:animEffect>
                                  </p:childTnLst>
                                </p:cTn>
                              </p:par>
                              <p:par>
                                <p:cTn id="8" presetID="3" presetClass="entr" presetSubtype="10" fill="hold" grpId="0" nodeType="withEffect">
                                  <p:stCondLst>
                                    <p:cond delay="0"/>
                                  </p:stCondLst>
                                  <p:childTnLst>
                                    <p:set>
                                      <p:cBhvr>
                                        <p:cTn id="9" dur="1" fill="hold">
                                          <p:stCondLst>
                                            <p:cond delay="0"/>
                                          </p:stCondLst>
                                        </p:cTn>
                                        <p:tgtEl>
                                          <p:spTgt spid="6"/>
                                        </p:tgtEl>
                                        <p:attrNameLst>
                                          <p:attrName>style.visibility</p:attrName>
                                        </p:attrNameLst>
                                      </p:cBhvr>
                                      <p:to>
                                        <p:strVal val="visible"/>
                                      </p:to>
                                    </p:set>
                                    <p:animEffect transition="in" filter="blinds(horizontal)">
                                      <p:cBhvr>
                                        <p:cTn id="10" dur="500"/>
                                        <p:tgtEl>
                                          <p:spTgt spid="6"/>
                                        </p:tgtEl>
                                      </p:cBhvr>
                                    </p:animEffect>
                                  </p:childTnLst>
                                </p:cTn>
                              </p:par>
                              <p:par>
                                <p:cTn id="11" presetID="3" presetClass="entr" presetSubtype="10" fill="hold" grpId="0" nodeType="withEffect">
                                  <p:stCondLst>
                                    <p:cond delay="0"/>
                                  </p:stCondLst>
                                  <p:childTnLst>
                                    <p:set>
                                      <p:cBhvr>
                                        <p:cTn id="12" dur="1" fill="hold">
                                          <p:stCondLst>
                                            <p:cond delay="0"/>
                                          </p:stCondLst>
                                        </p:cTn>
                                        <p:tgtEl>
                                          <p:spTgt spid="8"/>
                                        </p:tgtEl>
                                        <p:attrNameLst>
                                          <p:attrName>style.visibility</p:attrName>
                                        </p:attrNameLst>
                                      </p:cBhvr>
                                      <p:to>
                                        <p:strVal val="visible"/>
                                      </p:to>
                                    </p:set>
                                    <p:animEffect transition="in" filter="blinds(horizontal)">
                                      <p:cBhvr>
                                        <p:cTn id="13" dur="500"/>
                                        <p:tgtEl>
                                          <p:spTgt spid="8"/>
                                        </p:tgtEl>
                                      </p:cBhvr>
                                    </p:animEffect>
                                  </p:childTnLst>
                                </p:cTn>
                              </p:par>
                              <p:par>
                                <p:cTn id="14" presetID="3" presetClass="entr" presetSubtype="10" fill="hold" grpId="0" nodeType="withEffect">
                                  <p:stCondLst>
                                    <p:cond delay="0"/>
                                  </p:stCondLst>
                                  <p:childTnLst>
                                    <p:set>
                                      <p:cBhvr>
                                        <p:cTn id="15" dur="1" fill="hold">
                                          <p:stCondLst>
                                            <p:cond delay="0"/>
                                          </p:stCondLst>
                                        </p:cTn>
                                        <p:tgtEl>
                                          <p:spTgt spid="11"/>
                                        </p:tgtEl>
                                        <p:attrNameLst>
                                          <p:attrName>style.visibility</p:attrName>
                                        </p:attrNameLst>
                                      </p:cBhvr>
                                      <p:to>
                                        <p:strVal val="visible"/>
                                      </p:to>
                                    </p:set>
                                    <p:animEffect transition="in" filter="blinds(horizontal)">
                                      <p:cBhvr>
                                        <p:cTn id="16" dur="500"/>
                                        <p:tgtEl>
                                          <p:spTgt spid="11"/>
                                        </p:tgtEl>
                                      </p:cBhvr>
                                    </p:animEffect>
                                  </p:childTnLst>
                                </p:cTn>
                              </p:par>
                            </p:childTnLst>
                          </p:cTn>
                        </p:par>
                      </p:childTnLst>
                    </p:cTn>
                  </p:par>
                </p:childTnLst>
              </p:cTn>
              <p:nextCondLst>
                <p:cond evt="onClick" delay="0">
                  <p:tgtEl>
                    <p:spTgt spid="9"/>
                  </p:tgtEl>
                </p:cond>
              </p:nextCondLst>
            </p:seq>
          </p:childTnLst>
        </p:cTn>
      </p:par>
    </p:tnLst>
    <p:bldLst>
      <p:bldP spid="12" grpId="0"/>
      <p:bldP spid="6" grpId="0"/>
      <p:bldP spid="8" grpId="0"/>
      <p:bldP spid="11"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3.</a:t>
            </a:r>
            <a:r>
              <a:rPr lang="zh-CN" altLang="en-US" dirty="0" smtClean="0"/>
              <a:t>下列加点的</a:t>
            </a:r>
            <a:r>
              <a:rPr lang="en-US" dirty="0" smtClean="0"/>
              <a:t>“</a:t>
            </a:r>
            <a:r>
              <a:rPr lang="zh-CN" altLang="en-US" dirty="0" smtClean="0"/>
              <a:t>为</a:t>
            </a:r>
            <a:r>
              <a:rPr lang="en-US" dirty="0" smtClean="0"/>
              <a:t>”</a:t>
            </a:r>
            <a:r>
              <a:rPr lang="zh-CN" altLang="en-US" dirty="0" smtClean="0"/>
              <a:t>字与</a:t>
            </a:r>
            <a:r>
              <a:rPr lang="en-US" dirty="0" smtClean="0"/>
              <a:t>“</a:t>
            </a:r>
            <a:r>
              <a:rPr lang="zh-CN" altLang="en-US" dirty="0" smtClean="0"/>
              <a:t>中峨冠而多髯者为东坡</a:t>
            </a:r>
            <a:r>
              <a:rPr lang="en-US" dirty="0" smtClean="0"/>
              <a:t>”</a:t>
            </a:r>
            <a:r>
              <a:rPr lang="zh-CN" altLang="en-US" dirty="0" smtClean="0"/>
              <a:t>中</a:t>
            </a:r>
            <a:r>
              <a:rPr lang="en-US" dirty="0" smtClean="0"/>
              <a:t>“</a:t>
            </a:r>
            <a:r>
              <a:rPr lang="zh-CN" altLang="en-US" dirty="0" smtClean="0"/>
              <a:t>为</a:t>
            </a:r>
            <a:r>
              <a:rPr lang="en-US" dirty="0" smtClean="0"/>
              <a:t>”</a:t>
            </a:r>
            <a:r>
              <a:rPr lang="zh-CN" altLang="en-US" dirty="0" smtClean="0"/>
              <a:t>字用法相同的一项是</a:t>
            </a:r>
            <a:r>
              <a:rPr lang="en-US" dirty="0" smtClean="0"/>
              <a:t> </a:t>
            </a:r>
            <a:r>
              <a:rPr lang="en-US" dirty="0" smtClean="0"/>
              <a:t>(		)</a:t>
            </a:r>
            <a:endParaRPr lang="zh-CN" altLang="en-US" dirty="0" smtClean="0"/>
          </a:p>
          <a:p>
            <a:r>
              <a:rPr lang="en-US" dirty="0" smtClean="0"/>
              <a:t>A.</a:t>
            </a:r>
            <a:r>
              <a:rPr lang="zh-CN" altLang="en-US" dirty="0" smtClean="0"/>
              <a:t>能以径寸之木</a:t>
            </a:r>
            <a:r>
              <a:rPr lang="en-US" dirty="0" smtClean="0"/>
              <a:t>,</a:t>
            </a:r>
            <a:r>
              <a:rPr lang="zh-CN" altLang="en-US" dirty="0" smtClean="0"/>
              <a:t>为宫室、器皿、人物</a:t>
            </a:r>
          </a:p>
          <a:p>
            <a:r>
              <a:rPr lang="en-US" dirty="0" smtClean="0"/>
              <a:t>B.</a:t>
            </a:r>
            <a:r>
              <a:rPr lang="zh-CN" altLang="en-US" dirty="0" smtClean="0"/>
              <a:t>为人谋而不忠乎</a:t>
            </a:r>
          </a:p>
          <a:p>
            <a:r>
              <a:rPr lang="en-US" dirty="0" smtClean="0"/>
              <a:t>C.</a:t>
            </a:r>
            <a:r>
              <a:rPr lang="zh-CN" altLang="en-US" dirty="0" smtClean="0"/>
              <a:t>为人五</a:t>
            </a:r>
            <a:r>
              <a:rPr lang="en-US" dirty="0" smtClean="0"/>
              <a:t>,</a:t>
            </a:r>
            <a:r>
              <a:rPr lang="zh-CN" altLang="en-US" dirty="0" smtClean="0"/>
              <a:t>为窗八</a:t>
            </a:r>
          </a:p>
          <a:p>
            <a:r>
              <a:rPr lang="en-US" dirty="0" smtClean="0"/>
              <a:t>D.</a:t>
            </a:r>
            <a:r>
              <a:rPr lang="zh-CN" altLang="en-US" dirty="0" smtClean="0"/>
              <a:t>中轩敞者为舱</a:t>
            </a:r>
            <a:endParaRPr lang="zh-CN" altLang="en-US" dirty="0"/>
          </a:p>
        </p:txBody>
      </p:sp>
      <p:sp>
        <p:nvSpPr>
          <p:cNvPr id="3" name="文本占位符 2"/>
          <p:cNvSpPr>
            <a:spLocks noGrp="1"/>
          </p:cNvSpPr>
          <p:nvPr>
            <p:ph type="body" sz="quarter" idx="11"/>
          </p:nvPr>
        </p:nvSpPr>
        <p:spPr>
          <a:xfrm>
            <a:off x="3381356" y="1785926"/>
            <a:ext cx="928694" cy="785818"/>
          </a:xfrm>
        </p:spPr>
        <p:txBody>
          <a:bodyPr/>
          <a:lstStyle/>
          <a:p>
            <a:pPr indent="0"/>
            <a:r>
              <a:rPr lang="en-US" dirty="0" smtClean="0"/>
              <a:t>D</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3" name="矩形 22"/>
          <p:cNvSpPr/>
          <p:nvPr/>
        </p:nvSpPr>
        <p:spPr>
          <a:xfrm>
            <a:off x="1381092"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5" name="矩形 24"/>
          <p:cNvSpPr/>
          <p:nvPr/>
        </p:nvSpPr>
        <p:spPr>
          <a:xfrm>
            <a:off x="3746866" y="2857496"/>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36" name="矩形 35"/>
          <p:cNvSpPr/>
          <p:nvPr/>
        </p:nvSpPr>
        <p:spPr>
          <a:xfrm>
            <a:off x="1452530" y="4143380"/>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37" name="矩形 36"/>
          <p:cNvSpPr/>
          <p:nvPr/>
        </p:nvSpPr>
        <p:spPr>
          <a:xfrm>
            <a:off x="2952728" y="4784063"/>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309522" y="1142984"/>
            <a:ext cx="11310974" cy="5214974"/>
          </a:xfrm>
        </p:spPr>
        <p:txBody>
          <a:bodyPr/>
          <a:lstStyle/>
          <a:p>
            <a:r>
              <a:rPr lang="en-US" dirty="0" smtClean="0"/>
              <a:t>4.</a:t>
            </a:r>
            <a:r>
              <a:rPr lang="zh-CN" altLang="en-US" dirty="0" smtClean="0"/>
              <a:t>下列加点的字词解释正确的一项是</a:t>
            </a:r>
            <a:r>
              <a:rPr lang="en-US" dirty="0" smtClean="0"/>
              <a:t> </a:t>
            </a:r>
            <a:r>
              <a:rPr lang="en-US" dirty="0" smtClean="0"/>
              <a:t>(	)</a:t>
            </a:r>
            <a:endParaRPr lang="zh-CN" altLang="en-US" dirty="0" smtClean="0"/>
          </a:p>
          <a:p>
            <a:r>
              <a:rPr lang="en-US" dirty="0" smtClean="0"/>
              <a:t>A.</a:t>
            </a:r>
            <a:r>
              <a:rPr lang="zh-CN" altLang="en-US" dirty="0" smtClean="0"/>
              <a:t>绝类弥勒</a:t>
            </a:r>
            <a:r>
              <a:rPr lang="en-US" dirty="0" smtClean="0"/>
              <a:t>(</a:t>
            </a:r>
            <a:r>
              <a:rPr lang="zh-CN" altLang="en-US" dirty="0" smtClean="0"/>
              <a:t>超过</a:t>
            </a:r>
            <a:r>
              <a:rPr lang="en-US" dirty="0" smtClean="0"/>
              <a:t>)</a:t>
            </a:r>
            <a:endParaRPr lang="zh-CN" altLang="en-US" dirty="0" smtClean="0"/>
          </a:p>
          <a:p>
            <a:r>
              <a:rPr lang="en-US" dirty="0" smtClean="0"/>
              <a:t>B.</a:t>
            </a:r>
            <a:r>
              <a:rPr lang="zh-CN" altLang="en-US" dirty="0" smtClean="0"/>
              <a:t>历历数也</a:t>
            </a:r>
            <a:r>
              <a:rPr lang="en-US" dirty="0" smtClean="0"/>
              <a:t>(</a:t>
            </a:r>
            <a:r>
              <a:rPr lang="zh-CN" altLang="en-US" dirty="0" smtClean="0"/>
              <a:t>分明可数的样子</a:t>
            </a:r>
            <a:r>
              <a:rPr lang="en-US" dirty="0" smtClean="0"/>
              <a:t>)</a:t>
            </a:r>
            <a:endParaRPr lang="zh-CN" altLang="en-US" dirty="0" smtClean="0"/>
          </a:p>
          <a:p>
            <a:r>
              <a:rPr lang="en-US" dirty="0" smtClean="0"/>
              <a:t>C.</a:t>
            </a:r>
            <a:r>
              <a:rPr lang="zh-CN" altLang="en-US" dirty="0" smtClean="0"/>
              <a:t>如有</a:t>
            </a:r>
            <a:r>
              <a:rPr lang="zh-CN" altLang="en-US" dirty="0" smtClean="0"/>
              <a:t>所语</a:t>
            </a:r>
            <a:r>
              <a:rPr lang="en-US" dirty="0" smtClean="0"/>
              <a:t>(</a:t>
            </a:r>
            <a:r>
              <a:rPr lang="zh-CN" altLang="en-US" dirty="0" smtClean="0"/>
              <a:t>比如</a:t>
            </a:r>
            <a:r>
              <a:rPr lang="en-US" dirty="0" smtClean="0"/>
              <a:t>)</a:t>
            </a:r>
            <a:endParaRPr lang="zh-CN" altLang="en-US" dirty="0" smtClean="0"/>
          </a:p>
          <a:p>
            <a:r>
              <a:rPr lang="en-US" dirty="0" smtClean="0"/>
              <a:t>D.</a:t>
            </a:r>
            <a:r>
              <a:rPr lang="zh-CN" altLang="en-US" dirty="0" smtClean="0"/>
              <a:t>钩画了了</a:t>
            </a:r>
            <a:r>
              <a:rPr lang="en-US" dirty="0" smtClean="0"/>
              <a:t>(</a:t>
            </a:r>
            <a:r>
              <a:rPr lang="zh-CN" altLang="en-US" dirty="0" smtClean="0"/>
              <a:t>线条简单</a:t>
            </a:r>
            <a:r>
              <a:rPr lang="en-US" dirty="0" smtClean="0"/>
              <a:t>)</a:t>
            </a:r>
            <a:endParaRPr lang="zh-CN" altLang="en-US" dirty="0"/>
          </a:p>
        </p:txBody>
      </p:sp>
      <p:sp>
        <p:nvSpPr>
          <p:cNvPr id="3" name="文本占位符 2"/>
          <p:cNvSpPr>
            <a:spLocks noGrp="1"/>
          </p:cNvSpPr>
          <p:nvPr>
            <p:ph type="body" sz="quarter" idx="11"/>
          </p:nvPr>
        </p:nvSpPr>
        <p:spPr>
          <a:xfrm>
            <a:off x="7167570" y="1142984"/>
            <a:ext cx="928694" cy="785818"/>
          </a:xfrm>
        </p:spPr>
        <p:txBody>
          <a:bodyPr/>
          <a:lstStyle/>
          <a:p>
            <a:pPr indent="0"/>
            <a:r>
              <a:rPr lang="en-US" dirty="0" smtClean="0"/>
              <a:t>B</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
        <p:nvSpPr>
          <p:cNvPr id="23" name="矩形 22"/>
          <p:cNvSpPr/>
          <p:nvPr/>
        </p:nvSpPr>
        <p:spPr>
          <a:xfrm>
            <a:off x="1460850" y="3498179"/>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25" name="矩形 24"/>
          <p:cNvSpPr/>
          <p:nvPr/>
        </p:nvSpPr>
        <p:spPr>
          <a:xfrm>
            <a:off x="1532288" y="2214554"/>
            <a:ext cx="420308" cy="430887"/>
          </a:xfrm>
          <a:prstGeom prst="rect">
            <a:avLst/>
          </a:prstGeom>
        </p:spPr>
        <p:txBody>
          <a:bodyPr wrap="none">
            <a:spAutoFit/>
          </a:bodyPr>
          <a:lstStyle/>
          <a:p>
            <a:r>
              <a:rPr lang="en-US" dirty="0" smtClean="0"/>
              <a:t> </a:t>
            </a:r>
            <a:r>
              <a:rPr lang="en-US" altLang="zh-CN" dirty="0" smtClean="0"/>
              <a:t>·</a:t>
            </a:r>
            <a:r>
              <a:rPr lang="en-US" dirty="0" smtClean="0"/>
              <a:t> </a:t>
            </a:r>
            <a:endParaRPr lang="zh-CN" altLang="en-US" dirty="0"/>
          </a:p>
        </p:txBody>
      </p:sp>
      <p:sp>
        <p:nvSpPr>
          <p:cNvPr id="36" name="矩形 35"/>
          <p:cNvSpPr/>
          <p:nvPr/>
        </p:nvSpPr>
        <p:spPr>
          <a:xfrm>
            <a:off x="2166910" y="4141121"/>
            <a:ext cx="857256" cy="430887"/>
          </a:xfrm>
          <a:prstGeom prst="rect">
            <a:avLst/>
          </a:prstGeom>
        </p:spPr>
        <p:txBody>
          <a:bodyPr wrap="square">
            <a:spAutoFit/>
          </a:bodyPr>
          <a:lstStyle/>
          <a:p>
            <a:r>
              <a:rPr lang="en-US" dirty="0" smtClean="0"/>
              <a:t> </a:t>
            </a:r>
            <a:r>
              <a:rPr lang="en-US" altLang="zh-CN" dirty="0" smtClean="0"/>
              <a:t>·</a:t>
            </a:r>
            <a:r>
              <a:rPr lang="en-US" dirty="0" smtClean="0"/>
              <a:t> </a:t>
            </a:r>
            <a:r>
              <a:rPr lang="en-US" dirty="0" smtClean="0"/>
              <a:t>   </a:t>
            </a:r>
            <a:r>
              <a:rPr lang="en-US" altLang="zh-CN" dirty="0" smtClean="0"/>
              <a:t>·</a:t>
            </a:r>
            <a:r>
              <a:rPr lang="en-US" dirty="0" smtClean="0"/>
              <a:t> </a:t>
            </a:r>
            <a:endParaRPr lang="zh-CN" altLang="en-US" dirty="0"/>
          </a:p>
        </p:txBody>
      </p:sp>
      <p:sp>
        <p:nvSpPr>
          <p:cNvPr id="37" name="矩形 36"/>
          <p:cNvSpPr/>
          <p:nvPr/>
        </p:nvSpPr>
        <p:spPr>
          <a:xfrm>
            <a:off x="1381092" y="2857496"/>
            <a:ext cx="1285884" cy="769441"/>
          </a:xfrm>
          <a:prstGeom prst="rect">
            <a:avLst/>
          </a:prstGeom>
        </p:spPr>
        <p:txBody>
          <a:bodyPr wrap="square">
            <a:spAutoFit/>
          </a:bodyPr>
          <a:lstStyle/>
          <a:p>
            <a:r>
              <a:rPr lang="en-US" dirty="0" smtClean="0"/>
              <a:t> </a:t>
            </a:r>
            <a:r>
              <a:rPr lang="en-US" altLang="zh-CN" dirty="0" smtClean="0"/>
              <a:t>·    </a:t>
            </a:r>
            <a:r>
              <a:rPr lang="en-US" dirty="0" smtClean="0"/>
              <a:t> </a:t>
            </a:r>
            <a:r>
              <a:rPr lang="en-US" altLang="zh-CN" dirty="0" smtClean="0"/>
              <a:t>·</a:t>
            </a:r>
            <a:r>
              <a:rPr lang="en-US" dirty="0" smtClean="0"/>
              <a:t> </a:t>
            </a:r>
            <a:endParaRPr lang="zh-CN" altLang="en-US" dirty="0" smtClean="0"/>
          </a:p>
          <a:p>
            <a:r>
              <a:rPr lang="en-US" dirty="0" smtClean="0"/>
              <a:t> </a:t>
            </a:r>
            <a:endParaRPr lang="zh-CN" altLang="en-US" dirty="0"/>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文本占位符 1"/>
          <p:cNvSpPr>
            <a:spLocks noGrp="1"/>
          </p:cNvSpPr>
          <p:nvPr>
            <p:ph type="body" sz="quarter" idx="10"/>
          </p:nvPr>
        </p:nvSpPr>
        <p:spPr>
          <a:xfrm>
            <a:off x="-119106" y="1000108"/>
            <a:ext cx="11787270" cy="5214974"/>
          </a:xfrm>
        </p:spPr>
        <p:txBody>
          <a:bodyPr/>
          <a:lstStyle/>
          <a:p>
            <a:r>
              <a:rPr lang="en-US" dirty="0" smtClean="0"/>
              <a:t>5.</a:t>
            </a:r>
            <a:r>
              <a:rPr lang="zh-CN" altLang="en-US" dirty="0" smtClean="0"/>
              <a:t>下列句子翻译正确的一项是</a:t>
            </a:r>
            <a:r>
              <a:rPr lang="en-US" dirty="0" smtClean="0"/>
              <a:t> </a:t>
            </a:r>
            <a:r>
              <a:rPr lang="en-US" dirty="0" smtClean="0"/>
              <a:t>(	)</a:t>
            </a:r>
            <a:endParaRPr lang="zh-CN" altLang="en-US" dirty="0" smtClean="0"/>
          </a:p>
          <a:p>
            <a:r>
              <a:rPr lang="en-US" dirty="0" smtClean="0"/>
              <a:t>A.</a:t>
            </a:r>
            <a:r>
              <a:rPr lang="zh-CN" altLang="en-US" dirty="0" smtClean="0"/>
              <a:t>苏、黄共阅一手卷。</a:t>
            </a:r>
          </a:p>
          <a:p>
            <a:r>
              <a:rPr lang="zh-CN" altLang="en-US" dirty="0" smtClean="0"/>
              <a:t>译文</a:t>
            </a:r>
            <a:r>
              <a:rPr lang="en-US" dirty="0" smtClean="0"/>
              <a:t>:</a:t>
            </a:r>
            <a:r>
              <a:rPr lang="zh-CN" altLang="en-US" dirty="0" smtClean="0"/>
              <a:t>苏、黄在一起共读一横幅的书画。</a:t>
            </a:r>
          </a:p>
          <a:p>
            <a:r>
              <a:rPr lang="en-US" dirty="0" smtClean="0"/>
              <a:t>B.</a:t>
            </a:r>
            <a:r>
              <a:rPr lang="zh-CN" altLang="en-US" dirty="0" smtClean="0"/>
              <a:t>盖简桃核修狭者为之。</a:t>
            </a:r>
          </a:p>
          <a:p>
            <a:r>
              <a:rPr lang="zh-CN" altLang="en-US" dirty="0" smtClean="0"/>
              <a:t>译文</a:t>
            </a:r>
            <a:r>
              <a:rPr lang="en-US" dirty="0" smtClean="0"/>
              <a:t>:</a:t>
            </a:r>
            <a:r>
              <a:rPr lang="zh-CN" altLang="en-US" dirty="0" smtClean="0"/>
              <a:t>这是挑选了桃核中修长的刻成的。</a:t>
            </a:r>
          </a:p>
          <a:p>
            <a:r>
              <a:rPr lang="en-US" dirty="0" smtClean="0"/>
              <a:t>C.</a:t>
            </a:r>
            <a:r>
              <a:rPr lang="zh-CN" altLang="en-US" dirty="0" smtClean="0"/>
              <a:t>其两膝相比者</a:t>
            </a:r>
            <a:r>
              <a:rPr lang="en-US" dirty="0" smtClean="0"/>
              <a:t>,</a:t>
            </a:r>
            <a:r>
              <a:rPr lang="zh-CN" altLang="en-US" dirty="0" smtClean="0"/>
              <a:t>各隐卷底衣褶中。</a:t>
            </a:r>
          </a:p>
          <a:p>
            <a:r>
              <a:rPr lang="zh-CN" altLang="en-US" dirty="0" smtClean="0"/>
              <a:t>译文</a:t>
            </a:r>
            <a:r>
              <a:rPr lang="en-US" dirty="0" smtClean="0"/>
              <a:t>:</a:t>
            </a:r>
            <a:r>
              <a:rPr lang="zh-CN" altLang="en-US" dirty="0" smtClean="0"/>
              <a:t>他们的膝盖互相靠近着</a:t>
            </a:r>
            <a:r>
              <a:rPr lang="en-US" dirty="0" smtClean="0"/>
              <a:t>,</a:t>
            </a:r>
            <a:r>
              <a:rPr lang="zh-CN" altLang="en-US" dirty="0" smtClean="0"/>
              <a:t>都隐藏在手卷下边的衣褶里。</a:t>
            </a:r>
          </a:p>
          <a:p>
            <a:r>
              <a:rPr lang="en-US" dirty="0" smtClean="0"/>
              <a:t>D.</a:t>
            </a:r>
            <a:r>
              <a:rPr lang="zh-CN" altLang="en-US" dirty="0" smtClean="0"/>
              <a:t>罔不因势象形</a:t>
            </a:r>
            <a:r>
              <a:rPr lang="en-US" dirty="0" smtClean="0"/>
              <a:t>,</a:t>
            </a:r>
            <a:r>
              <a:rPr lang="zh-CN" altLang="en-US" dirty="0" smtClean="0"/>
              <a:t>各具情态</a:t>
            </a:r>
            <a:r>
              <a:rPr lang="zh-CN" altLang="en-US" dirty="0" smtClean="0"/>
              <a:t>。</a:t>
            </a:r>
            <a:endParaRPr lang="en-US" altLang="zh-CN" dirty="0" smtClean="0"/>
          </a:p>
          <a:p>
            <a:r>
              <a:rPr lang="zh-CN" altLang="en-US" dirty="0" smtClean="0"/>
              <a:t>译文</a:t>
            </a:r>
            <a:r>
              <a:rPr lang="en-US" dirty="0" smtClean="0"/>
              <a:t>:</a:t>
            </a:r>
            <a:r>
              <a:rPr lang="zh-CN" altLang="en-US" dirty="0" smtClean="0"/>
              <a:t>都能就着木头原来的样子模拟那些东西的形状</a:t>
            </a:r>
            <a:r>
              <a:rPr lang="en-US" dirty="0" smtClean="0"/>
              <a:t>,</a:t>
            </a:r>
            <a:r>
              <a:rPr lang="zh-CN" altLang="en-US" dirty="0" smtClean="0"/>
              <a:t>各有各的情态。</a:t>
            </a:r>
          </a:p>
          <a:p>
            <a:endParaRPr lang="zh-CN" altLang="en-US" dirty="0"/>
          </a:p>
        </p:txBody>
      </p:sp>
      <p:sp>
        <p:nvSpPr>
          <p:cNvPr id="3" name="文本占位符 2"/>
          <p:cNvSpPr>
            <a:spLocks noGrp="1"/>
          </p:cNvSpPr>
          <p:nvPr>
            <p:ph type="body" sz="quarter" idx="11"/>
          </p:nvPr>
        </p:nvSpPr>
        <p:spPr>
          <a:xfrm>
            <a:off x="5667372" y="1000108"/>
            <a:ext cx="928694" cy="785818"/>
          </a:xfrm>
        </p:spPr>
        <p:txBody>
          <a:bodyPr/>
          <a:lstStyle/>
          <a:p>
            <a:pPr indent="0"/>
            <a:r>
              <a:rPr lang="en-US" dirty="0" smtClean="0"/>
              <a:t>D</a:t>
            </a:r>
            <a:endParaRPr lang="zh-CN" altLang="en-US" dirty="0"/>
          </a:p>
        </p:txBody>
      </p:sp>
      <p:sp>
        <p:nvSpPr>
          <p:cNvPr id="4" name="文本框">
            <a:extLst>
              <a:ext uri="{FF2B5EF4-FFF2-40B4-BE49-F238E27FC236}">
                <a16:creationId xmlns:a16="http://schemas.microsoft.com/office/drawing/2014/main" xmlns="" id="{DC135644-38BC-4AE0-970C-58298C236D5E}"/>
              </a:ext>
            </a:extLst>
          </p:cNvPr>
          <p:cNvSpPr txBox="1"/>
          <p:nvPr/>
        </p:nvSpPr>
        <p:spPr>
          <a:xfrm>
            <a:off x="11096660" y="6215082"/>
            <a:ext cx="890027" cy="430887"/>
          </a:xfrm>
          <a:prstGeom prst="rect">
            <a:avLst/>
          </a:prstGeom>
          <a:solidFill>
            <a:srgbClr val="558335"/>
          </a:solidFill>
        </p:spPr>
        <p:txBody>
          <a:bodyPr wrap="square" rtlCol="0">
            <a:spAutoFit/>
          </a:bodyPr>
          <a:lstStyle/>
          <a:p>
            <a:pPr algn="ctr"/>
            <a:r>
              <a:rPr lang="zh-CN" altLang="en-US" dirty="0" smtClean="0">
                <a:solidFill>
                  <a:schemeClr val="bg1"/>
                </a:solidFill>
                <a:latin typeface="黑体" panose="02010609060101010101" pitchFamily="49" charset="-122"/>
                <a:ea typeface="黑体" panose="02010609060101010101" pitchFamily="49" charset="-122"/>
              </a:rPr>
              <a:t>答案</a:t>
            </a:r>
            <a:endParaRPr lang="zh-CN" altLang="en-US" dirty="0">
              <a:solidFill>
                <a:schemeClr val="bg1"/>
              </a:solidFill>
              <a:latin typeface="黑体" panose="02010609060101010101" pitchFamily="49" charset="-122"/>
              <a:ea typeface="黑体" panose="02010609060101010101" pitchFamily="49" charset="-122"/>
            </a:endParaRPr>
          </a:p>
        </p:txBody>
      </p:sp>
    </p:spTree>
  </p:cSld>
  <p:clrMapOvr>
    <a:masterClrMapping/>
  </p:clrMapOvr>
  <p:timing>
    <p:tnLst>
      <p:par>
        <p:cTn id="1" dur="indefinite" restart="never" nodeType="tmRoot">
          <p:childTnLst>
            <p:seq concurrent="1" nextAc="seek">
              <p:cTn id="2" restart="whenNotActive" fill="hold" evtFilter="cancelBubble" nodeType="interactiveSeq">
                <p:stCondLst>
                  <p:cond evt="onClick" delay="0">
                    <p:tgtEl>
                      <p:spTgt spid="4"/>
                    </p:tgtEl>
                  </p:cond>
                </p:stCondLst>
                <p:endSync evt="end" delay="0">
                  <p:rtn val="all"/>
                </p:endSync>
                <p:childTnLst>
                  <p:par>
                    <p:cTn id="3" fill="hold">
                      <p:stCondLst>
                        <p:cond delay="0"/>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Effect transition="in" filter="blinds(horizontal)">
                                      <p:cBhvr>
                                        <p:cTn id="7" dur="500"/>
                                        <p:tgtEl>
                                          <p:spTgt spid="3">
                                            <p:txEl>
                                              <p:pRg st="0" end="0"/>
                                            </p:txEl>
                                          </p:spTgt>
                                        </p:tgtEl>
                                      </p:cBhvr>
                                    </p:animEffect>
                                  </p:childTnLst>
                                </p:cTn>
                              </p:par>
                            </p:childTnLst>
                          </p:cTn>
                        </p:par>
                      </p:childTnLst>
                    </p:cTn>
                  </p:par>
                </p:childTnLst>
              </p:cTn>
              <p:nextCondLst>
                <p:cond evt="onClick" delay="0">
                  <p:tgtEl>
                    <p:spTgt spid="4"/>
                  </p:tgtEl>
                </p:cond>
              </p:nextCondLst>
            </p:seq>
          </p:childTnLst>
        </p:cTn>
      </p:par>
    </p:tnLst>
    <p:bldLst>
      <p:bldP spid="3" grpId="0" build="p"/>
    </p:bldLst>
  </p:timing>
</p:sld>
</file>

<file path=ppt/theme/theme1.xml><?xml version="1.0" encoding="utf-8"?>
<a:theme xmlns:a="http://schemas.openxmlformats.org/drawingml/2006/main" name="1_Office 主题">
  <a:themeElements>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fontScheme name="1_Office 主题">
      <a:majorFont>
        <a:latin typeface="Arial"/>
        <a:ea typeface="宋体"/>
        <a:cs typeface=""/>
      </a:majorFont>
      <a:minorFont>
        <a:latin typeface="Arial"/>
        <a:ea typeface="宋体"/>
        <a:cs typeface=""/>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ln w="25400">
          <a:solidFill>
            <a:srgbClr val="3F403E"/>
          </a:solidFill>
          <a:miter/>
        </a:ln>
      </a:spPr>
      <a:bodyPr lIns="45719" rIns="45719" anchor="ctr"/>
      <a:lstStyle>
        <a:defPPr algn="ctr">
          <a:defRPr>
            <a:solidFill>
              <a:srgbClr val="FFFFFF"/>
            </a:solidFill>
          </a:defRPr>
        </a:defPPr>
      </a:lstStyle>
    </a:spDef>
    <a:lnDef>
      <a:spPr bwMode="auto">
        <a:xfrm>
          <a:off x="0" y="0"/>
          <a:ext cx="1" cy="1"/>
        </a:xfrm>
        <a:custGeom>
          <a:avLst/>
          <a:gdLst/>
          <a:ahLst/>
          <a:cxnLst/>
          <a:rect l="0" t="0" r="0" b="0"/>
          <a:pathLst/>
        </a:custGeom>
        <a:noFill/>
        <a:ln w="9525" cap="flat" cmpd="sng" algn="ctr">
          <a:noFill/>
          <a:prstDash val="solid"/>
          <a:round/>
          <a:headEnd type="none" w="med" len="med"/>
          <a:tailEnd type="none" w="med" len="med"/>
        </a:ln>
        <a:effectLst/>
      </a:spPr>
      <a:bodyPr vert="horz" wrap="none" lIns="91440" tIns="45720" rIns="91440" bIns="45720" numCol="1" anchor="ctr" anchorCtr="0" compatLnSpc="1">
        <a:prstTxWarp prst="textNoShape">
          <a:avLst/>
        </a:prstTxWarp>
        <a:spAutoFit/>
      </a:bodyPr>
      <a:lstStyle>
        <a:defPPr marL="0" marR="0" indent="0" algn="l" defTabSz="914400" rtl="0" eaLnBrk="1" fontAlgn="base" latinLnBrk="0" hangingPunct="1">
          <a:lnSpc>
            <a:spcPct val="100000"/>
          </a:lnSpc>
          <a:spcBef>
            <a:spcPct val="0"/>
          </a:spcBef>
          <a:spcAft>
            <a:spcPct val="0"/>
          </a:spcAft>
          <a:buClrTx/>
          <a:buSzTx/>
          <a:buFontTx/>
          <a:buNone/>
          <a:tabLst/>
          <a:defRPr kumimoji="0" lang="zh-CN" sz="2200" b="1" i="0" u="none" strike="noStrike" cap="none" normalizeH="0" baseline="0" smtClean="0">
            <a:ln>
              <a:noFill/>
            </a:ln>
            <a:solidFill>
              <a:srgbClr val="000000"/>
            </a:solidFill>
            <a:effectLst/>
            <a:latin typeface="Times New Roman" pitchFamily="18" charset="0"/>
            <a:ea typeface="微软雅黑" pitchFamily="34" charset="-122"/>
          </a:defRPr>
        </a:defPPr>
      </a:lstStyle>
    </a:lnDef>
  </a:objectDefaults>
  <a:extraClrSchemeLst>
    <a:extraClrScheme>
      <a:clrScheme name="1_Office 主题 1">
        <a:dk1>
          <a:srgbClr val="EEECE1"/>
        </a:dk1>
        <a:lt1>
          <a:srgbClr val="003760"/>
        </a:lt1>
        <a:dk2>
          <a:srgbClr val="262626"/>
        </a:dk2>
        <a:lt2>
          <a:srgbClr val="EEECE1"/>
        </a:lt2>
        <a:accent1>
          <a:srgbClr val="003760"/>
        </a:accent1>
        <a:accent2>
          <a:srgbClr val="92CDDC"/>
        </a:accent2>
        <a:accent3>
          <a:srgbClr val="ACACAC"/>
        </a:accent3>
        <a:accent4>
          <a:srgbClr val="002D51"/>
        </a:accent4>
        <a:accent5>
          <a:srgbClr val="AAAEB6"/>
        </a:accent5>
        <a:accent6>
          <a:srgbClr val="84BAC7"/>
        </a:accent6>
        <a:hlink>
          <a:srgbClr val="003760"/>
        </a:hlink>
        <a:folHlink>
          <a:srgbClr val="7F7F7F"/>
        </a:folHlink>
      </a:clrScheme>
      <a:clrMap bg1="dk2" tx1="lt1" bg2="dk1" tx2="lt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章">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等线 Light"/>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等线"/>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spDef>
      <a:spPr>
        <a:solidFill>
          <a:srgbClr val="EB6FC8"/>
        </a:solidFill>
        <a:ln>
          <a:noFill/>
        </a:ln>
        <a:effectLst/>
      </a:spPr>
      <a:bodyPr anchor="ctr"/>
      <a:lstStyle>
        <a:defPPr algn="ctr" fontAlgn="auto">
          <a:spcBef>
            <a:spcPts val="0"/>
          </a:spcBef>
          <a:spcAft>
            <a:spcPts val="0"/>
          </a:spcAft>
          <a:defRPr sz="1800" b="0"/>
        </a:defPPr>
      </a:lstStyle>
      <a:style>
        <a:lnRef idx="1">
          <a:schemeClr val="dk1"/>
        </a:lnRef>
        <a:fillRef idx="3">
          <a:schemeClr val="dk1"/>
        </a:fillRef>
        <a:effectRef idx="2">
          <a:schemeClr val="dk1"/>
        </a:effectRef>
        <a:fontRef idx="minor">
          <a:schemeClr val="lt1"/>
        </a:fontRef>
      </a:style>
    </a:spDef>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3.xml><?xml version="1.0" encoding="utf-8"?>
<a:theme xmlns:a="http://schemas.openxmlformats.org/drawingml/2006/main" name="Office 主题">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Office Theme" id="{62F939B6-93AF-4DB8-9C6B-D6C7DFDC589F}" vid="{4A3C46E8-61CC-4603-A589-7422A47A8E4A}"/>
    </a:ext>
  </a:extLst>
</a:theme>
</file>

<file path=ppt/theme/theme4.xml><?xml version="1.0" encoding="utf-8"?>
<a:theme xmlns:a="http://schemas.openxmlformats.org/drawingml/2006/main" name="Office 主题">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2703</TotalTime>
  <Words>1356</Words>
  <Application>Microsoft Office PowerPoint</Application>
  <PresentationFormat>自定义</PresentationFormat>
  <Paragraphs>102</Paragraphs>
  <Slides>21</Slides>
  <Notes>2</Notes>
  <HiddenSlides>0</HiddenSlides>
  <MMClips>0</MMClips>
  <ScaleCrop>false</ScaleCrop>
  <HeadingPairs>
    <vt:vector size="6" baseType="variant">
      <vt:variant>
        <vt:lpstr>主题</vt:lpstr>
      </vt:variant>
      <vt:variant>
        <vt:i4>2</vt:i4>
      </vt:variant>
      <vt:variant>
        <vt:lpstr>嵌入 OLE 服务器</vt:lpstr>
      </vt:variant>
      <vt:variant>
        <vt:i4>1</vt:i4>
      </vt:variant>
      <vt:variant>
        <vt:lpstr>幻灯片标题</vt:lpstr>
      </vt:variant>
      <vt:variant>
        <vt:i4>21</vt:i4>
      </vt:variant>
    </vt:vector>
  </HeadingPairs>
  <TitlesOfParts>
    <vt:vector size="24" baseType="lpstr">
      <vt:lpstr>1_Office 主题</vt:lpstr>
      <vt:lpstr>章</vt:lpstr>
      <vt:lpstr>Microsoft Office Word 文档</vt:lpstr>
      <vt:lpstr>幻灯片 1</vt:lpstr>
      <vt:lpstr>幻灯片 2</vt:lpstr>
      <vt:lpstr>幻灯片 3</vt:lpstr>
      <vt:lpstr>幻灯片 4</vt:lpstr>
      <vt:lpstr>幻灯片 5</vt:lpstr>
      <vt:lpstr>幻灯片 6</vt:lpstr>
      <vt:lpstr>幻灯片 7</vt:lpstr>
      <vt:lpstr>幻灯片 8</vt:lpstr>
      <vt:lpstr>幻灯片 9</vt:lpstr>
      <vt:lpstr>幻灯片 10</vt:lpstr>
      <vt:lpstr>幻灯片 11</vt:lpstr>
      <vt:lpstr>幻灯片 12</vt:lpstr>
      <vt:lpstr>幻灯片 13</vt:lpstr>
      <vt:lpstr>幻灯片 14</vt:lpstr>
      <vt:lpstr>幻灯片 15</vt:lpstr>
      <vt:lpstr>幻灯片 16</vt:lpstr>
      <vt:lpstr>幻灯片 17</vt:lpstr>
      <vt:lpstr>幻灯片 18</vt:lpstr>
      <vt:lpstr>幻灯片 19</vt:lpstr>
      <vt:lpstr>幻灯片 20</vt:lpstr>
      <vt:lpstr>幻灯片 21</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演示文稿</dc:title>
  <dc:creator>Administrator</dc:creator>
  <cp:lastModifiedBy>微软用户</cp:lastModifiedBy>
  <cp:revision>620</cp:revision>
  <dcterms:created xsi:type="dcterms:W3CDTF">2017-02-11T06:33:00Z</dcterms:created>
  <dcterms:modified xsi:type="dcterms:W3CDTF">2019-12-27T10:30:28Z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KSOProductBuildVer">
    <vt:lpwstr>2052-10.1.0.7697</vt:lpwstr>
  </property>
</Properties>
</file>