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28" r:id="rId6"/>
    <p:sldId id="445" r:id="rId7"/>
    <p:sldId id="443" r:id="rId8"/>
    <p:sldId id="397" r:id="rId9"/>
    <p:sldId id="478" r:id="rId10"/>
    <p:sldId id="479" r:id="rId11"/>
    <p:sldId id="480" r:id="rId12"/>
    <p:sldId id="481" r:id="rId13"/>
    <p:sldId id="458" r:id="rId14"/>
    <p:sldId id="461" r:id="rId15"/>
    <p:sldId id="462" r:id="rId16"/>
    <p:sldId id="464" r:id="rId17"/>
    <p:sldId id="482" r:id="rId18"/>
    <p:sldId id="477" r:id="rId19"/>
    <p:sldId id="468" r:id="rId20"/>
    <p:sldId id="453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773" autoAdjust="0"/>
  </p:normalViewPr>
  <p:slideViewPr>
    <p:cSldViewPr>
      <p:cViewPr varScale="1">
        <p:scale>
          <a:sx n="67" d="100"/>
          <a:sy n="67" d="100"/>
        </p:scale>
        <p:origin x="-846" y="-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1.</a:t>
            </a:r>
            <a:r>
              <a:rPr lang="zh-CN" altLang="en-US" sz="3600" dirty="0" smtClean="0"/>
              <a:t>社</a:t>
            </a:r>
            <a:r>
              <a:rPr lang="en-US" altLang="zh-CN" sz="3600" dirty="0" smtClean="0"/>
              <a:t>		</a:t>
            </a:r>
            <a:r>
              <a:rPr lang="zh-CN" altLang="en-US" sz="3600" dirty="0" smtClean="0"/>
              <a:t>戏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示例三</a:t>
            </a:r>
            <a:r>
              <a:rPr lang="en-US" dirty="0" smtClean="0"/>
              <a:t>:</a:t>
            </a:r>
            <a:r>
              <a:rPr lang="zh-CN" altLang="en-US" dirty="0" smtClean="0"/>
              <a:t>我喜欢的人物是六一公公</a:t>
            </a:r>
            <a:r>
              <a:rPr lang="en-US" dirty="0" smtClean="0"/>
              <a:t>,</a:t>
            </a:r>
            <a:r>
              <a:rPr lang="zh-CN" altLang="en-US" dirty="0" smtClean="0"/>
              <a:t>因为六一公公是一个宽厚、善良、纯朴、好客、热诚的老人。如</a:t>
            </a:r>
            <a:r>
              <a:rPr lang="en-US" dirty="0" smtClean="0"/>
              <a:t>“</a:t>
            </a:r>
            <a:r>
              <a:rPr lang="zh-CN" altLang="en-US" dirty="0" smtClean="0"/>
              <a:t>六一公公看见我</a:t>
            </a:r>
            <a:r>
              <a:rPr lang="en-US" dirty="0" smtClean="0"/>
              <a:t>,</a:t>
            </a:r>
            <a:r>
              <a:rPr lang="zh-CN" altLang="en-US" dirty="0" smtClean="0"/>
              <a:t>便停了楫</a:t>
            </a:r>
            <a:r>
              <a:rPr lang="en-US" dirty="0" smtClean="0"/>
              <a:t>,</a:t>
            </a:r>
            <a:r>
              <a:rPr lang="zh-CN" altLang="en-US" dirty="0" smtClean="0"/>
              <a:t>笑道</a:t>
            </a:r>
            <a:r>
              <a:rPr lang="en-US" dirty="0" smtClean="0"/>
              <a:t>‘</a:t>
            </a:r>
            <a:r>
              <a:rPr lang="zh-CN" altLang="en-US" dirty="0" smtClean="0"/>
              <a:t>请客</a:t>
            </a:r>
            <a:r>
              <a:rPr lang="en-US" dirty="0" smtClean="0"/>
              <a:t>?——</a:t>
            </a:r>
            <a:r>
              <a:rPr lang="zh-CN" altLang="en-US" dirty="0" smtClean="0"/>
              <a:t>这是应该的。</a:t>
            </a:r>
            <a:r>
              <a:rPr lang="en-US" dirty="0" smtClean="0"/>
              <a:t>’”</a:t>
            </a:r>
            <a:r>
              <a:rPr lang="zh-CN" altLang="en-US" dirty="0" smtClean="0"/>
              <a:t>还问</a:t>
            </a:r>
            <a:r>
              <a:rPr lang="en-US" dirty="0" smtClean="0"/>
              <a:t>“</a:t>
            </a:r>
            <a:r>
              <a:rPr lang="zh-CN" altLang="en-US" dirty="0" smtClean="0"/>
              <a:t>迅哥儿</a:t>
            </a:r>
            <a:r>
              <a:rPr lang="en-US" dirty="0" smtClean="0"/>
              <a:t>,</a:t>
            </a:r>
            <a:r>
              <a:rPr lang="zh-CN" altLang="en-US" dirty="0" smtClean="0"/>
              <a:t>昨天的戏可好么</a:t>
            </a:r>
            <a:r>
              <a:rPr lang="en-US" dirty="0" smtClean="0"/>
              <a:t>?”“</a:t>
            </a:r>
            <a:r>
              <a:rPr lang="zh-CN" altLang="en-US" dirty="0" smtClean="0"/>
              <a:t>豆可中吃呢</a:t>
            </a:r>
            <a:r>
              <a:rPr lang="en-US" dirty="0" smtClean="0"/>
              <a:t>?”</a:t>
            </a:r>
            <a:r>
              <a:rPr lang="zh-CN" altLang="en-US" dirty="0" smtClean="0"/>
              <a:t>当我夸赞都好时</a:t>
            </a:r>
            <a:r>
              <a:rPr lang="en-US" dirty="0" smtClean="0"/>
              <a:t>,“</a:t>
            </a:r>
            <a:r>
              <a:rPr lang="zh-CN" altLang="en-US" dirty="0" smtClean="0"/>
              <a:t>六一公公竟非常感激起来</a:t>
            </a:r>
            <a:r>
              <a:rPr lang="en-US" dirty="0" smtClean="0"/>
              <a:t>……</a:t>
            </a:r>
            <a:r>
              <a:rPr lang="zh-CN" altLang="en-US" dirty="0" smtClean="0"/>
              <a:t>我今天也要送些给我们的姑奶奶尝尝去</a:t>
            </a:r>
            <a:r>
              <a:rPr lang="en-US" dirty="0" smtClean="0"/>
              <a:t>……”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858576" cy="2428892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赏析景物描写</a:t>
            </a:r>
            <a:r>
              <a:rPr lang="en-US" dirty="0" smtClean="0"/>
              <a:t>,</a:t>
            </a:r>
            <a:r>
              <a:rPr lang="zh-CN" altLang="en-US" dirty="0" smtClean="0"/>
              <a:t>感受水乡风韵。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找一找</a:t>
            </a:r>
            <a:r>
              <a:rPr lang="en-US" dirty="0" smtClean="0"/>
              <a:t>:</a:t>
            </a:r>
            <a:r>
              <a:rPr lang="zh-CN" altLang="en-US" dirty="0" smtClean="0"/>
              <a:t>本文的景物描写极具特色</a:t>
            </a:r>
            <a:r>
              <a:rPr lang="en-US" dirty="0" smtClean="0"/>
              <a:t>,</a:t>
            </a:r>
            <a:r>
              <a:rPr lang="zh-CN" altLang="en-US" dirty="0" smtClean="0"/>
              <a:t>跳读课文</a:t>
            </a:r>
            <a:r>
              <a:rPr lang="en-US" dirty="0" smtClean="0"/>
              <a:t>,</a:t>
            </a:r>
            <a:r>
              <a:rPr lang="zh-CN" altLang="en-US" dirty="0" smtClean="0"/>
              <a:t>把表现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所见、所闻</a:t>
            </a:r>
            <a:r>
              <a:rPr lang="en-US" dirty="0" smtClean="0"/>
              <a:t>,</a:t>
            </a:r>
            <a:r>
              <a:rPr lang="zh-CN" altLang="en-US" dirty="0" smtClean="0"/>
              <a:t>所嗅、所感的美句分别摘录下来。</a:t>
            </a:r>
          </a:p>
          <a:p>
            <a:r>
              <a:rPr lang="zh-CN" altLang="en-US" dirty="0" smtClean="0"/>
              <a:t>所见</a:t>
            </a:r>
            <a:r>
              <a:rPr lang="en-US" dirty="0" smtClean="0"/>
              <a:t>: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14512" y="3000372"/>
            <a:ext cx="10453718" cy="857256"/>
          </a:xfrm>
        </p:spPr>
        <p:txBody>
          <a:bodyPr/>
          <a:lstStyle/>
          <a:p>
            <a:r>
              <a:rPr lang="zh-CN" altLang="en-US" dirty="0" smtClean="0"/>
              <a:t>①月色便朦胧在这水气里。②淡黑的起伏的连山</a:t>
            </a:r>
            <a:r>
              <a:rPr lang="en-US" altLang="zh-CN" dirty="0" smtClean="0"/>
              <a:t>,</a:t>
            </a:r>
            <a:r>
              <a:rPr lang="zh-CN" altLang="en-US" dirty="0" smtClean="0"/>
              <a:t>仿佛是踊跃的铁的兽脊似的</a:t>
            </a:r>
            <a:r>
              <a:rPr lang="en-US" altLang="zh-CN" dirty="0" smtClean="0"/>
              <a:t>,</a:t>
            </a:r>
            <a:r>
              <a:rPr lang="zh-CN" altLang="en-US" dirty="0" smtClean="0"/>
              <a:t>都远远地向船尾跑去了。③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渐望见依稀的赵庄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还有几点火</a:t>
            </a:r>
            <a:r>
              <a:rPr lang="en-US" altLang="zh-CN" dirty="0" smtClean="0"/>
              <a:t>,</a:t>
            </a:r>
            <a:r>
              <a:rPr lang="zh-CN" altLang="en-US" dirty="0" smtClean="0"/>
              <a:t>料想便是戏台</a:t>
            </a:r>
            <a:r>
              <a:rPr lang="en-US" altLang="zh-CN" dirty="0" smtClean="0"/>
              <a:t>,</a:t>
            </a:r>
            <a:r>
              <a:rPr lang="zh-CN" altLang="en-US" dirty="0" smtClean="0"/>
              <a:t>但或者也许是渔火。④月光又显得格外的皎洁。⑤回望戏台在灯火光中</a:t>
            </a:r>
            <a:r>
              <a:rPr lang="en-US" altLang="zh-CN" dirty="0" smtClean="0"/>
              <a:t>,</a:t>
            </a:r>
            <a:r>
              <a:rPr lang="zh-CN" altLang="en-US" dirty="0" smtClean="0"/>
              <a:t>却又如初来未到时候一般</a:t>
            </a:r>
            <a:r>
              <a:rPr lang="en-US" altLang="zh-CN" dirty="0" smtClean="0"/>
              <a:t>,</a:t>
            </a:r>
            <a:r>
              <a:rPr lang="zh-CN" altLang="en-US" dirty="0" smtClean="0"/>
              <a:t>又漂渺得像一座仙山楼阁</a:t>
            </a:r>
            <a:r>
              <a:rPr lang="en-US" altLang="zh-CN" dirty="0" smtClean="0"/>
              <a:t>,</a:t>
            </a:r>
            <a:r>
              <a:rPr lang="zh-CN" altLang="en-US" dirty="0" smtClean="0"/>
              <a:t>满被红霞罩着了。⑥那航船</a:t>
            </a:r>
            <a:r>
              <a:rPr lang="en-US" altLang="zh-CN" dirty="0" smtClean="0"/>
              <a:t>,</a:t>
            </a:r>
            <a:r>
              <a:rPr lang="zh-CN" altLang="en-US" dirty="0" smtClean="0"/>
              <a:t>就像一条大白鱼背着一群孩子在浪花里蹿</a:t>
            </a:r>
            <a:r>
              <a:rPr lang="en-US" altLang="zh-CN" dirty="0" smtClean="0"/>
              <a:t>…… 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858576" cy="2428892"/>
          </a:xfrm>
        </p:spPr>
        <p:txBody>
          <a:bodyPr/>
          <a:lstStyle/>
          <a:p>
            <a:r>
              <a:rPr lang="zh-CN" altLang="en-US" dirty="0" smtClean="0"/>
              <a:t>所闻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所嗅</a:t>
            </a:r>
            <a:r>
              <a:rPr lang="en-US" dirty="0" smtClean="0"/>
              <a:t>: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所感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14512" y="1071546"/>
            <a:ext cx="10525156" cy="857256"/>
          </a:xfrm>
        </p:spPr>
        <p:txBody>
          <a:bodyPr/>
          <a:lstStyle/>
          <a:p>
            <a:r>
              <a:rPr lang="zh-CN" altLang="en-US" dirty="0" smtClean="0"/>
              <a:t>①而且似乎听到歌吹了</a:t>
            </a:r>
            <a:r>
              <a:rPr lang="en-US" altLang="zh-CN" dirty="0" smtClean="0"/>
              <a:t>……②</a:t>
            </a:r>
            <a:r>
              <a:rPr lang="zh-CN" altLang="en-US" dirty="0" smtClean="0"/>
              <a:t>那声音大概是横笛</a:t>
            </a:r>
            <a:r>
              <a:rPr lang="en-US" altLang="zh-CN" dirty="0" smtClean="0"/>
              <a:t>,</a:t>
            </a:r>
            <a:r>
              <a:rPr lang="zh-CN" altLang="en-US" dirty="0" smtClean="0"/>
              <a:t>宛转</a:t>
            </a:r>
            <a:r>
              <a:rPr lang="en-US" altLang="zh-CN" dirty="0" smtClean="0"/>
              <a:t>,</a:t>
            </a:r>
            <a:r>
              <a:rPr lang="zh-CN" altLang="en-US" dirty="0" smtClean="0"/>
              <a:t>悠扬</a:t>
            </a:r>
            <a:r>
              <a:rPr lang="en-US" altLang="zh-CN" dirty="0" smtClean="0"/>
              <a:t>……③</a:t>
            </a:r>
            <a:r>
              <a:rPr lang="zh-CN" altLang="en-US" dirty="0" smtClean="0"/>
              <a:t>吹到耳边来的又是横笛</a:t>
            </a:r>
            <a:r>
              <a:rPr lang="en-US" altLang="zh-CN" dirty="0" smtClean="0"/>
              <a:t>,</a:t>
            </a:r>
            <a:r>
              <a:rPr lang="zh-CN" altLang="en-US" dirty="0" smtClean="0"/>
              <a:t>很悠扬。④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连夜渔的几个老渔父</a:t>
            </a:r>
            <a:r>
              <a:rPr lang="en-US" altLang="zh-CN" dirty="0" smtClean="0"/>
              <a:t>,</a:t>
            </a:r>
            <a:r>
              <a:rPr lang="zh-CN" altLang="en-US" dirty="0" smtClean="0"/>
              <a:t>也停了艇子看着喝彩起来。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14512" y="3000372"/>
            <a:ext cx="1052515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两岸的豆麦和河底的水草所发散出来的清香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夹杂在水气中扑面的吹来。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714512" y="4286256"/>
            <a:ext cx="1052515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①我的很重的心忽而轻松了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身体也似乎舒展到说不出的大。②但我还以为船慢。③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使我的心也沉静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然而又自失起来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觉得要和他弥散在含着豆麦蕴藻之香的夜气里。④回望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我疑心老旦已经进去了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但也不好意思说再回去看。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议一议</a:t>
            </a:r>
            <a:r>
              <a:rPr lang="en-US" dirty="0" smtClean="0"/>
              <a:t>:</a:t>
            </a:r>
            <a:r>
              <a:rPr lang="zh-CN" altLang="en-US" dirty="0" smtClean="0"/>
              <a:t>请自选一个你认为写得好的句子</a:t>
            </a:r>
            <a:r>
              <a:rPr lang="en-US" dirty="0" smtClean="0"/>
              <a:t>,</a:t>
            </a:r>
            <a:r>
              <a:rPr lang="zh-CN" altLang="en-US" dirty="0" smtClean="0"/>
              <a:t>进行赏析。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071546"/>
            <a:ext cx="11287204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err="1" smtClean="0"/>
              <a:t>你可以这样说:我觉得</a:t>
            </a:r>
            <a:r>
              <a:rPr lang="en-US" dirty="0" smtClean="0"/>
              <a:t>“</a:t>
            </a:r>
            <a:r>
              <a:rPr lang="en-US" u="sng" dirty="0" smtClean="0"/>
              <a:t>　　　</a:t>
            </a:r>
            <a:r>
              <a:rPr lang="en-US" dirty="0" smtClean="0"/>
              <a:t>”</a:t>
            </a:r>
            <a:r>
              <a:rPr lang="en-US" dirty="0" err="1" smtClean="0"/>
              <a:t>一句写得好,好在它</a:t>
            </a:r>
            <a:r>
              <a:rPr lang="en-US" dirty="0" smtClean="0"/>
              <a:t>(</a:t>
            </a:r>
            <a:r>
              <a:rPr lang="en-US" dirty="0" err="1" smtClean="0"/>
              <a:t>赏析角度:如词语运用、修辞手法、写法等</a:t>
            </a:r>
            <a:r>
              <a:rPr lang="en-US" dirty="0" smtClean="0"/>
              <a:t>)</a:t>
            </a:r>
            <a:r>
              <a:rPr lang="en-US" dirty="0" err="1" smtClean="0"/>
              <a:t>写出了</a:t>
            </a:r>
            <a:r>
              <a:rPr lang="en-US" dirty="0" smtClean="0"/>
              <a:t>(</a:t>
            </a:r>
            <a:r>
              <a:rPr lang="en-US" dirty="0" err="1" smtClean="0"/>
              <a:t>表现了</a:t>
            </a:r>
            <a:r>
              <a:rPr lang="en-US" dirty="0" smtClean="0"/>
              <a:t>)</a:t>
            </a:r>
            <a:r>
              <a:rPr lang="en-US" u="sng" dirty="0" smtClean="0"/>
              <a:t>　　　　　　　　</a:t>
            </a:r>
            <a:r>
              <a:rPr 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我觉得</a:t>
            </a:r>
            <a:r>
              <a:rPr lang="en-US" dirty="0" smtClean="0"/>
              <a:t>“</a:t>
            </a:r>
            <a:r>
              <a:rPr lang="zh-CN" altLang="en-US" dirty="0" smtClean="0"/>
              <a:t>朦胧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皎洁</a:t>
            </a:r>
            <a:r>
              <a:rPr lang="en-US" dirty="0" smtClean="0"/>
              <a:t>”</a:t>
            </a:r>
            <a:r>
              <a:rPr lang="zh-CN" altLang="en-US" dirty="0" smtClean="0"/>
              <a:t>用得好</a:t>
            </a:r>
            <a:r>
              <a:rPr lang="en-US" dirty="0" smtClean="0"/>
              <a:t>,</a:t>
            </a:r>
            <a:r>
              <a:rPr lang="zh-CN" altLang="en-US" dirty="0" smtClean="0"/>
              <a:t>好在它们写出了月光的色彩美。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我觉得</a:t>
            </a:r>
            <a:r>
              <a:rPr lang="en-US" dirty="0" smtClean="0"/>
              <a:t>“</a:t>
            </a:r>
            <a:r>
              <a:rPr lang="zh-CN" altLang="en-US" dirty="0" smtClean="0"/>
              <a:t>淡黑的起伏的连山</a:t>
            </a:r>
            <a:r>
              <a:rPr lang="en-US" dirty="0" smtClean="0"/>
              <a:t>,</a:t>
            </a:r>
            <a:r>
              <a:rPr lang="zh-CN" altLang="en-US" dirty="0" smtClean="0"/>
              <a:t>仿佛是踊跃的铁的兽脊似的</a:t>
            </a:r>
            <a:r>
              <a:rPr lang="en-US" dirty="0" smtClean="0"/>
              <a:t>,</a:t>
            </a:r>
            <a:r>
              <a:rPr lang="zh-CN" altLang="en-US" dirty="0" smtClean="0"/>
              <a:t>都远远地向船尾跑去了</a:t>
            </a:r>
            <a:r>
              <a:rPr lang="en-US" dirty="0" smtClean="0"/>
              <a:t>,</a:t>
            </a:r>
            <a:r>
              <a:rPr lang="zh-CN" altLang="en-US" dirty="0" smtClean="0"/>
              <a:t>但我却还以为船慢。</a:t>
            </a:r>
            <a:r>
              <a:rPr lang="en-US" dirty="0" smtClean="0"/>
              <a:t>”</a:t>
            </a:r>
            <a:r>
              <a:rPr lang="zh-CN" altLang="en-US" dirty="0" smtClean="0"/>
              <a:t>一句好</a:t>
            </a:r>
            <a:r>
              <a:rPr lang="en-US" dirty="0" smtClean="0"/>
              <a:t>,</a:t>
            </a:r>
            <a:r>
              <a:rPr lang="zh-CN" altLang="en-US" dirty="0" smtClean="0"/>
              <a:t>好在它运用比喻的修辞手法</a:t>
            </a:r>
            <a:r>
              <a:rPr lang="en-US" dirty="0" smtClean="0"/>
              <a:t>,</a:t>
            </a:r>
            <a:r>
              <a:rPr lang="zh-CN" altLang="en-US" dirty="0" smtClean="0"/>
              <a:t>把静态的山写活了</a:t>
            </a:r>
            <a:r>
              <a:rPr lang="en-US" dirty="0" smtClean="0"/>
              <a:t>,</a:t>
            </a:r>
            <a:r>
              <a:rPr lang="zh-CN" altLang="en-US" dirty="0" smtClean="0"/>
              <a:t>生动形象地表现了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急切的心情。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示例三</a:t>
            </a:r>
            <a:r>
              <a:rPr lang="en-US" dirty="0" smtClean="0"/>
              <a:t>:</a:t>
            </a:r>
            <a:r>
              <a:rPr lang="zh-CN" altLang="en-US" dirty="0" smtClean="0"/>
              <a:t>我觉得</a:t>
            </a:r>
            <a:r>
              <a:rPr lang="en-US" dirty="0" smtClean="0"/>
              <a:t>“</a:t>
            </a:r>
            <a:r>
              <a:rPr lang="zh-CN" altLang="en-US" dirty="0" smtClean="0"/>
              <a:t>那声音大概是横笛</a:t>
            </a:r>
            <a:r>
              <a:rPr lang="en-US" dirty="0" smtClean="0"/>
              <a:t>,</a:t>
            </a:r>
            <a:r>
              <a:rPr lang="zh-CN" altLang="en-US" dirty="0" smtClean="0"/>
              <a:t>宛转</a:t>
            </a:r>
            <a:r>
              <a:rPr lang="en-US" dirty="0" smtClean="0"/>
              <a:t>,</a:t>
            </a:r>
            <a:r>
              <a:rPr lang="zh-CN" altLang="en-US" dirty="0" smtClean="0"/>
              <a:t>悠扬</a:t>
            </a:r>
            <a:r>
              <a:rPr lang="en-US" dirty="0" smtClean="0"/>
              <a:t>,</a:t>
            </a:r>
            <a:r>
              <a:rPr lang="zh-CN" altLang="en-US" dirty="0" smtClean="0"/>
              <a:t>使我的心也沉静</a:t>
            </a:r>
            <a:r>
              <a:rPr lang="en-US" dirty="0" smtClean="0"/>
              <a:t>,</a:t>
            </a:r>
            <a:r>
              <a:rPr lang="zh-CN" altLang="en-US" dirty="0" smtClean="0"/>
              <a:t>然而又自失起来</a:t>
            </a:r>
            <a:r>
              <a:rPr lang="en-US" dirty="0" smtClean="0"/>
              <a:t>,</a:t>
            </a:r>
            <a:r>
              <a:rPr lang="zh-CN" altLang="en-US" dirty="0" smtClean="0"/>
              <a:t>觉得要和他弥散在含着豆麦蕴藻之香的夜气里。</a:t>
            </a:r>
            <a:r>
              <a:rPr lang="en-US" dirty="0" smtClean="0"/>
              <a:t>”</a:t>
            </a:r>
            <a:r>
              <a:rPr lang="zh-CN" altLang="en-US" dirty="0" smtClean="0"/>
              <a:t>一句好</a:t>
            </a:r>
            <a:r>
              <a:rPr lang="en-US" dirty="0" smtClean="0"/>
              <a:t>,</a:t>
            </a:r>
            <a:r>
              <a:rPr lang="zh-CN" altLang="en-US" dirty="0" smtClean="0"/>
              <a:t>这句话情景交融</a:t>
            </a:r>
            <a:r>
              <a:rPr lang="en-US" dirty="0" smtClean="0"/>
              <a:t>,</a:t>
            </a:r>
            <a:r>
              <a:rPr lang="zh-CN" altLang="en-US" dirty="0" smtClean="0"/>
              <a:t>写出了我在月色中沉醉的愉快心情。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09522" y="1857364"/>
          <a:ext cx="11501518" cy="4357718"/>
        </p:xfrm>
        <a:graphic>
          <a:graphicData uri="http://schemas.openxmlformats.org/drawingml/2006/table">
            <a:tbl>
              <a:tblPr/>
              <a:tblGrid>
                <a:gridCol w="859221"/>
                <a:gridCol w="10642297"/>
              </a:tblGrid>
              <a:tr h="2286016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景色美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717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人性美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探究文章之美。</a:t>
            </a:r>
            <a:endParaRPr lang="zh-CN" altLang="en-US" dirty="0"/>
          </a:p>
        </p:txBody>
      </p:sp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166778" y="1928802"/>
            <a:ext cx="10453718" cy="85725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 smtClean="0"/>
              <a:t>①示例</a:t>
            </a:r>
            <a:r>
              <a:rPr lang="en-US" altLang="zh-CN" sz="2400" dirty="0" smtClean="0"/>
              <a:t>:</a:t>
            </a:r>
            <a:r>
              <a:rPr lang="zh-CN" altLang="en-US" sz="2400" dirty="0" smtClean="0"/>
              <a:t>作者采用写意笔法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从色彩、气味和声调等方面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描绘了月夜行船、船头看戏、午夜归航这几个画面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情景交融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充满水乡特色。色彩有豆麦的“碧绿”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远山的“淡黑”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月光的“皎洁”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渔火、灯光的“红”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航船的“白”</a:t>
            </a:r>
            <a:r>
              <a:rPr lang="en-US" altLang="zh-CN" sz="2400" dirty="0" smtClean="0"/>
              <a:t>;</a:t>
            </a:r>
            <a:r>
              <a:rPr lang="zh-CN" altLang="en-US" sz="2400" dirty="0" smtClean="0"/>
              <a:t>气味有豆麦和水草的“清香”</a:t>
            </a:r>
            <a:r>
              <a:rPr lang="en-US" altLang="zh-CN" sz="2400" dirty="0" smtClean="0"/>
              <a:t>;</a:t>
            </a:r>
            <a:r>
              <a:rPr lang="zh-CN" altLang="en-US" sz="2400" dirty="0" smtClean="0"/>
              <a:t>声响有船行的“潺潺”声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孩子们的笑声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横笛的“婉转、悠扬”。每个方面写得简洁干净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生动传神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143008" y="4286256"/>
            <a:ext cx="10453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②示例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作者以细腻的笔调塑造了热情的伙伴和淳朴的乡民形象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如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双喜的胆大心细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阿发的纯洁无私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六一公公的淳朴厚道、热情好客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无论是伙伴的无私、热忱、善良、周到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还是那偷豆的慧点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对付八公公的幼稚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或是飞快地划船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无不体现着人的率真自由、热情无私、天真纯朴的天性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探究文章之美。</a:t>
            </a:r>
            <a:endParaRPr lang="zh-CN" altLang="en-US" dirty="0"/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09522" y="1857364"/>
          <a:ext cx="11501518" cy="4000528"/>
        </p:xfrm>
        <a:graphic>
          <a:graphicData uri="http://schemas.openxmlformats.org/drawingml/2006/table">
            <a:tbl>
              <a:tblPr/>
              <a:tblGrid>
                <a:gridCol w="859221"/>
                <a:gridCol w="10642297"/>
              </a:tblGrid>
              <a:tr h="1857388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情感美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431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故乡美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214446" y="1928802"/>
            <a:ext cx="10453718" cy="857256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zh-CN" altLang="en-US" sz="2400" dirty="0" smtClean="0"/>
              <a:t>③示例</a:t>
            </a:r>
            <a:r>
              <a:rPr lang="en-US" altLang="zh-CN" sz="2400" dirty="0" smtClean="0"/>
              <a:t>:“</a:t>
            </a:r>
            <a:r>
              <a:rPr lang="zh-CN" altLang="en-US" sz="2400" dirty="0" smtClean="0"/>
              <a:t>在小村里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一家的客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几乎也就是公共的。”村里的人纯朴好客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小朋友也因“我”的到来而从父母那里得到了减少工作的许可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陪“我”一起挖蚯蚓、钓鱼虾、放牛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充满童真之趣。在这临海的小村里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自然与人情融为一体</a:t>
            </a:r>
            <a:r>
              <a:rPr lang="en-US" altLang="zh-CN" sz="2400" dirty="0" smtClean="0"/>
              <a:t>,</a:t>
            </a:r>
            <a:r>
              <a:rPr lang="zh-CN" altLang="en-US" sz="2400" dirty="0" smtClean="0"/>
              <a:t>人情之质朴、淳厚如那里的山水一样令人沉醉、感动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143008" y="3929066"/>
            <a:ext cx="10453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④示例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作者笔下外祖母家的平桥村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,“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是一个离海边不远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极偏僻的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临河的小村庄”。这个偏远的海边小村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较少受世俗的浸染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更多地保留了自然的纯朴气质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是一方“净土”。那地方的山水令人陶醉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散发着江南泥土的芬芳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展现了一幅宁静、优美的画卷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有人提出双喜是坏孩子头</a:t>
            </a:r>
            <a:r>
              <a:rPr lang="en-US" dirty="0" smtClean="0"/>
              <a:t>,</a:t>
            </a:r>
            <a:r>
              <a:rPr lang="zh-CN" altLang="en-US" dirty="0" smtClean="0"/>
              <a:t>因为他带领大家偷豆</a:t>
            </a:r>
            <a:r>
              <a:rPr lang="en-US" dirty="0" smtClean="0"/>
              <a:t>,</a:t>
            </a:r>
            <a:r>
              <a:rPr lang="zh-CN" altLang="en-US" dirty="0" smtClean="0"/>
              <a:t>我们应如何看待孩子们偷豆的事。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偷的是自家的豆</a:t>
            </a:r>
            <a:r>
              <a:rPr lang="en-US" dirty="0" smtClean="0"/>
              <a:t>,</a:t>
            </a:r>
            <a:r>
              <a:rPr lang="zh-CN" altLang="en-US" dirty="0" smtClean="0"/>
              <a:t>请的客是公共的</a:t>
            </a:r>
            <a:r>
              <a:rPr lang="en-US" dirty="0" smtClean="0"/>
              <a:t>,</a:t>
            </a:r>
            <a:r>
              <a:rPr lang="zh-CN" altLang="en-US" dirty="0" smtClean="0"/>
              <a:t>偷豆请客</a:t>
            </a:r>
            <a:r>
              <a:rPr lang="en-US" dirty="0" smtClean="0"/>
              <a:t>,</a:t>
            </a:r>
            <a:r>
              <a:rPr lang="zh-CN" altLang="en-US" dirty="0" smtClean="0"/>
              <a:t>理所当然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从六一公公的话可以证明</a:t>
            </a:r>
            <a:r>
              <a:rPr lang="en-US" dirty="0" smtClean="0"/>
              <a:t>:“</a:t>
            </a:r>
            <a:r>
              <a:rPr lang="zh-CN" altLang="en-US" dirty="0" smtClean="0"/>
              <a:t>请客</a:t>
            </a:r>
            <a:r>
              <a:rPr lang="en-US" dirty="0" smtClean="0"/>
              <a:t>?——</a:t>
            </a:r>
            <a:r>
              <a:rPr lang="zh-CN" altLang="en-US" dirty="0" smtClean="0"/>
              <a:t>这是应该的。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六一公公还要送豆给客人尝尝。因此</a:t>
            </a:r>
            <a:r>
              <a:rPr lang="en-US" dirty="0" smtClean="0"/>
              <a:t>,</a:t>
            </a:r>
            <a:r>
              <a:rPr lang="zh-CN" altLang="en-US" dirty="0" smtClean="0"/>
              <a:t>这不算什么盗窃行为。而由此表现了孩子们的热情好客</a:t>
            </a:r>
            <a:r>
              <a:rPr lang="en-US" dirty="0" smtClean="0"/>
              <a:t>,</a:t>
            </a:r>
            <a:r>
              <a:rPr lang="zh-CN" altLang="en-US" dirty="0" smtClean="0"/>
              <a:t>纯朴善良</a:t>
            </a:r>
            <a:r>
              <a:rPr lang="en-US" dirty="0" smtClean="0"/>
              <a:t>,</a:t>
            </a:r>
            <a:r>
              <a:rPr lang="zh-CN" altLang="en-US" dirty="0" smtClean="0"/>
              <a:t>天真活泼。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2238348" y="2857496"/>
            <a:ext cx="8392230" cy="2857520"/>
            <a:chOff x="1952596" y="2714620"/>
            <a:chExt cx="8811842" cy="3000396"/>
          </a:xfrm>
        </p:grpSpPr>
        <p:pic>
          <p:nvPicPr>
            <p:cNvPr id="13" name="图片 12"/>
            <p:cNvPicPr/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952596" y="2714620"/>
              <a:ext cx="8811842" cy="30003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矩形 13"/>
            <p:cNvSpPr/>
            <p:nvPr/>
          </p:nvSpPr>
          <p:spPr>
            <a:xfrm>
              <a:off x="7167570" y="3643314"/>
              <a:ext cx="2857520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667636" y="4714884"/>
              <a:ext cx="2714644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将下面方框中人物的性格特点补充完整。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7810512" y="4714884"/>
            <a:ext cx="2357454" cy="571504"/>
          </a:xfrm>
        </p:spPr>
        <p:txBody>
          <a:bodyPr/>
          <a:lstStyle/>
          <a:p>
            <a:r>
              <a:rPr lang="zh-CN" altLang="en-US" sz="2000" dirty="0" smtClean="0"/>
              <a:t>宽厚、纯朴、善良</a:t>
            </a:r>
            <a:endParaRPr lang="zh-CN" altLang="en-US" sz="2000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7167570" y="3571876"/>
            <a:ext cx="328614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聪明、机灵、善解人意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pPr indent="0" algn="ctr"/>
            <a:r>
              <a:rPr lang="zh-CN" altLang="en-US" dirty="0" smtClean="0"/>
              <a:t>第 二课 时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2643182"/>
            <a:ext cx="1100145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分析人物描写和景物描写</a:t>
            </a:r>
            <a:r>
              <a:rPr lang="en-US" dirty="0" smtClean="0"/>
              <a:t>,</a:t>
            </a:r>
            <a:r>
              <a:rPr lang="zh-CN" altLang="en-US" dirty="0" smtClean="0"/>
              <a:t>体会文章的景色美、人性美、情感美。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38084" y="1142984"/>
            <a:ext cx="10358510" cy="785818"/>
          </a:xfrm>
        </p:spPr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景物描写的作用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交代时令</a:t>
            </a:r>
            <a:r>
              <a:rPr lang="en-US" dirty="0" smtClean="0"/>
              <a:t>(</a:t>
            </a:r>
            <a:r>
              <a:rPr lang="zh-CN" altLang="en-US" dirty="0" smtClean="0"/>
              <a:t>季节</a:t>
            </a:r>
            <a:r>
              <a:rPr lang="en-US" dirty="0" smtClean="0"/>
              <a:t>)</a:t>
            </a:r>
            <a:r>
              <a:rPr lang="zh-CN" altLang="en-US" dirty="0" smtClean="0"/>
              <a:t>、地点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渲染某种气氛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烘托人物心情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表现人物性格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推动情节发展</a:t>
            </a:r>
            <a:r>
              <a:rPr lang="en-US" dirty="0" smtClean="0"/>
              <a:t>;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为下文做铺垫。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1643050"/>
            <a:ext cx="10358510" cy="435771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文体知识扫描。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小说的三要素是</a:t>
            </a:r>
            <a:r>
              <a:rPr lang="zh-CN" altLang="en-US" u="sng" dirty="0" smtClean="0"/>
              <a:t>　人物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环境　</a:t>
            </a:r>
            <a:r>
              <a:rPr lang="zh-CN" altLang="en-US" dirty="0" smtClean="0"/>
              <a:t>、故事情节。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人物描写常见的方法有外貌描写、</a:t>
            </a:r>
            <a:r>
              <a:rPr lang="zh-CN" altLang="en-US" u="sng" dirty="0" smtClean="0"/>
              <a:t>　语言　</a:t>
            </a:r>
            <a:r>
              <a:rPr lang="zh-CN" altLang="en-US" dirty="0" smtClean="0"/>
              <a:t>描写、</a:t>
            </a:r>
            <a:r>
              <a:rPr lang="zh-CN" altLang="en-US" u="sng" dirty="0" smtClean="0"/>
              <a:t>　动作　</a:t>
            </a:r>
            <a:r>
              <a:rPr lang="zh-CN" altLang="en-US" dirty="0" smtClean="0"/>
              <a:t>描写、神态描写、</a:t>
            </a:r>
            <a:r>
              <a:rPr lang="zh-CN" altLang="en-US" u="sng" dirty="0" smtClean="0"/>
              <a:t>　心理　</a:t>
            </a:r>
            <a:r>
              <a:rPr lang="zh-CN" altLang="en-US" dirty="0" smtClean="0"/>
              <a:t>描写等。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环境描写包括</a:t>
            </a:r>
            <a:r>
              <a:rPr lang="zh-CN" altLang="en-US" u="sng" dirty="0" smtClean="0"/>
              <a:t>　自然　</a:t>
            </a:r>
            <a:r>
              <a:rPr lang="zh-CN" altLang="en-US" dirty="0" smtClean="0"/>
              <a:t>环境描写和社会环境描写。</a:t>
            </a:r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435771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7"/>
          <p:cNvSpPr txBox="1">
            <a:spLocks/>
          </p:cNvSpPr>
          <p:nvPr/>
        </p:nvSpPr>
        <p:spPr>
          <a:xfrm>
            <a:off x="6024562" y="2285992"/>
            <a:ext cx="350046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从百草园到三味书屋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2595538" y="30003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7"/>
          <p:cNvSpPr txBox="1">
            <a:spLocks/>
          </p:cNvSpPr>
          <p:nvPr/>
        </p:nvSpPr>
        <p:spPr>
          <a:xfrm>
            <a:off x="2747938" y="31527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2900338" y="33051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3052738" y="34575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描写方法判定。</a:t>
            </a:r>
          </a:p>
          <a:p>
            <a:r>
              <a:rPr lang="en-US" dirty="0" smtClean="0"/>
              <a:t>(1)“</a:t>
            </a:r>
            <a:r>
              <a:rPr lang="zh-CN" altLang="en-US" dirty="0" smtClean="0"/>
              <a:t>我写包票</a:t>
            </a:r>
            <a:r>
              <a:rPr lang="en-US" dirty="0" smtClean="0"/>
              <a:t>!</a:t>
            </a:r>
            <a:r>
              <a:rPr lang="zh-CN" altLang="en-US" dirty="0" smtClean="0"/>
              <a:t>船又大</a:t>
            </a:r>
            <a:r>
              <a:rPr lang="en-US" dirty="0" smtClean="0"/>
              <a:t>;</a:t>
            </a:r>
            <a:r>
              <a:rPr lang="zh-CN" altLang="en-US" dirty="0" smtClean="0"/>
              <a:t>迅哥儿向来不乱跑</a:t>
            </a:r>
            <a:r>
              <a:rPr lang="en-US" dirty="0" smtClean="0"/>
              <a:t>;</a:t>
            </a:r>
            <a:r>
              <a:rPr lang="zh-CN" altLang="en-US" dirty="0" smtClean="0"/>
              <a:t>我们又都是识水性的</a:t>
            </a:r>
            <a:r>
              <a:rPr lang="en-US" dirty="0" smtClean="0"/>
              <a:t>!” (</a:t>
            </a:r>
            <a:r>
              <a:rPr lang="zh-CN" altLang="en-US" dirty="0" smtClean="0"/>
              <a:t>语言描写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我的很重的心忽而轻松了</a:t>
            </a:r>
            <a:r>
              <a:rPr lang="en-US" dirty="0" smtClean="0"/>
              <a:t>,</a:t>
            </a:r>
            <a:r>
              <a:rPr lang="zh-CN" altLang="en-US" dirty="0" smtClean="0"/>
              <a:t>身体也似乎舒展到说不出的大。</a:t>
            </a:r>
            <a:r>
              <a:rPr lang="en-US" dirty="0" smtClean="0"/>
              <a:t> (</a:t>
            </a:r>
            <a:r>
              <a:rPr lang="zh-CN" altLang="en-US" dirty="0" smtClean="0"/>
              <a:t>心理描写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他于是往来的摸了一回</a:t>
            </a:r>
            <a:r>
              <a:rPr lang="en-US" dirty="0" smtClean="0"/>
              <a:t>,</a:t>
            </a:r>
            <a:r>
              <a:rPr lang="zh-CN" altLang="en-US" dirty="0" smtClean="0"/>
              <a:t>直起身来说道</a:t>
            </a:r>
            <a:r>
              <a:rPr lang="en-US" dirty="0" smtClean="0"/>
              <a:t>,“</a:t>
            </a:r>
            <a:r>
              <a:rPr lang="zh-CN" altLang="en-US" dirty="0" smtClean="0"/>
              <a:t>偷我们的罢</a:t>
            </a:r>
            <a:r>
              <a:rPr lang="en-US" dirty="0" smtClean="0"/>
              <a:t>,</a:t>
            </a:r>
            <a:r>
              <a:rPr lang="zh-CN" altLang="en-US" dirty="0" smtClean="0"/>
              <a:t>我们的大得多呢。</a:t>
            </a:r>
            <a:r>
              <a:rPr lang="en-US" dirty="0" smtClean="0"/>
              <a:t>” (</a:t>
            </a:r>
            <a:r>
              <a:rPr lang="zh-CN" altLang="en-US" dirty="0" smtClean="0"/>
              <a:t>语言描写、动作描写</a:t>
            </a:r>
            <a:r>
              <a:rPr lang="en-US" dirty="0" smtClean="0"/>
              <a:t>)</a:t>
            </a:r>
            <a:endParaRPr lang="zh-CN" altLang="en-US" dirty="0" smtClean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167042" y="1643050"/>
            <a:ext cx="1571636" cy="857256"/>
          </a:xfrm>
        </p:spPr>
        <p:txBody>
          <a:bodyPr/>
          <a:lstStyle/>
          <a:p>
            <a:r>
              <a:rPr lang="zh-CN" altLang="en-US" dirty="0" smtClean="0"/>
              <a:t>周树人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6024562" y="2285992"/>
            <a:ext cx="350046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从百草园到三味书屋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2595538" y="30003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2" name="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16" y="3214686"/>
            <a:ext cx="2668696" cy="2762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文本知识链接。</a:t>
            </a:r>
          </a:p>
          <a:p>
            <a:r>
              <a:rPr lang="zh-CN" altLang="en-US" dirty="0" smtClean="0"/>
              <a:t>本文作者塑造了一群纯朴可爱的农家孩童形象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zh-CN" altLang="en-US" u="sng" dirty="0" smtClean="0"/>
              <a:t>　双喜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阿发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桂生　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这些小伙伴</a:t>
            </a:r>
            <a:r>
              <a:rPr lang="zh-CN" altLang="en-US" u="sng" dirty="0" smtClean="0"/>
              <a:t>　纯朴、善良、热情好客　</a:t>
            </a:r>
            <a:r>
              <a:rPr lang="en-US" dirty="0" smtClean="0"/>
              <a:t>(</a:t>
            </a:r>
            <a:r>
              <a:rPr lang="zh-CN" altLang="en-US" dirty="0" smtClean="0"/>
              <a:t>填写人物性格、品质等</a:t>
            </a:r>
            <a:r>
              <a:rPr lang="en-US" dirty="0" smtClean="0"/>
              <a:t>),</a:t>
            </a:r>
            <a:r>
              <a:rPr lang="zh-CN" altLang="en-US" dirty="0" smtClean="0"/>
              <a:t>处处折射出人性美。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2500306"/>
            <a:ext cx="2000264" cy="857256"/>
          </a:xfrm>
        </p:spPr>
        <p:txBody>
          <a:bodyPr/>
          <a:lstStyle/>
          <a:p>
            <a:pPr indent="0"/>
            <a:r>
              <a:rPr lang="en-US" altLang="zh-CN" dirty="0" smtClean="0"/>
              <a:t>C</a:t>
            </a:r>
            <a:r>
              <a:rPr lang="zh-CN" altLang="en-US" dirty="0" smtClean="0"/>
              <a:t>　</a:t>
            </a:r>
            <a:r>
              <a:rPr lang="en-US" altLang="zh-CN" dirty="0" err="1" smtClean="0"/>
              <a:t>dàn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09588" y="3714752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xù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1166778" y="5143512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cuān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赏读人物描写</a:t>
            </a:r>
            <a:r>
              <a:rPr lang="en-US" dirty="0" smtClean="0"/>
              <a:t>,</a:t>
            </a:r>
            <a:r>
              <a:rPr lang="zh-CN" altLang="en-US" dirty="0" smtClean="0"/>
              <a:t>体会民风民俗。</a:t>
            </a:r>
          </a:p>
          <a:p>
            <a:r>
              <a:rPr lang="zh-CN" altLang="en-US" dirty="0" smtClean="0"/>
              <a:t>小组讨论</a:t>
            </a:r>
            <a:r>
              <a:rPr lang="en-US" dirty="0" smtClean="0"/>
              <a:t>,</a:t>
            </a:r>
            <a:r>
              <a:rPr lang="zh-CN" altLang="en-US" dirty="0" smtClean="0"/>
              <a:t>你最喜欢文中的哪个人物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715700" cy="857256"/>
          </a:xfrm>
        </p:spPr>
        <p:txBody>
          <a:bodyPr/>
          <a:lstStyle/>
          <a:p>
            <a:r>
              <a:rPr lang="en-US" dirty="0" err="1" smtClean="0"/>
              <a:t>你可以这样说:我喜欢的人物是</a:t>
            </a:r>
            <a:r>
              <a:rPr lang="en-US" u="sng" dirty="0" smtClean="0"/>
              <a:t>　　　　</a:t>
            </a:r>
            <a:r>
              <a:rPr lang="en-US" dirty="0" smtClean="0"/>
              <a:t>,</a:t>
            </a:r>
            <a:r>
              <a:rPr lang="en-US" dirty="0" err="1" smtClean="0"/>
              <a:t>因为</a:t>
            </a:r>
            <a:r>
              <a:rPr lang="en-US" u="sng" dirty="0" smtClean="0"/>
              <a:t>　　　　　　</a:t>
            </a:r>
            <a:r>
              <a:rPr lang="en-US" dirty="0" smtClean="0"/>
              <a:t>(</a:t>
            </a:r>
            <a:r>
              <a:rPr lang="en-US" dirty="0" err="1" smtClean="0"/>
              <a:t>概括人物性格</a:t>
            </a:r>
            <a:r>
              <a:rPr lang="en-US" dirty="0" smtClean="0"/>
              <a:t>)。</a:t>
            </a:r>
            <a:r>
              <a:rPr lang="en-US" dirty="0" err="1" smtClean="0"/>
              <a:t>比如</a:t>
            </a:r>
            <a:r>
              <a:rPr lang="en-US" u="sng" dirty="0" smtClean="0"/>
              <a:t>　　　　　　</a:t>
            </a:r>
            <a:r>
              <a:rPr lang="en-US" dirty="0" smtClean="0"/>
              <a:t>(</a:t>
            </a:r>
            <a:r>
              <a:rPr lang="en-US" dirty="0" err="1" smtClean="0"/>
              <a:t>举文中人物表现的原句</a:t>
            </a:r>
            <a:r>
              <a:rPr lang="en-US" dirty="0" smtClean="0"/>
              <a:t>)。</a:t>
            </a:r>
          </a:p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我喜欢的人物是双喜</a:t>
            </a:r>
            <a:r>
              <a:rPr lang="en-US" dirty="0" smtClean="0"/>
              <a:t>,</a:t>
            </a:r>
            <a:r>
              <a:rPr lang="zh-CN" altLang="en-US" dirty="0" smtClean="0"/>
              <a:t>因为双喜是一个聪明、机灵、善解人意</a:t>
            </a:r>
            <a:r>
              <a:rPr lang="en-US" dirty="0" smtClean="0"/>
              <a:t>,</a:t>
            </a:r>
            <a:r>
              <a:rPr lang="zh-CN" altLang="en-US" dirty="0" smtClean="0"/>
              <a:t>考虑周到</a:t>
            </a:r>
            <a:r>
              <a:rPr lang="en-US" dirty="0" smtClean="0"/>
              <a:t>,</a:t>
            </a:r>
            <a:r>
              <a:rPr lang="zh-CN" altLang="en-US" dirty="0" smtClean="0"/>
              <a:t>办事果断的好孩子。比如当我看社戏受到波折时</a:t>
            </a:r>
            <a:r>
              <a:rPr lang="en-US" dirty="0" smtClean="0"/>
              <a:t>,“</a:t>
            </a:r>
            <a:r>
              <a:rPr lang="zh-CN" altLang="en-US" dirty="0" smtClean="0"/>
              <a:t>忽然间</a:t>
            </a:r>
            <a:r>
              <a:rPr lang="en-US" dirty="0" smtClean="0"/>
              <a:t>,</a:t>
            </a:r>
            <a:r>
              <a:rPr lang="zh-CN" altLang="en-US" dirty="0" smtClean="0"/>
              <a:t>一个最聪明的双喜大悟似的提议了</a:t>
            </a:r>
            <a:r>
              <a:rPr lang="en-US" dirty="0" smtClean="0"/>
              <a:t>,</a:t>
            </a:r>
            <a:r>
              <a:rPr lang="zh-CN" altLang="en-US" dirty="0" smtClean="0"/>
              <a:t>他说</a:t>
            </a:r>
            <a:r>
              <a:rPr lang="en-US" dirty="0" smtClean="0"/>
              <a:t>,‘</a:t>
            </a:r>
            <a:r>
              <a:rPr lang="zh-CN" altLang="en-US" dirty="0" smtClean="0"/>
              <a:t>大船</a:t>
            </a:r>
            <a:r>
              <a:rPr lang="en-US" dirty="0" smtClean="0"/>
              <a:t>?</a:t>
            </a:r>
            <a:r>
              <a:rPr lang="zh-CN" altLang="en-US" dirty="0" smtClean="0"/>
              <a:t>八叔的航船不是回来了么</a:t>
            </a:r>
            <a:r>
              <a:rPr lang="en-US" dirty="0" smtClean="0"/>
              <a:t>?’”——</a:t>
            </a:r>
            <a:r>
              <a:rPr lang="zh-CN" altLang="en-US" dirty="0" smtClean="0"/>
              <a:t>表现双喜的聪明。</a:t>
            </a:r>
          </a:p>
          <a:p>
            <a:r>
              <a:rPr lang="zh-CN" altLang="en-US" dirty="0" smtClean="0"/>
              <a:t>当外祖母担心都是孩子们</a:t>
            </a:r>
            <a:r>
              <a:rPr lang="en-US" dirty="0" smtClean="0"/>
              <a:t>,</a:t>
            </a:r>
            <a:r>
              <a:rPr lang="zh-CN" altLang="en-US" dirty="0" smtClean="0"/>
              <a:t>不可靠时</a:t>
            </a:r>
            <a:r>
              <a:rPr lang="en-US" dirty="0" smtClean="0"/>
              <a:t>,“</a:t>
            </a:r>
            <a:r>
              <a:rPr lang="zh-CN" altLang="en-US" dirty="0" smtClean="0"/>
              <a:t>双喜可又看出底细来了</a:t>
            </a:r>
            <a:r>
              <a:rPr lang="en-US" dirty="0" smtClean="0"/>
              <a:t>,</a:t>
            </a:r>
            <a:r>
              <a:rPr lang="zh-CN" altLang="en-US" dirty="0" smtClean="0"/>
              <a:t>便又大声说道</a:t>
            </a:r>
            <a:r>
              <a:rPr lang="en-US" dirty="0" smtClean="0"/>
              <a:t>,‘</a:t>
            </a:r>
            <a:r>
              <a:rPr lang="zh-CN" altLang="en-US" dirty="0" smtClean="0"/>
              <a:t>我写包票</a:t>
            </a:r>
            <a:r>
              <a:rPr lang="en-US" dirty="0" smtClean="0"/>
              <a:t>!</a:t>
            </a:r>
            <a:r>
              <a:rPr lang="zh-CN" altLang="en-US" dirty="0" smtClean="0"/>
              <a:t>船又大</a:t>
            </a:r>
            <a:r>
              <a:rPr lang="en-US" dirty="0" smtClean="0"/>
              <a:t>;</a:t>
            </a:r>
            <a:r>
              <a:rPr lang="zh-CN" altLang="en-US" dirty="0" smtClean="0"/>
              <a:t>迅哥儿向来不乱跑</a:t>
            </a:r>
            <a:r>
              <a:rPr lang="en-US" dirty="0" smtClean="0"/>
              <a:t>;</a:t>
            </a:r>
            <a:r>
              <a:rPr lang="zh-CN" altLang="en-US" dirty="0" smtClean="0"/>
              <a:t>我们又都是识水性的</a:t>
            </a:r>
            <a:r>
              <a:rPr lang="en-US" dirty="0" smtClean="0"/>
              <a:t>!’”——</a:t>
            </a:r>
            <a:r>
              <a:rPr lang="zh-CN" altLang="en-US" dirty="0" smtClean="0"/>
              <a:t>表现双喜反应灵敏</a:t>
            </a:r>
            <a:r>
              <a:rPr lang="en-US" dirty="0" smtClean="0"/>
              <a:t>,</a:t>
            </a:r>
            <a:r>
              <a:rPr lang="zh-CN" altLang="en-US" dirty="0" smtClean="0"/>
              <a:t>考虑周到</a:t>
            </a:r>
            <a:r>
              <a:rPr lang="en-US" dirty="0" smtClean="0"/>
              <a:t>,</a:t>
            </a:r>
            <a:r>
              <a:rPr lang="zh-CN" altLang="en-US" dirty="0" smtClean="0"/>
              <a:t>善解人意</a:t>
            </a:r>
            <a:r>
              <a:rPr lang="en-US" dirty="0" smtClean="0"/>
              <a:t>,</a:t>
            </a:r>
            <a:r>
              <a:rPr lang="zh-CN" altLang="en-US" dirty="0" smtClean="0"/>
              <a:t>办事果断。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再如</a:t>
            </a:r>
            <a:r>
              <a:rPr lang="en-US" dirty="0" smtClean="0"/>
              <a:t>:</a:t>
            </a:r>
            <a:r>
              <a:rPr lang="zh-CN" altLang="en-US" dirty="0" smtClean="0"/>
              <a:t>双喜回答六一公公的问话</a:t>
            </a:r>
            <a:r>
              <a:rPr lang="en-US" dirty="0" smtClean="0"/>
              <a:t>“</a:t>
            </a:r>
            <a:r>
              <a:rPr lang="zh-CN" altLang="en-US" dirty="0" smtClean="0"/>
              <a:t>是的。我们请客。我们当初还不要你的呢。你看</a:t>
            </a:r>
            <a:r>
              <a:rPr lang="en-US" dirty="0" smtClean="0"/>
              <a:t>,</a:t>
            </a:r>
            <a:r>
              <a:rPr lang="zh-CN" altLang="en-US" dirty="0" smtClean="0"/>
              <a:t>你把我的虾吓跑了</a:t>
            </a:r>
            <a:r>
              <a:rPr lang="en-US" dirty="0" smtClean="0"/>
              <a:t>!”——</a:t>
            </a:r>
            <a:r>
              <a:rPr lang="zh-CN" altLang="en-US" dirty="0" smtClean="0"/>
              <a:t>表现双喜反应灵敏。</a:t>
            </a:r>
          </a:p>
          <a:p>
            <a:r>
              <a:rPr lang="en-US" dirty="0" smtClean="0"/>
              <a:t>……</a:t>
            </a:r>
            <a:endParaRPr lang="zh-CN" altLang="en-US" dirty="0" smtClean="0"/>
          </a:p>
          <a:p>
            <a:r>
              <a:rPr lang="zh-CN" altLang="en-US" dirty="0" smtClean="0"/>
              <a:t>示例二</a:t>
            </a:r>
            <a:r>
              <a:rPr lang="en-US" dirty="0" smtClean="0"/>
              <a:t>:</a:t>
            </a:r>
            <a:r>
              <a:rPr lang="zh-CN" altLang="en-US" dirty="0" smtClean="0"/>
              <a:t>我喜欢的人物是阿发</a:t>
            </a:r>
            <a:r>
              <a:rPr lang="en-US" dirty="0" smtClean="0"/>
              <a:t>,</a:t>
            </a:r>
            <a:r>
              <a:rPr lang="zh-CN" altLang="en-US" dirty="0" smtClean="0"/>
              <a:t>因为阿发纯朴、善良、无私。比如在归航偷豆时</a:t>
            </a:r>
            <a:r>
              <a:rPr lang="en-US" dirty="0" smtClean="0"/>
              <a:t>,“</a:t>
            </a:r>
            <a:r>
              <a:rPr lang="zh-CN" altLang="en-US" dirty="0" smtClean="0"/>
              <a:t>阿发一面跳</a:t>
            </a:r>
            <a:r>
              <a:rPr lang="en-US" dirty="0" smtClean="0"/>
              <a:t>,</a:t>
            </a:r>
            <a:r>
              <a:rPr lang="zh-CN" altLang="en-US" dirty="0" smtClean="0"/>
              <a:t>一面说道</a:t>
            </a:r>
            <a:r>
              <a:rPr lang="en-US" dirty="0" smtClean="0"/>
              <a:t>,‘</a:t>
            </a:r>
            <a:r>
              <a:rPr lang="zh-CN" altLang="en-US" dirty="0" smtClean="0"/>
              <a:t>且慢</a:t>
            </a:r>
            <a:r>
              <a:rPr lang="en-US" dirty="0" smtClean="0"/>
              <a:t>,</a:t>
            </a:r>
            <a:r>
              <a:rPr lang="zh-CN" altLang="en-US" dirty="0" smtClean="0"/>
              <a:t>让我来看一看罢</a:t>
            </a:r>
            <a:r>
              <a:rPr lang="en-US" dirty="0" smtClean="0"/>
              <a:t>,’”</a:t>
            </a:r>
            <a:r>
              <a:rPr lang="zh-CN" altLang="en-US" dirty="0" smtClean="0"/>
              <a:t>他于是往来的摸了一回</a:t>
            </a:r>
            <a:r>
              <a:rPr lang="en-US" dirty="0" smtClean="0"/>
              <a:t>,</a:t>
            </a:r>
            <a:r>
              <a:rPr lang="zh-CN" altLang="en-US" dirty="0" smtClean="0"/>
              <a:t>直起身来说道</a:t>
            </a:r>
            <a:r>
              <a:rPr lang="en-US" dirty="0" smtClean="0"/>
              <a:t>,“‘</a:t>
            </a:r>
            <a:r>
              <a:rPr lang="zh-CN" altLang="en-US" dirty="0" smtClean="0"/>
              <a:t>偷我们的罢</a:t>
            </a:r>
            <a:r>
              <a:rPr lang="en-US" dirty="0" smtClean="0"/>
              <a:t>,</a:t>
            </a:r>
            <a:r>
              <a:rPr lang="zh-CN" altLang="en-US" dirty="0" smtClean="0"/>
              <a:t>我们的大得多呢。</a:t>
            </a:r>
            <a:r>
              <a:rPr lang="en-US" dirty="0" smtClean="0"/>
              <a:t>’”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2488</TotalTime>
  <Words>1373</Words>
  <Application>Microsoft Office PowerPoint</Application>
  <PresentationFormat>自定义</PresentationFormat>
  <Paragraphs>101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597</cp:revision>
  <dcterms:created xsi:type="dcterms:W3CDTF">2017-02-11T06:33:00Z</dcterms:created>
  <dcterms:modified xsi:type="dcterms:W3CDTF">2019-12-26T06:31:21Z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