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Default Extension="png" ContentType="image/png"/>
  <Override PartName="/ppt/slideLayouts/slideLayout7.xml" ContentType="application/vnd.openxmlformats-officedocument.presentationml.slideLayout+xml"/>
  <Override PartName="/ppt/theme/theme4.xml" ContentType="application/vnd.openxmlformats-officedocument.theme+xml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howSpecialPlsOnTitleSld="0" saveSubsetFonts="1">
  <p:sldMasterIdLst>
    <p:sldMasterId id="2147483649" r:id="rId1"/>
    <p:sldMasterId id="2147483673" r:id="rId2"/>
  </p:sldMasterIdLst>
  <p:notesMasterIdLst>
    <p:notesMasterId r:id="rId22"/>
  </p:notesMasterIdLst>
  <p:handoutMasterIdLst>
    <p:handoutMasterId r:id="rId23"/>
  </p:handoutMasterIdLst>
  <p:sldIdLst>
    <p:sldId id="371" r:id="rId3"/>
    <p:sldId id="429" r:id="rId4"/>
    <p:sldId id="444" r:id="rId5"/>
    <p:sldId id="428" r:id="rId6"/>
    <p:sldId id="445" r:id="rId7"/>
    <p:sldId id="443" r:id="rId8"/>
    <p:sldId id="498" r:id="rId9"/>
    <p:sldId id="505" r:id="rId10"/>
    <p:sldId id="397" r:id="rId11"/>
    <p:sldId id="493" r:id="rId12"/>
    <p:sldId id="503" r:id="rId13"/>
    <p:sldId id="494" r:id="rId14"/>
    <p:sldId id="480" r:id="rId15"/>
    <p:sldId id="492" r:id="rId16"/>
    <p:sldId id="477" r:id="rId17"/>
    <p:sldId id="506" r:id="rId18"/>
    <p:sldId id="453" r:id="rId19"/>
    <p:sldId id="476" r:id="rId20"/>
    <p:sldId id="395" r:id="rId21"/>
  </p:sldIdLst>
  <p:sldSz cx="12192000" cy="6858000"/>
  <p:notesSz cx="6858000" cy="9144000"/>
  <p:defaultTextStyle>
    <a:defPPr>
      <a:defRPr lang="zh-CN"/>
    </a:defPPr>
    <a:lvl1pPr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1pPr>
    <a:lvl2pPr marL="4572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2pPr>
    <a:lvl3pPr marL="9144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3pPr>
    <a:lvl4pPr marL="13716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4pPr>
    <a:lvl5pPr marL="1828800" algn="l" rtl="0" fontAlgn="base">
      <a:spcBef>
        <a:spcPct val="0"/>
      </a:spcBef>
      <a:spcAft>
        <a:spcPct val="0"/>
      </a:spcAft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5pPr>
    <a:lvl6pPr marL="22860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6pPr>
    <a:lvl7pPr marL="27432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7pPr>
    <a:lvl8pPr marL="32004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8pPr>
    <a:lvl9pPr marL="3657600" algn="l" defTabSz="914400" rtl="0" eaLnBrk="1" latinLnBrk="0" hangingPunct="1">
      <a:defRPr sz="2200" b="1" kern="1200">
        <a:solidFill>
          <a:srgbClr val="000000"/>
        </a:solidFill>
        <a:latin typeface="Times New Roman" pitchFamily="18" charset="0"/>
        <a:ea typeface="微软雅黑" pitchFamily="34" charset="-122"/>
        <a:cs typeface="+mn-cs"/>
      </a:defRPr>
    </a:lvl9pPr>
  </p:defaultTextStyle>
  <p:extLst>
    <p:ext uri="{EFAFB233-063F-42B5-8137-9DF3F51BA10A}">
      <p15:sldGuideLst xmlns="" xmlns:p15="http://schemas.microsoft.com/office/powerpoint/2012/main">
        <p15:guide id="1" orient="horz" pos="2205">
          <p15:clr>
            <a:srgbClr val="A4A3A4"/>
          </p15:clr>
        </p15:guide>
        <p15:guide id="2" pos="3840">
          <p15:clr>
            <a:srgbClr val="A4A3A4"/>
          </p15:clr>
        </p15:guide>
      </p15:sldGuideLst>
    </p:ext>
    <p:ext uri="{2D200454-40CA-4A62-9FC3-DE9A4176ACB9}">
      <p15:notesGuideLst xmlns=""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useTimings="0">
    <p:present/>
    <p:sldAll/>
    <p:penClr>
      <a:srgbClr val="FF0000"/>
    </p:penClr>
    <p:extLst>
      <p:ext uri="{EC167BDD-8182-4AB7-AECC-EB403E3ABB37}">
        <p14:laserClr xmlns="" xmlns:p14="http://schemas.microsoft.com/office/powerpoint/2010/main">
          <a:srgbClr val="FF0000"/>
        </p14:laserClr>
      </p:ext>
      <p:ext uri="{2FDB2607-1784-4EEB-B798-7EB5836EED8A}">
        <p14:showMediaCtrls xmlns="" xmlns:p14="http://schemas.microsoft.com/office/powerpoint/2010/main" val="1"/>
      </p:ext>
    </p:extLst>
  </p:showPr>
  <p:clrMru>
    <a:srgbClr val="0000FF"/>
    <a:srgbClr val="FFFFFF"/>
    <a:srgbClr val="B608C8"/>
    <a:srgbClr val="EE8012"/>
    <a:srgbClr val="EB9415"/>
    <a:srgbClr val="35CBC4"/>
    <a:srgbClr val="558335"/>
    <a:srgbClr val="EB6FC8"/>
    <a:srgbClr val="000000"/>
    <a:srgbClr val="C9C9C9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  <p:ext uri="{FD5EFAAD-0ECE-453E-9831-46B23BE46B34}">
      <p15:chartTrackingRefBased xmlns=""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度样式 2 - 强调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18603FDC-E32A-4AB5-989C-0864C3EAD2B8}" styleName="主题样式 2 - 强调 2">
    <a:tblBg>
      <a:fillRef idx="3">
        <a:schemeClr val="accent2"/>
      </a:fillRef>
      <a:effectRef idx="3">
        <a:schemeClr val="accent2"/>
      </a:effectRef>
    </a:tblBg>
    <a:wholeTbl>
      <a:tcTxStyle>
        <a:fontRef idx="minor">
          <a:scrgbClr r="0" g="0" b="0"/>
        </a:fontRef>
        <a:schemeClr val="lt1"/>
      </a:tcTxStyle>
      <a:tcStyle>
        <a:tcBdr>
          <a:left>
            <a:lnRef idx="1">
              <a:schemeClr val="accent2">
                <a:tint val="50000"/>
              </a:schemeClr>
            </a:lnRef>
          </a:left>
          <a:right>
            <a:lnRef idx="1">
              <a:schemeClr val="accent2">
                <a:tint val="50000"/>
              </a:schemeClr>
            </a:lnRef>
          </a:right>
          <a:top>
            <a:lnRef idx="1">
              <a:schemeClr val="accent2">
                <a:tint val="50000"/>
              </a:schemeClr>
            </a:lnRef>
          </a:top>
          <a:bottom>
            <a:lnRef idx="1">
              <a:schemeClr val="accent2">
                <a:tint val="50000"/>
              </a:schemeClr>
            </a:lnRef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lt1">
              <a:alpha val="20000"/>
            </a:schemeClr>
          </a:solidFill>
        </a:fill>
      </a:tcStyle>
    </a:band1H>
    <a:band1V>
      <a:tcStyle>
        <a:tcBdr/>
        <a:fill>
          <a:solidFill>
            <a:schemeClr val="lt1">
              <a:alpha val="20000"/>
            </a:schemeClr>
          </a:solidFill>
        </a:fill>
      </a:tcStyle>
    </a:band1V>
    <a:lastCol>
      <a:tcTxStyle b="on"/>
      <a:tcStyle>
        <a:tcBdr>
          <a:left>
            <a:lnRef idx="2">
              <a:schemeClr val="lt1"/>
            </a:lnRef>
          </a:left>
        </a:tcBdr>
      </a:tcStyle>
    </a:lastCol>
    <a:firstCol>
      <a:tcTxStyle b="on"/>
      <a:tcStyle>
        <a:tcBdr>
          <a:right>
            <a:lnRef idx="2">
              <a:schemeClr val="lt1"/>
            </a:lnRef>
          </a:right>
        </a:tcBdr>
      </a:tcStyle>
    </a:firstCol>
    <a:lastRow>
      <a:tcTxStyle b="on"/>
      <a:tcStyle>
        <a:tcBdr>
          <a:top>
            <a:lnRef idx="2">
              <a:schemeClr val="lt1"/>
            </a:lnRef>
          </a:top>
        </a:tcBdr>
        <a:fill>
          <a:noFill/>
        </a:fill>
      </a:tcStyle>
    </a:lastRow>
    <a:seCell>
      <a:tcStyle>
        <a:tcBdr>
          <a:left>
            <a:ln>
              <a:noFill/>
            </a:ln>
          </a:left>
          <a:top>
            <a:ln>
              <a:noFill/>
            </a:ln>
          </a:top>
        </a:tcBdr>
      </a:tcStyle>
    </a:seCell>
    <a:swCell>
      <a:tcStyle>
        <a:tcBdr>
          <a:right>
            <a:ln>
              <a:noFill/>
            </a:ln>
          </a:right>
          <a:top>
            <a:ln>
              <a:noFill/>
            </a:ln>
          </a:top>
        </a:tcBdr>
      </a:tcStyle>
    </a:swCell>
    <a:firstRow>
      <a:tcTxStyle b="on"/>
      <a:tcStyle>
        <a:tcBdr>
          <a:bottom>
            <a:lnRef idx="3">
              <a:schemeClr val="lt1"/>
            </a:lnRef>
          </a:bottom>
        </a:tcBdr>
        <a:fill>
          <a:noFill/>
        </a:fill>
      </a:tcStyle>
    </a:firstRow>
    <a:neCell>
      <a:tcStyle>
        <a:tcBdr>
          <a:bottom>
            <a:ln>
              <a:noFill/>
            </a:ln>
          </a:bottom>
        </a:tcBdr>
      </a:tcStyle>
    </a:neCell>
  </a:tblStyle>
  <a:tblStyle styleId="{7DF18680-E054-41AD-8BC1-D1AEF772440D}" styleName="中度样式 2 - 强调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354" autoAdjust="0"/>
    <p:restoredTop sz="98795" autoAdjust="0"/>
  </p:normalViewPr>
  <p:slideViewPr>
    <p:cSldViewPr>
      <p:cViewPr varScale="1">
        <p:scale>
          <a:sx n="56" d="100"/>
          <a:sy n="56" d="100"/>
        </p:scale>
        <p:origin x="-78" y="-708"/>
      </p:cViewPr>
      <p:guideLst>
        <p:guide orient="horz" pos="2205"/>
        <p:guide pos="3840"/>
      </p:guideLst>
    </p:cSldViewPr>
  </p:slideViewPr>
  <p:outlineViewPr>
    <p:cViewPr>
      <p:scale>
        <a:sx n="33" d="100"/>
        <a:sy n="33" d="100"/>
      </p:scale>
      <p:origin x="0" y="9438"/>
    </p:cViewPr>
  </p:outlin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41" d="100"/>
          <a:sy n="41" d="100"/>
        </p:scale>
        <p:origin x="-1782" y="-114"/>
      </p:cViewPr>
      <p:guideLst>
        <p:guide orient="horz" pos="2880"/>
        <p:guide pos="2160"/>
      </p:guideLst>
    </p:cSldViewPr>
  </p:notes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theme" Target="theme/theme1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presProps" Target="presProps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handoutMaster" Target="handoutMasters/handoutMaster1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notesMaster" Target="notesMasters/notesMaster1.xml"/><Relationship Id="rId27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4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367A1F79-9674-45EB-B8A6-1351A6753A23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4A824B8-E200-4359-8853-E0F6A88E97BD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A6695BAE-1F34-42A7-8D3E-D1B8CD91B1BA}" type="datetimeFigureOut">
              <a:rPr lang="zh-CN" altLang="en-US"/>
              <a:pPr>
                <a:defRPr/>
              </a:pPr>
              <a:t>2019/12/27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lvl="0"/>
            <a:endParaRPr lang="zh-CN" altLang="en-US" noProof="0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noProof="0"/>
              <a:t>单击此处编辑母版文本样式</a:t>
            </a:r>
          </a:p>
          <a:p>
            <a:pPr lvl="1"/>
            <a:r>
              <a:rPr lang="zh-CN" altLang="en-US" noProof="0"/>
              <a:t>第二级</a:t>
            </a:r>
          </a:p>
          <a:p>
            <a:pPr lvl="2"/>
            <a:r>
              <a:rPr lang="zh-CN" altLang="en-US" noProof="0"/>
              <a:t>第三级</a:t>
            </a:r>
          </a:p>
          <a:p>
            <a:pPr lvl="3"/>
            <a:r>
              <a:rPr lang="zh-CN" altLang="en-US" noProof="0"/>
              <a:t>第四级</a:t>
            </a:r>
          </a:p>
          <a:p>
            <a:pPr lvl="4"/>
            <a:r>
              <a:rPr lang="zh-CN" altLang="en-US" noProof="0"/>
              <a:t>第五级</a:t>
            </a:r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 fontAlgn="auto">
              <a:spcBef>
                <a:spcPts val="0"/>
              </a:spcBef>
              <a:spcAft>
                <a:spcPts val="0"/>
              </a:spcAft>
              <a:defRPr sz="1200" b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 fontAlgn="auto">
              <a:spcBef>
                <a:spcPts val="0"/>
              </a:spcBef>
              <a:spcAft>
                <a:spcPts val="0"/>
              </a:spcAft>
              <a:defRPr sz="1200" b="0" smtClean="0">
                <a:solidFill>
                  <a:schemeClr val="tx1"/>
                </a:solidFill>
                <a:latin typeface="+mn-lt"/>
                <a:ea typeface="+mn-ea"/>
              </a:defRPr>
            </a:lvl1pPr>
          </a:lstStyle>
          <a:p>
            <a:pPr>
              <a:defRPr/>
            </a:pPr>
            <a:fld id="{751922F9-717D-48C6-9265-54BFA63D79CE}" type="slidenum">
              <a:rPr lang="zh-CN" altLang="en-US"/>
              <a:pPr>
                <a:defRPr/>
              </a:pPr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CN" altLang="en-US" dirty="0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pPr>
              <a:defRPr/>
            </a:pPr>
            <a:fld id="{751922F9-717D-48C6-9265-54BFA63D79CE}" type="slidenum">
              <a:rPr lang="zh-CN" altLang="en-US" smtClean="0"/>
              <a:pPr>
                <a:defRPr/>
              </a:pPr>
              <a:t>5</a:t>
            </a:fld>
            <a:endParaRPr lang="zh-CN" altLang="en-US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6018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86019" name="备注占位符 2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endParaRPr lang="zh-CN" altLang="en-US"/>
          </a:p>
        </p:txBody>
      </p:sp>
      <p:sp>
        <p:nvSpPr>
          <p:cNvPr id="86020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ln>
            <a:miter lim="800000"/>
            <a:headEnd/>
            <a:tailEnd/>
          </a:ln>
        </p:spPr>
        <p:txBody>
          <a:bodyPr wrap="square" numCol="1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fld id="{14CAB7FD-21D3-41BA-B92E-E96B567A9861}" type="slidenum">
              <a:rPr lang="zh-CN" altLang="en-US"/>
              <a:pPr fontAlgn="base">
                <a:spcBef>
                  <a:spcPct val="0"/>
                </a:spcBef>
                <a:spcAft>
                  <a:spcPct val="0"/>
                </a:spcAft>
              </a:pPr>
              <a:t>19</a:t>
            </a:fld>
            <a:endParaRPr lang="en-US" altLang="zh-CN"/>
          </a:p>
        </p:txBody>
      </p:sp>
    </p:spTree>
    <p:extLst>
      <p:ext uri="{BB962C8B-B14F-4D97-AF65-F5344CB8AC3E}">
        <p14:creationId xmlns="" xmlns:p14="http://schemas.microsoft.com/office/powerpoint/2010/main" val="353928800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  <p:transition spd="slow"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07167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="" xmlns:p14="http://schemas.microsoft.com/office/powerpoint/2010/main" val="114890478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4643470"/>
          </a:xfrm>
          <a:prstGeom prst="round2SameRect">
            <a:avLst/>
          </a:prstGeom>
          <a:ln/>
        </p:spPr>
        <p:style>
          <a:lnRef idx="2">
            <a:schemeClr val="dk1"/>
          </a:lnRef>
          <a:fillRef idx="1">
            <a:schemeClr val="lt1"/>
          </a:fillRef>
          <a:effectRef idx="0">
            <a:schemeClr val="dk1"/>
          </a:effectRef>
          <a:fontRef idx="none"/>
        </p:style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effectLst/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下箭头标注 3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学习目标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4214818"/>
            <a:ext cx="10358510" cy="857256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  <p:extLst>
      <p:ext uri="{BB962C8B-B14F-4D97-AF65-F5344CB8AC3E}">
        <p14:creationId xmlns="" xmlns:p14="http://schemas.microsoft.com/office/powerpoint/2010/main" val="189791275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7858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solidFill>
                  <a:srgbClr val="0000FF"/>
                </a:solidFill>
                <a:latin typeface="黑体" pitchFamily="49" charset="-122"/>
                <a:ea typeface="黑体" pitchFamily="49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185738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2"/>
          </p:nvPr>
        </p:nvSpPr>
        <p:spPr>
          <a:xfrm>
            <a:off x="881026" y="2714620"/>
            <a:ext cx="10358510" cy="185738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预习导学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8" name="下箭头标注 7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预习导学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5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571744"/>
            <a:ext cx="10358510" cy="857256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探究新知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358510" cy="4357718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  <p:sp>
        <p:nvSpPr>
          <p:cNvPr id="7" name="下箭头标注 6"/>
          <p:cNvSpPr/>
          <p:nvPr userDrawn="1"/>
        </p:nvSpPr>
        <p:spPr>
          <a:xfrm>
            <a:off x="881026" y="785794"/>
            <a:ext cx="2071702" cy="801529"/>
          </a:xfrm>
          <a:prstGeom prst="downArrowCallout">
            <a:avLst/>
          </a:prstGeom>
          <a:solidFill>
            <a:schemeClr val="accent1">
              <a:lumMod val="75000"/>
            </a:schemeClr>
          </a:solidFill>
        </p:spPr>
        <p:txBody>
          <a:bodyPr wrap="square">
            <a:spAutoFit/>
          </a:bodyPr>
          <a:lstStyle/>
          <a:p>
            <a:pPr algn="ctr"/>
            <a:r>
              <a:rPr lang="zh-CN" altLang="en-US" sz="2800" dirty="0" smtClean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合作探究</a:t>
            </a:r>
            <a:endParaRPr lang="zh-CN" altLang="en-US" sz="2800" dirty="0">
              <a:solidFill>
                <a:srgbClr val="FFFF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2428868"/>
            <a:ext cx="10358510" cy="785818"/>
          </a:xfrm>
          <a:prstGeom prst="rect">
            <a:avLst/>
          </a:prstGeom>
        </p:spPr>
        <p:txBody>
          <a:bodyPr/>
          <a:lstStyle>
            <a:lvl1pPr marL="0" indent="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1"/>
          </p:nvPr>
        </p:nvSpPr>
        <p:spPr>
          <a:xfrm>
            <a:off x="881026" y="1571612"/>
            <a:ext cx="10358510" cy="4214842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="1" baseline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无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>
            <a:extLst>
              <a:ext uri="{FF2B5EF4-FFF2-40B4-BE49-F238E27FC236}">
                <a16:creationId xmlns="" xmlns:a16="http://schemas.microsoft.com/office/drawing/2014/main" id="{6AB94056-D083-4FA4-BDFC-94B0CDBF2131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>
          <a:xfrm>
            <a:off x="881026" y="1142984"/>
            <a:ext cx="10358510" cy="5214974"/>
          </a:xfrm>
          <a:prstGeom prst="rect">
            <a:avLst/>
          </a:prstGeom>
        </p:spPr>
        <p:txBody>
          <a:bodyPr/>
          <a:lstStyle>
            <a:lvl1pPr marL="0" indent="720000" hangingPunct="0">
              <a:lnSpc>
                <a:spcPct val="150000"/>
              </a:lnSpc>
              <a:spcBef>
                <a:spcPts val="0"/>
              </a:spcBef>
              <a:buFontTx/>
              <a:buNone/>
              <a:defRPr sz="2800" baseline="0">
                <a:latin typeface="华文细黑" pitchFamily="2" charset="-122"/>
                <a:ea typeface="华文细黑" pitchFamily="2" charset="-122"/>
              </a:defRPr>
            </a:lvl1pPr>
          </a:lstStyle>
          <a:p>
            <a:pPr lvl="0"/>
            <a:r>
              <a:rPr lang="zh-CN" altLang="en-US" dirty="0"/>
              <a:t>单击此处编辑母版文本样式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.png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0.xml"/><Relationship Id="rId3" Type="http://schemas.openxmlformats.org/officeDocument/2006/relationships/slideLayout" Target="../slideLayouts/slideLayout5.xml"/><Relationship Id="rId7" Type="http://schemas.openxmlformats.org/officeDocument/2006/relationships/slideLayout" Target="../slideLayouts/slideLayout9.xml"/><Relationship Id="rId2" Type="http://schemas.openxmlformats.org/officeDocument/2006/relationships/slideLayout" Target="../slideLayouts/slideLayout4.xml"/><Relationship Id="rId1" Type="http://schemas.openxmlformats.org/officeDocument/2006/relationships/slideLayout" Target="../slideLayouts/slideLayout3.xml"/><Relationship Id="rId6" Type="http://schemas.openxmlformats.org/officeDocument/2006/relationships/slideLayout" Target="../slideLayouts/slideLayout8.xml"/><Relationship Id="rId5" Type="http://schemas.openxmlformats.org/officeDocument/2006/relationships/slideLayout" Target="../slideLayouts/slideLayout7.xml"/><Relationship Id="rId4" Type="http://schemas.openxmlformats.org/officeDocument/2006/relationships/slideLayout" Target="../slideLayouts/slideLayout6.xml"/><Relationship Id="rId9" Type="http://schemas.openxmlformats.org/officeDocument/2006/relationships/theme" Target="../theme/theme2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9090" name="Picture 1"/>
          <p:cNvPicPr>
            <a:picLocks noChangeAspect="1" noChangeArrowheads="1"/>
          </p:cNvPicPr>
          <p:nvPr userDrawn="1"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0"/>
            <a:ext cx="12192000" cy="6858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9091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422CB99-868B-43A7-BE81-7449AC7F803D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  <p:sp>
        <p:nvSpPr>
          <p:cNvPr id="89092" name="Slide Number Placeholder 5"/>
          <p:cNvSpPr txBox="1">
            <a:spLocks noChangeArrowheads="1"/>
          </p:cNvSpPr>
          <p:nvPr userDrawn="1"/>
        </p:nvSpPr>
        <p:spPr bwMode="auto">
          <a:xfrm>
            <a:off x="11641138" y="6453188"/>
            <a:ext cx="407987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0" tIns="0" rIns="0" bIns="45709" anchor="ctr"/>
          <a:lstStyle/>
          <a:p>
            <a:pPr algn="ctr">
              <a:buFont typeface="Arial" pitchFamily="34" charset="0"/>
              <a:buNone/>
            </a:pPr>
            <a:fld id="{DAC4F539-E542-443C-8D1B-154377A4059F}" type="slidenum">
              <a:rPr lang="en-US" altLang="zh-CN" sz="1200" b="0">
                <a:solidFill>
                  <a:srgbClr val="F9FBFA"/>
                </a:solidFill>
                <a:latin typeface="微软雅黑" pitchFamily="34" charset="-122"/>
              </a:rPr>
              <a:pPr algn="ctr">
                <a:buFont typeface="Arial" pitchFamily="34" charset="0"/>
                <a:buNone/>
              </a:pPr>
              <a:t>‹#›</a:t>
            </a:fld>
            <a:endParaRPr lang="en-US" altLang="zh-CN" sz="1200" b="0">
              <a:solidFill>
                <a:srgbClr val="F9FBFA"/>
              </a:solidFill>
              <a:latin typeface="微软雅黑" pitchFamily="34" charset="-122"/>
            </a:endParaRPr>
          </a:p>
        </p:txBody>
      </p:sp>
    </p:spTree>
  </p:cSld>
  <p:clrMap bg1="dk2" tx1="lt1" bg2="dk1" tx2="lt2" accent1="accent1" accent2="accent2" accent3="accent3" accent4="accent4" accent5="accent5" accent6="accent6" hlink="hlink" folHlink="folHlink"/>
  <p:sldLayoutIdLst>
    <p:sldLayoutId id="2147483657" r:id="rId1"/>
    <p:sldLayoutId id="2147483690" r:id="rId2"/>
  </p:sldLayoutIdLst>
  <p:transition spd="slow"/>
  <p:hf hdr="0" ftr="0" dt="0"/>
  <p:txStyles>
    <p:titleStyle>
      <a:lvl1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+mj-lt"/>
          <a:ea typeface="+mj-ea"/>
          <a:cs typeface="+mj-cs"/>
        </a:defRPr>
      </a:lvl1pPr>
      <a:lvl2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2pPr>
      <a:lvl3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3pPr>
      <a:lvl4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4pPr>
      <a:lvl5pPr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Arial" pitchFamily="34" charset="0"/>
          <a:ea typeface="宋体" pitchFamily="2" charset="-122"/>
        </a:defRPr>
      </a:lvl9pPr>
    </p:titleStyle>
    <p:bodyStyle>
      <a:lvl1pPr marL="342900" indent="-3429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800">
          <a:solidFill>
            <a:schemeClr val="tx1"/>
          </a:solidFill>
          <a:latin typeface="+mn-lt"/>
          <a:ea typeface="+mn-ea"/>
        </a:defRPr>
      </a:lvl2pPr>
      <a:lvl3pPr marL="1143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•"/>
        <a:defRPr sz="2400">
          <a:solidFill>
            <a:schemeClr val="tx1"/>
          </a:solidFill>
          <a:latin typeface="+mn-lt"/>
          <a:ea typeface="+mn-ea"/>
        </a:defRPr>
      </a:lvl3pPr>
      <a:lvl4pPr marL="1600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–"/>
        <a:defRPr sz="2000">
          <a:solidFill>
            <a:schemeClr val="tx1"/>
          </a:solidFill>
          <a:latin typeface="+mn-lt"/>
          <a:ea typeface="+mn-ea"/>
        </a:defRPr>
      </a:lvl4pPr>
      <a:lvl5pPr marL="20574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Font typeface="Arial" pitchFamily="34" charset="0"/>
        <a:buChar char="»"/>
        <a:defRPr sz="2000">
          <a:solidFill>
            <a:schemeClr val="tx1"/>
          </a:solidFill>
          <a:latin typeface="+mn-lt"/>
          <a:ea typeface="+mn-ea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Rectangle 5">
            <a:extLst>
              <a:ext uri="{FF2B5EF4-FFF2-40B4-BE49-F238E27FC236}">
                <a16:creationId xmlns="" xmlns:a16="http://schemas.microsoft.com/office/drawing/2014/main" id="{90C972B7-75CB-4FE4-A103-D9FCE618E34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5380" y="19160"/>
            <a:ext cx="1059087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7" name="矩形 9">
            <a:extLst>
              <a:ext uri="{FF2B5EF4-FFF2-40B4-BE49-F238E27FC236}">
                <a16:creationId xmlns="" xmlns:a16="http://schemas.microsoft.com/office/drawing/2014/main" id="{4B876050-6EAA-4FC6-AA85-6FF1AFFCB4FE}"/>
              </a:ext>
            </a:extLst>
          </p:cNvPr>
          <p:cNvSpPr/>
          <p:nvPr userDrawn="1"/>
        </p:nvSpPr>
        <p:spPr>
          <a:xfrm>
            <a:off x="1452530" y="0"/>
            <a:ext cx="10739470" cy="542925"/>
          </a:xfrm>
          <a:prstGeom prst="snip2DiagRect">
            <a:avLst>
              <a:gd name="adj1" fmla="val 50000"/>
              <a:gd name="adj2" fmla="val 16667"/>
            </a:avLst>
          </a:prstGeom>
          <a:solidFill>
            <a:schemeClr val="accent1">
              <a:lumMod val="60000"/>
              <a:lumOff val="40000"/>
            </a:schemeClr>
          </a:solidFill>
          <a:ln>
            <a:noFill/>
          </a:ln>
          <a:effectLst/>
        </p:spPr>
        <p:style>
          <a:lnRef idx="1">
            <a:schemeClr val="dk1"/>
          </a:lnRef>
          <a:fillRef idx="3">
            <a:schemeClr val="dk1"/>
          </a:fillRef>
          <a:effectRef idx="2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endParaRPr lang="en-US" sz="1800" b="0"/>
          </a:p>
        </p:txBody>
      </p:sp>
      <p:sp>
        <p:nvSpPr>
          <p:cNvPr id="9" name="矩形 12">
            <a:extLst>
              <a:ext uri="{FF2B5EF4-FFF2-40B4-BE49-F238E27FC236}">
                <a16:creationId xmlns="" xmlns:a16="http://schemas.microsoft.com/office/drawing/2014/main" id="{E9B06FAD-39AE-4A0A-AA38-3ACDEF7CD4D7}"/>
              </a:ext>
            </a:extLst>
          </p:cNvPr>
          <p:cNvSpPr/>
          <p:nvPr userDrawn="1"/>
        </p:nvSpPr>
        <p:spPr>
          <a:xfrm>
            <a:off x="0" y="106785"/>
            <a:ext cx="1353568" cy="369887"/>
          </a:xfrm>
          <a:prstGeom prst="rect">
            <a:avLst/>
          </a:prstGeom>
        </p:spPr>
        <p:txBody>
          <a:bodyPr/>
          <a:lstStyle/>
          <a:p>
            <a:pPr algn="dist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第  </a:t>
            </a:r>
            <a:fld id="{E29A5833-BF3C-46DD-ABB9-8C7DF1E18923}" type="slidenum">
              <a:rPr lang="zh-CN" altLang="en-US" sz="1600" b="1" smtClean="0">
                <a:solidFill>
                  <a:srgbClr val="0070C0"/>
                </a:solidFill>
                <a:latin typeface="+mn-lt"/>
                <a:ea typeface="+mn-ea"/>
              </a:rPr>
              <a:pPr algn="dist" fontAlgn="auto">
                <a:spcBef>
                  <a:spcPts val="0"/>
                </a:spcBef>
                <a:spcAft>
                  <a:spcPts val="0"/>
                </a:spcAft>
                <a:defRPr/>
              </a:pPr>
              <a:t>‹#›</a:t>
            </a:fld>
            <a:r>
              <a:rPr lang="zh-CN" altLang="en-US" sz="1600" b="0" dirty="0">
                <a:solidFill>
                  <a:srgbClr val="0070C0"/>
                </a:solidFill>
                <a:latin typeface="+mn-lt"/>
                <a:ea typeface="+mn-ea"/>
              </a:rPr>
              <a:t>  </a:t>
            </a:r>
            <a:r>
              <a:rPr lang="zh-CN" altLang="en-US" sz="1600" b="0" dirty="0">
                <a:solidFill>
                  <a:srgbClr val="0070C0"/>
                </a:solidFill>
                <a:latin typeface="微软雅黑" pitchFamily="34" charset="-122"/>
              </a:rPr>
              <a:t>页</a:t>
            </a:r>
          </a:p>
        </p:txBody>
      </p:sp>
      <p:sp>
        <p:nvSpPr>
          <p:cNvPr id="12" name="Rectangle 5">
            <a:extLst>
              <a:ext uri="{FF2B5EF4-FFF2-40B4-BE49-F238E27FC236}">
                <a16:creationId xmlns="" xmlns:a16="http://schemas.microsoft.com/office/drawing/2014/main" id="{87DB1F45-732C-4526-A59D-CF5FB69A3C21}"/>
              </a:ext>
            </a:extLst>
          </p:cNvPr>
          <p:cNvSpPr>
            <a:spLocks noChangeArrowheads="1"/>
          </p:cNvSpPr>
          <p:nvPr userDrawn="1"/>
        </p:nvSpPr>
        <p:spPr bwMode="auto">
          <a:xfrm rot="-5400000">
            <a:off x="10288506" y="22336"/>
            <a:ext cx="1052736" cy="1008063"/>
          </a:xfrm>
          <a:custGeom>
            <a:avLst/>
            <a:gdLst/>
            <a:ahLst/>
            <a:cxnLst>
              <a:cxn ang="0">
                <a:pos x="29842" y="0"/>
              </a:cxn>
              <a:cxn ang="0">
                <a:pos x="4732299" y="0"/>
              </a:cxn>
              <a:cxn ang="0">
                <a:pos x="4732299" y="655200"/>
              </a:cxn>
              <a:cxn ang="0">
                <a:pos x="0" y="655200"/>
              </a:cxn>
              <a:cxn ang="0">
                <a:pos x="0" y="651669"/>
              </a:cxn>
              <a:cxn ang="0">
                <a:pos x="25384" y="651669"/>
              </a:cxn>
              <a:cxn ang="0">
                <a:pos x="393662" y="323851"/>
              </a:cxn>
            </a:cxnLst>
            <a:rect l="0" t="0" r="r" b="b"/>
            <a:pathLst>
              <a:path w="4732299" h="655200">
                <a:moveTo>
                  <a:pt x="29842" y="0"/>
                </a:moveTo>
                <a:lnTo>
                  <a:pt x="4732299" y="0"/>
                </a:lnTo>
                <a:lnTo>
                  <a:pt x="4732299" y="655200"/>
                </a:lnTo>
                <a:lnTo>
                  <a:pt x="0" y="655200"/>
                </a:lnTo>
                <a:lnTo>
                  <a:pt x="0" y="651669"/>
                </a:lnTo>
                <a:lnTo>
                  <a:pt x="25384" y="651669"/>
                </a:lnTo>
                <a:lnTo>
                  <a:pt x="393662" y="323851"/>
                </a:lnTo>
                <a:close/>
              </a:path>
            </a:pathLst>
          </a:custGeom>
          <a:solidFill>
            <a:srgbClr val="FFFFFF">
              <a:alpha val="85097"/>
            </a:srgbClr>
          </a:solidFill>
          <a:ln w="3175" cap="flat" cmpd="sng" algn="ctr">
            <a:noFill/>
            <a:prstDash val="solid"/>
            <a:round/>
            <a:headEnd/>
            <a:tailEnd/>
          </a:ln>
          <a:effectLst>
            <a:outerShdw dist="38100" dir="5400000" algn="t" rotWithShape="0">
              <a:srgbClr val="000000">
                <a:alpha val="39999"/>
              </a:srgbClr>
            </a:outerShdw>
          </a:effectLst>
        </p:spPr>
        <p:txBody>
          <a:bodyPr anchor="ctr"/>
          <a:lstStyle/>
          <a:p>
            <a:endParaRPr lang="zh-CN" altLang="en-US"/>
          </a:p>
        </p:txBody>
      </p:sp>
      <p:sp>
        <p:nvSpPr>
          <p:cNvPr id="13" name="TextBox 13">
            <a:extLst>
              <a:ext uri="{FF2B5EF4-FFF2-40B4-BE49-F238E27FC236}">
                <a16:creationId xmlns="" xmlns:a16="http://schemas.microsoft.com/office/drawing/2014/main" id="{AB1CAB90-8933-4F54-8877-27446346C721}"/>
              </a:ext>
            </a:extLst>
          </p:cNvPr>
          <p:cNvSpPr txBox="1"/>
          <p:nvPr userDrawn="1"/>
        </p:nvSpPr>
        <p:spPr>
          <a:xfrm>
            <a:off x="10302911" y="173038"/>
            <a:ext cx="1008063" cy="338554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1600" b="1" dirty="0" smtClean="0">
                <a:solidFill>
                  <a:schemeClr val="tx1"/>
                </a:solidFill>
                <a:latin typeface="微软雅黑" pitchFamily="34" charset="-122"/>
              </a:rPr>
              <a:t>第三单元</a:t>
            </a:r>
            <a:endParaRPr lang="en-US" altLang="zh-CN" sz="1600" b="1" dirty="0">
              <a:solidFill>
                <a:schemeClr val="tx1"/>
              </a:solidFill>
              <a:latin typeface="微软雅黑" pitchFamily="34" charset="-122"/>
            </a:endParaRPr>
          </a:p>
        </p:txBody>
      </p:sp>
      <p:sp>
        <p:nvSpPr>
          <p:cNvPr id="14" name="TextBox 15">
            <a:extLst>
              <a:ext uri="{FF2B5EF4-FFF2-40B4-BE49-F238E27FC236}">
                <a16:creationId xmlns="" xmlns:a16="http://schemas.microsoft.com/office/drawing/2014/main" id="{2C3804B7-DF39-4FDD-983B-BA3CDF4C0456}"/>
              </a:ext>
            </a:extLst>
          </p:cNvPr>
          <p:cNvSpPr txBox="1"/>
          <p:nvPr userDrawn="1"/>
        </p:nvSpPr>
        <p:spPr>
          <a:xfrm>
            <a:off x="10310842" y="614016"/>
            <a:ext cx="1008063" cy="369332"/>
          </a:xfrm>
          <a:prstGeom prst="rect">
            <a:avLst/>
          </a:prstGeom>
          <a:noFill/>
          <a:effectLst/>
        </p:spPr>
        <p:txBody>
          <a:bodyPr>
            <a:spAutoFit/>
          </a:bodyPr>
          <a:lstStyle/>
          <a:p>
            <a:pPr algn="ctr"/>
            <a:r>
              <a:rPr lang="en-US" altLang="zh-CN" sz="1800" b="1" dirty="0" smtClean="0">
                <a:solidFill>
                  <a:schemeClr val="accent5">
                    <a:lumMod val="50000"/>
                  </a:schemeClr>
                </a:solidFill>
                <a:latin typeface="微软雅黑" pitchFamily="34" charset="-122"/>
              </a:rPr>
              <a:t>10</a:t>
            </a:r>
            <a:endParaRPr lang="en-US" altLang="zh-CN" sz="1800" b="1" dirty="0">
              <a:solidFill>
                <a:schemeClr val="accent5">
                  <a:lumMod val="50000"/>
                </a:schemeClr>
              </a:solidFill>
              <a:latin typeface="微软雅黑" pitchFamily="34" charset="-122"/>
            </a:endParaRPr>
          </a:p>
        </p:txBody>
      </p:sp>
      <p:cxnSp>
        <p:nvCxnSpPr>
          <p:cNvPr id="17" name="直接连接符 16">
            <a:extLst>
              <a:ext uri="{FF2B5EF4-FFF2-40B4-BE49-F238E27FC236}">
                <a16:creationId xmlns="" xmlns:a16="http://schemas.microsoft.com/office/drawing/2014/main" id="{0804E4FB-3903-488F-BBD8-8EC5686172E5}"/>
              </a:ext>
            </a:extLst>
          </p:cNvPr>
          <p:cNvCxnSpPr/>
          <p:nvPr userDrawn="1"/>
        </p:nvCxnSpPr>
        <p:spPr>
          <a:xfrm>
            <a:off x="10455355" y="536575"/>
            <a:ext cx="720725" cy="0"/>
          </a:xfrm>
          <a:prstGeom prst="line">
            <a:avLst/>
          </a:prstGeom>
          <a:ln>
            <a:solidFill>
              <a:schemeClr val="accent6">
                <a:lumMod val="75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077942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4" r:id="rId1"/>
    <p:sldLayoutId id="2147483696" r:id="rId2"/>
    <p:sldLayoutId id="2147483698" r:id="rId3"/>
    <p:sldLayoutId id="2147483694" r:id="rId4"/>
    <p:sldLayoutId id="2147483693" r:id="rId5"/>
    <p:sldLayoutId id="2147483699" r:id="rId6"/>
    <p:sldLayoutId id="2147483691" r:id="rId7"/>
    <p:sldLayoutId id="2147483695" r:id="rId8"/>
  </p:sldLayoutIdLst>
  <p:timing>
    <p:tnLst>
      <p:par>
        <p:cTn id="1" dur="indefinite" restart="never" nodeType="tmRoot"/>
      </p:par>
    </p:tnLst>
  </p:timing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PA_文本框 26">
            <a:extLst>
              <a:ext uri="{FF2B5EF4-FFF2-40B4-BE49-F238E27FC236}">
                <a16:creationId xmlns="" xmlns:a16="http://schemas.microsoft.com/office/drawing/2014/main" id="{BF4CD2C8-D272-4AC8-B9D7-A5F0AF826858}"/>
              </a:ext>
            </a:extLst>
          </p:cNvPr>
          <p:cNvSpPr txBox="1"/>
          <p:nvPr/>
        </p:nvSpPr>
        <p:spPr>
          <a:xfrm>
            <a:off x="595274" y="428604"/>
            <a:ext cx="3338411" cy="52322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wrap="none" lIns="45719" rIns="45719">
            <a:spAutoFit/>
          </a:bodyPr>
          <a:lstStyle>
            <a:lvl1pPr algn="ctr">
              <a:defRPr sz="4000">
                <a:solidFill>
                  <a:srgbClr val="3F403E"/>
                </a:solidFill>
                <a:latin typeface="微软雅黑"/>
                <a:ea typeface="微软雅黑"/>
                <a:cs typeface="微软雅黑"/>
                <a:sym typeface="微软雅黑"/>
              </a:defRPr>
            </a:lvl1pPr>
          </a:lstStyle>
          <a:p>
            <a:r>
              <a:rPr lang="zh-CN" altLang="en-US" sz="2800" cap="all" dirty="0">
                <a:ln w="9000" cmpd="sng">
                  <a:solidFill>
                    <a:schemeClr val="accent4">
                      <a:shade val="50000"/>
                      <a:satMod val="12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4">
                        <a:shade val="20000"/>
                        <a:satMod val="245000"/>
                      </a:schemeClr>
                    </a:gs>
                    <a:gs pos="43000">
                      <a:schemeClr val="accent4">
                        <a:satMod val="255000"/>
                      </a:schemeClr>
                    </a:gs>
                    <a:gs pos="48000">
                      <a:schemeClr val="accent4">
                        <a:shade val="85000"/>
                        <a:satMod val="255000"/>
                      </a:schemeClr>
                    </a:gs>
                    <a:gs pos="100000">
                      <a:schemeClr val="accent4">
                        <a:shade val="20000"/>
                        <a:satMod val="245000"/>
                      </a:schemeClr>
                    </a:gs>
                  </a:gsLst>
                  <a:lin ang="5400000"/>
                </a:gradFill>
                <a:effectLst>
                  <a:reflection blurRad="12700" stA="28000" endPos="45000" dist="1000" dir="5400000" sy="-100000" algn="bl" rotWithShape="0"/>
                </a:effectLst>
                <a:uFill>
                  <a:solidFill>
                    <a:srgbClr val="0000FF"/>
                  </a:solidFill>
                </a:uFill>
                <a:latin typeface="黑体" panose="02010609060101010101" pitchFamily="49" charset="-122"/>
                <a:ea typeface="黑体" panose="02010609060101010101" pitchFamily="49" charset="-122"/>
              </a:rPr>
              <a:t>导学案课堂同步用书</a:t>
            </a:r>
            <a:endParaRPr sz="2800" cap="all" dirty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  <a:uFill>
                <a:solidFill>
                  <a:srgbClr val="0000FF"/>
                </a:solidFill>
              </a:u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30" name="文本框 29">
            <a:extLst>
              <a:ext uri="{FF2B5EF4-FFF2-40B4-BE49-F238E27FC236}">
                <a16:creationId xmlns="" xmlns:a16="http://schemas.microsoft.com/office/drawing/2014/main" id="{F2E513BD-603F-40C5-8B26-136735651DD9}"/>
              </a:ext>
            </a:extLst>
          </p:cNvPr>
          <p:cNvSpPr txBox="1"/>
          <p:nvPr/>
        </p:nvSpPr>
        <p:spPr>
          <a:xfrm>
            <a:off x="8667768" y="642918"/>
            <a:ext cx="3143272" cy="338554"/>
          </a:xfrm>
          <a:prstGeom prst="rect">
            <a:avLst/>
          </a:prstGeom>
          <a:solidFill>
            <a:srgbClr val="FFFFFF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八年级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语文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 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人教版</a:t>
            </a:r>
            <a:r>
              <a:rPr lang="en-US" altLang="zh-CN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·</a:t>
            </a:r>
            <a:r>
              <a:rPr lang="zh-CN" altLang="en-US" sz="1600" dirty="0" smtClean="0">
                <a:solidFill>
                  <a:schemeClr val="accent1">
                    <a:lumMod val="75000"/>
                    <a:lumOff val="25000"/>
                  </a:schemeClr>
                </a:solidFill>
                <a:latin typeface="黑体" pitchFamily="2" charset="-122"/>
                <a:ea typeface="黑体" pitchFamily="2" charset="-122"/>
              </a:rPr>
              <a:t>下册</a:t>
            </a:r>
            <a:endParaRPr lang="zh-CN" altLang="en-US" sz="1600" dirty="0">
              <a:solidFill>
                <a:schemeClr val="accent1">
                  <a:lumMod val="75000"/>
                  <a:lumOff val="25000"/>
                </a:schemeClr>
              </a:solidFill>
              <a:latin typeface="黑体" pitchFamily="2" charset="-122"/>
              <a:ea typeface="黑体" pitchFamily="2" charset="-122"/>
            </a:endParaRPr>
          </a:p>
        </p:txBody>
      </p:sp>
      <p:sp>
        <p:nvSpPr>
          <p:cNvPr id="21" name="矩形 20"/>
          <p:cNvSpPr/>
          <p:nvPr/>
        </p:nvSpPr>
        <p:spPr>
          <a:xfrm>
            <a:off x="5595934" y="4000504"/>
            <a:ext cx="2954655" cy="64633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sz="3600" dirty="0" smtClean="0"/>
              <a:t>10.</a:t>
            </a:r>
            <a:r>
              <a:rPr lang="zh-CN" altLang="en-US" sz="3600" dirty="0" smtClean="0"/>
              <a:t>小 石 潭 记</a:t>
            </a:r>
            <a:endParaRPr lang="zh-CN" altLang="en-US" sz="3600" dirty="0"/>
          </a:p>
        </p:txBody>
      </p:sp>
      <p:sp>
        <p:nvSpPr>
          <p:cNvPr id="24" name="动作按钮: 声音 23">
            <a:hlinkClick r:id="" action="ppaction://noaction" highlightClick="1">
              <a:snd r:embed="rId2" name="applause.wav" builtIn="1"/>
            </a:hlinkClick>
          </p:cNvPr>
          <p:cNvSpPr/>
          <p:nvPr/>
        </p:nvSpPr>
        <p:spPr>
          <a:xfrm>
            <a:off x="4310050" y="4000504"/>
            <a:ext cx="928694" cy="642942"/>
          </a:xfrm>
          <a:prstGeom prst="actionButtonSound">
            <a:avLst/>
          </a:prstGeom>
          <a:ln w="25400">
            <a:solidFill>
              <a:schemeClr val="accent1">
                <a:lumMod val="90000"/>
                <a:lumOff val="10000"/>
              </a:schemeClr>
            </a:solidFill>
            <a:miter/>
          </a:ln>
        </p:spPr>
        <p:txBody>
          <a:bodyPr lIns="45719" rIns="45719" rtlCol="0" anchor="ctr"/>
          <a:lstStyle/>
          <a:p>
            <a:pPr algn="ctr"/>
            <a:endParaRPr lang="zh-CN" altLang="en-US">
              <a:solidFill>
                <a:srgbClr val="FFFFFF"/>
              </a:solidFill>
            </a:endParaRPr>
          </a:p>
        </p:txBody>
      </p:sp>
      <p:pic>
        <p:nvPicPr>
          <p:cNvPr id="7" name="第3单元.eps" descr="id:2147496383;FounderCES"/>
          <p:cNvPicPr/>
          <p:nvPr/>
        </p:nvPicPr>
        <p:blipFill>
          <a:blip r:embed="rId3"/>
          <a:stretch>
            <a:fillRect/>
          </a:stretch>
        </p:blipFill>
        <p:spPr>
          <a:xfrm>
            <a:off x="1023902" y="1442926"/>
            <a:ext cx="10358510" cy="2057512"/>
          </a:xfrm>
          <a:prstGeom prst="rect">
            <a:avLst/>
          </a:prstGeom>
        </p:spPr>
      </p:pic>
    </p:spTree>
    <p:extLst>
      <p:ext uri="{BB962C8B-B14F-4D97-AF65-F5344CB8AC3E}">
        <p14:creationId xmlns="" xmlns:p14="http://schemas.microsoft.com/office/powerpoint/2010/main" val="3193792668"/>
      </p:ext>
    </p:extLst>
  </p:cSld>
  <p:clrMapOvr>
    <a:masterClrMapping/>
  </p:clrMapOvr>
  <p:transition spd="slow"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二、问题</a:t>
            </a:r>
            <a:r>
              <a:rPr lang="en-US" dirty="0" smtClean="0"/>
              <a:t>:</a:t>
            </a:r>
            <a:r>
              <a:rPr lang="zh-CN" altLang="en-US" dirty="0" smtClean="0"/>
              <a:t>作者在描写小潭源流时抓住了景物的哪些特点</a:t>
            </a:r>
            <a:r>
              <a:rPr lang="en-US" dirty="0" smtClean="0"/>
              <a:t>?</a:t>
            </a:r>
            <a:r>
              <a:rPr lang="zh-CN" altLang="en-US" dirty="0" smtClean="0"/>
              <a:t>运用了什么修辞手法</a:t>
            </a:r>
            <a:r>
              <a:rPr lang="en-US" dirty="0" smtClean="0"/>
              <a:t>?</a:t>
            </a:r>
            <a:r>
              <a:rPr lang="zh-CN" altLang="en-US" dirty="0" smtClean="0"/>
              <a:t>请做简要分析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解答此题应紧扣比喻的修辞手法和动静结合的表现手法作答。写作时</a:t>
            </a:r>
            <a:r>
              <a:rPr lang="en-US" dirty="0" smtClean="0"/>
              <a:t>,</a:t>
            </a:r>
            <a:r>
              <a:rPr lang="zh-CN" altLang="en-US" dirty="0" smtClean="0"/>
              <a:t>作者为了增强画面的动感</a:t>
            </a:r>
            <a:r>
              <a:rPr lang="en-US" dirty="0" smtClean="0"/>
              <a:t>,</a:t>
            </a:r>
            <a:r>
              <a:rPr lang="zh-CN" altLang="en-US" dirty="0" smtClean="0"/>
              <a:t>营造独特的意境</a:t>
            </a:r>
            <a:r>
              <a:rPr lang="en-US" dirty="0" smtClean="0"/>
              <a:t>,</a:t>
            </a:r>
            <a:r>
              <a:rPr lang="zh-CN" altLang="en-US" dirty="0" smtClean="0"/>
              <a:t>彰显表达的艺术性</a:t>
            </a:r>
            <a:r>
              <a:rPr lang="en-US" dirty="0" smtClean="0"/>
              <a:t>,</a:t>
            </a:r>
            <a:r>
              <a:rPr lang="zh-CN" altLang="en-US" dirty="0" smtClean="0"/>
              <a:t>经常使用动静结合的方式来描绘环境</a:t>
            </a:r>
            <a:r>
              <a:rPr lang="en-US" dirty="0" smtClean="0"/>
              <a:t>,</a:t>
            </a:r>
            <a:r>
              <a:rPr lang="zh-CN" altLang="en-US" dirty="0" smtClean="0"/>
              <a:t>刻画人物活动细节。动静结合的种类</a:t>
            </a:r>
            <a:r>
              <a:rPr lang="en-US" dirty="0" smtClean="0"/>
              <a:t>:</a:t>
            </a:r>
            <a:r>
              <a:rPr lang="zh-CN" altLang="en-US" dirty="0" smtClean="0"/>
              <a:t>一是动静组合式</a:t>
            </a:r>
            <a:r>
              <a:rPr lang="en-US" dirty="0" smtClean="0"/>
              <a:t>;</a:t>
            </a:r>
            <a:r>
              <a:rPr lang="zh-CN" altLang="en-US" dirty="0" smtClean="0"/>
              <a:t>二是以动写静</a:t>
            </a:r>
            <a:r>
              <a:rPr lang="en-US" dirty="0" smtClean="0"/>
              <a:t>;</a:t>
            </a:r>
            <a:r>
              <a:rPr lang="zh-CN" altLang="en-US" dirty="0" smtClean="0"/>
              <a:t>三是以静写动。恰当运用动静结合</a:t>
            </a:r>
            <a:r>
              <a:rPr lang="en-US" dirty="0" smtClean="0"/>
              <a:t>,</a:t>
            </a:r>
            <a:r>
              <a:rPr lang="zh-CN" altLang="en-US" dirty="0" smtClean="0"/>
              <a:t>能增强画面的立体感</a:t>
            </a:r>
            <a:r>
              <a:rPr lang="en-US" dirty="0" smtClean="0"/>
              <a:t>,</a:t>
            </a:r>
            <a:r>
              <a:rPr lang="zh-CN" altLang="en-US" dirty="0" smtClean="0"/>
              <a:t>营造具有感染力的意境</a:t>
            </a:r>
            <a:r>
              <a:rPr lang="en-US" dirty="0" smtClean="0"/>
              <a:t>,</a:t>
            </a:r>
            <a:r>
              <a:rPr lang="zh-CN" altLang="en-US" dirty="0" smtClean="0"/>
              <a:t>突出文中人物或作者的某种心境、心态和情绪。</a:t>
            </a:r>
          </a:p>
          <a:p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666712" y="1071546"/>
            <a:ext cx="10858576" cy="4214842"/>
          </a:xfrm>
        </p:spPr>
        <p:txBody>
          <a:bodyPr/>
          <a:lstStyle/>
          <a:p>
            <a:r>
              <a:rPr lang="zh-CN" altLang="en-US" dirty="0" smtClean="0"/>
              <a:t>作者抓住溪身的曲折、蜿蜒</a:t>
            </a:r>
            <a:r>
              <a:rPr lang="en-US" dirty="0" smtClean="0"/>
              <a:t>,</a:t>
            </a:r>
            <a:r>
              <a:rPr lang="zh-CN" altLang="en-US" dirty="0" smtClean="0"/>
              <a:t>岸势的参差不齐来写</a:t>
            </a:r>
            <a:r>
              <a:rPr lang="en-US" dirty="0" smtClean="0"/>
              <a:t>,</a:t>
            </a:r>
            <a:r>
              <a:rPr lang="zh-CN" altLang="en-US" dirty="0" smtClean="0"/>
              <a:t>运用了比喻的修辞方法。就溪身而言</a:t>
            </a:r>
            <a:r>
              <a:rPr lang="en-US" dirty="0" smtClean="0"/>
              <a:t>,</a:t>
            </a:r>
            <a:r>
              <a:rPr lang="zh-CN" altLang="en-US" dirty="0" smtClean="0"/>
              <a:t>作者形容它像北斗七星那样曲折</a:t>
            </a:r>
            <a:r>
              <a:rPr lang="en-US" dirty="0" smtClean="0"/>
              <a:t>,</a:t>
            </a:r>
            <a:r>
              <a:rPr lang="zh-CN" altLang="en-US" dirty="0" smtClean="0"/>
              <a:t>这是静止的</a:t>
            </a:r>
            <a:r>
              <a:rPr lang="en-US" dirty="0" smtClean="0"/>
              <a:t>;</a:t>
            </a:r>
            <a:r>
              <a:rPr lang="zh-CN" altLang="en-US" dirty="0" smtClean="0"/>
              <a:t>就溪水来说</a:t>
            </a:r>
            <a:r>
              <a:rPr lang="en-US" dirty="0" smtClean="0"/>
              <a:t>,</a:t>
            </a:r>
            <a:r>
              <a:rPr lang="zh-CN" altLang="en-US" dirty="0" smtClean="0"/>
              <a:t>作者形容它像蛇行那样曲折</a:t>
            </a:r>
            <a:r>
              <a:rPr lang="en-US" dirty="0" smtClean="0"/>
              <a:t>,</a:t>
            </a:r>
            <a:r>
              <a:rPr lang="zh-CN" altLang="en-US" dirty="0" smtClean="0"/>
              <a:t>这是流动的。这里用了两个比喻</a:t>
            </a:r>
            <a:r>
              <a:rPr lang="en-US" dirty="0" smtClean="0"/>
              <a:t>,</a:t>
            </a:r>
            <a:r>
              <a:rPr lang="zh-CN" altLang="en-US" dirty="0" smtClean="0"/>
              <a:t>一静一动来描写小溪</a:t>
            </a:r>
            <a:r>
              <a:rPr lang="en-US" dirty="0" smtClean="0"/>
              <a:t>,</a:t>
            </a:r>
            <a:r>
              <a:rPr lang="zh-CN" altLang="en-US" dirty="0" smtClean="0"/>
              <a:t>准确地抓住了景物的特征。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三、问题</a:t>
            </a:r>
            <a:r>
              <a:rPr lang="en-US" dirty="0" smtClean="0"/>
              <a:t>:</a:t>
            </a:r>
            <a:r>
              <a:rPr lang="zh-CN" altLang="en-US" dirty="0" smtClean="0"/>
              <a:t>文章第</a:t>
            </a:r>
            <a:r>
              <a:rPr lang="en-US" dirty="0" smtClean="0"/>
              <a:t>4</a:t>
            </a:r>
            <a:r>
              <a:rPr lang="zh-CN" altLang="en-US" dirty="0" smtClean="0"/>
              <a:t>段是如何做到情景交融的</a:t>
            </a:r>
            <a:r>
              <a:rPr lang="en-US" dirty="0" smtClean="0"/>
              <a:t>?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1381092" y="1857364"/>
            <a:ext cx="9501254" cy="857256"/>
          </a:xfrm>
        </p:spPr>
        <p:txBody>
          <a:bodyPr/>
          <a:lstStyle/>
          <a:p>
            <a:r>
              <a:rPr lang="zh-CN" altLang="en-US" dirty="0" smtClean="0"/>
              <a:t> 这一段写出了作者对小石潭总的印象和感受。</a:t>
            </a:r>
            <a:r>
              <a:rPr lang="en-US" dirty="0" smtClean="0"/>
              <a:t>“</a:t>
            </a:r>
            <a:r>
              <a:rPr lang="zh-CN" altLang="en-US" dirty="0" smtClean="0"/>
              <a:t>四面竹树环合</a:t>
            </a:r>
            <a:r>
              <a:rPr lang="en-US" dirty="0" smtClean="0"/>
              <a:t>,</a:t>
            </a:r>
            <a:r>
              <a:rPr lang="zh-CN" altLang="en-US" dirty="0" smtClean="0"/>
              <a:t>寂寥无人</a:t>
            </a:r>
            <a:r>
              <a:rPr lang="en-US" dirty="0" smtClean="0"/>
              <a:t>”,</a:t>
            </a:r>
            <a:r>
              <a:rPr lang="zh-CN" altLang="en-US" dirty="0" smtClean="0"/>
              <a:t>突出了小石潭环境的寂静</a:t>
            </a:r>
            <a:r>
              <a:rPr lang="en-US" dirty="0" smtClean="0"/>
              <a:t>,“</a:t>
            </a:r>
            <a:r>
              <a:rPr lang="zh-CN" altLang="en-US" dirty="0" smtClean="0"/>
              <a:t>凄神寒骨</a:t>
            </a:r>
            <a:r>
              <a:rPr lang="en-US" dirty="0" smtClean="0"/>
              <a:t>,</a:t>
            </a:r>
            <a:r>
              <a:rPr lang="zh-CN" altLang="en-US" dirty="0" smtClean="0"/>
              <a:t>悄怆幽邃</a:t>
            </a:r>
            <a:r>
              <a:rPr lang="en-US" dirty="0" smtClean="0"/>
              <a:t>”,</a:t>
            </a:r>
            <a:r>
              <a:rPr lang="zh-CN" altLang="en-US" dirty="0" smtClean="0"/>
              <a:t>环境的寂静与作者的情感融为一体。在这里情与景自然交融</a:t>
            </a:r>
            <a:r>
              <a:rPr lang="en-US" dirty="0" smtClean="0"/>
              <a:t>,</a:t>
            </a:r>
            <a:r>
              <a:rPr lang="zh-CN" altLang="en-US" dirty="0" smtClean="0"/>
              <a:t>抒发了一种凄楚孤寂的心境。小石潭景物的幽清美与作者心境的凄清美形成了强烈的比衬</a:t>
            </a:r>
            <a:r>
              <a:rPr lang="en-US" dirty="0" smtClean="0"/>
              <a:t>,</a:t>
            </a:r>
            <a:r>
              <a:rPr lang="zh-CN" altLang="en-US" dirty="0" smtClean="0"/>
              <a:t>有力地反衬出作者那种无法摆脱的压抑心情</a:t>
            </a:r>
            <a:r>
              <a:rPr lang="en-US" dirty="0" smtClean="0"/>
              <a:t>,</a:t>
            </a:r>
            <a:r>
              <a:rPr lang="zh-CN" altLang="en-US" dirty="0" smtClean="0"/>
              <a:t>也含蓄地表露了作者对冷酷现实的不满。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四、活动</a:t>
            </a:r>
            <a:r>
              <a:rPr lang="en-US" dirty="0" smtClean="0"/>
              <a:t>:</a:t>
            </a:r>
            <a:r>
              <a:rPr lang="zh-CN" altLang="en-US" dirty="0" smtClean="0"/>
              <a:t>文章前面写</a:t>
            </a:r>
            <a:r>
              <a:rPr lang="en-US" dirty="0" smtClean="0"/>
              <a:t>“</a:t>
            </a:r>
            <a:r>
              <a:rPr lang="zh-CN" altLang="en-US" dirty="0" smtClean="0"/>
              <a:t>心乐之</a:t>
            </a:r>
            <a:r>
              <a:rPr lang="en-US" dirty="0" smtClean="0"/>
              <a:t>”,</a:t>
            </a:r>
            <a:r>
              <a:rPr lang="zh-CN" altLang="en-US" dirty="0" smtClean="0"/>
              <a:t>后面又写</a:t>
            </a:r>
            <a:r>
              <a:rPr lang="en-US" dirty="0" smtClean="0"/>
              <a:t>“</a:t>
            </a:r>
            <a:r>
              <a:rPr lang="zh-CN" altLang="en-US" dirty="0" smtClean="0"/>
              <a:t>悄怆幽邃</a:t>
            </a:r>
            <a:r>
              <a:rPr lang="en-US" dirty="0" smtClean="0"/>
              <a:t>”,</a:t>
            </a:r>
            <a:r>
              <a:rPr lang="zh-CN" altLang="en-US" dirty="0" smtClean="0"/>
              <a:t>一乐一忧似乎矛盾</a:t>
            </a:r>
            <a:r>
              <a:rPr lang="en-US" dirty="0" smtClean="0"/>
              <a:t>,</a:t>
            </a:r>
            <a:r>
              <a:rPr lang="zh-CN" altLang="en-US" dirty="0" smtClean="0"/>
              <a:t>该如何理解</a:t>
            </a:r>
            <a:r>
              <a:rPr lang="en-US" dirty="0" smtClean="0"/>
              <a:t>?</a:t>
            </a:r>
            <a:r>
              <a:rPr lang="zh-CN" altLang="en-US" dirty="0" smtClean="0"/>
              <a:t>请你参与到大家的讨论中</a:t>
            </a:r>
            <a:r>
              <a:rPr lang="en-US" dirty="0" smtClean="0"/>
              <a:t>,</a:t>
            </a:r>
            <a:r>
              <a:rPr lang="zh-CN" altLang="en-US" dirty="0" smtClean="0"/>
              <a:t>并表明你的观点。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52464" y="3071810"/>
            <a:ext cx="10001320" cy="857256"/>
          </a:xfrm>
        </p:spPr>
        <p:txBody>
          <a:bodyPr/>
          <a:lstStyle/>
          <a:p>
            <a:r>
              <a:rPr lang="zh-CN" altLang="en-US" dirty="0" smtClean="0"/>
              <a:t>王亮</a:t>
            </a:r>
            <a:r>
              <a:rPr lang="en-US" dirty="0" smtClean="0"/>
              <a:t>:</a:t>
            </a:r>
            <a:r>
              <a:rPr lang="zh-CN" altLang="en-US" dirty="0" smtClean="0"/>
              <a:t>柳宗元是为排遣心中之</a:t>
            </a:r>
            <a:r>
              <a:rPr lang="en-US" dirty="0" smtClean="0"/>
              <a:t>“</a:t>
            </a:r>
            <a:r>
              <a:rPr lang="zh-CN" altLang="en-US" dirty="0" smtClean="0"/>
              <a:t>忧</a:t>
            </a:r>
            <a:r>
              <a:rPr lang="en-US" dirty="0" smtClean="0"/>
              <a:t>”</a:t>
            </a:r>
            <a:r>
              <a:rPr lang="zh-CN" altLang="en-US" dirty="0" smtClean="0"/>
              <a:t>而发现这个小石潭的</a:t>
            </a:r>
            <a:r>
              <a:rPr lang="en-US" dirty="0" smtClean="0"/>
              <a:t>,</a:t>
            </a:r>
            <a:r>
              <a:rPr lang="zh-CN" altLang="en-US" dirty="0" smtClean="0"/>
              <a:t>因此</a:t>
            </a:r>
            <a:r>
              <a:rPr lang="en-US" dirty="0" smtClean="0"/>
              <a:t>,</a:t>
            </a:r>
            <a:r>
              <a:rPr lang="zh-CN" altLang="en-US" dirty="0" smtClean="0"/>
              <a:t>这里有小石潭的发现之乐</a:t>
            </a:r>
            <a:r>
              <a:rPr lang="en-US" dirty="0" smtClean="0"/>
              <a:t>,</a:t>
            </a:r>
            <a:r>
              <a:rPr lang="zh-CN" altLang="en-US" dirty="0" smtClean="0"/>
              <a:t>有潭水的清澈之乐</a:t>
            </a:r>
            <a:r>
              <a:rPr lang="en-US" dirty="0" smtClean="0"/>
              <a:t>,</a:t>
            </a:r>
            <a:r>
              <a:rPr lang="zh-CN" altLang="en-US" dirty="0" smtClean="0"/>
              <a:t>有潭中的鱼与游人的逗乐。</a:t>
            </a:r>
            <a:r>
              <a:rPr lang="en-US" dirty="0" smtClean="0"/>
              <a:t>“</a:t>
            </a:r>
            <a:r>
              <a:rPr lang="zh-CN" altLang="en-US" dirty="0" smtClean="0"/>
              <a:t>乐</a:t>
            </a:r>
            <a:r>
              <a:rPr lang="en-US" dirty="0" smtClean="0"/>
              <a:t>”</a:t>
            </a:r>
            <a:r>
              <a:rPr lang="zh-CN" altLang="en-US" dirty="0" smtClean="0"/>
              <a:t>是自然之乐</a:t>
            </a:r>
            <a:r>
              <a:rPr lang="en-US" dirty="0" smtClean="0"/>
              <a:t>,</a:t>
            </a:r>
            <a:r>
              <a:rPr lang="zh-CN" altLang="en-US" dirty="0" smtClean="0"/>
              <a:t>是自然界拥有的特征</a:t>
            </a:r>
            <a:r>
              <a:rPr lang="en-US" dirty="0" smtClean="0"/>
              <a:t>;“</a:t>
            </a:r>
            <a:r>
              <a:rPr lang="zh-CN" altLang="en-US" dirty="0" smtClean="0"/>
              <a:t>忧</a:t>
            </a:r>
            <a:r>
              <a:rPr lang="en-US" dirty="0" smtClean="0"/>
              <a:t>”</a:t>
            </a:r>
            <a:r>
              <a:rPr lang="zh-CN" altLang="en-US" dirty="0" smtClean="0"/>
              <a:t>是人心之忧</a:t>
            </a:r>
            <a:r>
              <a:rPr lang="en-US" dirty="0" smtClean="0"/>
              <a:t>,</a:t>
            </a:r>
            <a:r>
              <a:rPr lang="zh-CN" altLang="en-US" dirty="0" smtClean="0"/>
              <a:t>反映了作者痛苦遭遇下的心情</a:t>
            </a:r>
            <a:r>
              <a:rPr lang="zh-CN" altLang="en-US" dirty="0" smtClean="0"/>
              <a:t>。</a:t>
            </a:r>
            <a:endParaRPr lang="zh-CN" altLang="en-US" dirty="0" smtClean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uiExpand="1" build="p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142984"/>
            <a:ext cx="10358510" cy="4214842"/>
          </a:xfrm>
        </p:spPr>
        <p:txBody>
          <a:bodyPr/>
          <a:lstStyle/>
          <a:p>
            <a:r>
              <a:rPr lang="zh-CN" altLang="en-US" dirty="0" smtClean="0"/>
              <a:t>张伟</a:t>
            </a:r>
            <a:r>
              <a:rPr lang="en-US" dirty="0" smtClean="0"/>
              <a:t>:</a:t>
            </a:r>
            <a:r>
              <a:rPr lang="zh-CN" altLang="en-US" dirty="0" smtClean="0"/>
              <a:t>因为离开了纷扰的官场这一是非之地</a:t>
            </a:r>
            <a:r>
              <a:rPr lang="en-US" dirty="0" smtClean="0"/>
              <a:t>,</a:t>
            </a:r>
            <a:r>
              <a:rPr lang="zh-CN" altLang="en-US" dirty="0" smtClean="0"/>
              <a:t>在这里找到了这样一处清静之所</a:t>
            </a:r>
            <a:r>
              <a:rPr lang="en-US" dirty="0" smtClean="0"/>
              <a:t>,</a:t>
            </a:r>
            <a:r>
              <a:rPr lang="zh-CN" altLang="en-US" dirty="0" smtClean="0"/>
              <a:t>看到游鱼的怡然自得</a:t>
            </a:r>
            <a:r>
              <a:rPr lang="en-US" dirty="0" smtClean="0"/>
              <a:t>,</a:t>
            </a:r>
            <a:r>
              <a:rPr lang="zh-CN" altLang="en-US" dirty="0" smtClean="0"/>
              <a:t>灵魂得到了净化和复归。水之清</a:t>
            </a:r>
            <a:r>
              <a:rPr lang="en-US" dirty="0" smtClean="0"/>
              <a:t>,</a:t>
            </a:r>
            <a:r>
              <a:rPr lang="zh-CN" altLang="en-US" dirty="0" smtClean="0"/>
              <a:t>鱼之乐</a:t>
            </a:r>
            <a:r>
              <a:rPr lang="en-US" dirty="0" smtClean="0"/>
              <a:t>,</a:t>
            </a:r>
            <a:r>
              <a:rPr lang="zh-CN" altLang="en-US" dirty="0" smtClean="0"/>
              <a:t>终于给这位失意的文学家带来了片刻的欢乐。但内心的忧烦是挥之不去的</a:t>
            </a:r>
            <a:r>
              <a:rPr lang="en-US" dirty="0" smtClean="0"/>
              <a:t>,</a:t>
            </a:r>
            <a:r>
              <a:rPr lang="zh-CN" altLang="en-US" dirty="0" smtClean="0"/>
              <a:t>虽有片刻欢乐</a:t>
            </a:r>
            <a:r>
              <a:rPr lang="en-US" dirty="0" smtClean="0"/>
              <a:t>,</a:t>
            </a:r>
            <a:r>
              <a:rPr lang="zh-CN" altLang="en-US" dirty="0" smtClean="0"/>
              <a:t>过后</a:t>
            </a:r>
            <a:r>
              <a:rPr lang="en-US" dirty="0" smtClean="0"/>
              <a:t>,</a:t>
            </a:r>
            <a:r>
              <a:rPr lang="zh-CN" altLang="en-US" dirty="0" smtClean="0"/>
              <a:t>忧愁又会涌上心头。</a:t>
            </a:r>
          </a:p>
          <a:p>
            <a:r>
              <a:rPr lang="zh-CN" altLang="en-US" dirty="0" smtClean="0"/>
              <a:t>我的观点</a:t>
            </a:r>
            <a:r>
              <a:rPr lang="en-US" dirty="0" smtClean="0"/>
              <a:t>:</a:t>
            </a:r>
            <a:r>
              <a:rPr lang="zh-CN" altLang="en-US" dirty="0" smtClean="0"/>
              <a:t>乐是忧的另一种表现形式。柳宗元参与改革</a:t>
            </a:r>
            <a:r>
              <a:rPr lang="en-US" dirty="0" smtClean="0"/>
              <a:t>,</a:t>
            </a:r>
            <a:r>
              <a:rPr lang="zh-CN" altLang="en-US" dirty="0" smtClean="0"/>
              <a:t>失败被贬</a:t>
            </a:r>
            <a:r>
              <a:rPr lang="en-US" dirty="0" smtClean="0"/>
              <a:t>,</a:t>
            </a:r>
            <a:r>
              <a:rPr lang="zh-CN" altLang="en-US" dirty="0" smtClean="0"/>
              <a:t>心中愤懑难平</a:t>
            </a:r>
            <a:r>
              <a:rPr lang="en-US" dirty="0" smtClean="0"/>
              <a:t>,</a:t>
            </a:r>
            <a:r>
              <a:rPr lang="zh-CN" altLang="en-US" dirty="0" smtClean="0"/>
              <a:t>因而凄苦是他感情的主调</a:t>
            </a:r>
            <a:r>
              <a:rPr lang="en-US" dirty="0" smtClean="0"/>
              <a:t>,</a:t>
            </a:r>
            <a:r>
              <a:rPr lang="zh-CN" altLang="en-US" dirty="0" smtClean="0"/>
              <a:t>而寄情山水正是为了摆脱这种抑郁的心情</a:t>
            </a:r>
            <a:r>
              <a:rPr lang="en-US" dirty="0" smtClean="0"/>
              <a:t>;</a:t>
            </a:r>
            <a:r>
              <a:rPr lang="zh-CN" altLang="en-US" dirty="0" smtClean="0"/>
              <a:t>但这种欢乐毕竟是暂时的</a:t>
            </a:r>
            <a:r>
              <a:rPr lang="en-US" dirty="0" smtClean="0"/>
              <a:t>,</a:t>
            </a:r>
            <a:r>
              <a:rPr lang="zh-CN" altLang="en-US" dirty="0" smtClean="0"/>
              <a:t>一经凄清环境的触发</a:t>
            </a:r>
            <a:r>
              <a:rPr lang="en-US" dirty="0" smtClean="0"/>
              <a:t>,</a:t>
            </a:r>
            <a:r>
              <a:rPr lang="zh-CN" altLang="en-US" dirty="0" smtClean="0"/>
              <a:t>忧伤、悲凉的心境便会流露出来。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uiExpand="1" build="p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/>
              <a:t>▶备选问题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572824" cy="1857388"/>
          </a:xfrm>
        </p:spPr>
        <p:txBody>
          <a:bodyPr/>
          <a:lstStyle/>
          <a:p>
            <a:r>
              <a:rPr lang="zh-CN" altLang="en-US" dirty="0" smtClean="0"/>
              <a:t>从观察视角的变化简析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小石潭记</a:t>
            </a:r>
            <a:r>
              <a:rPr lang="en-US" altLang="zh-CN" dirty="0" smtClean="0"/>
              <a:t>》</a:t>
            </a:r>
            <a:r>
              <a:rPr lang="zh-CN" altLang="en-US" dirty="0" smtClean="0"/>
              <a:t>中景物描写的妙处。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文本占位符 4"/>
          <p:cNvSpPr>
            <a:spLocks noGrp="1"/>
          </p:cNvSpPr>
          <p:nvPr>
            <p:ph type="body" sz="quarter" idx="11"/>
          </p:nvPr>
        </p:nvSpPr>
        <p:spPr>
          <a:xfrm>
            <a:off x="881026" y="1142984"/>
            <a:ext cx="10358510" cy="4214842"/>
          </a:xfrm>
        </p:spPr>
        <p:txBody>
          <a:bodyPr/>
          <a:lstStyle/>
          <a:p>
            <a:r>
              <a:rPr lang="zh-CN" altLang="en-US" dirty="0" smtClean="0"/>
              <a:t>第</a:t>
            </a:r>
            <a:r>
              <a:rPr lang="en-US" dirty="0" smtClean="0"/>
              <a:t>1</a:t>
            </a:r>
            <a:r>
              <a:rPr lang="zh-CN" altLang="en-US" dirty="0" smtClean="0"/>
              <a:t>段属于移步换景。作者在移动变换中带领我们领略各种不同的景致</a:t>
            </a:r>
            <a:r>
              <a:rPr lang="en-US" dirty="0" smtClean="0"/>
              <a:t>,</a:t>
            </a:r>
            <a:r>
              <a:rPr lang="zh-CN" altLang="en-US" dirty="0" smtClean="0"/>
              <a:t>具有极强的动态画面感。由小丘到篁竹</a:t>
            </a:r>
            <a:r>
              <a:rPr lang="en-US" dirty="0" smtClean="0"/>
              <a:t>,</a:t>
            </a:r>
            <a:r>
              <a:rPr lang="zh-CN" altLang="en-US" dirty="0" smtClean="0"/>
              <a:t>由篁竹到水声</a:t>
            </a:r>
            <a:r>
              <a:rPr lang="en-US" dirty="0" smtClean="0"/>
              <a:t>,</a:t>
            </a:r>
            <a:r>
              <a:rPr lang="zh-CN" altLang="en-US" dirty="0" smtClean="0"/>
              <a:t>再由水声寻到小潭</a:t>
            </a:r>
            <a:r>
              <a:rPr lang="en-US" dirty="0" smtClean="0"/>
              <a:t>,</a:t>
            </a:r>
            <a:r>
              <a:rPr lang="zh-CN" altLang="en-US" dirty="0" smtClean="0"/>
              <a:t>讲述了发现小潭的经过</a:t>
            </a:r>
            <a:r>
              <a:rPr lang="en-US" dirty="0" smtClean="0"/>
              <a:t>,</a:t>
            </a:r>
            <a:r>
              <a:rPr lang="zh-CN" altLang="en-US" dirty="0" smtClean="0"/>
              <a:t>充满了悬念和探奇的情趣</a:t>
            </a:r>
            <a:r>
              <a:rPr lang="en-US" dirty="0" smtClean="0"/>
              <a:t>,</a:t>
            </a:r>
            <a:r>
              <a:rPr lang="zh-CN" altLang="en-US" dirty="0" smtClean="0"/>
              <a:t>逐渐在人们面前展开一幅美妙的图画。第</a:t>
            </a:r>
            <a:r>
              <a:rPr lang="en-US" dirty="0" smtClean="0"/>
              <a:t>2</a:t>
            </a:r>
            <a:r>
              <a:rPr lang="zh-CN" altLang="en-US" dirty="0" smtClean="0"/>
              <a:t>段描写潭水、游鱼</a:t>
            </a:r>
            <a:r>
              <a:rPr lang="en-US" dirty="0" smtClean="0"/>
              <a:t>,</a:t>
            </a:r>
            <a:r>
              <a:rPr lang="zh-CN" altLang="en-US" dirty="0" smtClean="0"/>
              <a:t>属于定点特写</a:t>
            </a:r>
            <a:r>
              <a:rPr lang="en-US" dirty="0" smtClean="0"/>
              <a:t>,</a:t>
            </a:r>
            <a:r>
              <a:rPr lang="zh-CN" altLang="en-US" dirty="0" smtClean="0"/>
              <a:t>作者只用四十个字</a:t>
            </a:r>
            <a:r>
              <a:rPr lang="en-US" dirty="0" smtClean="0"/>
              <a:t>,</a:t>
            </a:r>
            <a:r>
              <a:rPr lang="zh-CN" altLang="en-US" dirty="0" smtClean="0"/>
              <a:t>就活灵活现地描绘出潭水中游鱼的美景。第</a:t>
            </a:r>
            <a:r>
              <a:rPr lang="en-US" dirty="0" smtClean="0"/>
              <a:t>3</a:t>
            </a:r>
            <a:r>
              <a:rPr lang="zh-CN" altLang="en-US" dirty="0" smtClean="0"/>
              <a:t>段用变焦的手法</a:t>
            </a:r>
            <a:r>
              <a:rPr lang="en-US" dirty="0" smtClean="0"/>
              <a:t>,</a:t>
            </a:r>
            <a:r>
              <a:rPr lang="zh-CN" altLang="en-US" dirty="0" smtClean="0"/>
              <a:t>把镜头推向远方</a:t>
            </a:r>
            <a:r>
              <a:rPr lang="en-US" dirty="0" smtClean="0"/>
              <a:t>,</a:t>
            </a:r>
            <a:r>
              <a:rPr lang="zh-CN" altLang="en-US" dirty="0" smtClean="0"/>
              <a:t>探究小石潭的水源及潭上的景物。第</a:t>
            </a:r>
            <a:r>
              <a:rPr lang="en-US" dirty="0" smtClean="0"/>
              <a:t>4</a:t>
            </a:r>
            <a:r>
              <a:rPr lang="zh-CN" altLang="en-US" dirty="0" smtClean="0"/>
              <a:t>段写作者对小石潭总的印象和感受。先写外景环境</a:t>
            </a:r>
            <a:r>
              <a:rPr lang="en-US" dirty="0" smtClean="0"/>
              <a:t>,</a:t>
            </a:r>
            <a:r>
              <a:rPr lang="zh-CN" altLang="en-US" dirty="0" smtClean="0"/>
              <a:t>后写内心感受</a:t>
            </a:r>
            <a:r>
              <a:rPr lang="en-US" dirty="0" smtClean="0"/>
              <a:t>,</a:t>
            </a:r>
            <a:r>
              <a:rPr lang="zh-CN" altLang="en-US" dirty="0" smtClean="0"/>
              <a:t>情景交融</a:t>
            </a:r>
            <a:r>
              <a:rPr lang="en-US" dirty="0" smtClean="0"/>
              <a:t>,</a:t>
            </a:r>
            <a:r>
              <a:rPr lang="zh-CN" altLang="en-US" dirty="0" smtClean="0"/>
              <a:t>构成一种特异的境界。</a:t>
            </a:r>
            <a:endParaRPr lang="zh-CN" altLang="en-US" dirty="0"/>
          </a:p>
        </p:txBody>
      </p:sp>
      <p:sp>
        <p:nvSpPr>
          <p:cNvPr id="6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6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6"/>
                  </p:tgtEl>
                </p:cond>
              </p:nextCondLst>
            </p:seq>
          </p:childTnLst>
        </p:cTn>
      </p:par>
    </p:tnLst>
    <p:bldLst>
      <p:bldP spid="5" grpId="0" build="p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6" name="组合 25"/>
          <p:cNvGrpSpPr/>
          <p:nvPr/>
        </p:nvGrpSpPr>
        <p:grpSpPr>
          <a:xfrm>
            <a:off x="2238348" y="2571744"/>
            <a:ext cx="7215238" cy="3001907"/>
            <a:chOff x="2238348" y="2571744"/>
            <a:chExt cx="7215238" cy="3001907"/>
          </a:xfrm>
        </p:grpSpPr>
        <p:pic>
          <p:nvPicPr>
            <p:cNvPr id="13" name="12YWCZDXA8XRA6T1.eps" descr="id:2147496836;FounderCES"/>
            <p:cNvPicPr/>
            <p:nvPr/>
          </p:nvPicPr>
          <p:blipFill>
            <a:blip r:embed="rId2"/>
            <a:stretch>
              <a:fillRect/>
            </a:stretch>
          </p:blipFill>
          <p:spPr>
            <a:xfrm>
              <a:off x="2238348" y="2571744"/>
              <a:ext cx="7215238" cy="3001907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>
              <a:off x="4238612" y="2643182"/>
              <a:ext cx="785818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16" name="矩形 15"/>
            <p:cNvSpPr/>
            <p:nvPr/>
          </p:nvSpPr>
          <p:spPr>
            <a:xfrm>
              <a:off x="4238612" y="3429000"/>
              <a:ext cx="785818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3" name="矩形 22"/>
            <p:cNvSpPr/>
            <p:nvPr/>
          </p:nvSpPr>
          <p:spPr>
            <a:xfrm>
              <a:off x="4238612" y="4214818"/>
              <a:ext cx="785818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  <p:sp>
          <p:nvSpPr>
            <p:cNvPr id="24" name="矩形 23"/>
            <p:cNvSpPr/>
            <p:nvPr/>
          </p:nvSpPr>
          <p:spPr>
            <a:xfrm>
              <a:off x="4238612" y="4929198"/>
              <a:ext cx="785818" cy="500066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  <a:effectLst/>
          </p:spPr>
          <p:style>
            <a:lnRef idx="1">
              <a:schemeClr val="dk1"/>
            </a:lnRef>
            <a:fillRef idx="3">
              <a:schemeClr val="dk1"/>
            </a:fillRef>
            <a:effectRef idx="2">
              <a:schemeClr val="dk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fontAlgn="auto">
                <a:spcBef>
                  <a:spcPts val="0"/>
                </a:spcBef>
                <a:spcAft>
                  <a:spcPts val="0"/>
                </a:spcAft>
              </a:pPr>
              <a:endParaRPr lang="zh-CN" altLang="en-US" sz="1800" b="0"/>
            </a:p>
          </p:txBody>
        </p:sp>
      </p:grpSp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●思维导图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881026" y="1785926"/>
            <a:ext cx="10358510" cy="642942"/>
          </a:xfrm>
        </p:spPr>
        <p:txBody>
          <a:bodyPr/>
          <a:lstStyle/>
          <a:p>
            <a:r>
              <a:rPr lang="zh-CN" altLang="en-US" dirty="0" smtClean="0"/>
              <a:t>再读课文</a:t>
            </a:r>
            <a:r>
              <a:rPr lang="en-US" dirty="0" smtClean="0"/>
              <a:t>,</a:t>
            </a:r>
            <a:r>
              <a:rPr lang="zh-CN" altLang="en-US" dirty="0" smtClean="0"/>
              <a:t>补写作者的游踪。</a:t>
            </a:r>
            <a:endParaRPr lang="en-US" altLang="zh-CN" dirty="0" smtClean="0"/>
          </a:p>
          <a:p>
            <a:endParaRPr lang="en-US" altLang="zh-CN" dirty="0" smtClean="0"/>
          </a:p>
          <a:p>
            <a:endParaRPr lang="en-US" altLang="zh-CN" dirty="0" smtClean="0"/>
          </a:p>
          <a:p>
            <a:endParaRPr lang="zh-CN" altLang="en-US" dirty="0"/>
          </a:p>
        </p:txBody>
      </p:sp>
      <p:sp>
        <p:nvSpPr>
          <p:cNvPr id="10" name="文本占位符 3"/>
          <p:cNvSpPr txBox="1">
            <a:spLocks/>
          </p:cNvSpPr>
          <p:nvPr/>
        </p:nvSpPr>
        <p:spPr>
          <a:xfrm>
            <a:off x="4238612" y="2643182"/>
            <a:ext cx="1714512" cy="42227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潭石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1" name="文本占位符 3"/>
          <p:cNvSpPr txBox="1">
            <a:spLocks/>
          </p:cNvSpPr>
          <p:nvPr/>
        </p:nvSpPr>
        <p:spPr>
          <a:xfrm>
            <a:off x="4238612" y="4143380"/>
            <a:ext cx="1285884" cy="42227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潭源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2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5" name="文本占位符 3"/>
          <p:cNvSpPr txBox="1">
            <a:spLocks/>
          </p:cNvSpPr>
          <p:nvPr/>
        </p:nvSpPr>
        <p:spPr>
          <a:xfrm>
            <a:off x="4238612" y="3357562"/>
            <a:ext cx="1285884" cy="57152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潭水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21" name="文本占位符 3"/>
          <p:cNvSpPr txBox="1">
            <a:spLocks/>
          </p:cNvSpPr>
          <p:nvPr/>
        </p:nvSpPr>
        <p:spPr>
          <a:xfrm>
            <a:off x="4238612" y="5000636"/>
            <a:ext cx="1285884" cy="422278"/>
          </a:xfrm>
          <a:prstGeom prst="rect">
            <a:avLst/>
          </a:prstGeom>
        </p:spPr>
        <p:txBody>
          <a:bodyPr/>
          <a:lstStyle/>
          <a:p>
            <a:pPr marL="0" marR="0" lvl="0" indent="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zh-CN" altLang="en-US" sz="20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潭境</a:t>
            </a:r>
            <a:endParaRPr kumimoji="0" lang="zh-CN" altLang="en-US" sz="20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12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12"/>
                  </p:tgtEl>
                </p:cond>
              </p:nextCondLst>
            </p:seq>
          </p:childTnLst>
        </p:cTn>
      </p:par>
    </p:tnLst>
    <p:bldLst>
      <p:bldP spid="10" grpId="0"/>
      <p:bldP spid="11" grpId="0"/>
      <p:bldP spid="15" grpId="0"/>
      <p:bldP spid="21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●教学反思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PA_矩形 32">
            <a:extLst>
              <a:ext uri="{FF2B5EF4-FFF2-40B4-BE49-F238E27FC236}">
                <a16:creationId xmlns="" xmlns:a16="http://schemas.microsoft.com/office/drawing/2014/main" id="{AC2404D8-1096-43E0-BE36-6CCF97BF0892}"/>
              </a:ext>
            </a:extLst>
          </p:cNvPr>
          <p:cNvSpPr/>
          <p:nvPr/>
        </p:nvSpPr>
        <p:spPr>
          <a:xfrm>
            <a:off x="1329368" y="1068108"/>
            <a:ext cx="9533264" cy="4149987"/>
          </a:xfrm>
          <a:prstGeom prst="rect">
            <a:avLst/>
          </a:prstGeom>
          <a:solidFill>
            <a:srgbClr val="FCFCFD"/>
          </a:solidFill>
          <a:ln w="12700">
            <a:miter lim="400000"/>
          </a:ln>
          <a:effectLst>
            <a:outerShdw blurRad="254000" dist="38100" dir="5400000" rotWithShape="0">
              <a:srgbClr val="969F98">
                <a:alpha val="20000"/>
              </a:srgbClr>
            </a:outerShdw>
          </a:effectLst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23" name="PA_矩形 27">
            <a:extLst>
              <a:ext uri="{FF2B5EF4-FFF2-40B4-BE49-F238E27FC236}">
                <a16:creationId xmlns="" xmlns:a16="http://schemas.microsoft.com/office/drawing/2014/main" id="{7D9F7A5A-F560-4729-9810-15C7C0286593}"/>
              </a:ext>
            </a:extLst>
          </p:cNvPr>
          <p:cNvSpPr/>
          <p:nvPr/>
        </p:nvSpPr>
        <p:spPr>
          <a:xfrm>
            <a:off x="2264298" y="1639905"/>
            <a:ext cx="7489375" cy="3085239"/>
          </a:xfrm>
          <a:prstGeom prst="rect">
            <a:avLst/>
          </a:prstGeom>
          <a:ln w="25400">
            <a:solidFill>
              <a:srgbClr val="92D050"/>
            </a:solidFill>
            <a:miter/>
          </a:ln>
        </p:spPr>
        <p:txBody>
          <a:bodyPr lIns="45719" rIns="45719" anchor="ctr"/>
          <a:lstStyle/>
          <a:p>
            <a:pPr algn="ctr">
              <a:defRPr>
                <a:solidFill>
                  <a:srgbClr val="FFFFFF"/>
                </a:solidFill>
              </a:defRPr>
            </a:pPr>
            <a:endParaRPr/>
          </a:p>
        </p:txBody>
      </p:sp>
      <p:sp>
        <p:nvSpPr>
          <p:cNvPr id="34" name="文本框 17">
            <a:extLst>
              <a:ext uri="{FF2B5EF4-FFF2-40B4-BE49-F238E27FC236}">
                <a16:creationId xmlns="" xmlns:a16="http://schemas.microsoft.com/office/drawing/2014/main" id="{F49658A0-EB8F-4A63-9ED6-6C317E9FE03E}"/>
              </a:ext>
            </a:extLst>
          </p:cNvPr>
          <p:cNvSpPr txBox="1"/>
          <p:nvPr/>
        </p:nvSpPr>
        <p:spPr>
          <a:xfrm>
            <a:off x="5257237" y="1064988"/>
            <a:ext cx="1677525" cy="1446550"/>
          </a:xfrm>
          <a:prstGeom prst="rect">
            <a:avLst/>
          </a:prstGeom>
          <a:solidFill>
            <a:srgbClr val="FFFFFF"/>
          </a:solidFill>
          <a:ln w="12700">
            <a:miter lim="400000"/>
          </a:ln>
          <a:extLst>
            <a:ext uri="{C572A759-6A51-4108-AA02-DFA0A04FC94B}">
              <ma14:wrappingTextBoxFlag xmlns:ma14="http://schemas.microsoft.com/office/mac/drawingml/2011/main" xmlns="" val="1"/>
            </a:ext>
          </a:extLst>
        </p:spPr>
        <p:txBody>
          <a:bodyPr lIns="45719" rIns="45719">
            <a:spAutoFit/>
          </a:bodyPr>
          <a:lstStyle/>
          <a:p>
            <a:pPr algn="ctr">
              <a:defRPr sz="8000" b="1">
                <a:solidFill>
                  <a:srgbClr val="60BAAB"/>
                </a:solidFill>
                <a:latin typeface="微软雅黑 Light"/>
                <a:ea typeface="微软雅黑 Light"/>
                <a:cs typeface="微软雅黑 Light"/>
                <a:sym typeface="微软雅黑 Light"/>
              </a:defRPr>
            </a:pPr>
            <a:r>
              <a:rPr sz="8800" dirty="0">
                <a:solidFill>
                  <a:srgbClr val="EB6FC8"/>
                </a:solidFill>
              </a:rPr>
              <a:t>E</a:t>
            </a:r>
            <a:r>
              <a:rPr sz="4400" dirty="0">
                <a:solidFill>
                  <a:srgbClr val="000000"/>
                </a:solidFill>
              </a:rPr>
              <a:t>ND</a:t>
            </a:r>
          </a:p>
        </p:txBody>
      </p:sp>
      <p:sp>
        <p:nvSpPr>
          <p:cNvPr id="35" name="文本框 34">
            <a:extLst>
              <a:ext uri="{FF2B5EF4-FFF2-40B4-BE49-F238E27FC236}">
                <a16:creationId xmlns="" xmlns:a16="http://schemas.microsoft.com/office/drawing/2014/main" id="{9D397429-E888-4BEC-9727-26492EBA1831}"/>
              </a:ext>
            </a:extLst>
          </p:cNvPr>
          <p:cNvSpPr txBox="1"/>
          <p:nvPr/>
        </p:nvSpPr>
        <p:spPr>
          <a:xfrm>
            <a:off x="2082103" y="3045197"/>
            <a:ext cx="7937500" cy="830262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algn="ctr" fontAlgn="auto">
              <a:spcBef>
                <a:spcPts val="0"/>
              </a:spcBef>
              <a:spcAft>
                <a:spcPts val="0"/>
              </a:spcAft>
              <a:defRPr/>
            </a:pPr>
            <a:r>
              <a:rPr lang="zh-CN" altLang="en-US" sz="4800" dirty="0">
                <a:ea typeface="黑体" panose="02010609060101010101" pitchFamily="49" charset="-122"/>
                <a:cs typeface="Times New Roman" panose="02020603050405020304" pitchFamily="18" charset="0"/>
                <a:sym typeface="+mn-lt"/>
              </a:rPr>
              <a:t>感谢观看  下节课再会</a:t>
            </a:r>
          </a:p>
        </p:txBody>
      </p:sp>
      <p:sp>
        <p:nvSpPr>
          <p:cNvPr id="36" name="直接连接符 13">
            <a:extLst>
              <a:ext uri="{FF2B5EF4-FFF2-40B4-BE49-F238E27FC236}">
                <a16:creationId xmlns="" xmlns:a16="http://schemas.microsoft.com/office/drawing/2014/main" id="{331CAD98-F379-43E0-AE1A-81C1E2130001}"/>
              </a:ext>
            </a:extLst>
          </p:cNvPr>
          <p:cNvSpPr/>
          <p:nvPr/>
        </p:nvSpPr>
        <p:spPr>
          <a:xfrm>
            <a:off x="2711624" y="2708920"/>
            <a:ext cx="6594476" cy="0"/>
          </a:xfrm>
          <a:prstGeom prst="line">
            <a:avLst/>
          </a:prstGeom>
          <a:ln w="57150">
            <a:solidFill>
              <a:srgbClr val="00B050"/>
            </a:solidFill>
            <a:headEnd type="oval"/>
            <a:tailEnd type="oval"/>
          </a:ln>
        </p:spPr>
        <p:txBody>
          <a:bodyPr lIns="45719" rIns="45719"/>
          <a:lstStyle/>
          <a:p>
            <a:endParaRPr/>
          </a:p>
        </p:txBody>
      </p:sp>
      <p:grpSp>
        <p:nvGrpSpPr>
          <p:cNvPr id="15" name="组合 1">
            <a:extLst>
              <a:ext uri="{FF2B5EF4-FFF2-40B4-BE49-F238E27FC236}">
                <a16:creationId xmlns="" xmlns:a16="http://schemas.microsoft.com/office/drawing/2014/main" id="{81A1749C-5C77-43A1-B4CB-B860774FA155}"/>
              </a:ext>
            </a:extLst>
          </p:cNvPr>
          <p:cNvGrpSpPr/>
          <p:nvPr/>
        </p:nvGrpSpPr>
        <p:grpSpPr>
          <a:xfrm rot="10800000">
            <a:off x="-1604504" y="2147666"/>
            <a:ext cx="3687215" cy="2719713"/>
            <a:chOff x="0" y="0"/>
            <a:chExt cx="3687214" cy="2719712"/>
          </a:xfrm>
        </p:grpSpPr>
        <p:sp>
          <p:nvSpPr>
            <p:cNvPr id="21" name="直接连接符 33">
              <a:extLst>
                <a:ext uri="{FF2B5EF4-FFF2-40B4-BE49-F238E27FC236}">
                  <a16:creationId xmlns="" xmlns:a16="http://schemas.microsoft.com/office/drawing/2014/main" id="{1FFB4BD1-105E-4C3B-8CF0-2FA378BAE89E}"/>
                </a:ext>
              </a:extLst>
            </p:cNvPr>
            <p:cNvSpPr/>
            <p:nvPr/>
          </p:nvSpPr>
          <p:spPr>
            <a:xfrm flipH="1">
              <a:off x="0" y="539955"/>
              <a:ext cx="2592288" cy="2179757"/>
            </a:xfrm>
            <a:prstGeom prst="line">
              <a:avLst/>
            </a:prstGeom>
            <a:noFill/>
            <a:ln w="762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4" name="直接连接符 34">
              <a:extLst>
                <a:ext uri="{FF2B5EF4-FFF2-40B4-BE49-F238E27FC236}">
                  <a16:creationId xmlns="" xmlns:a16="http://schemas.microsoft.com/office/drawing/2014/main" id="{691E65D7-1D0C-4C8B-B0E5-C300AAFB5E02}"/>
                </a:ext>
              </a:extLst>
            </p:cNvPr>
            <p:cNvSpPr/>
            <p:nvPr/>
          </p:nvSpPr>
          <p:spPr>
            <a:xfrm flipH="1">
              <a:off x="1094926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EB6FC8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  <p:grpSp>
        <p:nvGrpSpPr>
          <p:cNvPr id="25" name="组合 2">
            <a:extLst>
              <a:ext uri="{FF2B5EF4-FFF2-40B4-BE49-F238E27FC236}">
                <a16:creationId xmlns="" xmlns:a16="http://schemas.microsoft.com/office/drawing/2014/main" id="{02D15556-E9EF-4FDA-935E-E2332CA5E94A}"/>
              </a:ext>
            </a:extLst>
          </p:cNvPr>
          <p:cNvGrpSpPr/>
          <p:nvPr/>
        </p:nvGrpSpPr>
        <p:grpSpPr>
          <a:xfrm rot="10800000">
            <a:off x="10311837" y="1544375"/>
            <a:ext cx="3230038" cy="3097814"/>
            <a:chOff x="0" y="0"/>
            <a:chExt cx="3230037" cy="3097813"/>
          </a:xfrm>
        </p:grpSpPr>
        <p:sp>
          <p:nvSpPr>
            <p:cNvPr id="26" name="直接连接符 41">
              <a:extLst>
                <a:ext uri="{FF2B5EF4-FFF2-40B4-BE49-F238E27FC236}">
                  <a16:creationId xmlns="" xmlns:a16="http://schemas.microsoft.com/office/drawing/2014/main" id="{480355CE-8991-4A71-AD90-253802C1BCCD}"/>
                </a:ext>
              </a:extLst>
            </p:cNvPr>
            <p:cNvSpPr/>
            <p:nvPr/>
          </p:nvSpPr>
          <p:spPr>
            <a:xfrm flipH="1">
              <a:off x="0" y="918056"/>
              <a:ext cx="2592289" cy="2179757"/>
            </a:xfrm>
            <a:prstGeom prst="line">
              <a:avLst/>
            </a:prstGeom>
            <a:noFill/>
            <a:ln w="762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  <p:sp>
          <p:nvSpPr>
            <p:cNvPr id="27" name="直接连接符 42">
              <a:extLst>
                <a:ext uri="{FF2B5EF4-FFF2-40B4-BE49-F238E27FC236}">
                  <a16:creationId xmlns="" xmlns:a16="http://schemas.microsoft.com/office/drawing/2014/main" id="{4230E9B0-E0A8-4EEB-A61A-3C76BCDBE17B}"/>
                </a:ext>
              </a:extLst>
            </p:cNvPr>
            <p:cNvSpPr/>
            <p:nvPr/>
          </p:nvSpPr>
          <p:spPr>
            <a:xfrm flipH="1">
              <a:off x="637749" y="-1"/>
              <a:ext cx="2592289" cy="2179757"/>
            </a:xfrm>
            <a:prstGeom prst="line">
              <a:avLst/>
            </a:prstGeom>
            <a:noFill/>
            <a:ln w="12700" cap="flat">
              <a:solidFill>
                <a:srgbClr val="92D050"/>
              </a:solidFill>
              <a:prstDash val="solid"/>
              <a:round/>
            </a:ln>
            <a:effectLst/>
          </p:spPr>
          <p:txBody>
            <a:bodyPr wrap="square" lIns="45719" tIns="45719" rIns="45719" bIns="45719" numCol="1" anchor="t">
              <a:noAutofit/>
            </a:bodyPr>
            <a:lstStyle/>
            <a:p>
              <a:endParaRPr/>
            </a:p>
          </p:txBody>
        </p:sp>
      </p:grpSp>
    </p:spTree>
    <p:extLst>
      <p:ext uri="{BB962C8B-B14F-4D97-AF65-F5344CB8AC3E}">
        <p14:creationId xmlns="" xmlns:p14="http://schemas.microsoft.com/office/powerpoint/2010/main" val="1697901688"/>
      </p:ext>
    </p:extLst>
  </p:cSld>
  <p:clrMapOvr>
    <a:masterClrMapping/>
  </p:clrMapOvr>
  <p:transition spd="slow" advTm="7441"/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文本占位符 2"/>
          <p:cNvSpPr>
            <a:spLocks noGrp="1"/>
          </p:cNvSpPr>
          <p:nvPr>
            <p:ph type="body" sz="quarter" idx="10"/>
          </p:nvPr>
        </p:nvSpPr>
        <p:spPr>
          <a:xfrm>
            <a:off x="666712" y="1571612"/>
            <a:ext cx="10930014" cy="507209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积累重要的文言实词、虚词</a:t>
            </a:r>
            <a:r>
              <a:rPr lang="en-US" dirty="0" smtClean="0"/>
              <a:t>,</a:t>
            </a:r>
            <a:r>
              <a:rPr lang="zh-CN" altLang="en-US" dirty="0" smtClean="0"/>
              <a:t>理解特殊句式。</a:t>
            </a:r>
          </a:p>
          <a:p>
            <a:r>
              <a:rPr lang="en-US" dirty="0" smtClean="0"/>
              <a:t>2.</a:t>
            </a:r>
            <a:r>
              <a:rPr lang="zh-CN" altLang="en-US" dirty="0" smtClean="0"/>
              <a:t>了解作者柳宗元及</a:t>
            </a:r>
            <a:r>
              <a:rPr lang="en-US" dirty="0" smtClean="0"/>
              <a:t>“</a:t>
            </a:r>
            <a:r>
              <a:rPr lang="zh-CN" altLang="en-US" dirty="0" smtClean="0"/>
              <a:t>记</a:t>
            </a:r>
            <a:r>
              <a:rPr lang="en-US" dirty="0" smtClean="0"/>
              <a:t>”</a:t>
            </a:r>
            <a:r>
              <a:rPr lang="zh-CN" altLang="en-US" dirty="0" smtClean="0"/>
              <a:t>的文体特征。</a:t>
            </a:r>
          </a:p>
          <a:p>
            <a:r>
              <a:rPr lang="en-US" dirty="0" smtClean="0"/>
              <a:t>3.</a:t>
            </a:r>
            <a:r>
              <a:rPr lang="zh-CN" altLang="en-US" dirty="0" smtClean="0"/>
              <a:t>疏通文义</a:t>
            </a:r>
            <a:r>
              <a:rPr lang="en-US" dirty="0" smtClean="0"/>
              <a:t>,</a:t>
            </a:r>
            <a:r>
              <a:rPr lang="zh-CN" altLang="en-US" dirty="0" smtClean="0"/>
              <a:t>了解课文内容。</a:t>
            </a:r>
          </a:p>
          <a:p>
            <a:r>
              <a:rPr lang="en-US" dirty="0" smtClean="0"/>
              <a:t>4.</a:t>
            </a:r>
            <a:r>
              <a:rPr lang="zh-CN" altLang="en-US" dirty="0" smtClean="0"/>
              <a:t>探究游记移步换景、侧面描写、情景交融的写作手法。</a:t>
            </a:r>
            <a:endParaRPr lang="en-US" altLang="zh-CN" dirty="0" smtClean="0"/>
          </a:p>
          <a:p>
            <a:pPr algn="ctr"/>
            <a:r>
              <a:rPr lang="zh-CN" altLang="en-US" dirty="0" smtClean="0"/>
              <a:t>第 </a:t>
            </a:r>
            <a:r>
              <a:rPr lang="zh-CN" altLang="en-US" dirty="0" smtClean="0"/>
              <a:t>二 </a:t>
            </a:r>
            <a:r>
              <a:rPr lang="zh-CN" altLang="en-US" dirty="0" smtClean="0"/>
              <a:t>课 时</a:t>
            </a:r>
          </a:p>
          <a:p>
            <a:pPr algn="ctr"/>
            <a:endParaRPr lang="zh-CN" altLang="en-US" dirty="0"/>
          </a:p>
        </p:txBody>
      </p:sp>
      <p:sp>
        <p:nvSpPr>
          <p:cNvPr id="4" name="文本占位符 3"/>
          <p:cNvSpPr>
            <a:spLocks noGrp="1"/>
          </p:cNvSpPr>
          <p:nvPr>
            <p:ph type="body" sz="quarter" idx="11"/>
          </p:nvPr>
        </p:nvSpPr>
        <p:spPr>
          <a:xfrm>
            <a:off x="666712" y="5214950"/>
            <a:ext cx="10644262" cy="857256"/>
          </a:xfrm>
        </p:spPr>
        <p:txBody>
          <a:bodyPr/>
          <a:lstStyle/>
          <a:p>
            <a:r>
              <a:rPr lang="en-US" dirty="0" smtClean="0"/>
              <a:t>◉</a:t>
            </a:r>
            <a:r>
              <a:rPr lang="zh-CN" altLang="en-US" dirty="0" smtClean="0"/>
              <a:t>重点</a:t>
            </a:r>
            <a:r>
              <a:rPr lang="en-US" dirty="0" smtClean="0"/>
              <a:t>:</a:t>
            </a:r>
          </a:p>
          <a:p>
            <a:r>
              <a:rPr lang="zh-CN" altLang="en-US" dirty="0" smtClean="0"/>
              <a:t>探究</a:t>
            </a:r>
            <a:r>
              <a:rPr lang="zh-CN" altLang="en-US" dirty="0" smtClean="0"/>
              <a:t>侧面描写、情景交融的写作手法。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zh-CN" altLang="en-US" dirty="0" smtClean="0">
                <a:latin typeface="黑体" pitchFamily="49" charset="-122"/>
                <a:ea typeface="黑体" pitchFamily="49" charset="-122"/>
              </a:rPr>
              <a:t>●知识链接</a:t>
            </a:r>
            <a:endParaRPr lang="zh-CN" altLang="en-US" dirty="0">
              <a:latin typeface="黑体" pitchFamily="49" charset="-122"/>
              <a:ea typeface="黑体" pitchFamily="49" charset="-122"/>
            </a:endParaRPr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523836" y="1785926"/>
            <a:ext cx="11072890" cy="1857388"/>
          </a:xfrm>
        </p:spPr>
        <p:txBody>
          <a:bodyPr/>
          <a:lstStyle/>
          <a:p>
            <a:r>
              <a:rPr lang="zh-CN" altLang="en-US" dirty="0" smtClean="0"/>
              <a:t>山水游记是柳宗元散文中的精品</a:t>
            </a:r>
            <a:r>
              <a:rPr lang="en-US" dirty="0" smtClean="0"/>
              <a:t>,</a:t>
            </a:r>
            <a:r>
              <a:rPr lang="zh-CN" altLang="en-US" dirty="0" smtClean="0"/>
              <a:t>也是作者悲剧人生的审美情趣的结晶。身世遭遇和环境的压迫</a:t>
            </a:r>
            <a:r>
              <a:rPr lang="en-US" dirty="0" smtClean="0"/>
              <a:t>,</a:t>
            </a:r>
            <a:r>
              <a:rPr lang="zh-CN" altLang="en-US" dirty="0" smtClean="0"/>
              <a:t>造成心理的变异</a:t>
            </a:r>
            <a:r>
              <a:rPr lang="en-US" dirty="0" smtClean="0"/>
              <a:t>,</a:t>
            </a:r>
            <a:r>
              <a:rPr lang="zh-CN" altLang="en-US" dirty="0" smtClean="0"/>
              <a:t>长歌当哭</a:t>
            </a:r>
            <a:r>
              <a:rPr lang="en-US" dirty="0" smtClean="0"/>
              <a:t>,</a:t>
            </a:r>
            <a:r>
              <a:rPr lang="zh-CN" altLang="en-US" dirty="0" smtClean="0"/>
              <a:t>强颜为欢</a:t>
            </a:r>
            <a:r>
              <a:rPr lang="en-US" dirty="0" smtClean="0"/>
              <a:t>,</a:t>
            </a:r>
            <a:r>
              <a:rPr lang="zh-CN" altLang="en-US" dirty="0" smtClean="0"/>
              <a:t>聊为悠游</a:t>
            </a:r>
            <a:r>
              <a:rPr lang="en-US" dirty="0" smtClean="0"/>
              <a:t>,</a:t>
            </a:r>
            <a:r>
              <a:rPr lang="zh-CN" altLang="en-US" dirty="0" smtClean="0"/>
              <a:t>乐而复悲。郁愤填膺时</a:t>
            </a:r>
            <a:r>
              <a:rPr lang="en-US" dirty="0" smtClean="0"/>
              <a:t>,</a:t>
            </a:r>
            <a:r>
              <a:rPr lang="zh-CN" altLang="en-US" dirty="0" smtClean="0"/>
              <a:t>憎山恶水</a:t>
            </a:r>
            <a:r>
              <a:rPr lang="en-US" dirty="0" smtClean="0"/>
              <a:t>,</a:t>
            </a:r>
            <a:r>
              <a:rPr lang="zh-CN" altLang="en-US" dirty="0" smtClean="0"/>
              <a:t>以山水为</a:t>
            </a:r>
            <a:r>
              <a:rPr lang="en-US" dirty="0" smtClean="0"/>
              <a:t>“</a:t>
            </a:r>
            <a:r>
              <a:rPr lang="zh-CN" altLang="en-US" dirty="0" smtClean="0"/>
              <a:t>狴牢</a:t>
            </a:r>
            <a:r>
              <a:rPr lang="en-US" dirty="0" smtClean="0"/>
              <a:t>”(</a:t>
            </a:r>
            <a:r>
              <a:rPr lang="en-US" altLang="zh-CN" dirty="0" smtClean="0"/>
              <a:t>《</a:t>
            </a:r>
            <a:r>
              <a:rPr lang="zh-CN" altLang="en-US" dirty="0" smtClean="0"/>
              <a:t>囚人赋</a:t>
            </a:r>
            <a:r>
              <a:rPr lang="en-US" altLang="zh-CN" dirty="0" smtClean="0"/>
              <a:t>》</a:t>
            </a:r>
            <a:r>
              <a:rPr lang="en-US" dirty="0" smtClean="0"/>
              <a:t>);</a:t>
            </a:r>
            <a:r>
              <a:rPr lang="zh-CN" altLang="en-US" dirty="0" smtClean="0"/>
              <a:t>一人独游时</a:t>
            </a:r>
            <a:r>
              <a:rPr lang="en-US" dirty="0" smtClean="0"/>
              <a:t>,</a:t>
            </a:r>
            <a:r>
              <a:rPr lang="zh-CN" altLang="en-US" dirty="0" smtClean="0"/>
              <a:t>又与之同病相怜</a:t>
            </a:r>
            <a:r>
              <a:rPr lang="en-US" dirty="0" smtClean="0"/>
              <a:t>,</a:t>
            </a:r>
            <a:r>
              <a:rPr lang="zh-CN" altLang="en-US" dirty="0" smtClean="0"/>
              <a:t>并借山水之</a:t>
            </a:r>
            <a:r>
              <a:rPr lang="en-US" dirty="0" smtClean="0"/>
              <a:t>“</a:t>
            </a:r>
            <a:r>
              <a:rPr lang="zh-CN" altLang="en-US" dirty="0" smtClean="0"/>
              <a:t>幽幽</a:t>
            </a:r>
            <a:r>
              <a:rPr lang="en-US" dirty="0" smtClean="0"/>
              <a:t>”</a:t>
            </a:r>
            <a:r>
              <a:rPr lang="zh-CN" altLang="en-US" dirty="0" smtClean="0"/>
              <a:t>以</a:t>
            </a:r>
            <a:r>
              <a:rPr lang="en-US" dirty="0" smtClean="0"/>
              <a:t>“</a:t>
            </a:r>
            <a:r>
              <a:rPr lang="zh-CN" altLang="en-US" dirty="0" smtClean="0"/>
              <a:t>观妙</a:t>
            </a:r>
            <a:r>
              <a:rPr lang="en-US" dirty="0" smtClean="0"/>
              <a:t>”(</a:t>
            </a:r>
            <a:r>
              <a:rPr lang="en-US" altLang="zh-CN" dirty="0" smtClean="0"/>
              <a:t>《</a:t>
            </a:r>
            <a:r>
              <a:rPr lang="zh-CN" altLang="en-US" dirty="0" smtClean="0"/>
              <a:t>永州龙兴寺东丘记</a:t>
            </a:r>
            <a:r>
              <a:rPr lang="en-US" altLang="zh-CN" dirty="0" smtClean="0"/>
              <a:t>》</a:t>
            </a:r>
            <a:r>
              <a:rPr lang="en-US" dirty="0" smtClean="0"/>
              <a:t>)</a:t>
            </a:r>
            <a:r>
              <a:rPr lang="zh-CN" altLang="en-US" dirty="0" smtClean="0"/>
              <a:t>。他善于选取幽美型的小景物</a:t>
            </a:r>
            <a:r>
              <a:rPr lang="en-US" dirty="0" smtClean="0"/>
              <a:t>,</a:t>
            </a:r>
            <a:r>
              <a:rPr lang="zh-CN" altLang="en-US" dirty="0" smtClean="0"/>
              <a:t>经过一丝不苟的精心刻画</a:t>
            </a:r>
            <a:r>
              <a:rPr lang="en-US" dirty="0" smtClean="0"/>
              <a:t>,</a:t>
            </a:r>
            <a:r>
              <a:rPr lang="zh-CN" altLang="en-US" dirty="0" smtClean="0"/>
              <a:t>展现出高于自然原型的艺术之美。由意在宣泄悲情到艺术地表现自然</a:t>
            </a:r>
            <a:r>
              <a:rPr lang="en-US" dirty="0" smtClean="0"/>
              <a:t>,</a:t>
            </a:r>
            <a:r>
              <a:rPr lang="zh-CN" altLang="en-US" dirty="0" smtClean="0"/>
              <a:t>将悲情沉潜于作品中</a:t>
            </a:r>
            <a:r>
              <a:rPr lang="en-US" dirty="0" smtClean="0"/>
              <a:t>,</a:t>
            </a:r>
            <a:r>
              <a:rPr lang="zh-CN" altLang="en-US" dirty="0" smtClean="0"/>
              <a:t>形成了柳氏山水游记</a:t>
            </a:r>
            <a:r>
              <a:rPr lang="en-US" dirty="0" smtClean="0"/>
              <a:t>“</a:t>
            </a:r>
            <a:r>
              <a:rPr lang="zh-CN" altLang="en-US" dirty="0" smtClean="0"/>
              <a:t>凄神寒骨</a:t>
            </a:r>
            <a:r>
              <a:rPr lang="en-US" dirty="0" smtClean="0"/>
              <a:t>”</a:t>
            </a:r>
            <a:r>
              <a:rPr lang="zh-CN" altLang="en-US" dirty="0" smtClean="0"/>
              <a:t>之美的特色。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文本占位符 11"/>
          <p:cNvSpPr>
            <a:spLocks noGrp="1"/>
          </p:cNvSpPr>
          <p:nvPr>
            <p:ph type="body" sz="quarter" idx="10"/>
          </p:nvPr>
        </p:nvSpPr>
        <p:spPr>
          <a:xfrm>
            <a:off x="595274" y="1571612"/>
            <a:ext cx="11001452" cy="4357718"/>
          </a:xfrm>
        </p:spPr>
        <p:txBody>
          <a:bodyPr/>
          <a:lstStyle/>
          <a:p>
            <a:r>
              <a:rPr lang="en-US" dirty="0" smtClean="0"/>
              <a:t>1.</a:t>
            </a:r>
            <a:r>
              <a:rPr lang="zh-CN" altLang="en-US" dirty="0" smtClean="0"/>
              <a:t>下列加点的实词解释有误的一项是</a:t>
            </a:r>
            <a:r>
              <a:rPr lang="en-US" dirty="0" smtClean="0"/>
              <a:t> 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en-US" dirty="0" smtClean="0"/>
              <a:t>A.</a:t>
            </a:r>
            <a:r>
              <a:rPr lang="zh-CN" altLang="en-US" dirty="0" smtClean="0"/>
              <a:t>从小丘西行百二十步。　　</a:t>
            </a:r>
            <a:r>
              <a:rPr lang="en-US" altLang="zh-CN" dirty="0" smtClean="0"/>
              <a:t>		</a:t>
            </a:r>
            <a:r>
              <a:rPr lang="en-US" dirty="0" smtClean="0"/>
              <a:t>(</a:t>
            </a:r>
            <a:r>
              <a:rPr lang="zh-CN" altLang="en-US" dirty="0" smtClean="0"/>
              <a:t>向西走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B.</a:t>
            </a:r>
            <a:r>
              <a:rPr lang="zh-CN" altLang="en-US" dirty="0" smtClean="0"/>
              <a:t>闻水声</a:t>
            </a:r>
            <a:r>
              <a:rPr lang="en-US" dirty="0" smtClean="0"/>
              <a:t>,</a:t>
            </a:r>
            <a:r>
              <a:rPr lang="zh-CN" altLang="en-US" dirty="0" smtClean="0"/>
              <a:t>如鸣珮环</a:t>
            </a:r>
            <a:r>
              <a:rPr lang="en-US" dirty="0" smtClean="0"/>
              <a:t>,</a:t>
            </a:r>
            <a:r>
              <a:rPr lang="zh-CN" altLang="en-US" dirty="0" smtClean="0"/>
              <a:t>心乐之。</a:t>
            </a:r>
            <a:r>
              <a:rPr lang="en-US" dirty="0" smtClean="0"/>
              <a:t>	</a:t>
            </a:r>
            <a:r>
              <a:rPr lang="en-US" dirty="0" smtClean="0"/>
              <a:t>	(</a:t>
            </a:r>
            <a:r>
              <a:rPr lang="zh-CN" altLang="en-US" dirty="0" smtClean="0"/>
              <a:t>以</a:t>
            </a:r>
            <a:r>
              <a:rPr lang="en-US" dirty="0" smtClean="0"/>
              <a:t>……</a:t>
            </a:r>
            <a:r>
              <a:rPr lang="zh-CN" altLang="en-US" dirty="0" smtClean="0"/>
              <a:t>为乐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C.</a:t>
            </a:r>
            <a:r>
              <a:rPr lang="zh-CN" altLang="en-US" dirty="0" smtClean="0"/>
              <a:t>皆若空游无所依。</a:t>
            </a:r>
            <a:r>
              <a:rPr lang="en-US" dirty="0" smtClean="0"/>
              <a:t>	</a:t>
            </a:r>
            <a:r>
              <a:rPr lang="en-US" dirty="0" smtClean="0"/>
              <a:t>		(</a:t>
            </a:r>
            <a:r>
              <a:rPr lang="zh-CN" altLang="en-US" dirty="0" smtClean="0"/>
              <a:t>在空中游动</a:t>
            </a:r>
            <a:r>
              <a:rPr lang="en-US" dirty="0" smtClean="0"/>
              <a:t>)</a:t>
            </a:r>
            <a:endParaRPr lang="zh-CN" altLang="en-US" dirty="0" smtClean="0"/>
          </a:p>
          <a:p>
            <a:r>
              <a:rPr lang="en-US" dirty="0" smtClean="0"/>
              <a:t>D.</a:t>
            </a:r>
            <a:r>
              <a:rPr lang="zh-CN" altLang="en-US" dirty="0" smtClean="0"/>
              <a:t>其岸势犬牙差互。</a:t>
            </a:r>
            <a:r>
              <a:rPr lang="en-US" dirty="0" smtClean="0"/>
              <a:t>	</a:t>
            </a:r>
            <a:r>
              <a:rPr lang="en-US" dirty="0" smtClean="0"/>
              <a:t>		(</a:t>
            </a:r>
            <a:r>
              <a:rPr lang="zh-CN" altLang="en-US" dirty="0" smtClean="0"/>
              <a:t>狗的牙齿</a:t>
            </a:r>
            <a:r>
              <a:rPr lang="en-US" dirty="0" smtClean="0"/>
              <a:t>)</a:t>
            </a:r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6" name="文本占位符 7"/>
          <p:cNvSpPr txBox="1">
            <a:spLocks/>
          </p:cNvSpPr>
          <p:nvPr/>
        </p:nvSpPr>
        <p:spPr>
          <a:xfrm>
            <a:off x="7453322" y="1571612"/>
            <a:ext cx="135732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kumimoji="0" lang="en-US" altLang="zh-CN" sz="2800" b="1" i="0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</a:rPr>
              <a:t>D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2809852" y="264318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9" name="矩形 8"/>
          <p:cNvSpPr/>
          <p:nvPr/>
        </p:nvSpPr>
        <p:spPr>
          <a:xfrm>
            <a:off x="3246800" y="264318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0" name="矩形 9"/>
          <p:cNvSpPr/>
          <p:nvPr/>
        </p:nvSpPr>
        <p:spPr>
          <a:xfrm>
            <a:off x="4738678" y="328386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1" name="矩形 10"/>
          <p:cNvSpPr/>
          <p:nvPr/>
        </p:nvSpPr>
        <p:spPr>
          <a:xfrm>
            <a:off x="2532420" y="392680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3" name="矩形 12"/>
          <p:cNvSpPr/>
          <p:nvPr/>
        </p:nvSpPr>
        <p:spPr>
          <a:xfrm>
            <a:off x="2889610" y="392906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2818172" y="456749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3175362" y="456974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  <p:extLst>
      <p:ext uri="{BB962C8B-B14F-4D97-AF65-F5344CB8AC3E}">
        <p14:creationId xmlns="" xmlns:p14="http://schemas.microsoft.com/office/powerpoint/2010/main" val="413513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文本占位符 6"/>
          <p:cNvSpPr>
            <a:spLocks noGrp="1"/>
          </p:cNvSpPr>
          <p:nvPr>
            <p:ph type="body" sz="quarter" idx="11"/>
          </p:nvPr>
        </p:nvSpPr>
        <p:spPr>
          <a:xfrm>
            <a:off x="881026" y="1071546"/>
            <a:ext cx="9286940" cy="1857388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下列各组句子中加点词意思相同的一项是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en-US" dirty="0" smtClean="0"/>
              <a:t> A.</a:t>
            </a:r>
            <a:r>
              <a:rPr lang="zh-CN" altLang="en-US" dirty="0" smtClean="0"/>
              <a:t>乃记之而去　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小</a:t>
            </a:r>
            <a:r>
              <a:rPr lang="zh-CN" altLang="en-US" dirty="0" smtClean="0"/>
              <a:t>石潭记</a:t>
            </a:r>
          </a:p>
          <a:p>
            <a:r>
              <a:rPr lang="en-US" dirty="0" smtClean="0"/>
              <a:t> B.</a:t>
            </a:r>
            <a:r>
              <a:rPr lang="zh-CN" altLang="en-US" dirty="0" smtClean="0"/>
              <a:t>下见小潭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路</a:t>
            </a:r>
            <a:r>
              <a:rPr lang="zh-CN" altLang="en-US" dirty="0" smtClean="0"/>
              <a:t>转溪头忽见</a:t>
            </a:r>
          </a:p>
          <a:p>
            <a:r>
              <a:rPr lang="en-US" dirty="0" smtClean="0"/>
              <a:t> C.</a:t>
            </a:r>
            <a:r>
              <a:rPr lang="zh-CN" altLang="en-US" dirty="0" smtClean="0"/>
              <a:t>水尤清冽</a:t>
            </a:r>
            <a:r>
              <a:rPr lang="en-US" dirty="0" smtClean="0"/>
              <a:t>	</a:t>
            </a:r>
            <a:r>
              <a:rPr lang="en-US" dirty="0" smtClean="0"/>
              <a:t>		</a:t>
            </a:r>
            <a:r>
              <a:rPr lang="zh-CN" altLang="en-US" dirty="0" smtClean="0"/>
              <a:t>以</a:t>
            </a:r>
            <a:r>
              <a:rPr lang="zh-CN" altLang="en-US" dirty="0" smtClean="0"/>
              <a:t>其境过清</a:t>
            </a:r>
          </a:p>
          <a:p>
            <a:r>
              <a:rPr lang="en-US" dirty="0" smtClean="0"/>
              <a:t> D.</a:t>
            </a:r>
            <a:r>
              <a:rPr lang="zh-CN" altLang="en-US" dirty="0" smtClean="0"/>
              <a:t>潭中鱼可百许头</a:t>
            </a:r>
            <a:r>
              <a:rPr lang="en-US" dirty="0" smtClean="0"/>
              <a:t>	</a:t>
            </a:r>
            <a:r>
              <a:rPr lang="zh-CN" altLang="en-US" dirty="0" smtClean="0"/>
              <a:t>自富阳至桐庐一百许里</a:t>
            </a:r>
            <a:endParaRPr lang="zh-CN" altLang="en-US" dirty="0"/>
          </a:p>
        </p:txBody>
      </p:sp>
      <p:sp>
        <p:nvSpPr>
          <p:cNvPr id="9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12" name="文本占位符 7"/>
          <p:cNvSpPr txBox="1">
            <a:spLocks/>
          </p:cNvSpPr>
          <p:nvPr/>
        </p:nvSpPr>
        <p:spPr>
          <a:xfrm>
            <a:off x="8667768" y="1071546"/>
            <a:ext cx="1357322" cy="857256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altLang="zh-CN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D</a:t>
            </a:r>
            <a:endParaRPr kumimoji="0" lang="zh-CN" altLang="en-US" sz="2800" b="1" i="0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2524100" y="214085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4" name="矩形 13"/>
          <p:cNvSpPr/>
          <p:nvPr/>
        </p:nvSpPr>
        <p:spPr>
          <a:xfrm>
            <a:off x="6596066" y="214311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5" name="矩形 14"/>
          <p:cNvSpPr/>
          <p:nvPr/>
        </p:nvSpPr>
        <p:spPr>
          <a:xfrm>
            <a:off x="7247328" y="278379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2381224" y="2786058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2889610" y="342674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7033014" y="342900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3889742" y="406968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8390336" y="407194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9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9"/>
                  </p:tgtEl>
                </p:cond>
              </p:nextCondLst>
            </p:seq>
          </p:childTnLst>
        </p:cTn>
      </p:par>
    </p:tnLst>
    <p:bldLst>
      <p:bldP spid="1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>
          <a:xfrm>
            <a:off x="309522" y="1142984"/>
            <a:ext cx="11310974" cy="5214974"/>
          </a:xfrm>
        </p:spPr>
        <p:txBody>
          <a:bodyPr/>
          <a:lstStyle/>
          <a:p>
            <a:r>
              <a:rPr lang="en-US" dirty="0" smtClean="0"/>
              <a:t>2.</a:t>
            </a:r>
            <a:r>
              <a:rPr lang="zh-CN" altLang="en-US" dirty="0" smtClean="0"/>
              <a:t>给下列加点字注音</a:t>
            </a:r>
            <a:r>
              <a:rPr lang="en-US" dirty="0" smtClean="0"/>
              <a:t>,</a:t>
            </a:r>
            <a:r>
              <a:rPr lang="zh-CN" altLang="en-US" dirty="0" smtClean="0"/>
              <a:t>根据拼音写汉字。</a:t>
            </a:r>
          </a:p>
          <a:p>
            <a:r>
              <a:rPr lang="zh-CN" altLang="en-US" dirty="0" smtClean="0"/>
              <a:t>如鸣珮</a:t>
            </a:r>
            <a:r>
              <a:rPr lang="en-US" dirty="0" smtClean="0"/>
              <a:t>(	)</a:t>
            </a:r>
            <a:r>
              <a:rPr lang="zh-CN" altLang="en-US" dirty="0" smtClean="0"/>
              <a:t>环　　　</a:t>
            </a:r>
            <a:r>
              <a:rPr lang="en-US" altLang="zh-CN" dirty="0" smtClean="0"/>
              <a:t>	</a:t>
            </a:r>
            <a:r>
              <a:rPr lang="zh-CN" altLang="en-US" dirty="0" smtClean="0"/>
              <a:t>佁</a:t>
            </a:r>
            <a:r>
              <a:rPr lang="en-US" dirty="0" smtClean="0"/>
              <a:t>(	)</a:t>
            </a:r>
            <a:r>
              <a:rPr lang="zh-CN" altLang="en-US" dirty="0" smtClean="0"/>
              <a:t>然不动</a:t>
            </a:r>
          </a:p>
          <a:p>
            <a:r>
              <a:rPr lang="zh-CN" altLang="en-US" dirty="0" smtClean="0"/>
              <a:t>俶</a:t>
            </a:r>
            <a:r>
              <a:rPr lang="en-US" dirty="0" smtClean="0"/>
              <a:t>(	   )</a:t>
            </a:r>
            <a:r>
              <a:rPr lang="zh-CN" altLang="en-US" dirty="0" smtClean="0"/>
              <a:t>尔远逝</a:t>
            </a:r>
            <a:r>
              <a:rPr lang="en-US" dirty="0" smtClean="0"/>
              <a:t>		</a:t>
            </a:r>
            <a:r>
              <a:rPr lang="zh-CN" altLang="en-US" dirty="0" smtClean="0"/>
              <a:t>往来翕</a:t>
            </a:r>
            <a:r>
              <a:rPr lang="en-US" dirty="0" smtClean="0"/>
              <a:t>(	)</a:t>
            </a:r>
            <a:r>
              <a:rPr lang="zh-CN" altLang="en-US" dirty="0" smtClean="0"/>
              <a:t>忽</a:t>
            </a:r>
          </a:p>
          <a:p>
            <a:r>
              <a:rPr lang="zh-CN" altLang="en-US" dirty="0" smtClean="0"/>
              <a:t>斗</a:t>
            </a:r>
            <a:r>
              <a:rPr lang="en-US" dirty="0" smtClean="0"/>
              <a:t>(	   )</a:t>
            </a:r>
            <a:r>
              <a:rPr lang="zh-CN" altLang="en-US" dirty="0" smtClean="0"/>
              <a:t>折蛇行</a:t>
            </a:r>
            <a:r>
              <a:rPr lang="en-US" dirty="0" smtClean="0"/>
              <a:t>		</a:t>
            </a:r>
            <a:r>
              <a:rPr lang="zh-CN" altLang="en-US" dirty="0" smtClean="0"/>
              <a:t>寂寥</a:t>
            </a:r>
            <a:r>
              <a:rPr lang="en-US" dirty="0" smtClean="0"/>
              <a:t>(		)</a:t>
            </a:r>
            <a:r>
              <a:rPr lang="zh-CN" altLang="en-US" dirty="0" smtClean="0"/>
              <a:t>无人</a:t>
            </a:r>
          </a:p>
          <a:p>
            <a:r>
              <a:rPr lang="zh-CN" altLang="en-US" dirty="0" smtClean="0"/>
              <a:t>悄</a:t>
            </a:r>
            <a:r>
              <a:rPr lang="en-US" dirty="0" smtClean="0"/>
              <a:t>(	   )			</a:t>
            </a:r>
            <a:r>
              <a:rPr lang="zh-CN" altLang="en-US" dirty="0" smtClean="0"/>
              <a:t>怆</a:t>
            </a:r>
            <a:r>
              <a:rPr lang="en-US" dirty="0" smtClean="0"/>
              <a:t>(		)</a:t>
            </a:r>
            <a:r>
              <a:rPr lang="zh-CN" altLang="en-US" dirty="0" smtClean="0"/>
              <a:t>幽邃</a:t>
            </a:r>
          </a:p>
          <a:p>
            <a:r>
              <a:rPr lang="zh-CN" altLang="en-US" dirty="0" smtClean="0"/>
              <a:t>清</a:t>
            </a:r>
            <a:r>
              <a:rPr lang="en-US" dirty="0" err="1" smtClean="0"/>
              <a:t>liè</a:t>
            </a:r>
            <a:r>
              <a:rPr lang="en-US" dirty="0" smtClean="0"/>
              <a:t>(		)		</a:t>
            </a:r>
            <a:r>
              <a:rPr lang="zh-CN" altLang="en-US" dirty="0" smtClean="0"/>
              <a:t>青树翠</a:t>
            </a:r>
            <a:r>
              <a:rPr lang="en-US" dirty="0" err="1" smtClean="0"/>
              <a:t>màn</a:t>
            </a:r>
            <a:r>
              <a:rPr lang="en-US" dirty="0" smtClean="0"/>
              <a:t>(	)</a:t>
            </a:r>
            <a:endParaRPr lang="zh-CN" altLang="en-US" dirty="0" smtClean="0"/>
          </a:p>
          <a:p>
            <a:r>
              <a:rPr lang="zh-CN" altLang="en-US" dirty="0" smtClean="0"/>
              <a:t>蒙络摇</a:t>
            </a:r>
            <a:r>
              <a:rPr lang="en-US" dirty="0" err="1" smtClean="0"/>
              <a:t>zhuì</a:t>
            </a:r>
            <a:r>
              <a:rPr lang="en-US" dirty="0" smtClean="0"/>
              <a:t>(		)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309786" y="1785926"/>
            <a:ext cx="928694" cy="785818"/>
          </a:xfrm>
        </p:spPr>
        <p:txBody>
          <a:bodyPr/>
          <a:lstStyle/>
          <a:p>
            <a:pPr indent="0"/>
            <a:r>
              <a:rPr lang="en-US" dirty="0" err="1" smtClean="0"/>
              <a:t>pèi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5" name="文本占位符 2"/>
          <p:cNvSpPr txBox="1">
            <a:spLocks/>
          </p:cNvSpPr>
          <p:nvPr/>
        </p:nvSpPr>
        <p:spPr>
          <a:xfrm>
            <a:off x="5453058" y="1785926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yǐ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6" name="文本占位符 2"/>
          <p:cNvSpPr txBox="1">
            <a:spLocks/>
          </p:cNvSpPr>
          <p:nvPr/>
        </p:nvSpPr>
        <p:spPr>
          <a:xfrm>
            <a:off x="1595406" y="2428868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chù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7" name="文本占位符 2"/>
          <p:cNvSpPr txBox="1">
            <a:spLocks/>
          </p:cNvSpPr>
          <p:nvPr/>
        </p:nvSpPr>
        <p:spPr>
          <a:xfrm>
            <a:off x="6310314" y="2428868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xī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8" name="文本占位符 2"/>
          <p:cNvSpPr txBox="1">
            <a:spLocks/>
          </p:cNvSpPr>
          <p:nvPr/>
        </p:nvSpPr>
        <p:spPr>
          <a:xfrm>
            <a:off x="1523968" y="3071810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dǒu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5881686" y="3071810"/>
            <a:ext cx="92869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liáo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1523968" y="3714752"/>
            <a:ext cx="1285884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qiǎo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1" name="文本占位符 2"/>
          <p:cNvSpPr txBox="1">
            <a:spLocks/>
          </p:cNvSpPr>
          <p:nvPr/>
        </p:nvSpPr>
        <p:spPr>
          <a:xfrm>
            <a:off x="5310182" y="3714752"/>
            <a:ext cx="1714512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en-US" sz="2800" dirty="0" err="1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chuàng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2" name="文本占位符 2"/>
          <p:cNvSpPr txBox="1">
            <a:spLocks/>
          </p:cNvSpPr>
          <p:nvPr/>
        </p:nvSpPr>
        <p:spPr>
          <a:xfrm>
            <a:off x="2238348" y="4357694"/>
            <a:ext cx="71438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冽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3" name="文本占位符 2"/>
          <p:cNvSpPr txBox="1">
            <a:spLocks/>
          </p:cNvSpPr>
          <p:nvPr/>
        </p:nvSpPr>
        <p:spPr>
          <a:xfrm>
            <a:off x="7096132" y="4357694"/>
            <a:ext cx="71438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蔓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4" name="文本占位符 2"/>
          <p:cNvSpPr txBox="1">
            <a:spLocks/>
          </p:cNvSpPr>
          <p:nvPr/>
        </p:nvSpPr>
        <p:spPr>
          <a:xfrm>
            <a:off x="3238480" y="5000636"/>
            <a:ext cx="714380" cy="785818"/>
          </a:xfrm>
          <a:prstGeom prst="rect">
            <a:avLst/>
          </a:prstGeom>
        </p:spPr>
        <p:txBody>
          <a:bodyPr/>
          <a:lstStyle/>
          <a:p>
            <a:pPr lvl="0" fontAlgn="auto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缀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1889478" y="2212295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6" name="矩形 15"/>
          <p:cNvSpPr/>
          <p:nvPr/>
        </p:nvSpPr>
        <p:spPr>
          <a:xfrm>
            <a:off x="1095340" y="2855237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7" name="矩形 16"/>
          <p:cNvSpPr/>
          <p:nvPr/>
        </p:nvSpPr>
        <p:spPr>
          <a:xfrm>
            <a:off x="1175098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8" name="矩形 17"/>
          <p:cNvSpPr/>
          <p:nvPr/>
        </p:nvSpPr>
        <p:spPr>
          <a:xfrm>
            <a:off x="1166778" y="4141121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19" name="矩形 18"/>
          <p:cNvSpPr/>
          <p:nvPr/>
        </p:nvSpPr>
        <p:spPr>
          <a:xfrm>
            <a:off x="1532288" y="4714884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0" name="矩形 19"/>
          <p:cNvSpPr/>
          <p:nvPr/>
        </p:nvSpPr>
        <p:spPr>
          <a:xfrm>
            <a:off x="2318106" y="535782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1" name="矩形 20"/>
          <p:cNvSpPr/>
          <p:nvPr/>
        </p:nvSpPr>
        <p:spPr>
          <a:xfrm>
            <a:off x="6247196" y="4786322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2" name="矩形 21"/>
          <p:cNvSpPr/>
          <p:nvPr/>
        </p:nvSpPr>
        <p:spPr>
          <a:xfrm>
            <a:off x="4952992" y="4143380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3" name="矩形 22"/>
          <p:cNvSpPr/>
          <p:nvPr/>
        </p:nvSpPr>
        <p:spPr>
          <a:xfrm>
            <a:off x="5318502" y="3498179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4" name="矩形 23"/>
          <p:cNvSpPr/>
          <p:nvPr/>
        </p:nvSpPr>
        <p:spPr>
          <a:xfrm>
            <a:off x="5675692" y="2857496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  <p:sp>
        <p:nvSpPr>
          <p:cNvPr id="25" name="矩形 24"/>
          <p:cNvSpPr/>
          <p:nvPr/>
        </p:nvSpPr>
        <p:spPr>
          <a:xfrm>
            <a:off x="4952992" y="2283733"/>
            <a:ext cx="420308" cy="43088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en-US" dirty="0" smtClean="0"/>
              <a:t> </a:t>
            </a:r>
            <a:r>
              <a:rPr lang="en-US" altLang="zh-CN" dirty="0" smtClean="0"/>
              <a:t>·</a:t>
            </a:r>
            <a:r>
              <a:rPr lang="en-US" dirty="0" smtClean="0"/>
              <a:t> </a:t>
            </a:r>
            <a:endParaRPr lang="zh-CN" alt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9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2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5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28" dur="500"/>
                                        <p:tgtEl>
                                          <p:spTgt spid="1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1" dur="500"/>
                                        <p:tgtEl>
                                          <p:spTgt spid="1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4" dur="500"/>
                                        <p:tgtEl>
                                          <p:spTgt spid="1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37" dur="5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5" grpId="0" build="p"/>
      <p:bldP spid="6" grpId="0" build="p"/>
      <p:bldP spid="7" grpId="0" build="p"/>
      <p:bldP spid="8" grpId="0" build="p"/>
      <p:bldP spid="9" grpId="0" build="p"/>
      <p:bldP spid="10" grpId="0" build="p"/>
      <p:bldP spid="11" grpId="0" build="p"/>
      <p:bldP spid="12" grpId="0" build="p"/>
      <p:bldP spid="13" grpId="0" build="p"/>
      <p:bldP spid="14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3.</a:t>
            </a:r>
            <a:r>
              <a:rPr lang="zh-CN" altLang="en-US" dirty="0" smtClean="0"/>
              <a:t>用</a:t>
            </a:r>
            <a:r>
              <a:rPr lang="en-US" dirty="0" smtClean="0"/>
              <a:t>“/”</a:t>
            </a:r>
            <a:r>
              <a:rPr lang="zh-CN" altLang="en-US" dirty="0" smtClean="0"/>
              <a:t>划分下列句子的朗读节奏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其 岸 </a:t>
            </a:r>
            <a:r>
              <a:rPr lang="zh-CN" altLang="en-US" dirty="0" smtClean="0"/>
              <a:t>势 犬 </a:t>
            </a:r>
            <a:r>
              <a:rPr lang="zh-CN" altLang="en-US" dirty="0" smtClean="0"/>
              <a:t>牙 差 互</a:t>
            </a:r>
            <a:r>
              <a:rPr lang="en-US" dirty="0" smtClean="0"/>
              <a:t>,</a:t>
            </a:r>
            <a:r>
              <a:rPr lang="zh-CN" altLang="en-US" dirty="0" smtClean="0"/>
              <a:t>不 </a:t>
            </a:r>
            <a:r>
              <a:rPr lang="zh-CN" altLang="en-US" dirty="0" smtClean="0"/>
              <a:t>可 知 其 </a:t>
            </a:r>
            <a:r>
              <a:rPr lang="zh-CN" altLang="en-US" dirty="0" smtClean="0"/>
              <a:t>源。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2095472" y="1785926"/>
            <a:ext cx="2214578" cy="857256"/>
          </a:xfrm>
        </p:spPr>
        <p:txBody>
          <a:bodyPr/>
          <a:lstStyle/>
          <a:p>
            <a:r>
              <a:rPr lang="en-US" dirty="0" smtClean="0"/>
              <a:t>/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9" name="文本占位符 2"/>
          <p:cNvSpPr txBox="1">
            <a:spLocks/>
          </p:cNvSpPr>
          <p:nvPr/>
        </p:nvSpPr>
        <p:spPr>
          <a:xfrm>
            <a:off x="4738678" y="1785926"/>
            <a:ext cx="2214578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  <p:sp>
        <p:nvSpPr>
          <p:cNvPr id="10" name="文本占位符 2"/>
          <p:cNvSpPr txBox="1">
            <a:spLocks/>
          </p:cNvSpPr>
          <p:nvPr/>
        </p:nvSpPr>
        <p:spPr>
          <a:xfrm>
            <a:off x="5238744" y="1785926"/>
            <a:ext cx="2214578" cy="857256"/>
          </a:xfrm>
          <a:prstGeom prst="rect">
            <a:avLst/>
          </a:prstGeom>
        </p:spPr>
        <p:txBody>
          <a:bodyPr/>
          <a:lstStyle/>
          <a:p>
            <a:pPr marL="0" marR="0" lvl="0" indent="720000" algn="l" defTabSz="914400" rtl="0" eaLnBrk="1" fontAlgn="auto" latinLnBrk="0" hangingPunct="0">
              <a:lnSpc>
                <a:spcPct val="15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cap="none" spc="0" normalizeH="0" baseline="0" noProof="0" dirty="0" smtClean="0">
                <a:ln>
                  <a:noFill/>
                </a:ln>
                <a:solidFill>
                  <a:srgbClr val="FF0000"/>
                </a:solidFill>
                <a:effectLst/>
                <a:uLnTx/>
                <a:uFillTx/>
                <a:latin typeface="华文细黑" pitchFamily="2" charset="-122"/>
                <a:ea typeface="华文细黑" pitchFamily="2" charset="-122"/>
                <a:cs typeface="+mn-cs"/>
              </a:rPr>
              <a:t>/</a:t>
            </a:r>
            <a:endParaRPr kumimoji="0" lang="zh-CN" altLang="en-US" sz="2800" b="1" i="0" u="none" strike="noStrike" kern="1200" cap="none" spc="0" normalizeH="0" baseline="0" noProof="0" dirty="0">
              <a:ln>
                <a:noFill/>
              </a:ln>
              <a:solidFill>
                <a:srgbClr val="FF0000"/>
              </a:solidFill>
              <a:effectLst/>
              <a:uLnTx/>
              <a:uFillTx/>
              <a:latin typeface="华文细黑" pitchFamily="2" charset="-122"/>
              <a:ea typeface="华文细黑" pitchFamily="2" charset="-122"/>
              <a:cs typeface="+mn-cs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0" dur="5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3" presetClass="entr" presetSubtype="1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3" dur="5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  <p:bldP spid="9" grpId="0" build="p"/>
      <p:bldP spid="10" grpId="0" build="p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占位符 1"/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US" dirty="0" smtClean="0"/>
              <a:t>4.</a:t>
            </a:r>
            <a:r>
              <a:rPr lang="zh-CN" altLang="en-US" dirty="0" smtClean="0"/>
              <a:t>如果你能穿越</a:t>
            </a:r>
            <a:r>
              <a:rPr lang="en-US" dirty="0" smtClean="0"/>
              <a:t>“</a:t>
            </a:r>
            <a:r>
              <a:rPr lang="zh-CN" altLang="en-US" dirty="0" smtClean="0"/>
              <a:t>时空隧道</a:t>
            </a:r>
            <a:r>
              <a:rPr lang="en-US" dirty="0" smtClean="0"/>
              <a:t>”</a:t>
            </a:r>
            <a:r>
              <a:rPr lang="zh-CN" altLang="en-US" dirty="0" smtClean="0"/>
              <a:t>返回到唐朝</a:t>
            </a:r>
            <a:r>
              <a:rPr lang="en-US" dirty="0" smtClean="0"/>
              <a:t>,</a:t>
            </a:r>
            <a:r>
              <a:rPr lang="zh-CN" altLang="en-US" dirty="0" smtClean="0"/>
              <a:t>与柳宗元于小石潭相见</a:t>
            </a:r>
            <a:r>
              <a:rPr lang="en-US" dirty="0" smtClean="0"/>
              <a:t>,</a:t>
            </a:r>
            <a:r>
              <a:rPr lang="zh-CN" altLang="en-US" dirty="0" smtClean="0"/>
              <a:t>在听他倾诉内心的郁闷悲怆之情后</a:t>
            </a:r>
            <a:r>
              <a:rPr lang="en-US" dirty="0" smtClean="0"/>
              <a:t>,</a:t>
            </a:r>
            <a:r>
              <a:rPr lang="zh-CN" altLang="en-US" dirty="0" smtClean="0"/>
              <a:t>请说几句劝慰的话。</a:t>
            </a:r>
          </a:p>
          <a:p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sz="quarter" idx="11"/>
          </p:nvPr>
        </p:nvSpPr>
        <p:spPr>
          <a:xfrm>
            <a:off x="952464" y="2500306"/>
            <a:ext cx="10572824" cy="857256"/>
          </a:xfrm>
        </p:spPr>
        <p:txBody>
          <a:bodyPr/>
          <a:lstStyle/>
          <a:p>
            <a:r>
              <a:rPr lang="zh-CN" altLang="en-US" dirty="0" smtClean="0"/>
              <a:t>示例</a:t>
            </a:r>
            <a:r>
              <a:rPr lang="en-US" dirty="0" smtClean="0"/>
              <a:t>:</a:t>
            </a:r>
            <a:r>
              <a:rPr lang="zh-CN" altLang="en-US" dirty="0" smtClean="0"/>
              <a:t>您何必因被贬官而哀愁呢</a:t>
            </a:r>
            <a:r>
              <a:rPr lang="en-US" dirty="0" smtClean="0"/>
              <a:t>,</a:t>
            </a:r>
            <a:r>
              <a:rPr lang="zh-CN" altLang="en-US" dirty="0" smtClean="0"/>
              <a:t>要知道</a:t>
            </a:r>
            <a:r>
              <a:rPr lang="en-US" dirty="0" smtClean="0"/>
              <a:t>“</a:t>
            </a:r>
            <a:r>
              <a:rPr lang="zh-CN" altLang="en-US" dirty="0" smtClean="0"/>
              <a:t>人有悲欢离合</a:t>
            </a:r>
            <a:r>
              <a:rPr lang="en-US" dirty="0" smtClean="0"/>
              <a:t>,</a:t>
            </a:r>
            <a:r>
              <a:rPr lang="zh-CN" altLang="en-US" dirty="0" smtClean="0"/>
              <a:t>月有阴晴圆缺</a:t>
            </a:r>
            <a:r>
              <a:rPr lang="en-US" dirty="0" smtClean="0"/>
              <a:t>,</a:t>
            </a:r>
            <a:r>
              <a:rPr lang="zh-CN" altLang="en-US" dirty="0" smtClean="0"/>
              <a:t>此事古难全</a:t>
            </a:r>
            <a:r>
              <a:rPr lang="en-US" dirty="0" smtClean="0"/>
              <a:t>”</a:t>
            </a:r>
            <a:r>
              <a:rPr lang="zh-CN" altLang="en-US" dirty="0" smtClean="0"/>
              <a:t>啊</a:t>
            </a:r>
            <a:r>
              <a:rPr lang="en-US" dirty="0" smtClean="0"/>
              <a:t>!</a:t>
            </a:r>
            <a:r>
              <a:rPr lang="zh-CN" altLang="en-US" dirty="0" smtClean="0"/>
              <a:t>您应该放下忧伤</a:t>
            </a:r>
            <a:r>
              <a:rPr lang="en-US" dirty="0" smtClean="0"/>
              <a:t>,</a:t>
            </a:r>
            <a:r>
              <a:rPr lang="zh-CN" altLang="en-US" dirty="0" smtClean="0"/>
              <a:t>乐观生活。</a:t>
            </a:r>
            <a:endParaRPr lang="zh-CN" altLang="en-US" dirty="0"/>
          </a:p>
        </p:txBody>
      </p:sp>
      <p:sp>
        <p:nvSpPr>
          <p:cNvPr id="4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4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4"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文本占位符 9"/>
          <p:cNvSpPr>
            <a:spLocks noGrp="1"/>
          </p:cNvSpPr>
          <p:nvPr>
            <p:ph type="body" sz="quarter" idx="10"/>
          </p:nvPr>
        </p:nvSpPr>
        <p:spPr>
          <a:xfrm>
            <a:off x="881026" y="1643050"/>
            <a:ext cx="10572824" cy="4357718"/>
          </a:xfrm>
        </p:spPr>
        <p:txBody>
          <a:bodyPr/>
          <a:lstStyle/>
          <a:p>
            <a:r>
              <a:rPr lang="zh-CN" altLang="en-US" dirty="0" smtClean="0"/>
              <a:t>一、活动</a:t>
            </a:r>
            <a:r>
              <a:rPr lang="en-US" dirty="0" smtClean="0"/>
              <a:t>:</a:t>
            </a:r>
            <a:r>
              <a:rPr lang="zh-CN" altLang="en-US" dirty="0" smtClean="0"/>
              <a:t>诵读课文前两段</a:t>
            </a:r>
            <a:r>
              <a:rPr lang="en-US" dirty="0" smtClean="0"/>
              <a:t>,</a:t>
            </a:r>
            <a:r>
              <a:rPr lang="zh-CN" altLang="en-US" dirty="0" smtClean="0"/>
              <a:t>分析作者是如何突出水的清澈的</a:t>
            </a:r>
            <a:r>
              <a:rPr lang="zh-CN" altLang="en-US" dirty="0" smtClean="0"/>
              <a:t>。</a:t>
            </a:r>
            <a:endParaRPr lang="en-US" altLang="zh-CN" dirty="0" smtClean="0"/>
          </a:p>
          <a:p>
            <a:r>
              <a:rPr lang="zh-CN" altLang="en-US" dirty="0" smtClean="0"/>
              <a:t>自读课文前两段</a:t>
            </a:r>
            <a:r>
              <a:rPr lang="en-US" dirty="0" smtClean="0"/>
              <a:t>,</a:t>
            </a:r>
            <a:r>
              <a:rPr lang="zh-CN" altLang="en-US" dirty="0" smtClean="0"/>
              <a:t>勾画出描写水清的句子</a:t>
            </a:r>
            <a:r>
              <a:rPr lang="en-US" dirty="0" smtClean="0"/>
              <a:t>,</a:t>
            </a:r>
            <a:r>
              <a:rPr lang="zh-CN" altLang="en-US" dirty="0" smtClean="0"/>
              <a:t>进行批注</a:t>
            </a:r>
            <a:r>
              <a:rPr lang="en-US" dirty="0" smtClean="0"/>
              <a:t>,</a:t>
            </a:r>
            <a:r>
              <a:rPr lang="zh-CN" altLang="en-US" dirty="0" smtClean="0"/>
              <a:t>然后小组讨论</a:t>
            </a:r>
            <a:r>
              <a:rPr lang="en-US" dirty="0" smtClean="0"/>
              <a:t>,</a:t>
            </a:r>
            <a:r>
              <a:rPr lang="zh-CN" altLang="en-US" dirty="0" smtClean="0"/>
              <a:t>得出结论。</a:t>
            </a:r>
          </a:p>
          <a:p>
            <a:endParaRPr lang="zh-CN" altLang="en-US" dirty="0"/>
          </a:p>
        </p:txBody>
      </p:sp>
      <p:sp>
        <p:nvSpPr>
          <p:cNvPr id="5" name="文本框">
            <a:extLst>
              <a:ext uri="{FF2B5EF4-FFF2-40B4-BE49-F238E27FC236}">
                <a16:creationId xmlns="" xmlns:a16="http://schemas.microsoft.com/office/drawing/2014/main" id="{DC135644-38BC-4AE0-970C-58298C236D5E}"/>
              </a:ext>
            </a:extLst>
          </p:cNvPr>
          <p:cNvSpPr txBox="1"/>
          <p:nvPr/>
        </p:nvSpPr>
        <p:spPr>
          <a:xfrm>
            <a:off x="11096660" y="6215082"/>
            <a:ext cx="890027" cy="430887"/>
          </a:xfrm>
          <a:prstGeom prst="rect">
            <a:avLst/>
          </a:prstGeom>
          <a:solidFill>
            <a:srgbClr val="558335"/>
          </a:solidFill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 smtClean="0">
                <a:solidFill>
                  <a:schemeClr val="bg1"/>
                </a:solidFill>
                <a:latin typeface="黑体" panose="02010609060101010101" pitchFamily="49" charset="-122"/>
                <a:ea typeface="黑体" panose="02010609060101010101" pitchFamily="49" charset="-122"/>
              </a:rPr>
              <a:t>答案</a:t>
            </a:r>
            <a:endParaRPr lang="zh-CN" altLang="en-US" dirty="0">
              <a:solidFill>
                <a:schemeClr val="bg1"/>
              </a:solidFill>
              <a:latin typeface="黑体" panose="02010609060101010101" pitchFamily="49" charset="-122"/>
              <a:ea typeface="黑体" panose="02010609060101010101" pitchFamily="49" charset="-122"/>
            </a:endParaRPr>
          </a:p>
        </p:txBody>
      </p:sp>
      <p:sp>
        <p:nvSpPr>
          <p:cNvPr id="8" name="文本占位符 7"/>
          <p:cNvSpPr txBox="1">
            <a:spLocks/>
          </p:cNvSpPr>
          <p:nvPr/>
        </p:nvSpPr>
        <p:spPr>
          <a:xfrm>
            <a:off x="952464" y="3571876"/>
            <a:ext cx="10501386" cy="2500330"/>
          </a:xfrm>
          <a:prstGeom prst="rect">
            <a:avLst/>
          </a:prstGeom>
        </p:spPr>
        <p:txBody>
          <a:bodyPr/>
          <a:lstStyle/>
          <a:p>
            <a:pPr>
              <a:lnSpc>
                <a:spcPct val="150000"/>
              </a:lnSpc>
            </a:pP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第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1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段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“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水尤清冽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”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正面描写水清。第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2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段通过描写游鱼、阳光、影子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侧面衬托出潭水的清澈。用动静结合的手法描写鱼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鱼像在空中游动一样</a:t>
            </a:r>
            <a:r>
              <a:rPr 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,</a:t>
            </a:r>
            <a:r>
              <a:rPr lang="zh-CN" altLang="en-US" sz="2800" dirty="0" smtClean="0">
                <a:solidFill>
                  <a:srgbClr val="FF0000"/>
                </a:solidFill>
                <a:latin typeface="华文细黑" pitchFamily="2" charset="-122"/>
                <a:ea typeface="华文细黑" pitchFamily="2" charset="-122"/>
              </a:rPr>
              <a:t>再进一步用太阳的照射、鱼的影子来突出水的清澈。</a:t>
            </a:r>
            <a:endParaRPr lang="zh-CN" altLang="en-US" sz="2800" dirty="0">
              <a:solidFill>
                <a:srgbClr val="FF0000"/>
              </a:solidFill>
              <a:latin typeface="华文细黑" pitchFamily="2" charset="-122"/>
              <a:ea typeface="华文细黑" pitchFamily="2" charset="-122"/>
            </a:endParaRPr>
          </a:p>
        </p:txBody>
      </p:sp>
    </p:spTree>
    <p:extLst>
      <p:ext uri="{BB962C8B-B14F-4D97-AF65-F5344CB8AC3E}">
        <p14:creationId xmlns="" xmlns:p14="http://schemas.microsoft.com/office/powerpoint/2010/main" val="7697913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restart="whenNotActive" fill="hold" evtFilter="cancelBubble" nodeType="interactiveSeq">
                <p:stCondLst>
                  <p:cond evt="onClick" delay="0">
                    <p:tgtEl>
                      <p:spTgt spid="5"/>
                    </p:tgtEl>
                  </p:cond>
                </p:stCondLst>
                <p:endSync evt="end" delay="0">
                  <p:rtn val="all"/>
                </p:endSync>
                <p:childTnLst>
                  <p:par>
                    <p:cTn id="3" fill="hold">
                      <p:stCondLst>
                        <p:cond delay="0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nextCondLst>
                <p:cond evt="onClick" delay="0">
                  <p:tgtEl>
                    <p:spTgt spid="5"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theme/theme1.xml><?xml version="1.0" encoding="utf-8"?>
<a:theme xmlns:a="http://schemas.openxmlformats.org/drawingml/2006/main" name="1_Office 主题">
  <a:themeElements>
    <a:clrScheme name="1_Office 主题 1">
      <a:dk1>
        <a:srgbClr val="EEECE1"/>
      </a:dk1>
      <a:lt1>
        <a:srgbClr val="003760"/>
      </a:lt1>
      <a:dk2>
        <a:srgbClr val="262626"/>
      </a:dk2>
      <a:lt2>
        <a:srgbClr val="EEECE1"/>
      </a:lt2>
      <a:accent1>
        <a:srgbClr val="003760"/>
      </a:accent1>
      <a:accent2>
        <a:srgbClr val="92CDDC"/>
      </a:accent2>
      <a:accent3>
        <a:srgbClr val="ACACAC"/>
      </a:accent3>
      <a:accent4>
        <a:srgbClr val="002D51"/>
      </a:accent4>
      <a:accent5>
        <a:srgbClr val="AAAEB6"/>
      </a:accent5>
      <a:accent6>
        <a:srgbClr val="84BAC7"/>
      </a:accent6>
      <a:hlink>
        <a:srgbClr val="003760"/>
      </a:hlink>
      <a:folHlink>
        <a:srgbClr val="7F7F7F"/>
      </a:folHlink>
    </a:clrScheme>
    <a:fontScheme name="1_Office 主题">
      <a:majorFont>
        <a:latin typeface="Arial"/>
        <a:ea typeface="宋体"/>
        <a:cs typeface=""/>
      </a:majorFont>
      <a:minorFont>
        <a:latin typeface="Arial"/>
        <a:ea typeface="宋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>
        <a:ln w="25400">
          <a:solidFill>
            <a:srgbClr val="3F403E"/>
          </a:solidFill>
          <a:miter/>
        </a:ln>
      </a:spPr>
      <a:bodyPr lIns="45719" rIns="45719" anchor="ctr"/>
      <a:lstStyle>
        <a:defPPr algn="ctr">
          <a:defRPr>
            <a:solidFill>
              <a:srgbClr val="FFFFFF"/>
            </a:solidFill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noFill/>
        <a:ln w="9525" cap="flat" cmpd="sng" algn="ctr">
          <a:noFill/>
          <a:prstDash val="solid"/>
          <a:round/>
          <a:headEnd type="none" w="med" len="med"/>
          <a:tailEnd type="none" w="med" len="med"/>
        </a:ln>
        <a:effectLst/>
      </a:spPr>
      <a:bodyPr vert="horz" wrap="none" lIns="91440" tIns="45720" rIns="91440" bIns="45720" numCol="1" anchor="ctr" anchorCtr="0" compatLnSpc="1">
        <a:prstTxWarp prst="textNoShape">
          <a:avLst/>
        </a:prstTxWarp>
        <a:spAutoFit/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zh-CN" sz="2200" b="1" i="0" u="none" strike="noStrike" cap="none" normalizeH="0" baseline="0" smtClean="0">
            <a:ln>
              <a:noFill/>
            </a:ln>
            <a:solidFill>
              <a:srgbClr val="000000"/>
            </a:solidFill>
            <a:effectLst/>
            <a:latin typeface="Times New Roman" pitchFamily="18" charset="0"/>
            <a:ea typeface="微软雅黑" pitchFamily="34" charset="-122"/>
          </a:defRPr>
        </a:defPPr>
      </a:lstStyle>
    </a:lnDef>
  </a:objectDefaults>
  <a:extraClrSchemeLst>
    <a:extraClrScheme>
      <a:clrScheme name="1_Office 主题 1">
        <a:dk1>
          <a:srgbClr val="EEECE1"/>
        </a:dk1>
        <a:lt1>
          <a:srgbClr val="003760"/>
        </a:lt1>
        <a:dk2>
          <a:srgbClr val="262626"/>
        </a:dk2>
        <a:lt2>
          <a:srgbClr val="EEECE1"/>
        </a:lt2>
        <a:accent1>
          <a:srgbClr val="003760"/>
        </a:accent1>
        <a:accent2>
          <a:srgbClr val="92CDDC"/>
        </a:accent2>
        <a:accent3>
          <a:srgbClr val="ACACAC"/>
        </a:accent3>
        <a:accent4>
          <a:srgbClr val="002D51"/>
        </a:accent4>
        <a:accent5>
          <a:srgbClr val="AAAEB6"/>
        </a:accent5>
        <a:accent6>
          <a:srgbClr val="84BAC7"/>
        </a:accent6>
        <a:hlink>
          <a:srgbClr val="003760"/>
        </a:hlink>
        <a:folHlink>
          <a:srgbClr val="7F7F7F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章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等线 Light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等线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B6FC8"/>
        </a:solidFill>
        <a:ln>
          <a:noFill/>
        </a:ln>
        <a:effectLst/>
      </a:spPr>
      <a:bodyPr anchor="ctr"/>
      <a:lstStyle>
        <a:defPPr algn="ctr" fontAlgn="auto">
          <a:spcBef>
            <a:spcPts val="0"/>
          </a:spcBef>
          <a:spcAft>
            <a:spcPts val="0"/>
          </a:spcAft>
          <a:defRPr sz="1800" b="0"/>
        </a:defPPr>
      </a:lstStyle>
      <a:style>
        <a:lnRef idx="1">
          <a:schemeClr val="dk1"/>
        </a:lnRef>
        <a:fillRef idx="3">
          <a:schemeClr val="dk1"/>
        </a:fillRef>
        <a:effectRef idx="2">
          <a:schemeClr val="dk1"/>
        </a:effectRef>
        <a:fontRef idx="minor">
          <a:schemeClr val="lt1"/>
        </a:fontRef>
      </a:style>
    </a:spDef>
  </a:objectDefaults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="" xmlns:thm15="http://schemas.microsoft.com/office/thememl/2012/main" name="Office Theme" id="{62F939B6-93AF-4DB8-9C6B-D6C7DFDC589F}" vid="{4A3C46E8-61CC-4603-A589-7422A47A8E4A}"/>
    </a:ext>
  </a:extLst>
</a:theme>
</file>

<file path=ppt/theme/theme4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2681</TotalTime>
  <Words>1430</Words>
  <Application>Microsoft Office PowerPoint</Application>
  <PresentationFormat>自定义</PresentationFormat>
  <Paragraphs>114</Paragraphs>
  <Slides>19</Slides>
  <Notes>2</Notes>
  <HiddenSlides>0</HiddenSlides>
  <MMClips>0</MMClips>
  <ScaleCrop>false</ScaleCrop>
  <HeadingPairs>
    <vt:vector size="4" baseType="variant">
      <vt:variant>
        <vt:lpstr>主题</vt:lpstr>
      </vt:variant>
      <vt:variant>
        <vt:i4>2</vt:i4>
      </vt:variant>
      <vt:variant>
        <vt:lpstr>幻灯片标题</vt:lpstr>
      </vt:variant>
      <vt:variant>
        <vt:i4>19</vt:i4>
      </vt:variant>
    </vt:vector>
  </HeadingPairs>
  <TitlesOfParts>
    <vt:vector size="21" baseType="lpstr">
      <vt:lpstr>1_Office 主题</vt:lpstr>
      <vt:lpstr>章</vt:lpstr>
      <vt:lpstr>幻灯片 1</vt:lpstr>
      <vt:lpstr>幻灯片 2</vt:lpstr>
      <vt:lpstr>幻灯片 3</vt:lpstr>
      <vt:lpstr>幻灯片 4</vt:lpstr>
      <vt:lpstr>幻灯片 5</vt:lpstr>
      <vt:lpstr>幻灯片 6</vt:lpstr>
      <vt:lpstr>幻灯片 7</vt:lpstr>
      <vt:lpstr>幻灯片 8</vt:lpstr>
      <vt:lpstr>幻灯片 9</vt:lpstr>
      <vt:lpstr>幻灯片 10</vt:lpstr>
      <vt:lpstr>幻灯片 11</vt:lpstr>
      <vt:lpstr>幻灯片 12</vt:lpstr>
      <vt:lpstr>幻灯片 13</vt:lpstr>
      <vt:lpstr>幻灯片 14</vt:lpstr>
      <vt:lpstr>幻灯片 15</vt:lpstr>
      <vt:lpstr>幻灯片 16</vt:lpstr>
      <vt:lpstr>幻灯片 17</vt:lpstr>
      <vt:lpstr>幻灯片 18</vt:lpstr>
      <vt:lpstr>幻灯片 19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>Administrator</dc:creator>
  <cp:lastModifiedBy>微软用户</cp:lastModifiedBy>
  <cp:revision>616</cp:revision>
  <dcterms:created xsi:type="dcterms:W3CDTF">2017-02-11T06:33:00Z</dcterms:created>
  <dcterms:modified xsi:type="dcterms:W3CDTF">2019-12-27T09:39:03Z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2052-10.1.0.7697</vt:lpwstr>
  </property>
</Properties>
</file>