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9"/>
  </p:notesMasterIdLst>
  <p:handoutMasterIdLst>
    <p:handoutMasterId r:id="rId30"/>
  </p:handoutMasterIdLst>
  <p:sldIdLst>
    <p:sldId id="371" r:id="rId3"/>
    <p:sldId id="429" r:id="rId4"/>
    <p:sldId id="444" r:id="rId5"/>
    <p:sldId id="428" r:id="rId6"/>
    <p:sldId id="445" r:id="rId7"/>
    <p:sldId id="443" r:id="rId8"/>
    <p:sldId id="455" r:id="rId9"/>
    <p:sldId id="456" r:id="rId10"/>
    <p:sldId id="397" r:id="rId11"/>
    <p:sldId id="461" r:id="rId12"/>
    <p:sldId id="478" r:id="rId13"/>
    <p:sldId id="479" r:id="rId14"/>
    <p:sldId id="480" r:id="rId15"/>
    <p:sldId id="481" r:id="rId16"/>
    <p:sldId id="482" r:id="rId17"/>
    <p:sldId id="464" r:id="rId18"/>
    <p:sldId id="483" r:id="rId19"/>
    <p:sldId id="477" r:id="rId20"/>
    <p:sldId id="488" r:id="rId21"/>
    <p:sldId id="484" r:id="rId22"/>
    <p:sldId id="485" r:id="rId23"/>
    <p:sldId id="486" r:id="rId24"/>
    <p:sldId id="487" r:id="rId25"/>
    <p:sldId id="453" r:id="rId26"/>
    <p:sldId id="476" r:id="rId27"/>
    <p:sldId id="395" r:id="rId28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4578" autoAdjust="0"/>
  </p:normalViewPr>
  <p:slideViewPr>
    <p:cSldViewPr>
      <p:cViewPr varScale="1">
        <p:scale>
          <a:sx n="56" d="100"/>
          <a:sy n="56" d="100"/>
        </p:scale>
        <p:origin x="-78" y="-624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第二单元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5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33009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5.</a:t>
            </a:r>
            <a:r>
              <a:rPr lang="zh-CN" altLang="en-US" sz="3600" dirty="0" smtClean="0"/>
              <a:t>大自然的语言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2单元.eps" descr="id:21474954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1026" y="1714488"/>
            <a:ext cx="10358510" cy="184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物候观测对农业生产有什么重要意义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358510" cy="857256"/>
          </a:xfrm>
        </p:spPr>
        <p:txBody>
          <a:bodyPr/>
          <a:lstStyle/>
          <a:p>
            <a:r>
              <a:rPr lang="zh-CN" altLang="en-US" dirty="0" smtClean="0"/>
              <a:t>物候反映气候条件对生物的影响</a:t>
            </a:r>
            <a:r>
              <a:rPr lang="en-US" dirty="0" smtClean="0"/>
              <a:t>,</a:t>
            </a:r>
            <a:r>
              <a:rPr lang="zh-CN" altLang="en-US" dirty="0" smtClean="0"/>
              <a:t>比较简便</a:t>
            </a:r>
            <a:r>
              <a:rPr lang="en-US" dirty="0" smtClean="0"/>
              <a:t>,</a:t>
            </a:r>
            <a:r>
              <a:rPr lang="zh-CN" altLang="en-US" dirty="0" smtClean="0"/>
              <a:t>容易掌握</a:t>
            </a:r>
            <a:r>
              <a:rPr lang="en-US" dirty="0" smtClean="0"/>
              <a:t>,</a:t>
            </a:r>
            <a:r>
              <a:rPr lang="zh-CN" altLang="en-US" dirty="0" smtClean="0"/>
              <a:t>可以广泛应用在农业生产上。</a:t>
            </a:r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精读课文第</a:t>
            </a:r>
            <a:r>
              <a:rPr lang="en-US" dirty="0" smtClean="0"/>
              <a:t>6~10</a:t>
            </a:r>
            <a:r>
              <a:rPr lang="zh-CN" altLang="en-US" dirty="0" smtClean="0"/>
              <a:t>段</a:t>
            </a:r>
            <a:r>
              <a:rPr lang="en-US" dirty="0" smtClean="0"/>
              <a:t>,</a:t>
            </a:r>
            <a:r>
              <a:rPr lang="zh-CN" altLang="en-US" dirty="0" smtClean="0"/>
              <a:t>了解物候知识</a:t>
            </a:r>
            <a:r>
              <a:rPr lang="en-US" dirty="0" smtClean="0"/>
              <a:t>,</a:t>
            </a:r>
            <a:r>
              <a:rPr lang="zh-CN" altLang="en-US" dirty="0" smtClean="0"/>
              <a:t>探究课文局部的说明顺序。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决定物候现象来临的因素有哪些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2928934"/>
            <a:ext cx="10358510" cy="857256"/>
          </a:xfrm>
        </p:spPr>
        <p:txBody>
          <a:bodyPr/>
          <a:lstStyle/>
          <a:p>
            <a:r>
              <a:rPr lang="zh-CN" altLang="en-US" dirty="0" smtClean="0"/>
              <a:t>纬度差异、经度差异、高下的差异和古今的差异。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这些因素的说明顺序是怎样安排的</a:t>
            </a:r>
            <a:r>
              <a:rPr lang="en-US" dirty="0" smtClean="0"/>
              <a:t>?</a:t>
            </a:r>
            <a:r>
              <a:rPr lang="zh-CN" altLang="en-US" dirty="0" smtClean="0"/>
              <a:t>这样安排有什么好处</a:t>
            </a:r>
            <a:r>
              <a:rPr lang="en-US" dirty="0" smtClean="0"/>
              <a:t>?</a:t>
            </a:r>
            <a:r>
              <a:rPr lang="zh-CN" altLang="en-US" dirty="0" smtClean="0"/>
              <a:t>小组合作</a:t>
            </a:r>
            <a:r>
              <a:rPr lang="en-US" dirty="0" smtClean="0"/>
              <a:t>,</a:t>
            </a:r>
            <a:r>
              <a:rPr lang="zh-CN" altLang="en-US" dirty="0" smtClean="0"/>
              <a:t>各组派一个代表来解说这些因素。</a:t>
            </a:r>
            <a:r>
              <a:rPr lang="en-US" dirty="0" smtClean="0"/>
              <a:t>(</a:t>
            </a:r>
            <a:r>
              <a:rPr lang="zh-CN" altLang="en-US" dirty="0" smtClean="0"/>
              <a:t>可以列出结构图辅助讲解</a:t>
            </a:r>
            <a:r>
              <a:rPr lang="en-US" dirty="0" smtClean="0"/>
              <a:t>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2928934"/>
            <a:ext cx="10572824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这四个因素是按照影响程度由大到小依次排列的。纬度影响最大</a:t>
            </a:r>
            <a:r>
              <a:rPr lang="en-US" dirty="0" smtClean="0"/>
              <a:t>,</a:t>
            </a:r>
            <a:r>
              <a:rPr lang="zh-CN" altLang="en-US" dirty="0" smtClean="0"/>
              <a:t>经度次之</a:t>
            </a:r>
            <a:r>
              <a:rPr lang="en-US" dirty="0" smtClean="0"/>
              <a:t>,</a:t>
            </a:r>
            <a:r>
              <a:rPr lang="zh-CN" altLang="en-US" dirty="0" smtClean="0"/>
              <a:t>高下差异又次之</a:t>
            </a:r>
            <a:r>
              <a:rPr lang="en-US" dirty="0" smtClean="0"/>
              <a:t>,</a:t>
            </a:r>
            <a:r>
              <a:rPr lang="zh-CN" altLang="en-US" dirty="0" smtClean="0"/>
              <a:t>古今差异影响最小。按照由主到次的逻辑顺序来安排材料。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纬度、经度和高下差异</a:t>
            </a:r>
            <a:r>
              <a:rPr lang="en-US" dirty="0" smtClean="0"/>
              <a:t>,</a:t>
            </a:r>
            <a:r>
              <a:rPr lang="zh-CN" altLang="en-US" dirty="0" smtClean="0"/>
              <a:t>这三者都是空间因素</a:t>
            </a:r>
            <a:r>
              <a:rPr lang="en-US" dirty="0" smtClean="0"/>
              <a:t>,</a:t>
            </a:r>
            <a:r>
              <a:rPr lang="zh-CN" altLang="en-US" dirty="0" smtClean="0"/>
              <a:t>最后一个则是时间因素</a:t>
            </a:r>
            <a:r>
              <a:rPr lang="en-US" dirty="0" smtClean="0"/>
              <a:t>,</a:t>
            </a:r>
            <a:r>
              <a:rPr lang="zh-CN" altLang="en-US" dirty="0" smtClean="0"/>
              <a:t>从空间方面到时间方面又是一种排列顺序。对四个因素的解说由一个设问句引出</a:t>
            </a:r>
            <a:r>
              <a:rPr lang="en-US" dirty="0" smtClean="0"/>
              <a:t>,</a:t>
            </a:r>
            <a:r>
              <a:rPr lang="zh-CN" altLang="en-US" dirty="0" smtClean="0"/>
              <a:t>接下来用</a:t>
            </a:r>
            <a:r>
              <a:rPr lang="en-US" dirty="0" smtClean="0"/>
              <a:t>“</a:t>
            </a:r>
            <a:r>
              <a:rPr lang="zh-CN" altLang="en-US" dirty="0" smtClean="0"/>
              <a:t>首先</a:t>
            </a:r>
            <a:r>
              <a:rPr lang="en-US" dirty="0" smtClean="0"/>
              <a:t>”“</a:t>
            </a:r>
            <a:r>
              <a:rPr lang="zh-CN" altLang="en-US" dirty="0" smtClean="0"/>
              <a:t>第二个</a:t>
            </a:r>
            <a:r>
              <a:rPr lang="en-US" dirty="0" smtClean="0"/>
              <a:t>”“</a:t>
            </a:r>
            <a:r>
              <a:rPr lang="zh-CN" altLang="en-US" dirty="0" smtClean="0"/>
              <a:t>第三个</a:t>
            </a:r>
            <a:r>
              <a:rPr lang="en-US" dirty="0" smtClean="0"/>
              <a:t>”“</a:t>
            </a:r>
            <a:r>
              <a:rPr lang="zh-CN" altLang="en-US" dirty="0" smtClean="0"/>
              <a:t>此外</a:t>
            </a:r>
            <a:r>
              <a:rPr lang="en-US" dirty="0" smtClean="0"/>
              <a:t>”</a:t>
            </a:r>
            <a:r>
              <a:rPr lang="zh-CN" altLang="en-US" dirty="0" smtClean="0"/>
              <a:t>等词</a:t>
            </a:r>
            <a:r>
              <a:rPr lang="en-US" dirty="0" smtClean="0"/>
              <a:t>,</a:t>
            </a:r>
            <a:r>
              <a:rPr lang="zh-CN" altLang="en-US" dirty="0" smtClean="0"/>
              <a:t>使这一部分层次井然</a:t>
            </a:r>
            <a:r>
              <a:rPr lang="en-US" dirty="0" smtClean="0"/>
              <a:t>,</a:t>
            </a:r>
            <a:r>
              <a:rPr lang="zh-CN" altLang="en-US" dirty="0" smtClean="0"/>
              <a:t>条理清晰</a:t>
            </a:r>
            <a:r>
              <a:rPr lang="en-US" dirty="0" smtClean="0"/>
              <a:t>,</a:t>
            </a:r>
            <a:r>
              <a:rPr lang="zh-CN" altLang="en-US" dirty="0" smtClean="0"/>
              <a:t>易于让人接受。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揣摩语言</a:t>
            </a:r>
            <a:r>
              <a:rPr lang="en-US" dirty="0" smtClean="0"/>
              <a:t>,</a:t>
            </a:r>
            <a:r>
              <a:rPr lang="zh-CN" altLang="en-US" dirty="0" smtClean="0"/>
              <a:t>体会本文语言准确严谨、生动优美的特点。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将文中对物候的解释与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词典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中对物候的定义加以比较</a:t>
            </a:r>
            <a:r>
              <a:rPr lang="en-US" dirty="0" smtClean="0"/>
              <a:t>,</a:t>
            </a:r>
            <a:r>
              <a:rPr lang="zh-CN" altLang="en-US" dirty="0" smtClean="0"/>
              <a:t>看看区别在哪里。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3643314"/>
            <a:ext cx="10572824" cy="857256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词典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中对物候的定义科学、准确、简洁。文中对物候的解释具体、生动、典雅。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请再读课文</a:t>
            </a:r>
            <a:r>
              <a:rPr lang="en-US" dirty="0" smtClean="0"/>
              <a:t>,</a:t>
            </a:r>
            <a:r>
              <a:rPr lang="zh-CN" altLang="en-US" dirty="0" smtClean="0"/>
              <a:t>揣摩、体会说明语言的准确性、严谨性</a:t>
            </a:r>
            <a:r>
              <a:rPr lang="en-US" dirty="0" smtClean="0"/>
              <a:t>,</a:t>
            </a:r>
            <a:r>
              <a:rPr lang="zh-CN" altLang="en-US" dirty="0" smtClean="0"/>
              <a:t>并举一例简要说说它的作用。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52464" y="2500306"/>
            <a:ext cx="10572824" cy="857256"/>
          </a:xfrm>
        </p:spPr>
        <p:txBody>
          <a:bodyPr/>
          <a:lstStyle/>
          <a:p>
            <a:r>
              <a:rPr lang="zh-CN" altLang="en-US" dirty="0" smtClean="0"/>
              <a:t>示例一</a:t>
            </a:r>
            <a:r>
              <a:rPr lang="en-US" dirty="0" smtClean="0"/>
              <a:t>:“</a:t>
            </a:r>
            <a:r>
              <a:rPr lang="zh-CN" altLang="en-US" dirty="0" smtClean="0"/>
              <a:t>北京的物候记录</a:t>
            </a:r>
            <a:r>
              <a:rPr lang="en-US" dirty="0" smtClean="0"/>
              <a:t>,1962</a:t>
            </a:r>
            <a:r>
              <a:rPr lang="zh-CN" altLang="en-US" dirty="0" smtClean="0"/>
              <a:t>年的山桃、杏花、苹果、榆叶梅、西府海棠、丁香、刺槐的花期比</a:t>
            </a:r>
            <a:r>
              <a:rPr lang="en-US" dirty="0" smtClean="0"/>
              <a:t>1961</a:t>
            </a:r>
            <a:r>
              <a:rPr lang="zh-CN" altLang="en-US" dirty="0" smtClean="0"/>
              <a:t>年迟十天左右。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dirty="0" smtClean="0"/>
              <a:t>“</a:t>
            </a:r>
            <a:r>
              <a:rPr lang="zh-CN" altLang="en-US" dirty="0" smtClean="0"/>
              <a:t>左右</a:t>
            </a:r>
            <a:r>
              <a:rPr lang="en-US" dirty="0" smtClean="0"/>
              <a:t>”</a:t>
            </a:r>
            <a:r>
              <a:rPr lang="zh-CN" altLang="en-US" dirty="0" smtClean="0"/>
              <a:t>表约数</a:t>
            </a:r>
            <a:r>
              <a:rPr lang="en-US" dirty="0" smtClean="0"/>
              <a:t>,</a:t>
            </a:r>
            <a:r>
              <a:rPr lang="zh-CN" altLang="en-US" dirty="0" smtClean="0"/>
              <a:t>说明比</a:t>
            </a:r>
            <a:r>
              <a:rPr lang="en-US" dirty="0" smtClean="0"/>
              <a:t>“</a:t>
            </a:r>
            <a:r>
              <a:rPr lang="zh-CN" altLang="en-US" dirty="0" smtClean="0"/>
              <a:t>十天</a:t>
            </a:r>
            <a:r>
              <a:rPr lang="en-US" dirty="0" smtClean="0"/>
              <a:t>”</a:t>
            </a:r>
            <a:r>
              <a:rPr lang="zh-CN" altLang="en-US" dirty="0" smtClean="0"/>
              <a:t>稍多或稍少。如果删去</a:t>
            </a:r>
            <a:r>
              <a:rPr lang="en-US" dirty="0" smtClean="0"/>
              <a:t>,</a:t>
            </a:r>
            <a:r>
              <a:rPr lang="zh-CN" altLang="en-US" dirty="0" smtClean="0"/>
              <a:t>就成了刚好</a:t>
            </a:r>
            <a:r>
              <a:rPr lang="en-US" dirty="0" smtClean="0"/>
              <a:t>“</a:t>
            </a:r>
            <a:r>
              <a:rPr lang="zh-CN" altLang="en-US" dirty="0" smtClean="0"/>
              <a:t>十天</a:t>
            </a:r>
            <a:r>
              <a:rPr lang="en-US" dirty="0" smtClean="0"/>
              <a:t>”,</a:t>
            </a:r>
            <a:r>
              <a:rPr lang="zh-CN" altLang="en-US" dirty="0" smtClean="0"/>
              <a:t>变成确指了</a:t>
            </a:r>
            <a:r>
              <a:rPr lang="en-US" dirty="0" smtClean="0"/>
              <a:t>,</a:t>
            </a:r>
            <a:r>
              <a:rPr lang="zh-CN" altLang="en-US" dirty="0" smtClean="0"/>
              <a:t>与实际情况不符合。</a:t>
            </a:r>
            <a:r>
              <a:rPr lang="en-US" dirty="0" smtClean="0"/>
              <a:t>“</a:t>
            </a:r>
            <a:r>
              <a:rPr lang="zh-CN" altLang="en-US" dirty="0" smtClean="0"/>
              <a:t>左右</a:t>
            </a:r>
            <a:r>
              <a:rPr lang="en-US" dirty="0" smtClean="0"/>
              <a:t>”</a:t>
            </a:r>
            <a:r>
              <a:rPr lang="zh-CN" altLang="en-US" dirty="0" smtClean="0"/>
              <a:t>一词体现了说明文语言的准确性。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928670"/>
            <a:ext cx="10358510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请再读课文</a:t>
            </a:r>
            <a:r>
              <a:rPr lang="en-US" dirty="0" smtClean="0"/>
              <a:t>,</a:t>
            </a:r>
            <a:r>
              <a:rPr lang="zh-CN" altLang="en-US" dirty="0" smtClean="0"/>
              <a:t>揣摩、体会说明语言的准确性、严谨性</a:t>
            </a:r>
            <a:r>
              <a:rPr lang="en-US" dirty="0" smtClean="0"/>
              <a:t>,</a:t>
            </a:r>
            <a:r>
              <a:rPr lang="zh-CN" altLang="en-US" dirty="0" smtClean="0"/>
              <a:t>并举一例简要说说它的作用。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22" y="2071678"/>
            <a:ext cx="11287204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示例一</a:t>
            </a:r>
            <a:r>
              <a:rPr lang="en-US" dirty="0" smtClean="0"/>
              <a:t>:“</a:t>
            </a:r>
            <a:r>
              <a:rPr lang="zh-CN" altLang="en-US" dirty="0" smtClean="0"/>
              <a:t>北京的物候记录</a:t>
            </a:r>
            <a:r>
              <a:rPr lang="en-US" dirty="0" smtClean="0"/>
              <a:t>,1962</a:t>
            </a:r>
            <a:r>
              <a:rPr lang="zh-CN" altLang="en-US" dirty="0" smtClean="0"/>
              <a:t>年的山桃、杏花、苹果、榆叶梅、西府海棠、丁香、刺槐的花期比</a:t>
            </a:r>
            <a:r>
              <a:rPr lang="en-US" dirty="0" smtClean="0"/>
              <a:t>1961</a:t>
            </a:r>
            <a:r>
              <a:rPr lang="zh-CN" altLang="en-US" dirty="0" smtClean="0"/>
              <a:t>年迟十天左右。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左右</a:t>
            </a:r>
            <a:r>
              <a:rPr lang="en-US" dirty="0" smtClean="0"/>
              <a:t>”</a:t>
            </a:r>
            <a:r>
              <a:rPr lang="zh-CN" altLang="en-US" dirty="0" smtClean="0"/>
              <a:t>表约数</a:t>
            </a:r>
            <a:r>
              <a:rPr lang="en-US" dirty="0" smtClean="0"/>
              <a:t>,</a:t>
            </a:r>
            <a:r>
              <a:rPr lang="zh-CN" altLang="en-US" dirty="0" smtClean="0"/>
              <a:t>说明比</a:t>
            </a:r>
            <a:r>
              <a:rPr lang="en-US" dirty="0" smtClean="0"/>
              <a:t>“</a:t>
            </a:r>
            <a:r>
              <a:rPr lang="zh-CN" altLang="en-US" dirty="0" smtClean="0"/>
              <a:t>十天</a:t>
            </a:r>
            <a:r>
              <a:rPr lang="en-US" dirty="0" smtClean="0"/>
              <a:t>”</a:t>
            </a:r>
            <a:r>
              <a:rPr lang="zh-CN" altLang="en-US" dirty="0" smtClean="0"/>
              <a:t>稍多或稍少。如果删去</a:t>
            </a:r>
            <a:r>
              <a:rPr lang="en-US" dirty="0" smtClean="0"/>
              <a:t>,</a:t>
            </a:r>
            <a:r>
              <a:rPr lang="zh-CN" altLang="en-US" dirty="0" smtClean="0"/>
              <a:t>就成了刚好</a:t>
            </a:r>
            <a:r>
              <a:rPr lang="en-US" dirty="0" smtClean="0"/>
              <a:t>“</a:t>
            </a:r>
            <a:r>
              <a:rPr lang="zh-CN" altLang="en-US" dirty="0" smtClean="0"/>
              <a:t>十天</a:t>
            </a:r>
            <a:r>
              <a:rPr lang="en-US" dirty="0" smtClean="0"/>
              <a:t>”,</a:t>
            </a:r>
            <a:r>
              <a:rPr lang="zh-CN" altLang="en-US" dirty="0" smtClean="0"/>
              <a:t>变成确指了</a:t>
            </a:r>
            <a:r>
              <a:rPr lang="en-US" dirty="0" smtClean="0"/>
              <a:t>,</a:t>
            </a:r>
            <a:r>
              <a:rPr lang="zh-CN" altLang="en-US" dirty="0" smtClean="0"/>
              <a:t>与实际情况不符合。</a:t>
            </a:r>
            <a:r>
              <a:rPr lang="en-US" dirty="0" smtClean="0"/>
              <a:t>“</a:t>
            </a:r>
            <a:r>
              <a:rPr lang="zh-CN" altLang="en-US" dirty="0" smtClean="0"/>
              <a:t>左右</a:t>
            </a:r>
            <a:r>
              <a:rPr lang="en-US" dirty="0" smtClean="0"/>
              <a:t>”</a:t>
            </a:r>
            <a:r>
              <a:rPr lang="zh-CN" altLang="en-US" dirty="0" smtClean="0"/>
              <a:t>一词体现了说明文语言的准确性。</a:t>
            </a:r>
            <a:endParaRPr lang="en-US" altLang="zh-CN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示例二</a:t>
            </a:r>
            <a:r>
              <a:rPr lang="en-US" dirty="0" smtClean="0"/>
              <a:t>:“</a:t>
            </a:r>
            <a:r>
              <a:rPr lang="zh-CN" altLang="en-US" dirty="0" smtClean="0"/>
              <a:t>凡是近海的地方</a:t>
            </a:r>
            <a:r>
              <a:rPr lang="en-US" dirty="0" smtClean="0"/>
              <a:t>,</a:t>
            </a:r>
            <a:r>
              <a:rPr lang="zh-CN" altLang="en-US" dirty="0" smtClean="0"/>
              <a:t>比同纬度的内陆</a:t>
            </a:r>
            <a:r>
              <a:rPr lang="en-US" dirty="0" smtClean="0"/>
              <a:t>,</a:t>
            </a:r>
            <a:r>
              <a:rPr lang="zh-CN" altLang="en-US" dirty="0" smtClean="0"/>
              <a:t>冬天温和</a:t>
            </a:r>
            <a:r>
              <a:rPr lang="en-US" dirty="0" smtClean="0"/>
              <a:t>,</a:t>
            </a:r>
            <a:r>
              <a:rPr lang="zh-CN" altLang="en-US" dirty="0" smtClean="0"/>
              <a:t>春天反而寒冷。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凡是</a:t>
            </a:r>
            <a:r>
              <a:rPr lang="en-US" dirty="0" smtClean="0"/>
              <a:t>”</a:t>
            </a:r>
            <a:r>
              <a:rPr lang="zh-CN" altLang="en-US" dirty="0" smtClean="0"/>
              <a:t>表示没有例外</a:t>
            </a:r>
            <a:r>
              <a:rPr lang="en-US" dirty="0" smtClean="0"/>
              <a:t>,</a:t>
            </a:r>
            <a:r>
              <a:rPr lang="zh-CN" altLang="en-US" dirty="0" smtClean="0"/>
              <a:t>这样就准确地表达了经度对物候的影响。</a:t>
            </a:r>
          </a:p>
          <a:p>
            <a:pPr>
              <a:lnSpc>
                <a:spcPct val="130000"/>
              </a:lnSpc>
            </a:pP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学习物候知识</a:t>
            </a:r>
            <a:r>
              <a:rPr lang="en-US" dirty="0" smtClean="0"/>
              <a:t>,</a:t>
            </a:r>
            <a:r>
              <a:rPr lang="zh-CN" altLang="en-US" dirty="0" smtClean="0"/>
              <a:t>分析物候现象。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请在含有物候现象的诗句下面画横线。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黄梅时节家家雨</a:t>
            </a:r>
            <a:r>
              <a:rPr lang="en-US" dirty="0" smtClean="0"/>
              <a:t>,</a:t>
            </a:r>
            <a:r>
              <a:rPr lang="zh-CN" altLang="en-US" dirty="0" smtClean="0"/>
              <a:t>青草池塘处处蛙。</a:t>
            </a:r>
          </a:p>
          <a:p>
            <a:pPr algn="ctr"/>
            <a:r>
              <a:rPr lang="zh-CN" altLang="en-US" dirty="0" smtClean="0"/>
              <a:t>有约不来过夜半</a:t>
            </a:r>
            <a:r>
              <a:rPr lang="en-US" dirty="0" smtClean="0"/>
              <a:t>,</a:t>
            </a:r>
            <a:r>
              <a:rPr lang="zh-CN" altLang="en-US" dirty="0" smtClean="0"/>
              <a:t>闲敲棋子落灯花。</a:t>
            </a:r>
          </a:p>
          <a:p>
            <a:pPr algn="ctr"/>
            <a:r>
              <a:rPr lang="zh-CN" altLang="en-US" dirty="0" smtClean="0"/>
              <a:t>乳鸭池塘水浅深</a:t>
            </a:r>
            <a:r>
              <a:rPr lang="en-US" dirty="0" smtClean="0"/>
              <a:t>,</a:t>
            </a:r>
            <a:r>
              <a:rPr lang="zh-CN" altLang="en-US" dirty="0" smtClean="0"/>
              <a:t>熟梅天气半阴晴。</a:t>
            </a:r>
          </a:p>
          <a:p>
            <a:pPr algn="ctr"/>
            <a:r>
              <a:rPr lang="zh-CN" altLang="en-US" dirty="0" smtClean="0"/>
              <a:t>东园载酒西园醉</a:t>
            </a:r>
            <a:r>
              <a:rPr lang="en-US" dirty="0" smtClean="0"/>
              <a:t>,</a:t>
            </a:r>
            <a:r>
              <a:rPr lang="zh-CN" altLang="en-US" dirty="0" smtClean="0"/>
              <a:t>摘尽枇杷一树金。</a:t>
            </a:r>
          </a:p>
          <a:p>
            <a:pPr algn="ctr"/>
            <a:r>
              <a:rPr lang="zh-CN" altLang="en-US" dirty="0" smtClean="0"/>
              <a:t>梅子黄时日日晴</a:t>
            </a:r>
            <a:r>
              <a:rPr lang="en-US" dirty="0" smtClean="0"/>
              <a:t>,</a:t>
            </a:r>
            <a:r>
              <a:rPr lang="zh-CN" altLang="en-US" dirty="0" smtClean="0"/>
              <a:t>小溪泛尽却山行。</a:t>
            </a:r>
          </a:p>
          <a:p>
            <a:pPr algn="ctr"/>
            <a:r>
              <a:rPr lang="zh-CN" altLang="en-US" dirty="0" smtClean="0"/>
              <a:t>绿阴不减来时路</a:t>
            </a:r>
            <a:r>
              <a:rPr lang="en-US" dirty="0" smtClean="0"/>
              <a:t>,</a:t>
            </a:r>
            <a:r>
              <a:rPr lang="zh-CN" altLang="en-US" dirty="0" smtClean="0"/>
              <a:t>添得黄鹂四五声。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643338" y="2714620"/>
            <a:ext cx="2738414" cy="571504"/>
          </a:xfrm>
        </p:spPr>
        <p:txBody>
          <a:bodyPr/>
          <a:lstStyle/>
          <a:p>
            <a:pPr indent="0"/>
            <a:r>
              <a:rPr lang="en-US" altLang="zh-CN" dirty="0" smtClean="0"/>
              <a:t>———————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238876" y="4000504"/>
            <a:ext cx="2738414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———————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595670" y="5286388"/>
            <a:ext cx="2738414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———————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结合提示写农谚。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643866" y="2214554"/>
            <a:ext cx="2738414" cy="571504"/>
          </a:xfrm>
        </p:spPr>
        <p:txBody>
          <a:bodyPr/>
          <a:lstStyle/>
          <a:p>
            <a:pPr indent="0"/>
            <a:r>
              <a:rPr lang="zh-CN" altLang="en-US" kern="100" dirty="0" smtClean="0">
                <a:uFill>
                  <a:solidFill>
                    <a:srgbClr val="000000"/>
                  </a:solidFill>
                </a:uFill>
                <a:cs typeface="Times New Roman"/>
              </a:rPr>
              <a:t>天气晴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8167702" y="2857496"/>
            <a:ext cx="211937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下雨不落空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8286808" y="3571876"/>
            <a:ext cx="273841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雨水乱如麻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452530" y="1857364"/>
          <a:ext cx="9215502" cy="4281890"/>
        </p:xfrm>
        <a:graphic>
          <a:graphicData uri="http://schemas.openxmlformats.org/drawingml/2006/table">
            <a:tbl>
              <a:tblPr/>
              <a:tblGrid>
                <a:gridCol w="5214974"/>
                <a:gridCol w="4000528"/>
              </a:tblGrid>
              <a:tr h="4709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提示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农谚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20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泥鳅安安静静的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天气很晴朗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泥鳅静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</a:t>
                      </a:r>
                      <a:r>
                        <a:rPr lang="en-US" altLang="zh-CN" sz="2400" u="sng" kern="10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     </a:t>
                      </a:r>
                      <a:r>
                        <a:rPr lang="zh-CN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</a:t>
                      </a:r>
                      <a:r>
                        <a:rPr lang="en-US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 </a:t>
                      </a: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癞蛤蟆从洞里出来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表示就要下雨了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癞蛤蟆出洞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</a:t>
                      </a:r>
                      <a:r>
                        <a:rPr lang="en-US" altLang="zh-CN" sz="2400" u="sng" kern="10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              </a:t>
                      </a:r>
                      <a:r>
                        <a:rPr lang="zh-CN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</a:t>
                      </a:r>
                      <a:r>
                        <a:rPr lang="en-US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 </a:t>
                      </a: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9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蚯蚓从土里爬出来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表示要下大雨了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蚯蚓爬上路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</a:t>
                      </a:r>
                      <a:r>
                        <a:rPr lang="en-US" altLang="zh-CN" sz="2400" u="sng" kern="10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                </a:t>
                      </a:r>
                      <a:r>
                        <a:rPr lang="zh-CN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</a:t>
                      </a:r>
                      <a:r>
                        <a:rPr lang="en-US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 </a:t>
                      </a: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9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河里鱼儿扑通扑通跳出水面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表示马上要下雨了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鱼跳水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</a:t>
                      </a:r>
                      <a:r>
                        <a:rPr lang="en-US" altLang="zh-CN" sz="2400" u="sng" kern="10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              </a:t>
                      </a:r>
                      <a:r>
                        <a:rPr lang="zh-CN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</a:t>
                      </a:r>
                      <a:r>
                        <a:rPr lang="en-US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 </a:t>
                      </a: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19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猪圈里的猪不停地衔草搬运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寒冷的天气马上要来了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猪衔草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,</a:t>
                      </a:r>
                      <a:r>
                        <a:rPr lang="zh-CN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</a:t>
                      </a:r>
                      <a:r>
                        <a:rPr lang="en-US" altLang="zh-CN" sz="2400" u="sng" kern="10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              </a:t>
                      </a:r>
                      <a:r>
                        <a:rPr lang="zh-CN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　</a:t>
                      </a:r>
                      <a:r>
                        <a:rPr lang="en-US" sz="24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 </a:t>
                      </a: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文本占位符 2"/>
          <p:cNvSpPr txBox="1">
            <a:spLocks/>
          </p:cNvSpPr>
          <p:nvPr/>
        </p:nvSpPr>
        <p:spPr>
          <a:xfrm>
            <a:off x="7810512" y="4429132"/>
            <a:ext cx="178595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有雨水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7810512" y="5286388"/>
            <a:ext cx="178595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寒潮到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8" grpId="0" build="p"/>
      <p:bldP spid="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文章开头一段话没有直接说</a:t>
            </a:r>
            <a:r>
              <a:rPr lang="en-US" dirty="0" smtClean="0"/>
              <a:t>“</a:t>
            </a:r>
            <a:r>
              <a:rPr lang="zh-CN" altLang="en-US" dirty="0" smtClean="0"/>
              <a:t>大自然的语言</a:t>
            </a:r>
            <a:r>
              <a:rPr lang="en-US" dirty="0" smtClean="0"/>
              <a:t>”,</a:t>
            </a:r>
            <a:r>
              <a:rPr lang="zh-CN" altLang="en-US" dirty="0" smtClean="0"/>
              <a:t>却描写了四季景物的特点</a:t>
            </a:r>
            <a:r>
              <a:rPr lang="en-US" dirty="0" smtClean="0"/>
              <a:t>,</a:t>
            </a:r>
            <a:r>
              <a:rPr lang="zh-CN" altLang="en-US" dirty="0" smtClean="0"/>
              <a:t>这样安排合理吗</a:t>
            </a:r>
            <a:r>
              <a:rPr lang="en-US" dirty="0" smtClean="0"/>
              <a:t>?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881026" y="1285860"/>
            <a:ext cx="10358510" cy="857256"/>
          </a:xfrm>
        </p:spPr>
        <p:txBody>
          <a:bodyPr/>
          <a:lstStyle/>
          <a:p>
            <a:r>
              <a:rPr lang="zh-CN" altLang="en-US" dirty="0" smtClean="0"/>
              <a:t>合理。课文开头第一段将大自然一年四季的物候景观描写得生动形象</a:t>
            </a:r>
            <a:r>
              <a:rPr lang="en-US" dirty="0" smtClean="0"/>
              <a:t>,</a:t>
            </a:r>
            <a:r>
              <a:rPr lang="zh-CN" altLang="en-US" dirty="0" smtClean="0"/>
              <a:t>融说明于描写之中</a:t>
            </a:r>
            <a:r>
              <a:rPr lang="en-US" dirty="0" smtClean="0"/>
              <a:t>,</a:t>
            </a:r>
            <a:r>
              <a:rPr lang="zh-CN" altLang="en-US" dirty="0" smtClean="0"/>
              <a:t>如同展现一幅大自然一年四季的风光画卷</a:t>
            </a:r>
            <a:r>
              <a:rPr lang="en-US" dirty="0" smtClean="0"/>
              <a:t>,</a:t>
            </a:r>
            <a:r>
              <a:rPr lang="zh-CN" altLang="en-US" dirty="0" smtClean="0"/>
              <a:t>既引人入胜又使人联想</a:t>
            </a:r>
            <a:r>
              <a:rPr lang="en-US" dirty="0" smtClean="0"/>
              <a:t>,</a:t>
            </a:r>
            <a:r>
              <a:rPr lang="zh-CN" altLang="en-US" dirty="0" smtClean="0"/>
              <a:t>激发了读者的阅读兴趣。大自然的物候现象</a:t>
            </a:r>
            <a:r>
              <a:rPr lang="en-US" dirty="0" smtClean="0"/>
              <a:t>,</a:t>
            </a:r>
            <a:r>
              <a:rPr lang="zh-CN" altLang="en-US" dirty="0" smtClean="0"/>
              <a:t>如草木荣枯、候鸟去来等</a:t>
            </a:r>
            <a:r>
              <a:rPr lang="en-US" dirty="0" smtClean="0"/>
              <a:t>,</a:t>
            </a:r>
            <a:r>
              <a:rPr lang="zh-CN" altLang="en-US" dirty="0" smtClean="0"/>
              <a:t>实际上起着预报农时的作用</a:t>
            </a:r>
            <a:r>
              <a:rPr lang="en-US" dirty="0" smtClean="0"/>
              <a:t>,</a:t>
            </a:r>
            <a:r>
              <a:rPr lang="zh-CN" altLang="en-US" dirty="0" smtClean="0"/>
              <a:t>从这一点说</a:t>
            </a:r>
            <a:r>
              <a:rPr lang="en-US" dirty="0" smtClean="0"/>
              <a:t>,</a:t>
            </a:r>
            <a:r>
              <a:rPr lang="zh-CN" altLang="en-US" dirty="0" smtClean="0"/>
              <a:t>物候现象仿佛就是传递信息的</a:t>
            </a:r>
            <a:r>
              <a:rPr lang="en-US" dirty="0" smtClean="0"/>
              <a:t>“</a:t>
            </a:r>
            <a:r>
              <a:rPr lang="zh-CN" altLang="en-US" dirty="0" smtClean="0"/>
              <a:t>大自然的语言</a:t>
            </a:r>
            <a:r>
              <a:rPr lang="en-US" dirty="0" smtClean="0"/>
              <a:t>”,</a:t>
            </a:r>
            <a:r>
              <a:rPr lang="zh-CN" altLang="en-US" dirty="0" smtClean="0"/>
              <a:t>从而自然地引出下文的说明。</a:t>
            </a:r>
          </a:p>
          <a:p>
            <a:endParaRPr lang="zh-CN" altLang="en-US" dirty="0"/>
          </a:p>
        </p:txBody>
      </p:sp>
      <p:sp>
        <p:nvSpPr>
          <p:cNvPr id="7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学会阅读科普文章</a:t>
            </a:r>
            <a:r>
              <a:rPr lang="en-US" dirty="0" smtClean="0"/>
              <a:t>,</a:t>
            </a:r>
            <a:r>
              <a:rPr lang="zh-CN" altLang="en-US" dirty="0" smtClean="0"/>
              <a:t>能解释简单的物候知识</a:t>
            </a:r>
            <a:r>
              <a:rPr lang="en-US" dirty="0" smtClean="0"/>
              <a:t>,</a:t>
            </a:r>
            <a:r>
              <a:rPr lang="zh-CN" altLang="en-US" dirty="0" smtClean="0"/>
              <a:t>掌握有条理地说明事物的方法。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揣摩语言</a:t>
            </a:r>
            <a:r>
              <a:rPr lang="en-US" dirty="0" smtClean="0"/>
              <a:t>,</a:t>
            </a:r>
            <a:r>
              <a:rPr lang="zh-CN" altLang="en-US" dirty="0" smtClean="0"/>
              <a:t>体会本文语言准确严谨、生动优美的特点</a:t>
            </a:r>
            <a:r>
              <a:rPr lang="en-US" dirty="0" smtClean="0"/>
              <a:t>,</a:t>
            </a:r>
            <a:r>
              <a:rPr lang="zh-CN" altLang="en-US" dirty="0" smtClean="0"/>
              <a:t>并学习运用生动的语言说明事物的方法。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培养热爱大自然的情感和探索科学奥秘的兴趣。</a:t>
            </a:r>
          </a:p>
          <a:p>
            <a:pPr>
              <a:lnSpc>
                <a:spcPct val="130000"/>
              </a:lnSpc>
            </a:pPr>
            <a:endParaRPr lang="zh-CN" altLang="en-US" dirty="0" smtClean="0"/>
          </a:p>
          <a:p>
            <a:pPr>
              <a:lnSpc>
                <a:spcPct val="130000"/>
              </a:lnSpc>
            </a:pP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4714884"/>
            <a:ext cx="1064426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筛选相关信息</a:t>
            </a:r>
            <a:r>
              <a:rPr lang="en-US" dirty="0" smtClean="0"/>
              <a:t>,</a:t>
            </a:r>
            <a:r>
              <a:rPr lang="zh-CN" altLang="en-US" dirty="0" smtClean="0"/>
              <a:t>概括文章要点</a:t>
            </a:r>
            <a:r>
              <a:rPr lang="en-US" dirty="0" smtClean="0"/>
              <a:t>,</a:t>
            </a:r>
            <a:r>
              <a:rPr lang="zh-CN" altLang="en-US" dirty="0" smtClean="0"/>
              <a:t>积累物候知识。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学习科普说明文准确生动的语言。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928670"/>
            <a:ext cx="10358510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本文在多数情况下只举一个例子</a:t>
            </a:r>
            <a:r>
              <a:rPr lang="en-US" dirty="0" smtClean="0"/>
              <a:t>,</a:t>
            </a:r>
            <a:r>
              <a:rPr lang="zh-CN" altLang="en-US" dirty="0" smtClean="0"/>
              <a:t>为什么在说明经度差异对物候的影响时却举两个例子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2143116"/>
            <a:ext cx="10644262" cy="857256"/>
          </a:xfrm>
        </p:spPr>
        <p:txBody>
          <a:bodyPr/>
          <a:lstStyle/>
          <a:p>
            <a:r>
              <a:rPr lang="zh-CN" altLang="en-US" dirty="0" smtClean="0"/>
              <a:t>因为人们通常以为近海地区比内陆暖和</a:t>
            </a:r>
            <a:r>
              <a:rPr lang="en-US" dirty="0" smtClean="0"/>
              <a:t>,</a:t>
            </a:r>
            <a:r>
              <a:rPr lang="zh-CN" altLang="en-US" dirty="0" smtClean="0"/>
              <a:t>事实上近海地区的春天反而比内陆更寒冷。只举一个例子</a:t>
            </a:r>
            <a:r>
              <a:rPr lang="en-US" dirty="0" smtClean="0"/>
              <a:t>,</a:t>
            </a:r>
            <a:r>
              <a:rPr lang="zh-CN" altLang="en-US" dirty="0" smtClean="0"/>
              <a:t>读者还以为有偶然性</a:t>
            </a:r>
            <a:r>
              <a:rPr lang="en-US" dirty="0" smtClean="0"/>
              <a:t>,</a:t>
            </a:r>
            <a:r>
              <a:rPr lang="zh-CN" altLang="en-US" dirty="0" smtClean="0"/>
              <a:t>举两个</a:t>
            </a:r>
            <a:r>
              <a:rPr lang="en-US" dirty="0" smtClean="0"/>
              <a:t>,</a:t>
            </a:r>
            <a:r>
              <a:rPr lang="zh-CN" altLang="en-US" dirty="0" smtClean="0"/>
              <a:t>读者就确信无疑了。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928670"/>
            <a:ext cx="10358510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你有过与作者类似的观察和体验吗</a:t>
            </a:r>
            <a:r>
              <a:rPr lang="en-US" dirty="0" smtClean="0"/>
              <a:t>?</a:t>
            </a:r>
            <a:r>
              <a:rPr lang="zh-CN" altLang="en-US" dirty="0" smtClean="0"/>
              <a:t>把你在日常生活中观察到的物候现象说给大家听。</a:t>
            </a:r>
            <a:r>
              <a:rPr lang="en-US" dirty="0" smtClean="0"/>
              <a:t>(</a:t>
            </a:r>
            <a:r>
              <a:rPr lang="zh-CN" altLang="en-US" dirty="0" smtClean="0"/>
              <a:t>时间不要超过</a:t>
            </a:r>
            <a:r>
              <a:rPr lang="en-US" dirty="0" smtClean="0"/>
              <a:t>3</a:t>
            </a:r>
            <a:r>
              <a:rPr lang="zh-CN" altLang="en-US" dirty="0" smtClean="0"/>
              <a:t>分钟</a:t>
            </a:r>
            <a:r>
              <a:rPr lang="en-US" dirty="0" smtClean="0"/>
              <a:t>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928670"/>
            <a:ext cx="10358510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研究物候学有什么意义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52464" y="1571612"/>
            <a:ext cx="10644262" cy="857256"/>
          </a:xfrm>
        </p:spPr>
        <p:txBody>
          <a:bodyPr/>
          <a:lstStyle/>
          <a:p>
            <a:r>
              <a:rPr lang="zh-CN" altLang="en-US" dirty="0" smtClean="0"/>
              <a:t>预报农时</a:t>
            </a:r>
            <a:r>
              <a:rPr lang="en-US" dirty="0" smtClean="0"/>
              <a:t>,</a:t>
            </a:r>
            <a:r>
              <a:rPr lang="zh-CN" altLang="en-US" dirty="0" smtClean="0"/>
              <a:t>安排播种日期</a:t>
            </a:r>
            <a:r>
              <a:rPr lang="en-US" dirty="0" smtClean="0"/>
              <a:t>;</a:t>
            </a:r>
            <a:r>
              <a:rPr lang="zh-CN" altLang="en-US" dirty="0" smtClean="0"/>
              <a:t>安排农作物区划</a:t>
            </a:r>
            <a:r>
              <a:rPr lang="en-US" dirty="0" smtClean="0"/>
              <a:t>,</a:t>
            </a:r>
            <a:r>
              <a:rPr lang="zh-CN" altLang="en-US" dirty="0" smtClean="0"/>
              <a:t>确定造林和采集种子的日期</a:t>
            </a:r>
            <a:r>
              <a:rPr lang="en-US" dirty="0" smtClean="0"/>
              <a:t>;</a:t>
            </a:r>
            <a:r>
              <a:rPr lang="zh-CN" altLang="en-US" dirty="0" smtClean="0"/>
              <a:t>引种植物到气候条件相同的地区</a:t>
            </a:r>
            <a:r>
              <a:rPr lang="en-US" dirty="0" smtClean="0"/>
              <a:t>;</a:t>
            </a:r>
            <a:r>
              <a:rPr lang="zh-CN" altLang="en-US" dirty="0" smtClean="0"/>
              <a:t>避免或减轻害虫的侵害。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928670"/>
            <a:ext cx="10358510" cy="5214974"/>
          </a:xfrm>
        </p:spPr>
        <p:txBody>
          <a:bodyPr/>
          <a:lstStyle/>
          <a:p>
            <a:r>
              <a:rPr lang="en-US" dirty="0" smtClean="0"/>
              <a:t>5.</a:t>
            </a:r>
            <a:r>
              <a:rPr lang="zh-CN" altLang="en-US" dirty="0" smtClean="0"/>
              <a:t>精读第</a:t>
            </a:r>
            <a:r>
              <a:rPr lang="en-US" dirty="0" smtClean="0"/>
              <a:t>1</a:t>
            </a:r>
            <a:r>
              <a:rPr lang="zh-CN" altLang="en-US" dirty="0" smtClean="0"/>
              <a:t>、</a:t>
            </a:r>
            <a:r>
              <a:rPr lang="en-US" dirty="0" smtClean="0"/>
              <a:t>2</a:t>
            </a:r>
            <a:r>
              <a:rPr lang="zh-CN" altLang="en-US" dirty="0" smtClean="0"/>
              <a:t>段</a:t>
            </a:r>
            <a:r>
              <a:rPr lang="en-US" dirty="0" smtClean="0"/>
              <a:t>,</a:t>
            </a:r>
            <a:r>
              <a:rPr lang="zh-CN" altLang="en-US" dirty="0" smtClean="0"/>
              <a:t>找出能体现说明文语言生动性的词语或句子进行品味、赏析。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2071678"/>
            <a:ext cx="10644262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冰雪融化</a:t>
            </a:r>
            <a:r>
              <a:rPr lang="en-US" dirty="0" smtClean="0"/>
              <a:t>,</a:t>
            </a:r>
            <a:r>
              <a:rPr lang="zh-CN" altLang="en-US" dirty="0" smtClean="0"/>
              <a:t>草木萌发</a:t>
            </a:r>
            <a:r>
              <a:rPr lang="en-US" dirty="0" smtClean="0"/>
              <a:t>”</a:t>
            </a:r>
            <a:r>
              <a:rPr lang="zh-CN" altLang="en-US" dirty="0" smtClean="0"/>
              <a:t>中的</a:t>
            </a:r>
            <a:r>
              <a:rPr lang="en-US" dirty="0" smtClean="0"/>
              <a:t>“</a:t>
            </a:r>
            <a:r>
              <a:rPr lang="zh-CN" altLang="en-US" dirty="0" smtClean="0"/>
              <a:t>萌</a:t>
            </a:r>
            <a:r>
              <a:rPr lang="en-US" dirty="0" smtClean="0"/>
              <a:t>”</a:t>
            </a:r>
            <a:r>
              <a:rPr lang="zh-CN" altLang="en-US" dirty="0" smtClean="0"/>
              <a:t>字准确地反映了草木开始生长的状况。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各种花次第开放</a:t>
            </a:r>
            <a:r>
              <a:rPr lang="en-US" dirty="0" smtClean="0"/>
              <a:t>”</a:t>
            </a:r>
            <a:r>
              <a:rPr lang="zh-CN" altLang="en-US" dirty="0" smtClean="0"/>
              <a:t>中的</a:t>
            </a:r>
            <a:r>
              <a:rPr lang="en-US" dirty="0" smtClean="0"/>
              <a:t>“</a:t>
            </a:r>
            <a:r>
              <a:rPr lang="zh-CN" altLang="en-US" dirty="0" smtClean="0"/>
              <a:t>次第</a:t>
            </a:r>
            <a:r>
              <a:rPr lang="en-US" dirty="0" smtClean="0"/>
              <a:t>”</a:t>
            </a:r>
            <a:r>
              <a:rPr lang="zh-CN" altLang="en-US" dirty="0" smtClean="0"/>
              <a:t>贴切地表现了花开的次序</a:t>
            </a:r>
            <a:r>
              <a:rPr lang="en-US" dirty="0" smtClean="0"/>
              <a:t>,</a:t>
            </a:r>
            <a:r>
              <a:rPr lang="zh-CN" altLang="en-US" dirty="0" smtClean="0"/>
              <a:t>渲染了春天的气息。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植物的叶子渐渐变黄</a:t>
            </a:r>
            <a:r>
              <a:rPr lang="en-US" dirty="0" smtClean="0"/>
              <a:t>”,“</a:t>
            </a:r>
            <a:r>
              <a:rPr lang="zh-CN" altLang="en-US" dirty="0" smtClean="0"/>
              <a:t>渐渐</a:t>
            </a:r>
            <a:r>
              <a:rPr lang="en-US" dirty="0" smtClean="0"/>
              <a:t>”</a:t>
            </a:r>
            <a:r>
              <a:rPr lang="zh-CN" altLang="en-US" dirty="0" smtClean="0"/>
              <a:t>确切地表现了叶子枯黄的过程。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在秋风中簌簌地落下来</a:t>
            </a:r>
            <a:r>
              <a:rPr lang="en-US" dirty="0" smtClean="0"/>
              <a:t>”</a:t>
            </a:r>
            <a:r>
              <a:rPr lang="zh-CN" altLang="en-US" dirty="0" smtClean="0"/>
              <a:t>中的</a:t>
            </a:r>
            <a:r>
              <a:rPr lang="en-US" dirty="0" smtClean="0"/>
              <a:t>“</a:t>
            </a:r>
            <a:r>
              <a:rPr lang="zh-CN" altLang="en-US" dirty="0" smtClean="0"/>
              <a:t>簌簌</a:t>
            </a:r>
            <a:r>
              <a:rPr lang="en-US" dirty="0" smtClean="0"/>
              <a:t>”</a:t>
            </a:r>
            <a:r>
              <a:rPr lang="zh-CN" altLang="en-US" dirty="0" smtClean="0"/>
              <a:t>模拟风吹落叶的声音</a:t>
            </a:r>
            <a:r>
              <a:rPr lang="en-US" dirty="0" smtClean="0"/>
              <a:t>,</a:t>
            </a:r>
            <a:r>
              <a:rPr lang="zh-CN" altLang="en-US" dirty="0" smtClean="0"/>
              <a:t>使人感到秋天的肃杀。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1809720" y="2428868"/>
            <a:ext cx="7286676" cy="4063675"/>
            <a:chOff x="1809720" y="2428868"/>
            <a:chExt cx="7286676" cy="4063675"/>
          </a:xfrm>
        </p:grpSpPr>
        <p:pic>
          <p:nvPicPr>
            <p:cNvPr id="13" name="17YWDXABNJSDY3T18.eps" descr="id:214749558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809720" y="2428868"/>
              <a:ext cx="7286676" cy="4063675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4381488" y="3643314"/>
              <a:ext cx="1143008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3881422" y="5000636"/>
              <a:ext cx="1571636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4381488" y="3500438"/>
            <a:ext cx="1214446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农业生产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3738546" y="4857760"/>
            <a:ext cx="2286016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物候现象来临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说明文阅读筛选信息、概括内容的方法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抓重点词语</a:t>
            </a:r>
            <a:r>
              <a:rPr lang="en-US" dirty="0" smtClean="0"/>
              <a:t>(</a:t>
            </a:r>
            <a:r>
              <a:rPr lang="zh-CN" altLang="en-US" dirty="0" smtClean="0"/>
              <a:t>关键词、指示词、连接词</a:t>
            </a:r>
            <a:r>
              <a:rPr lang="en-US" dirty="0" smtClean="0"/>
              <a:t>)</a:t>
            </a:r>
            <a:r>
              <a:rPr lang="zh-CN" altLang="en-US" dirty="0" smtClean="0"/>
              <a:t>和重点句子</a:t>
            </a:r>
            <a:r>
              <a:rPr lang="en-US" dirty="0" smtClean="0"/>
              <a:t>(</a:t>
            </a:r>
            <a:r>
              <a:rPr lang="zh-CN" altLang="en-US" dirty="0" smtClean="0"/>
              <a:t>中心句、设问句、总结句、过渡句</a:t>
            </a:r>
            <a:r>
              <a:rPr lang="en-US" dirty="0" smtClean="0"/>
              <a:t>),</a:t>
            </a:r>
            <a:r>
              <a:rPr lang="zh-CN" altLang="en-US" dirty="0" smtClean="0"/>
              <a:t>筛选主要信息</a:t>
            </a:r>
            <a:r>
              <a:rPr lang="en-US" dirty="0" smtClean="0"/>
              <a:t>,</a:t>
            </a:r>
            <a:r>
              <a:rPr lang="zh-CN" altLang="en-US" dirty="0" smtClean="0"/>
              <a:t>概括段意。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将各段段意叠加整合</a:t>
            </a:r>
            <a:r>
              <a:rPr lang="en-US" dirty="0" smtClean="0"/>
              <a:t>,</a:t>
            </a:r>
            <a:r>
              <a:rPr lang="zh-CN" altLang="en-US" dirty="0" smtClean="0"/>
              <a:t>概括全文内容。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语言表述要准确、简洁、周密。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4.</a:t>
            </a:r>
            <a:r>
              <a:rPr lang="zh-CN" altLang="en-US" dirty="0" smtClean="0"/>
              <a:t>树立三种意识</a:t>
            </a:r>
            <a:r>
              <a:rPr lang="en-US" dirty="0" smtClean="0"/>
              <a:t>:</a:t>
            </a:r>
            <a:r>
              <a:rPr lang="zh-CN" altLang="en-US" dirty="0" smtClean="0"/>
              <a:t>文本意识、语境意识、要点意识。</a:t>
            </a:r>
            <a:endParaRPr lang="en-US" altLang="zh-CN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5.</a:t>
            </a:r>
            <a:r>
              <a:rPr lang="zh-CN" altLang="en-US" dirty="0" smtClean="0"/>
              <a:t>顺口溜记心上</a:t>
            </a:r>
            <a:r>
              <a:rPr lang="en-US" dirty="0" smtClean="0"/>
              <a:t>:</a:t>
            </a:r>
            <a:r>
              <a:rPr lang="zh-CN" altLang="en-US" dirty="0" smtClean="0"/>
              <a:t>题干要求要看清</a:t>
            </a:r>
            <a:r>
              <a:rPr lang="en-US" dirty="0" smtClean="0"/>
              <a:t>,</a:t>
            </a:r>
            <a:r>
              <a:rPr lang="zh-CN" altLang="en-US" dirty="0" smtClean="0"/>
              <a:t>用笔勾画信息点</a:t>
            </a:r>
            <a:r>
              <a:rPr lang="en-US" dirty="0" smtClean="0"/>
              <a:t>,</a:t>
            </a:r>
            <a:r>
              <a:rPr lang="zh-CN" altLang="en-US" dirty="0" smtClean="0"/>
              <a:t>着眼标题作用大</a:t>
            </a:r>
            <a:r>
              <a:rPr lang="en-US" dirty="0" smtClean="0"/>
              <a:t>,</a:t>
            </a:r>
            <a:r>
              <a:rPr lang="zh-CN" altLang="en-US" dirty="0" smtClean="0"/>
              <a:t>牢牢抓住关键句</a:t>
            </a:r>
            <a:r>
              <a:rPr lang="en-US" dirty="0" smtClean="0"/>
              <a:t>,</a:t>
            </a:r>
            <a:r>
              <a:rPr lang="zh-CN" altLang="en-US" dirty="0" smtClean="0"/>
              <a:t>词语标点带提示</a:t>
            </a:r>
            <a:r>
              <a:rPr lang="en-US" dirty="0" smtClean="0"/>
              <a:t>,</a:t>
            </a:r>
            <a:r>
              <a:rPr lang="zh-CN" altLang="en-US" dirty="0" smtClean="0"/>
              <a:t>要点找全要简洁</a:t>
            </a:r>
            <a:r>
              <a:rPr lang="en-US" dirty="0" smtClean="0"/>
              <a:t>,</a:t>
            </a:r>
            <a:r>
              <a:rPr lang="zh-CN" altLang="en-US" dirty="0" smtClean="0"/>
              <a:t>全面梳理再归纳。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同学们</a:t>
            </a:r>
            <a:r>
              <a:rPr lang="en-US" dirty="0" smtClean="0"/>
              <a:t>,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晏子使楚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中讲述了这样一个故事</a:t>
            </a:r>
            <a:r>
              <a:rPr lang="en-US" dirty="0" smtClean="0"/>
              <a:t>:</a:t>
            </a:r>
            <a:r>
              <a:rPr lang="zh-CN" altLang="en-US" dirty="0" smtClean="0"/>
              <a:t>楚王想羞辱晏子</a:t>
            </a:r>
            <a:r>
              <a:rPr lang="en-US" dirty="0" smtClean="0"/>
              <a:t>,</a:t>
            </a:r>
            <a:r>
              <a:rPr lang="zh-CN" altLang="en-US" dirty="0" smtClean="0"/>
              <a:t>晏子以自己的聪明才智针锋相对</a:t>
            </a:r>
            <a:r>
              <a:rPr lang="en-US" dirty="0" smtClean="0"/>
              <a:t>,</a:t>
            </a:r>
            <a:r>
              <a:rPr lang="zh-CN" altLang="en-US" dirty="0" smtClean="0"/>
              <a:t>反驳了楚王</a:t>
            </a:r>
            <a:r>
              <a:rPr lang="en-US" dirty="0" smtClean="0"/>
              <a:t>,</a:t>
            </a:r>
            <a:r>
              <a:rPr lang="zh-CN" altLang="en-US" dirty="0" smtClean="0"/>
              <a:t>维护了国家的尊严。谁能具体讲述一下这个故事</a:t>
            </a:r>
            <a:r>
              <a:rPr lang="en-US" dirty="0" smtClean="0"/>
              <a:t>?(</a:t>
            </a:r>
            <a:r>
              <a:rPr lang="zh-CN" altLang="en-US" dirty="0" smtClean="0"/>
              <a:t>学生讲述故事</a:t>
            </a:r>
            <a:r>
              <a:rPr lang="en-US" dirty="0" smtClean="0"/>
              <a:t>)</a:t>
            </a:r>
            <a:r>
              <a:rPr lang="zh-CN" altLang="en-US" dirty="0" smtClean="0"/>
              <a:t>晏子说了这样一句话</a:t>
            </a:r>
            <a:r>
              <a:rPr lang="en-US" dirty="0" smtClean="0"/>
              <a:t>:“</a:t>
            </a:r>
            <a:r>
              <a:rPr lang="zh-CN" altLang="en-US" dirty="0" smtClean="0"/>
              <a:t>橘生淮南则为橘</a:t>
            </a:r>
            <a:r>
              <a:rPr lang="en-US" dirty="0" smtClean="0"/>
              <a:t>,</a:t>
            </a:r>
            <a:r>
              <a:rPr lang="zh-CN" altLang="en-US" dirty="0" smtClean="0"/>
              <a:t>生于淮北则为枳。</a:t>
            </a:r>
            <a:r>
              <a:rPr lang="en-US" dirty="0" smtClean="0"/>
              <a:t>”</a:t>
            </a:r>
            <a:r>
              <a:rPr lang="zh-CN" altLang="en-US" dirty="0" smtClean="0"/>
              <a:t>为什么会有这种差别呢</a:t>
            </a:r>
            <a:r>
              <a:rPr lang="en-US" dirty="0" smtClean="0"/>
              <a:t>?</a:t>
            </a:r>
            <a:r>
              <a:rPr lang="zh-CN" altLang="en-US" dirty="0" smtClean="0"/>
              <a:t>让我们带着疑问</a:t>
            </a:r>
            <a:r>
              <a:rPr lang="en-US" dirty="0" smtClean="0"/>
              <a:t>,</a:t>
            </a:r>
            <a:r>
              <a:rPr lang="zh-CN" altLang="en-US" dirty="0" smtClean="0"/>
              <a:t>随着我国著名科学家竺可桢的笔触</a:t>
            </a:r>
            <a:r>
              <a:rPr lang="en-US" dirty="0" smtClean="0"/>
              <a:t>,</a:t>
            </a:r>
            <a:r>
              <a:rPr lang="zh-CN" altLang="en-US" dirty="0" smtClean="0"/>
              <a:t>一起来聆听来自大自然的声音</a:t>
            </a:r>
            <a:r>
              <a:rPr lang="en-US" dirty="0" smtClean="0"/>
              <a:t>,</a:t>
            </a:r>
            <a:r>
              <a:rPr lang="zh-CN" altLang="en-US" dirty="0" smtClean="0"/>
              <a:t>一起去破译大自然的语言</a:t>
            </a:r>
            <a:r>
              <a:rPr lang="en-US" dirty="0" smtClean="0"/>
              <a:t>,</a:t>
            </a:r>
            <a:r>
              <a:rPr lang="zh-CN" altLang="en-US" dirty="0" smtClean="0"/>
              <a:t>探询大自然的奥秘。</a:t>
            </a:r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715568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阅读下面的小资料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竺可桢</a:t>
            </a:r>
            <a:r>
              <a:rPr lang="en-US" dirty="0" smtClean="0"/>
              <a:t>(1890—1974)</a:t>
            </a:r>
            <a:r>
              <a:rPr lang="zh-CN" altLang="en-US" dirty="0" smtClean="0"/>
              <a:t>是我国现代卓越的科学家。他在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、气候学、地理学、自然科学史等方面的造诣都很高</a:t>
            </a:r>
            <a:r>
              <a:rPr lang="en-US" dirty="0" smtClean="0"/>
              <a:t>,</a:t>
            </a:r>
            <a:r>
              <a:rPr lang="zh-CN" altLang="en-US" dirty="0" smtClean="0"/>
              <a:t>而物候学也是他做出了重要贡献的领域之一。他是我国现代观测网的倡导者和组织者。他还带头撰写物候专著</a:t>
            </a:r>
            <a:r>
              <a:rPr lang="en-US" dirty="0" smtClean="0"/>
              <a:t>,</a:t>
            </a:r>
            <a:r>
              <a:rPr lang="zh-CN" altLang="en-US" dirty="0" smtClean="0"/>
              <a:t>普及物候知识。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一书</a:t>
            </a:r>
            <a:r>
              <a:rPr lang="en-US" dirty="0" smtClean="0"/>
              <a:t>,</a:t>
            </a:r>
            <a:r>
              <a:rPr lang="zh-CN" altLang="en-US" dirty="0" smtClean="0"/>
              <a:t>是竺可桢多年研究物候的结晶。他一生中</a:t>
            </a:r>
            <a:r>
              <a:rPr lang="en-US" dirty="0" smtClean="0"/>
              <a:t>,</a:t>
            </a:r>
            <a:r>
              <a:rPr lang="zh-CN" altLang="en-US" dirty="0" smtClean="0"/>
              <a:t>孜孜不倦</a:t>
            </a:r>
            <a:r>
              <a:rPr lang="en-US" dirty="0" smtClean="0"/>
              <a:t>,</a:t>
            </a:r>
            <a:r>
              <a:rPr lang="zh-CN" altLang="en-US" dirty="0" smtClean="0"/>
              <a:t>勇攀高峰</a:t>
            </a:r>
            <a:r>
              <a:rPr lang="en-US" dirty="0" smtClean="0"/>
              <a:t>,</a:t>
            </a:r>
            <a:r>
              <a:rPr lang="zh-CN" altLang="en-US" dirty="0" smtClean="0"/>
              <a:t>献身科学。直到去世前一天</a:t>
            </a:r>
            <a:r>
              <a:rPr lang="en-US" dirty="0" smtClean="0"/>
              <a:t>,</a:t>
            </a:r>
            <a:r>
              <a:rPr lang="zh-CN" altLang="en-US" dirty="0" smtClean="0"/>
              <a:t>他还用颤抖的笔在日记本上记下了当天的气温、风力等数据。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1023902" y="2285992"/>
            <a:ext cx="1571636" cy="857256"/>
          </a:xfrm>
        </p:spPr>
        <p:txBody>
          <a:bodyPr/>
          <a:lstStyle/>
          <a:p>
            <a:r>
              <a:rPr lang="zh-CN" altLang="en-US" dirty="0" smtClean="0"/>
              <a:t>气象学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2738414" y="4214818"/>
            <a:ext cx="157163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物候学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pic>
        <p:nvPicPr>
          <p:cNvPr id="13" name="17YWDXABNJSDY3T17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453718" y="2500306"/>
            <a:ext cx="1377772" cy="16949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</a:t>
            </a:r>
            <a:r>
              <a:rPr lang="en-US" dirty="0" smtClean="0"/>
              <a:t>,</a:t>
            </a:r>
            <a:r>
              <a:rPr lang="zh-CN" altLang="en-US" dirty="0" smtClean="0"/>
              <a:t>根据拼音写汉字。</a:t>
            </a:r>
          </a:p>
          <a:p>
            <a:r>
              <a:rPr lang="zh-CN" altLang="en-US" dirty="0" smtClean="0"/>
              <a:t>销声匿</a:t>
            </a:r>
            <a:r>
              <a:rPr lang="en-US" dirty="0" smtClean="0"/>
              <a:t>(	)</a:t>
            </a:r>
            <a:r>
              <a:rPr lang="zh-CN" altLang="en-US" dirty="0" smtClean="0"/>
              <a:t>迹　　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连翘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萌</a:t>
            </a:r>
            <a:r>
              <a:rPr lang="en-US" dirty="0" smtClean="0"/>
              <a:t>(   		)</a:t>
            </a:r>
            <a:r>
              <a:rPr lang="zh-CN" altLang="en-US" dirty="0" smtClean="0"/>
              <a:t>发</a:t>
            </a:r>
            <a:r>
              <a:rPr lang="en-US" dirty="0" smtClean="0"/>
              <a:t>			</a:t>
            </a:r>
            <a:r>
              <a:rPr lang="zh-CN" altLang="en-US" dirty="0" smtClean="0"/>
              <a:t>差</a:t>
            </a:r>
            <a:r>
              <a:rPr lang="en-US" dirty="0" smtClean="0"/>
              <a:t>(		)</a:t>
            </a:r>
            <a:r>
              <a:rPr lang="zh-CN" altLang="en-US" dirty="0" smtClean="0"/>
              <a:t>异</a:t>
            </a:r>
          </a:p>
          <a:p>
            <a:r>
              <a:rPr lang="zh-CN" altLang="en-US" dirty="0" smtClean="0"/>
              <a:t>风雪载</a:t>
            </a:r>
            <a:r>
              <a:rPr lang="en-US" dirty="0" smtClean="0"/>
              <a:t>(	)</a:t>
            </a:r>
            <a:r>
              <a:rPr lang="zh-CN" altLang="en-US" dirty="0" smtClean="0"/>
              <a:t>途</a:t>
            </a:r>
            <a:r>
              <a:rPr lang="en-US" dirty="0" smtClean="0"/>
              <a:t>			</a:t>
            </a:r>
            <a:r>
              <a:rPr lang="zh-CN" altLang="en-US" dirty="0" smtClean="0"/>
              <a:t>农谚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err="1" smtClean="0"/>
              <a:t>piān</a:t>
            </a:r>
            <a:r>
              <a:rPr lang="en-US" dirty="0" smtClean="0"/>
              <a:t>(		)</a:t>
            </a:r>
            <a:r>
              <a:rPr lang="zh-CN" altLang="en-US" dirty="0" smtClean="0"/>
              <a:t>然</a:t>
            </a:r>
            <a:r>
              <a:rPr lang="en-US" dirty="0" smtClean="0"/>
              <a:t>			</a:t>
            </a:r>
            <a:r>
              <a:rPr lang="en-US" dirty="0" err="1" smtClean="0"/>
              <a:t>yùn</a:t>
            </a:r>
            <a:r>
              <a:rPr lang="en-US" dirty="0" smtClean="0"/>
              <a:t>(		)</a:t>
            </a:r>
            <a:r>
              <a:rPr lang="zh-CN" altLang="en-US" dirty="0" smtClean="0"/>
              <a:t>育</a:t>
            </a:r>
          </a:p>
          <a:p>
            <a:r>
              <a:rPr lang="zh-CN" altLang="en-US" dirty="0" smtClean="0"/>
              <a:t>草长</a:t>
            </a:r>
            <a:r>
              <a:rPr lang="en-US" dirty="0" err="1" smtClean="0"/>
              <a:t>yīng</a:t>
            </a:r>
            <a:r>
              <a:rPr lang="en-US" dirty="0" smtClean="0"/>
              <a:t>(	)</a:t>
            </a:r>
            <a:r>
              <a:rPr lang="zh-CN" altLang="en-US" dirty="0" smtClean="0"/>
              <a:t>飞</a:t>
            </a:r>
            <a:r>
              <a:rPr lang="en-US" dirty="0" smtClean="0"/>
              <a:t>			</a:t>
            </a:r>
            <a:r>
              <a:rPr lang="zh-CN" altLang="en-US" dirty="0" smtClean="0"/>
              <a:t>竺</a:t>
            </a:r>
            <a:r>
              <a:rPr lang="en-US" dirty="0" smtClean="0"/>
              <a:t>(		)</a:t>
            </a:r>
            <a:r>
              <a:rPr lang="zh-CN" altLang="en-US" dirty="0" smtClean="0"/>
              <a:t>可桢</a:t>
            </a:r>
          </a:p>
          <a:p>
            <a:r>
              <a:rPr lang="en-US" dirty="0" err="1" smtClean="0"/>
              <a:t>shuāi</a:t>
            </a:r>
            <a:r>
              <a:rPr lang="en-US" dirty="0" smtClean="0"/>
              <a:t>(		)</a:t>
            </a:r>
            <a:r>
              <a:rPr lang="zh-CN" altLang="en-US" dirty="0" smtClean="0"/>
              <a:t>草连天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595538" y="1785926"/>
            <a:ext cx="714380" cy="857256"/>
          </a:xfrm>
        </p:spPr>
        <p:txBody>
          <a:bodyPr/>
          <a:lstStyle/>
          <a:p>
            <a:pPr indent="0"/>
            <a:r>
              <a:rPr lang="en-US" dirty="0" err="1" smtClean="0"/>
              <a:t>nì</a:t>
            </a:r>
            <a:r>
              <a:rPr lang="en-US" dirty="0" smtClean="0"/>
              <a:t> </a:t>
            </a:r>
            <a:r>
              <a:rPr lang="zh-CN" altLang="en-US" dirty="0" smtClean="0"/>
              <a:t>　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738942" y="1785926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qiáo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81158" y="221455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53124" y="2857496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16822" y="221455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102508" y="4143380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095472" y="4784063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6310314" y="3500438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881158" y="3498179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66778" y="2855237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452530" y="5427005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959632" y="4786322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381092" y="4212559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2" name="文本占位符 2"/>
          <p:cNvSpPr txBox="1">
            <a:spLocks/>
          </p:cNvSpPr>
          <p:nvPr/>
        </p:nvSpPr>
        <p:spPr>
          <a:xfrm>
            <a:off x="1666844" y="2428868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méng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3" name="文本占位符 2"/>
          <p:cNvSpPr txBox="1">
            <a:spLocks/>
          </p:cNvSpPr>
          <p:nvPr/>
        </p:nvSpPr>
        <p:spPr>
          <a:xfrm>
            <a:off x="6596066" y="2428868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chā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4" name="文本占位符 2"/>
          <p:cNvSpPr txBox="1">
            <a:spLocks/>
          </p:cNvSpPr>
          <p:nvPr/>
        </p:nvSpPr>
        <p:spPr>
          <a:xfrm>
            <a:off x="2452662" y="3071810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zài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文本占位符 2"/>
          <p:cNvSpPr txBox="1">
            <a:spLocks/>
          </p:cNvSpPr>
          <p:nvPr/>
        </p:nvSpPr>
        <p:spPr>
          <a:xfrm>
            <a:off x="6810380" y="3071810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yàn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文本占位符 2"/>
          <p:cNvSpPr txBox="1">
            <a:spLocks/>
          </p:cNvSpPr>
          <p:nvPr/>
        </p:nvSpPr>
        <p:spPr>
          <a:xfrm>
            <a:off x="2309786" y="3786190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文本占位符 2"/>
          <p:cNvSpPr txBox="1">
            <a:spLocks/>
          </p:cNvSpPr>
          <p:nvPr/>
        </p:nvSpPr>
        <p:spPr>
          <a:xfrm>
            <a:off x="6881818" y="3714752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孕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" name="文本占位符 2"/>
          <p:cNvSpPr txBox="1">
            <a:spLocks/>
          </p:cNvSpPr>
          <p:nvPr/>
        </p:nvSpPr>
        <p:spPr>
          <a:xfrm>
            <a:off x="2666976" y="4357694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9" name="文本占位符 2"/>
          <p:cNvSpPr txBox="1">
            <a:spLocks/>
          </p:cNvSpPr>
          <p:nvPr/>
        </p:nvSpPr>
        <p:spPr>
          <a:xfrm>
            <a:off x="6667504" y="4357694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" name="文本占位符 2"/>
          <p:cNvSpPr txBox="1">
            <a:spLocks/>
          </p:cNvSpPr>
          <p:nvPr/>
        </p:nvSpPr>
        <p:spPr>
          <a:xfrm>
            <a:off x="2381224" y="5000636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衰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0" y="1071546"/>
            <a:ext cx="12168230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解释下列词语。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销声匿迹</a:t>
            </a:r>
            <a:r>
              <a:rPr lang="en-US" dirty="0" smtClean="0"/>
              <a:t>:</a:t>
            </a:r>
            <a:endParaRPr lang="zh-CN" altLang="en-US" dirty="0" smtClean="0"/>
          </a:p>
          <a:p>
            <a:endParaRPr 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周而复始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738414" y="1714488"/>
            <a:ext cx="8929750" cy="857256"/>
          </a:xfrm>
        </p:spPr>
        <p:txBody>
          <a:bodyPr/>
          <a:lstStyle/>
          <a:p>
            <a:pPr indent="0"/>
            <a:r>
              <a:rPr lang="zh-CN" altLang="en-US" dirty="0" smtClean="0"/>
              <a:t>原意是不再公开讲话</a:t>
            </a:r>
            <a:r>
              <a:rPr lang="en-US" altLang="zh-CN" dirty="0" smtClean="0"/>
              <a:t>,</a:t>
            </a:r>
            <a:r>
              <a:rPr lang="zh-CN" altLang="en-US" dirty="0" smtClean="0"/>
              <a:t>不再公开露面。这里指昆虫都无声无息、无影无踪了。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809852" y="3000372"/>
            <a:ext cx="407196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一次又一次地循环。 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通读全文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大自然的语言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是一篇介绍</a:t>
            </a:r>
            <a:r>
              <a:rPr lang="zh-CN" altLang="en-US" u="sng" dirty="0" smtClean="0"/>
              <a:t>　       　</a:t>
            </a:r>
            <a:r>
              <a:rPr lang="zh-CN" altLang="en-US" dirty="0" smtClean="0"/>
              <a:t>知识的科普说明文。文章从一年四季的物候变化谈起</a:t>
            </a:r>
            <a:r>
              <a:rPr lang="en-US" dirty="0" smtClean="0"/>
              <a:t>,</a:t>
            </a:r>
            <a:r>
              <a:rPr lang="zh-CN" altLang="en-US" dirty="0" smtClean="0"/>
              <a:t>形象地说明了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在此基础上引出什么是物候和物候学</a:t>
            </a:r>
            <a:r>
              <a:rPr lang="en-US" dirty="0" smtClean="0"/>
              <a:t>,</a:t>
            </a:r>
            <a:r>
              <a:rPr lang="zh-CN" altLang="en-US" dirty="0" smtClean="0"/>
              <a:t>并以具体事例说明物候学对农业生产的重要性</a:t>
            </a:r>
            <a:r>
              <a:rPr lang="en-US" dirty="0" smtClean="0"/>
              <a:t>,</a:t>
            </a:r>
            <a:r>
              <a:rPr lang="zh-CN" altLang="en-US" dirty="0" smtClean="0"/>
              <a:t>接着分类说明决定物候现象来临的四个因素</a:t>
            </a:r>
            <a:r>
              <a:rPr lang="en-US" dirty="0" smtClean="0"/>
              <a:t>,</a:t>
            </a:r>
            <a:r>
              <a:rPr lang="zh-CN" altLang="en-US" dirty="0" smtClean="0"/>
              <a:t>最后说明研究物候学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的重要意义。由此可以看出</a:t>
            </a:r>
            <a:r>
              <a:rPr lang="en-US" dirty="0" smtClean="0"/>
              <a:t>,</a:t>
            </a:r>
            <a:r>
              <a:rPr lang="zh-CN" altLang="en-US" dirty="0" smtClean="0"/>
              <a:t>文章采用了由现象到本质的逻辑顺序。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238876" y="1714488"/>
            <a:ext cx="142876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物候学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7524760" y="2357430"/>
            <a:ext cx="3714776" cy="714380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什么是大自然的语言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238480" y="4286256"/>
            <a:ext cx="264320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对于农业生产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初读课文</a:t>
            </a:r>
            <a:r>
              <a:rPr lang="en-US" dirty="0" smtClean="0"/>
              <a:t>,</a:t>
            </a:r>
            <a:r>
              <a:rPr lang="zh-CN" altLang="en-US" dirty="0" smtClean="0"/>
              <a:t>按要求快速准确地筛选信息</a:t>
            </a:r>
            <a:r>
              <a:rPr lang="en-US" dirty="0" smtClean="0"/>
              <a:t>,</a:t>
            </a:r>
            <a:r>
              <a:rPr lang="zh-CN" altLang="en-US" dirty="0" smtClean="0"/>
              <a:t>概括文章要点</a:t>
            </a:r>
            <a:r>
              <a:rPr lang="en-US" dirty="0" smtClean="0"/>
              <a:t>,</a:t>
            </a:r>
            <a:r>
              <a:rPr lang="zh-CN" altLang="en-US" dirty="0" smtClean="0"/>
              <a:t>了解物候的有关知识</a:t>
            </a:r>
            <a:r>
              <a:rPr lang="en-US" dirty="0" smtClean="0"/>
              <a:t>,</a:t>
            </a:r>
            <a:r>
              <a:rPr lang="zh-CN" altLang="en-US" dirty="0" smtClean="0"/>
              <a:t>理清文章的说明顺序。</a:t>
            </a:r>
          </a:p>
          <a:p>
            <a:r>
              <a:rPr lang="zh-CN" altLang="en-US" dirty="0" smtClean="0"/>
              <a:t>默读课文</a:t>
            </a:r>
            <a:r>
              <a:rPr lang="en-US" dirty="0" smtClean="0"/>
              <a:t>,</a:t>
            </a:r>
            <a:r>
              <a:rPr lang="zh-CN" altLang="en-US" dirty="0" smtClean="0"/>
              <a:t>用圈点勾画的方法快速找出课文中介绍的物候知识。准备抢答</a:t>
            </a:r>
            <a:r>
              <a:rPr lang="en-US" dirty="0" smtClean="0"/>
              <a:t>,</a:t>
            </a:r>
            <a:r>
              <a:rPr lang="zh-CN" altLang="en-US" dirty="0" smtClean="0"/>
              <a:t>看哪些同学在抢答中答得又快又好。</a:t>
            </a:r>
            <a:endParaRPr lang="en-US" altLang="zh-CN" dirty="0" smtClean="0"/>
          </a:p>
          <a:p>
            <a:r>
              <a:rPr lang="zh-CN" altLang="en-US" dirty="0" smtClean="0"/>
              <a:t>筛选、概括信息时</a:t>
            </a:r>
            <a:r>
              <a:rPr lang="en-US" dirty="0" smtClean="0"/>
              <a:t>,</a:t>
            </a:r>
            <a:r>
              <a:rPr lang="zh-CN" altLang="en-US" dirty="0" smtClean="0"/>
              <a:t>要注意抓住标志性的词语。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什么叫物候</a:t>
            </a:r>
            <a:r>
              <a:rPr lang="en-US" dirty="0" smtClean="0"/>
              <a:t>?</a:t>
            </a:r>
            <a:r>
              <a:rPr lang="zh-CN" altLang="en-US" dirty="0" smtClean="0"/>
              <a:t>什么叫物候学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占位符 7"/>
          <p:cNvSpPr txBox="1">
            <a:spLocks/>
          </p:cNvSpPr>
          <p:nvPr/>
        </p:nvSpPr>
        <p:spPr>
          <a:xfrm>
            <a:off x="1666844" y="5429264"/>
            <a:ext cx="921550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草木荣枯、候鸟去来等自然现象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古代劳动人民称之为物候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利用物候来研究农业生产的科学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叫物候学。</a:t>
            </a:r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2496</TotalTime>
  <Words>1829</Words>
  <Application>Microsoft Office PowerPoint</Application>
  <PresentationFormat>自定义</PresentationFormat>
  <Paragraphs>158</Paragraphs>
  <Slides>26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28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600</cp:revision>
  <dcterms:created xsi:type="dcterms:W3CDTF">2017-02-11T06:33:00Z</dcterms:created>
  <dcterms:modified xsi:type="dcterms:W3CDTF">2019-12-27T08:08:16Z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