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2"/>
  </p:notesMasterIdLst>
  <p:handoutMasterIdLst>
    <p:handoutMasterId r:id="rId33"/>
  </p:handoutMasterIdLst>
  <p:sldIdLst>
    <p:sldId id="371" r:id="rId3"/>
    <p:sldId id="429" r:id="rId4"/>
    <p:sldId id="444" r:id="rId5"/>
    <p:sldId id="510" r:id="rId6"/>
    <p:sldId id="428" r:id="rId7"/>
    <p:sldId id="532" r:id="rId8"/>
    <p:sldId id="499" r:id="rId9"/>
    <p:sldId id="503" r:id="rId10"/>
    <p:sldId id="527" r:id="rId11"/>
    <p:sldId id="528" r:id="rId12"/>
    <p:sldId id="533" r:id="rId13"/>
    <p:sldId id="397" r:id="rId14"/>
    <p:sldId id="478" r:id="rId15"/>
    <p:sldId id="534" r:id="rId16"/>
    <p:sldId id="535" r:id="rId17"/>
    <p:sldId id="505" r:id="rId18"/>
    <p:sldId id="526" r:id="rId19"/>
    <p:sldId id="536" r:id="rId20"/>
    <p:sldId id="537" r:id="rId21"/>
    <p:sldId id="529" r:id="rId22"/>
    <p:sldId id="530" r:id="rId23"/>
    <p:sldId id="531" r:id="rId24"/>
    <p:sldId id="538" r:id="rId25"/>
    <p:sldId id="539" r:id="rId26"/>
    <p:sldId id="477" r:id="rId27"/>
    <p:sldId id="492" r:id="rId28"/>
    <p:sldId id="502" r:id="rId29"/>
    <p:sldId id="476" r:id="rId30"/>
    <p:sldId id="395" r:id="rId31"/>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54" autoAdjust="0"/>
    <p:restoredTop sz="98795" autoAdjust="0"/>
  </p:normalViewPr>
  <p:slideViewPr>
    <p:cSldViewPr>
      <p:cViewPr varScale="1">
        <p:scale>
          <a:sx n="53" d="100"/>
          <a:sy n="53" d="100"/>
        </p:scale>
        <p:origin x="-108" y="-822"/>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29</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无标题">
    <p:spTree>
      <p:nvGrpSpPr>
        <p:cNvPr id="1" name=""/>
        <p:cNvGrpSpPr/>
        <p:nvPr/>
      </p:nvGrpSpPr>
      <p:grpSpPr>
        <a:xfrm>
          <a:off x="0" y="0"/>
          <a:ext cx="0" cy="0"/>
          <a:chOff x="0" y="0"/>
          <a:chExt cx="0" cy="0"/>
        </a:xfrm>
      </p:grpSpPr>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571612"/>
            <a:ext cx="10358510" cy="4214842"/>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第五单元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17</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9" r:id="rId6"/>
    <p:sldLayoutId id="2147483691" r:id="rId7"/>
    <p:sldLayoutId id="214748369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355923" y="4000504"/>
            <a:ext cx="2954655" cy="646331"/>
          </a:xfrm>
          <a:prstGeom prst="rect">
            <a:avLst/>
          </a:prstGeom>
        </p:spPr>
        <p:txBody>
          <a:bodyPr wrap="none">
            <a:spAutoFit/>
          </a:bodyPr>
          <a:lstStyle/>
          <a:p>
            <a:r>
              <a:rPr lang="en-US" sz="3600" dirty="0" smtClean="0"/>
              <a:t>17.</a:t>
            </a:r>
            <a:r>
              <a:rPr lang="zh-CN" altLang="en-US" sz="3600" dirty="0" smtClean="0"/>
              <a:t>壶 口 瀑 布</a:t>
            </a:r>
            <a:endParaRPr lang="zh-CN" altLang="en-US" sz="3600" dirty="0"/>
          </a:p>
        </p:txBody>
      </p:sp>
      <p:sp>
        <p:nvSpPr>
          <p:cNvPr id="24" name="动作按钮: 声音 23">
            <a:hlinkClick r:id="" action="ppaction://noaction" highlightClick="1">
              <a:snd r:embed="rId2" name="applause.wav" builtIn="1"/>
            </a:hlinkClick>
          </p:cNvPr>
          <p:cNvSpPr/>
          <p:nvPr/>
        </p:nvSpPr>
        <p:spPr>
          <a:xfrm>
            <a:off x="4070039"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5单元.eps" descr="id:2147498385;FounderCES"/>
          <p:cNvPicPr/>
          <p:nvPr/>
        </p:nvPicPr>
        <p:blipFill>
          <a:blip r:embed="rId3"/>
          <a:stretch>
            <a:fillRect/>
          </a:stretch>
        </p:blipFill>
        <p:spPr>
          <a:xfrm>
            <a:off x="1095340" y="1857364"/>
            <a:ext cx="10215634" cy="1777806"/>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380960" y="1142984"/>
            <a:ext cx="11501518" cy="4214842"/>
          </a:xfrm>
        </p:spPr>
        <p:txBody>
          <a:bodyPr/>
          <a:lstStyle/>
          <a:p>
            <a:pPr algn="ctr">
              <a:lnSpc>
                <a:spcPct val="120000"/>
              </a:lnSpc>
            </a:pPr>
            <a:r>
              <a:rPr lang="zh-CN" altLang="en-US" dirty="0" smtClean="0"/>
              <a:t>鲁班修造将军柱</a:t>
            </a:r>
          </a:p>
          <a:p>
            <a:pPr>
              <a:lnSpc>
                <a:spcPct val="120000"/>
              </a:lnSpc>
            </a:pPr>
            <a:r>
              <a:rPr lang="zh-CN" altLang="en-US" dirty="0" smtClean="0"/>
              <a:t>桑园</a:t>
            </a:r>
            <a:r>
              <a:rPr lang="zh-CN" altLang="en-US" dirty="0" smtClean="0"/>
              <a:t>峡内黄河水流湍急</a:t>
            </a:r>
            <a:r>
              <a:rPr lang="en-US" dirty="0" smtClean="0"/>
              <a:t>,</a:t>
            </a:r>
            <a:r>
              <a:rPr lang="zh-CN" altLang="en-US" dirty="0" smtClean="0"/>
              <a:t>就在桑园峡中段黄河激流处却有一块屹立的大石</a:t>
            </a:r>
            <a:r>
              <a:rPr lang="en-US" dirty="0" smtClean="0"/>
              <a:t>,</a:t>
            </a:r>
            <a:r>
              <a:rPr lang="zh-CN" altLang="en-US" dirty="0" smtClean="0"/>
              <a:t>百姓称之为将军柱</a:t>
            </a:r>
            <a:r>
              <a:rPr lang="en-US" dirty="0" smtClean="0"/>
              <a:t>,</a:t>
            </a:r>
            <a:r>
              <a:rPr lang="zh-CN" altLang="en-US" dirty="0" smtClean="0"/>
              <a:t>传说这个将军柱是鲁班修建的。当年鲁班周游列国时</a:t>
            </a:r>
            <a:r>
              <a:rPr lang="en-US" dirty="0" smtClean="0"/>
              <a:t>,</a:t>
            </a:r>
            <a:r>
              <a:rPr lang="zh-CN" altLang="en-US" dirty="0" smtClean="0"/>
              <a:t>来到桑园峡边上</a:t>
            </a:r>
            <a:r>
              <a:rPr lang="en-US" dirty="0" smtClean="0"/>
              <a:t>,</a:t>
            </a:r>
            <a:r>
              <a:rPr lang="zh-CN" altLang="en-US" dirty="0" smtClean="0"/>
              <a:t>为方便两岸人民的来往</a:t>
            </a:r>
            <a:r>
              <a:rPr lang="en-US" dirty="0" smtClean="0"/>
              <a:t>,</a:t>
            </a:r>
            <a:r>
              <a:rPr lang="zh-CN" altLang="en-US" dirty="0" smtClean="0"/>
              <a:t>鲁班把桥墩的位置选在了将军柱所在的这个地方。从此</a:t>
            </a:r>
            <a:r>
              <a:rPr lang="en-US" dirty="0" smtClean="0"/>
              <a:t>,</a:t>
            </a:r>
            <a:r>
              <a:rPr lang="zh-CN" altLang="en-US" dirty="0" smtClean="0"/>
              <a:t>鲁班早出晚归</a:t>
            </a:r>
            <a:r>
              <a:rPr lang="en-US" dirty="0" smtClean="0"/>
              <a:t>,</a:t>
            </a:r>
            <a:r>
              <a:rPr lang="zh-CN" altLang="en-US" dirty="0" smtClean="0"/>
              <a:t>负责施工</a:t>
            </a:r>
            <a:r>
              <a:rPr lang="en-US" dirty="0" smtClean="0"/>
              <a:t>,</a:t>
            </a:r>
            <a:r>
              <a:rPr lang="zh-CN" altLang="en-US" dirty="0" smtClean="0"/>
              <a:t>半年过去了</a:t>
            </a:r>
            <a:r>
              <a:rPr lang="en-US" dirty="0" smtClean="0"/>
              <a:t>,</a:t>
            </a:r>
            <a:r>
              <a:rPr lang="zh-CN" altLang="en-US" dirty="0" smtClean="0"/>
              <a:t>桥墩在渐渐长高。有一天</a:t>
            </a:r>
            <a:r>
              <a:rPr lang="en-US" dirty="0" smtClean="0"/>
              <a:t>,</a:t>
            </a:r>
            <a:r>
              <a:rPr lang="zh-CN" altLang="en-US" dirty="0" smtClean="0"/>
              <a:t>鲁班的妻子送饭到岸边</a:t>
            </a:r>
            <a:r>
              <a:rPr lang="en-US" dirty="0" smtClean="0"/>
              <a:t>,</a:t>
            </a:r>
            <a:r>
              <a:rPr lang="zh-CN" altLang="en-US" dirty="0" smtClean="0"/>
              <a:t>等了一阵不见鲁班</a:t>
            </a:r>
            <a:r>
              <a:rPr lang="en-US" dirty="0" smtClean="0"/>
              <a:t>,</a:t>
            </a:r>
            <a:r>
              <a:rPr lang="zh-CN" altLang="en-US" dirty="0" smtClean="0"/>
              <a:t>便到岸边看个究竟</a:t>
            </a:r>
            <a:r>
              <a:rPr lang="en-US" dirty="0" smtClean="0"/>
              <a:t>,</a:t>
            </a:r>
            <a:r>
              <a:rPr lang="zh-CN" altLang="en-US" dirty="0" smtClean="0"/>
              <a:t>谁知她在岸边看见一个巨人站在河中</a:t>
            </a:r>
            <a:r>
              <a:rPr lang="en-US" dirty="0" smtClean="0"/>
              <a:t>,</a:t>
            </a:r>
            <a:r>
              <a:rPr lang="zh-CN" altLang="en-US" dirty="0" smtClean="0"/>
              <a:t>一手把着巨石</a:t>
            </a:r>
            <a:r>
              <a:rPr lang="en-US" dirty="0" smtClean="0"/>
              <a:t>,</a:t>
            </a:r>
            <a:r>
              <a:rPr lang="zh-CN" altLang="en-US" dirty="0" smtClean="0"/>
              <a:t>一手拿着铁锤在干活</a:t>
            </a:r>
            <a:r>
              <a:rPr lang="en-US" dirty="0" smtClean="0"/>
              <a:t>,</a:t>
            </a:r>
            <a:r>
              <a:rPr lang="zh-CN" altLang="en-US" dirty="0" smtClean="0"/>
              <a:t>他的妻子哎呀一声惊叫。鲁班一慌</a:t>
            </a:r>
            <a:r>
              <a:rPr lang="en-US" dirty="0" smtClean="0"/>
              <a:t>,</a:t>
            </a:r>
            <a:r>
              <a:rPr lang="zh-CN" altLang="en-US" dirty="0" smtClean="0"/>
              <a:t>一锤砸在了自己腿上。手中的石头也飞到了对岸的山上</a:t>
            </a:r>
            <a:r>
              <a:rPr lang="en-US" dirty="0" smtClean="0"/>
              <a:t>,</a:t>
            </a:r>
            <a:r>
              <a:rPr lang="zh-CN" altLang="en-US" dirty="0" smtClean="0"/>
              <a:t>桥也没有建成。至今将军柱上有一块十分光滑的石头</a:t>
            </a:r>
            <a:r>
              <a:rPr lang="en-US" dirty="0" smtClean="0"/>
              <a:t>,</a:t>
            </a:r>
            <a:r>
              <a:rPr lang="zh-CN" altLang="en-US" dirty="0" smtClean="0"/>
              <a:t>好像是人整个脊背印了下去</a:t>
            </a:r>
            <a:r>
              <a:rPr lang="en-US" dirty="0" smtClean="0"/>
              <a:t>,</a:t>
            </a:r>
            <a:r>
              <a:rPr lang="zh-CN" altLang="en-US" dirty="0" smtClean="0"/>
              <a:t>中间则是脊柱</a:t>
            </a:r>
            <a:r>
              <a:rPr lang="en-US" dirty="0" smtClean="0"/>
              <a:t>,</a:t>
            </a:r>
            <a:r>
              <a:rPr lang="zh-CN" altLang="en-US" dirty="0" smtClean="0"/>
              <a:t>把石头一分为二</a:t>
            </a:r>
            <a:r>
              <a:rPr lang="en-US" dirty="0" smtClean="0"/>
              <a:t>,</a:t>
            </a:r>
            <a:r>
              <a:rPr lang="zh-CN" altLang="en-US" dirty="0" smtClean="0"/>
              <a:t>好像人是长期靠着休息时留下的。传说这是鲁班造桥时所留。</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4.</a:t>
            </a:r>
            <a:r>
              <a:rPr lang="zh-CN" altLang="en-US" dirty="0" smtClean="0"/>
              <a:t>从文中找出描写雨季时的壶口瀑布的句子</a:t>
            </a:r>
            <a:r>
              <a:rPr lang="en-US" dirty="0" smtClean="0"/>
              <a:t>,</a:t>
            </a:r>
            <a:r>
              <a:rPr lang="zh-CN" altLang="en-US" dirty="0" smtClean="0"/>
              <a:t>分析作者是从哪些角度来描绘的</a:t>
            </a:r>
            <a:r>
              <a:rPr lang="en-US" dirty="0" smtClean="0"/>
              <a:t>?</a:t>
            </a:r>
            <a:r>
              <a:rPr lang="zh-CN" altLang="en-US" dirty="0" smtClean="0"/>
              <a:t>从中可以感受到雨季的壶口瀑布怎样的特点</a:t>
            </a:r>
            <a:r>
              <a:rPr lang="en-US" dirty="0" smtClean="0"/>
              <a:t>?</a:t>
            </a:r>
            <a:endParaRPr lang="zh-CN" altLang="en-US" dirty="0"/>
          </a:p>
        </p:txBody>
      </p:sp>
      <p:sp>
        <p:nvSpPr>
          <p:cNvPr id="3" name="文本占位符 2"/>
          <p:cNvSpPr>
            <a:spLocks noGrp="1"/>
          </p:cNvSpPr>
          <p:nvPr>
            <p:ph type="body" sz="quarter" idx="11"/>
          </p:nvPr>
        </p:nvSpPr>
        <p:spPr>
          <a:xfrm>
            <a:off x="380960" y="2500306"/>
            <a:ext cx="11501518" cy="857256"/>
          </a:xfrm>
        </p:spPr>
        <p:txBody>
          <a:bodyPr/>
          <a:lstStyle/>
          <a:p>
            <a:r>
              <a:rPr lang="zh-CN" altLang="en-US" dirty="0" smtClean="0"/>
              <a:t>听觉</a:t>
            </a:r>
            <a:r>
              <a:rPr lang="en-US" dirty="0" smtClean="0"/>
              <a:t>:“</a:t>
            </a:r>
            <a:r>
              <a:rPr lang="zh-CN" altLang="en-US" dirty="0" smtClean="0"/>
              <a:t>在半山腰就听见涛声隐隐如雷</a:t>
            </a:r>
            <a:r>
              <a:rPr lang="en-US" dirty="0" smtClean="0"/>
              <a:t>”,</a:t>
            </a:r>
            <a:r>
              <a:rPr lang="zh-CN" altLang="en-US" dirty="0" smtClean="0"/>
              <a:t>近处涛声</a:t>
            </a:r>
            <a:r>
              <a:rPr lang="en-US" dirty="0" smtClean="0"/>
              <a:t>“</a:t>
            </a:r>
            <a:r>
              <a:rPr lang="zh-CN" altLang="en-US" dirty="0" smtClean="0"/>
              <a:t>震耳欲聋</a:t>
            </a:r>
            <a:r>
              <a:rPr lang="en-US" dirty="0" smtClean="0"/>
              <a:t>”</a:t>
            </a:r>
            <a:r>
              <a:rPr lang="zh-CN" altLang="en-US" dirty="0" smtClean="0"/>
              <a:t>。</a:t>
            </a:r>
          </a:p>
          <a:p>
            <a:r>
              <a:rPr lang="zh-CN" altLang="en-US" dirty="0" smtClean="0"/>
              <a:t>视觉</a:t>
            </a:r>
            <a:r>
              <a:rPr lang="en-US" dirty="0" smtClean="0"/>
              <a:t>:</a:t>
            </a:r>
            <a:r>
              <a:rPr lang="zh-CN" altLang="en-US" dirty="0" smtClean="0"/>
              <a:t>雾气弥漫</a:t>
            </a:r>
            <a:r>
              <a:rPr lang="en-US" dirty="0" smtClean="0"/>
              <a:t>,“</a:t>
            </a:r>
            <a:r>
              <a:rPr lang="zh-CN" altLang="en-US" dirty="0" smtClean="0"/>
              <a:t>像一锅正沸着的水</a:t>
            </a:r>
            <a:r>
              <a:rPr lang="en-US" dirty="0" smtClean="0"/>
              <a:t>”“</a:t>
            </a:r>
            <a:r>
              <a:rPr lang="zh-CN" altLang="en-US" dirty="0" smtClean="0"/>
              <a:t>那沟已被灌得浪沫横溢</a:t>
            </a:r>
            <a:r>
              <a:rPr lang="en-US" dirty="0" smtClean="0"/>
              <a:t>”</a:t>
            </a:r>
            <a:r>
              <a:rPr lang="zh-CN" altLang="en-US" dirty="0" smtClean="0"/>
              <a:t>。</a:t>
            </a:r>
          </a:p>
          <a:p>
            <a:r>
              <a:rPr lang="zh-CN" altLang="en-US" dirty="0" smtClean="0"/>
              <a:t>特点</a:t>
            </a:r>
            <a:r>
              <a:rPr lang="en-US" dirty="0" smtClean="0"/>
              <a:t>:</a:t>
            </a:r>
            <a:r>
              <a:rPr lang="zh-CN" altLang="en-US" dirty="0" smtClean="0"/>
              <a:t>惊心动魄、气势磅礴。</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一、活动</a:t>
            </a:r>
            <a:r>
              <a:rPr lang="en-US" dirty="0" smtClean="0"/>
              <a:t>:</a:t>
            </a:r>
            <a:r>
              <a:rPr lang="zh-CN" altLang="en-US" dirty="0" smtClean="0"/>
              <a:t>细读课文</a:t>
            </a:r>
            <a:r>
              <a:rPr lang="en-US" dirty="0" smtClean="0"/>
              <a:t>,</a:t>
            </a:r>
            <a:r>
              <a:rPr lang="zh-CN" altLang="en-US" dirty="0" smtClean="0"/>
              <a:t>赏析语言。</a:t>
            </a:r>
          </a:p>
          <a:p>
            <a:r>
              <a:rPr lang="en-US" dirty="0" smtClean="0"/>
              <a:t>1.</a:t>
            </a:r>
            <a:r>
              <a:rPr lang="zh-CN" altLang="en-US" dirty="0" smtClean="0"/>
              <a:t>河谷里雾气弥漫</a:t>
            </a:r>
            <a:r>
              <a:rPr lang="en-US" dirty="0" smtClean="0"/>
              <a:t>,</a:t>
            </a:r>
            <a:r>
              <a:rPr lang="zh-CN" altLang="en-US" dirty="0" smtClean="0"/>
              <a:t>我们大着胆子下到滩里</a:t>
            </a:r>
            <a:r>
              <a:rPr lang="en-US" dirty="0" smtClean="0"/>
              <a:t>,</a:t>
            </a:r>
            <a:r>
              <a:rPr lang="zh-CN" altLang="en-US" dirty="0" smtClean="0"/>
              <a:t>那河就像一锅正沸着的水。</a:t>
            </a:r>
            <a:endParaRPr lang="zh-CN" altLang="en-US" dirty="0"/>
          </a:p>
        </p:txBody>
      </p:sp>
      <p:sp>
        <p:nvSpPr>
          <p:cNvPr id="3" name="文本占位符 3"/>
          <p:cNvSpPr>
            <a:spLocks noGrp="1"/>
          </p:cNvSpPr>
          <p:nvPr>
            <p:ph type="body" sz="quarter" idx="11"/>
          </p:nvPr>
        </p:nvSpPr>
        <p:spPr>
          <a:xfrm>
            <a:off x="1666844" y="3500438"/>
            <a:ext cx="9501254" cy="785818"/>
          </a:xfrm>
        </p:spPr>
        <p:txBody>
          <a:bodyPr/>
          <a:lstStyle/>
          <a:p>
            <a:r>
              <a:rPr lang="zh-CN" altLang="en-US" dirty="0" smtClean="0"/>
              <a:t>运用夸张的修辞手法</a:t>
            </a:r>
            <a:r>
              <a:rPr lang="en-US" dirty="0" smtClean="0"/>
              <a:t>,</a:t>
            </a:r>
            <a:r>
              <a:rPr lang="zh-CN" altLang="en-US" dirty="0" smtClean="0"/>
              <a:t>生动形象地写出了黄河之水在雨季时水势浩大、上下翻滚的汹涌景象。</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2.</a:t>
            </a:r>
            <a:r>
              <a:rPr lang="zh-CN" altLang="en-US" dirty="0" smtClean="0"/>
              <a:t>河水从五百米宽的河道上排排涌来</a:t>
            </a:r>
            <a:r>
              <a:rPr lang="en-US" dirty="0" smtClean="0"/>
              <a:t>,</a:t>
            </a:r>
            <a:r>
              <a:rPr lang="zh-CN" altLang="en-US" dirty="0" smtClean="0"/>
              <a:t>其势如千军万马</a:t>
            </a:r>
            <a:r>
              <a:rPr lang="en-US" dirty="0" smtClean="0"/>
              <a:t>,</a:t>
            </a:r>
            <a:r>
              <a:rPr lang="zh-CN" altLang="en-US" dirty="0" smtClean="0"/>
              <a:t>互相挤着、撞着</a:t>
            </a:r>
            <a:r>
              <a:rPr lang="en-US" dirty="0" smtClean="0"/>
              <a:t>,</a:t>
            </a:r>
            <a:r>
              <a:rPr lang="zh-CN" altLang="en-US" dirty="0" smtClean="0"/>
              <a:t>推推搡搡</a:t>
            </a:r>
            <a:r>
              <a:rPr lang="en-US" dirty="0" smtClean="0"/>
              <a:t>,</a:t>
            </a:r>
            <a:r>
              <a:rPr lang="zh-CN" altLang="en-US" dirty="0" smtClean="0"/>
              <a:t>前呼后拥</a:t>
            </a:r>
            <a:r>
              <a:rPr lang="en-US" dirty="0" smtClean="0"/>
              <a:t>,</a:t>
            </a:r>
            <a:r>
              <a:rPr lang="zh-CN" altLang="en-US" dirty="0" smtClean="0"/>
              <a:t>撞向石壁</a:t>
            </a:r>
            <a:r>
              <a:rPr lang="en-US" dirty="0" smtClean="0"/>
              <a:t>,</a:t>
            </a:r>
            <a:r>
              <a:rPr lang="zh-CN" altLang="en-US" dirty="0" smtClean="0"/>
              <a:t>排排黄浪霎时碎成堆堆白雪。</a:t>
            </a:r>
            <a:endParaRPr lang="zh-CN" altLang="en-US" dirty="0"/>
          </a:p>
        </p:txBody>
      </p:sp>
      <p:sp>
        <p:nvSpPr>
          <p:cNvPr id="3" name="文本占位符 2"/>
          <p:cNvSpPr>
            <a:spLocks noGrp="1"/>
          </p:cNvSpPr>
          <p:nvPr>
            <p:ph type="body" sz="quarter" idx="11"/>
          </p:nvPr>
        </p:nvSpPr>
        <p:spPr>
          <a:xfrm>
            <a:off x="380960" y="2357430"/>
            <a:ext cx="11501518" cy="857256"/>
          </a:xfrm>
        </p:spPr>
        <p:txBody>
          <a:bodyPr/>
          <a:lstStyle/>
          <a:p>
            <a:r>
              <a:rPr lang="en-US" dirty="0" smtClean="0"/>
              <a:t>①</a:t>
            </a:r>
            <a:r>
              <a:rPr lang="zh-CN" altLang="en-US" dirty="0" smtClean="0"/>
              <a:t>抓住事物的特征</a:t>
            </a:r>
            <a:r>
              <a:rPr lang="en-US" dirty="0" smtClean="0"/>
              <a:t>:</a:t>
            </a:r>
            <a:r>
              <a:rPr lang="zh-CN" altLang="en-US" dirty="0" smtClean="0"/>
              <a:t>写出了瀑布的声响、形状、态势、力量</a:t>
            </a:r>
            <a:r>
              <a:rPr lang="en-US" dirty="0" smtClean="0"/>
              <a:t>,</a:t>
            </a:r>
            <a:r>
              <a:rPr lang="zh-CN" altLang="en-US" dirty="0" smtClean="0"/>
              <a:t>给人以身临其境的感觉</a:t>
            </a:r>
            <a:r>
              <a:rPr lang="en-US" dirty="0" smtClean="0"/>
              <a:t>,</a:t>
            </a:r>
            <a:r>
              <a:rPr lang="zh-CN" altLang="en-US" dirty="0" smtClean="0"/>
              <a:t>使人震撼。突出了壶口瀑布波涛汹涌、威武雄壮、大浪裹小浪、翻江倒海、飞流直下的特点</a:t>
            </a:r>
            <a:r>
              <a:rPr lang="en-US" dirty="0" smtClean="0"/>
              <a:t>,</a:t>
            </a:r>
            <a:r>
              <a:rPr lang="zh-CN" altLang="en-US" dirty="0" smtClean="0"/>
              <a:t>表现了黄河奔腾激越的气势。</a:t>
            </a:r>
          </a:p>
          <a:p>
            <a:r>
              <a:rPr lang="en-US" dirty="0" smtClean="0"/>
              <a:t>②</a:t>
            </a:r>
            <a:r>
              <a:rPr lang="zh-CN" altLang="en-US" dirty="0" smtClean="0"/>
              <a:t>比喻</a:t>
            </a:r>
            <a:r>
              <a:rPr lang="en-US" dirty="0" smtClean="0"/>
              <a:t>:</a:t>
            </a:r>
            <a:r>
              <a:rPr lang="zh-CN" altLang="en-US" dirty="0" smtClean="0"/>
              <a:t>形象生动地写出了壶口瀑布令人震撼的气势。</a:t>
            </a:r>
          </a:p>
          <a:p>
            <a:r>
              <a:rPr lang="zh-CN" altLang="en-US" dirty="0" smtClean="0"/>
              <a:t>拟人</a:t>
            </a:r>
            <a:r>
              <a:rPr lang="en-US" dirty="0" smtClean="0"/>
              <a:t>:</a:t>
            </a:r>
            <a:r>
              <a:rPr lang="zh-CN" altLang="en-US" dirty="0" smtClean="0"/>
              <a:t>生动形象地写出了河水前赴后继、勇往直前的精神。</a:t>
            </a:r>
          </a:p>
          <a:p>
            <a:r>
              <a:rPr lang="en-US" dirty="0" smtClean="0"/>
              <a:t>③</a:t>
            </a:r>
            <a:r>
              <a:rPr lang="zh-CN" altLang="en-US" dirty="0" smtClean="0"/>
              <a:t>借情抒情、情景交融</a:t>
            </a:r>
            <a:r>
              <a:rPr lang="en-US" dirty="0" smtClean="0"/>
              <a:t>:</a:t>
            </a:r>
            <a:r>
              <a:rPr lang="zh-CN" altLang="en-US" dirty="0" smtClean="0"/>
              <a:t>课文在描写壶口水势时</a:t>
            </a:r>
            <a:r>
              <a:rPr lang="en-US" dirty="0" smtClean="0"/>
              <a:t>,</a:t>
            </a:r>
            <a:r>
              <a:rPr lang="zh-CN" altLang="en-US" dirty="0" smtClean="0"/>
              <a:t>寄寓了惊叹之情</a:t>
            </a:r>
            <a:r>
              <a:rPr lang="en-US" dirty="0" smtClean="0"/>
              <a:t>,</a:t>
            </a:r>
            <a:r>
              <a:rPr lang="zh-CN" altLang="en-US" dirty="0" smtClean="0"/>
              <a:t>表现了河水催人奋进、前赴后继、勇往直前的精神。</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3.</a:t>
            </a:r>
            <a:r>
              <a:rPr lang="zh-CN" altLang="en-US" dirty="0" smtClean="0"/>
              <a:t>于是洪流便向两边涌去</a:t>
            </a:r>
            <a:r>
              <a:rPr lang="en-US" dirty="0" smtClean="0"/>
              <a:t>,</a:t>
            </a:r>
            <a:r>
              <a:rPr lang="zh-CN" altLang="en-US" dirty="0" smtClean="0"/>
              <a:t>沿着龙槽的边沿轰然而下</a:t>
            </a:r>
            <a:r>
              <a:rPr lang="en-US" dirty="0" smtClean="0"/>
              <a:t>,</a:t>
            </a:r>
            <a:r>
              <a:rPr lang="zh-CN" altLang="en-US" dirty="0" smtClean="0"/>
              <a:t>平平的</a:t>
            </a:r>
            <a:r>
              <a:rPr lang="en-US" dirty="0" smtClean="0"/>
              <a:t>,</a:t>
            </a:r>
            <a:r>
              <a:rPr lang="zh-CN" altLang="en-US" dirty="0" smtClean="0"/>
              <a:t>大大的</a:t>
            </a:r>
            <a:r>
              <a:rPr lang="en-US" dirty="0" smtClean="0"/>
              <a:t>,</a:t>
            </a:r>
            <a:r>
              <a:rPr lang="zh-CN" altLang="en-US" dirty="0" smtClean="0"/>
              <a:t>浑厚庄重如一卷飞毯从空抖落。不</a:t>
            </a:r>
            <a:r>
              <a:rPr lang="en-US" dirty="0" smtClean="0"/>
              <a:t>,</a:t>
            </a:r>
            <a:r>
              <a:rPr lang="zh-CN" altLang="en-US" dirty="0" smtClean="0"/>
              <a:t>简直如一卷钢板出轧。</a:t>
            </a:r>
            <a:endParaRPr lang="zh-CN" altLang="en-US" dirty="0"/>
          </a:p>
        </p:txBody>
      </p:sp>
      <p:sp>
        <p:nvSpPr>
          <p:cNvPr id="3" name="文本占位符 2"/>
          <p:cNvSpPr>
            <a:spLocks noGrp="1"/>
          </p:cNvSpPr>
          <p:nvPr>
            <p:ph type="body" sz="quarter" idx="11"/>
          </p:nvPr>
        </p:nvSpPr>
        <p:spPr>
          <a:xfrm>
            <a:off x="380960" y="2357430"/>
            <a:ext cx="11501518" cy="857256"/>
          </a:xfrm>
        </p:spPr>
        <p:txBody>
          <a:bodyPr/>
          <a:lstStyle/>
          <a:p>
            <a:r>
              <a:rPr lang="zh-CN" altLang="en-US" dirty="0" smtClean="0"/>
              <a:t>运用比喻的修辞手法</a:t>
            </a:r>
            <a:r>
              <a:rPr lang="en-US" dirty="0" smtClean="0"/>
              <a:t>,</a:t>
            </a:r>
            <a:r>
              <a:rPr lang="zh-CN" altLang="en-US" dirty="0" smtClean="0"/>
              <a:t>将柔而无情的水比作</a:t>
            </a:r>
            <a:r>
              <a:rPr lang="en-US" dirty="0" smtClean="0"/>
              <a:t>“</a:t>
            </a:r>
            <a:r>
              <a:rPr lang="zh-CN" altLang="en-US" dirty="0" smtClean="0"/>
              <a:t>一卷飞毯</a:t>
            </a:r>
            <a:r>
              <a:rPr lang="en-US" dirty="0" smtClean="0"/>
              <a:t>”“</a:t>
            </a:r>
            <a:r>
              <a:rPr lang="zh-CN" altLang="en-US" dirty="0" smtClean="0"/>
              <a:t>一卷钢板</a:t>
            </a:r>
            <a:r>
              <a:rPr lang="en-US" dirty="0" smtClean="0"/>
              <a:t>”,</a:t>
            </a:r>
            <a:r>
              <a:rPr lang="zh-CN" altLang="en-US" dirty="0" smtClean="0"/>
              <a:t>传神地体现了河水的</a:t>
            </a:r>
            <a:r>
              <a:rPr lang="en-US" dirty="0" smtClean="0"/>
              <a:t>“</a:t>
            </a:r>
            <a:r>
              <a:rPr lang="zh-CN" altLang="en-US" dirty="0" smtClean="0"/>
              <a:t>凝重</a:t>
            </a:r>
            <a:r>
              <a:rPr lang="en-US" dirty="0" smtClean="0"/>
              <a:t>”“</a:t>
            </a:r>
            <a:r>
              <a:rPr lang="zh-CN" altLang="en-US" dirty="0" smtClean="0"/>
              <a:t>猛烈</a:t>
            </a:r>
            <a:r>
              <a:rPr lang="en-US" dirty="0" smtClean="0"/>
              <a:t>”,</a:t>
            </a:r>
            <a:r>
              <a:rPr lang="zh-CN" altLang="en-US" dirty="0" smtClean="0"/>
              <a:t>突出了水势变化之大</a:t>
            </a:r>
            <a:r>
              <a:rPr lang="en-US" dirty="0" smtClean="0"/>
              <a:t>,</a:t>
            </a:r>
            <a:r>
              <a:rPr lang="zh-CN" altLang="en-US" dirty="0" smtClean="0"/>
              <a:t>将黄河博大的胸怀、壮阔的气势非常生动地表现了出来。</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4.</a:t>
            </a:r>
            <a:r>
              <a:rPr lang="zh-CN" altLang="en-US" dirty="0" smtClean="0"/>
              <a:t>它们在龙槽两边的滩壁上散开来</a:t>
            </a:r>
            <a:r>
              <a:rPr lang="en-US" dirty="0" smtClean="0"/>
              <a:t>,</a:t>
            </a:r>
            <a:r>
              <a:rPr lang="zh-CN" altLang="en-US" dirty="0" smtClean="0"/>
              <a:t>或钻石觅缝</a:t>
            </a:r>
            <a:r>
              <a:rPr lang="en-US" dirty="0" smtClean="0"/>
              <a:t>,</a:t>
            </a:r>
            <a:r>
              <a:rPr lang="zh-CN" altLang="en-US" dirty="0" smtClean="0"/>
              <a:t>汩汩如泉</a:t>
            </a:r>
            <a:r>
              <a:rPr lang="en-US" dirty="0" smtClean="0"/>
              <a:t>;</a:t>
            </a:r>
            <a:r>
              <a:rPr lang="zh-CN" altLang="en-US" dirty="0" smtClean="0"/>
              <a:t>或淌过石板</a:t>
            </a:r>
            <a:r>
              <a:rPr lang="en-US" dirty="0" smtClean="0"/>
              <a:t>,</a:t>
            </a:r>
            <a:r>
              <a:rPr lang="zh-CN" altLang="en-US" dirty="0" smtClean="0"/>
              <a:t>潺潺成溪</a:t>
            </a:r>
            <a:r>
              <a:rPr lang="en-US" dirty="0" smtClean="0"/>
              <a:t>;</a:t>
            </a:r>
            <a:r>
              <a:rPr lang="zh-CN" altLang="en-US" dirty="0" smtClean="0"/>
              <a:t>或被夹在石间</a:t>
            </a:r>
            <a:r>
              <a:rPr lang="en-US" dirty="0" smtClean="0"/>
              <a:t>,</a:t>
            </a:r>
            <a:r>
              <a:rPr lang="zh-CN" altLang="en-US" dirty="0" smtClean="0"/>
              <a:t>哀哀打旋。还有那顺壁挂下的</a:t>
            </a:r>
            <a:r>
              <a:rPr lang="en-US" dirty="0" smtClean="0"/>
              <a:t>,</a:t>
            </a:r>
            <a:r>
              <a:rPr lang="zh-CN" altLang="en-US" dirty="0" smtClean="0"/>
              <a:t>亮晶晶的如丝如缕</a:t>
            </a:r>
            <a:r>
              <a:rPr lang="en-US" dirty="0" smtClean="0"/>
              <a:t>……</a:t>
            </a:r>
            <a:endParaRPr lang="zh-CN" altLang="en-US" dirty="0"/>
          </a:p>
        </p:txBody>
      </p:sp>
      <p:sp>
        <p:nvSpPr>
          <p:cNvPr id="3" name="文本占位符 2"/>
          <p:cNvSpPr>
            <a:spLocks noGrp="1"/>
          </p:cNvSpPr>
          <p:nvPr>
            <p:ph type="body" sz="quarter" idx="11"/>
          </p:nvPr>
        </p:nvSpPr>
        <p:spPr>
          <a:xfrm>
            <a:off x="309522" y="3071810"/>
            <a:ext cx="11501518" cy="857256"/>
          </a:xfrm>
        </p:spPr>
        <p:txBody>
          <a:bodyPr/>
          <a:lstStyle/>
          <a:p>
            <a:r>
              <a:rPr lang="zh-CN" altLang="en-US" dirty="0" smtClean="0"/>
              <a:t>这里运用排比的修辞手法写出了河水纤细、柔和、优美的形态</a:t>
            </a:r>
            <a:r>
              <a:rPr lang="en-US" dirty="0" smtClean="0"/>
              <a:t>,</a:t>
            </a:r>
            <a:r>
              <a:rPr lang="zh-CN" altLang="en-US" dirty="0" smtClean="0"/>
              <a:t>其中</a:t>
            </a:r>
            <a:r>
              <a:rPr lang="en-US" dirty="0" smtClean="0"/>
              <a:t>“</a:t>
            </a:r>
            <a:r>
              <a:rPr lang="zh-CN" altLang="en-US" dirty="0" smtClean="0"/>
              <a:t>钻</a:t>
            </a:r>
            <a:r>
              <a:rPr lang="en-US" dirty="0" smtClean="0"/>
              <a:t>”“</a:t>
            </a:r>
            <a:r>
              <a:rPr lang="zh-CN" altLang="en-US" dirty="0" smtClean="0"/>
              <a:t>觅</a:t>
            </a:r>
            <a:r>
              <a:rPr lang="en-US" dirty="0" smtClean="0"/>
              <a:t>”“</a:t>
            </a:r>
            <a:r>
              <a:rPr lang="zh-CN" altLang="en-US" dirty="0" smtClean="0"/>
              <a:t>淌</a:t>
            </a:r>
            <a:r>
              <a:rPr lang="en-US" dirty="0" smtClean="0"/>
              <a:t>”“</a:t>
            </a:r>
            <a:r>
              <a:rPr lang="zh-CN" altLang="en-US" dirty="0" smtClean="0"/>
              <a:t>夹</a:t>
            </a:r>
            <a:r>
              <a:rPr lang="en-US" dirty="0" smtClean="0"/>
              <a:t>”</a:t>
            </a:r>
            <a:r>
              <a:rPr lang="zh-CN" altLang="en-US" dirty="0" smtClean="0"/>
              <a:t>等动词运用地十分贴切</a:t>
            </a:r>
            <a:r>
              <a:rPr lang="en-US" dirty="0" smtClean="0"/>
              <a:t>,</a:t>
            </a:r>
            <a:r>
              <a:rPr lang="zh-CN" altLang="en-US" dirty="0" smtClean="0"/>
              <a:t>使文章灵动多姿。</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二、活动</a:t>
            </a:r>
            <a:r>
              <a:rPr lang="en-US" dirty="0" smtClean="0"/>
              <a:t>:</a:t>
            </a:r>
            <a:r>
              <a:rPr lang="zh-CN" altLang="en-US" dirty="0" smtClean="0"/>
              <a:t>赏读课文</a:t>
            </a:r>
            <a:r>
              <a:rPr lang="en-US" dirty="0" smtClean="0"/>
              <a:t>,</a:t>
            </a:r>
            <a:r>
              <a:rPr lang="zh-CN" altLang="en-US" dirty="0" smtClean="0"/>
              <a:t>归纳写法。</a:t>
            </a:r>
          </a:p>
          <a:p>
            <a:r>
              <a:rPr lang="zh-CN" altLang="en-US" dirty="0" smtClean="0"/>
              <a:t>美的画面需要美的语言来表现。请你从文中找出富有表现力的或优美的句子</a:t>
            </a:r>
            <a:r>
              <a:rPr lang="en-US" dirty="0" smtClean="0"/>
              <a:t>,</a:t>
            </a:r>
            <a:r>
              <a:rPr lang="zh-CN" altLang="en-US" dirty="0" smtClean="0"/>
              <a:t>并结合具体内容赏析。</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071546"/>
            <a:ext cx="11144328" cy="4214842"/>
          </a:xfrm>
        </p:spPr>
        <p:txBody>
          <a:bodyPr/>
          <a:lstStyle/>
          <a:p>
            <a:r>
              <a:rPr lang="en-US" dirty="0" smtClean="0"/>
              <a:t>①</a:t>
            </a:r>
            <a:r>
              <a:rPr lang="zh-CN" altLang="en-US" dirty="0" smtClean="0"/>
              <a:t>运用比喻、拟人和排比等修辞手法</a:t>
            </a:r>
            <a:r>
              <a:rPr lang="en-US" dirty="0" smtClean="0"/>
              <a:t>,</a:t>
            </a:r>
            <a:r>
              <a:rPr lang="zh-CN" altLang="en-US" dirty="0" smtClean="0"/>
              <a:t>描写瀑布的声响、形状、态势及力量</a:t>
            </a:r>
            <a:r>
              <a:rPr lang="en-US" dirty="0" smtClean="0"/>
              <a:t>,</a:t>
            </a:r>
            <a:r>
              <a:rPr lang="zh-CN" altLang="en-US" dirty="0" smtClean="0"/>
              <a:t>给人身临其境的感受。如</a:t>
            </a:r>
            <a:r>
              <a:rPr lang="en-US" dirty="0" smtClean="0"/>
              <a:t>“</a:t>
            </a:r>
            <a:r>
              <a:rPr lang="zh-CN" altLang="en-US" dirty="0" smtClean="0"/>
              <a:t>这么窄的壶口一时容不下这么多的水</a:t>
            </a:r>
            <a:r>
              <a:rPr lang="en-US" dirty="0" smtClean="0"/>
              <a:t>,</a:t>
            </a:r>
            <a:r>
              <a:rPr lang="zh-CN" altLang="en-US" dirty="0" smtClean="0"/>
              <a:t>于是洪流便向两边涌去</a:t>
            </a:r>
            <a:r>
              <a:rPr lang="en-US" dirty="0" smtClean="0"/>
              <a:t>,</a:t>
            </a:r>
            <a:r>
              <a:rPr lang="zh-CN" altLang="en-US" dirty="0" smtClean="0"/>
              <a:t>沿着龙槽的边沿轰然而下</a:t>
            </a:r>
            <a:r>
              <a:rPr lang="en-US" dirty="0" smtClean="0"/>
              <a:t>,</a:t>
            </a:r>
            <a:r>
              <a:rPr lang="zh-CN" altLang="en-US" dirty="0" smtClean="0"/>
              <a:t>平平的</a:t>
            </a:r>
            <a:r>
              <a:rPr lang="en-US" dirty="0" smtClean="0"/>
              <a:t>,</a:t>
            </a:r>
            <a:r>
              <a:rPr lang="zh-CN" altLang="en-US" dirty="0" smtClean="0"/>
              <a:t>大大的</a:t>
            </a:r>
            <a:r>
              <a:rPr lang="en-US" dirty="0" smtClean="0"/>
              <a:t>,</a:t>
            </a:r>
            <a:r>
              <a:rPr lang="zh-CN" altLang="en-US" dirty="0" smtClean="0"/>
              <a:t>浑厚庄重如一卷飞毯从空抖落。不</a:t>
            </a:r>
            <a:r>
              <a:rPr lang="en-US" dirty="0" smtClean="0"/>
              <a:t>,</a:t>
            </a:r>
            <a:r>
              <a:rPr lang="zh-CN" altLang="en-US" dirty="0" smtClean="0"/>
              <a:t>简直如一卷钢板出轧</a:t>
            </a:r>
            <a:r>
              <a:rPr lang="en-US" dirty="0" smtClean="0"/>
              <a:t>,</a:t>
            </a:r>
            <a:r>
              <a:rPr lang="zh-CN" altLang="en-US" dirty="0" smtClean="0"/>
              <a:t>的确有那种凝重</a:t>
            </a:r>
            <a:r>
              <a:rPr lang="en-US" dirty="0" smtClean="0"/>
              <a:t>,</a:t>
            </a:r>
            <a:r>
              <a:rPr lang="zh-CN" altLang="en-US" dirty="0" smtClean="0"/>
              <a:t>那种猛烈</a:t>
            </a:r>
            <a:r>
              <a:rPr lang="en-US" dirty="0" smtClean="0"/>
              <a:t>”</a:t>
            </a:r>
            <a:r>
              <a:rPr lang="zh-CN" altLang="en-US" dirty="0" smtClean="0"/>
              <a:t>。作者把从壶口奔泻出来的水比作</a:t>
            </a:r>
            <a:r>
              <a:rPr lang="en-US" dirty="0" smtClean="0"/>
              <a:t>“</a:t>
            </a:r>
            <a:r>
              <a:rPr lang="zh-CN" altLang="en-US" dirty="0" smtClean="0"/>
              <a:t>一卷飞毯从空抖落</a:t>
            </a:r>
            <a:r>
              <a:rPr lang="en-US" dirty="0" smtClean="0"/>
              <a:t>”,</a:t>
            </a:r>
            <a:r>
              <a:rPr lang="zh-CN" altLang="en-US" dirty="0" smtClean="0"/>
              <a:t>又进一步强调</a:t>
            </a:r>
            <a:r>
              <a:rPr lang="en-US" dirty="0" smtClean="0"/>
              <a:t>“</a:t>
            </a:r>
            <a:r>
              <a:rPr lang="zh-CN" altLang="en-US" dirty="0" smtClean="0"/>
              <a:t>不</a:t>
            </a:r>
            <a:r>
              <a:rPr lang="en-US" dirty="0" smtClean="0"/>
              <a:t>,</a:t>
            </a:r>
            <a:r>
              <a:rPr lang="zh-CN" altLang="en-US" dirty="0" smtClean="0"/>
              <a:t>简直如一卷钢板出轧</a:t>
            </a:r>
            <a:r>
              <a:rPr lang="en-US" dirty="0" smtClean="0"/>
              <a:t>”,</a:t>
            </a:r>
            <a:r>
              <a:rPr lang="zh-CN" altLang="en-US" dirty="0" smtClean="0"/>
              <a:t>既写出了瀑布</a:t>
            </a:r>
            <a:r>
              <a:rPr lang="en-US" dirty="0" smtClean="0"/>
              <a:t>“</a:t>
            </a:r>
            <a:r>
              <a:rPr lang="zh-CN" altLang="en-US" dirty="0" smtClean="0"/>
              <a:t>轰然而下</a:t>
            </a:r>
            <a:r>
              <a:rPr lang="en-US" dirty="0" smtClean="0"/>
              <a:t>”</a:t>
            </a:r>
            <a:r>
              <a:rPr lang="zh-CN" altLang="en-US" dirty="0" smtClean="0"/>
              <a:t>的</a:t>
            </a:r>
            <a:r>
              <a:rPr lang="en-US" dirty="0" smtClean="0"/>
              <a:t>“</a:t>
            </a:r>
            <a:r>
              <a:rPr lang="zh-CN" altLang="en-US" dirty="0" smtClean="0"/>
              <a:t>猛烈</a:t>
            </a:r>
            <a:r>
              <a:rPr lang="en-US" dirty="0" smtClean="0"/>
              <a:t>”,</a:t>
            </a:r>
            <a:r>
              <a:rPr lang="zh-CN" altLang="en-US" dirty="0" smtClean="0"/>
              <a:t>又写出它与众不同的特性。又如</a:t>
            </a:r>
            <a:r>
              <a:rPr lang="en-US" dirty="0" smtClean="0"/>
              <a:t>“</a:t>
            </a:r>
            <a:r>
              <a:rPr lang="zh-CN" altLang="en-US" dirty="0" smtClean="0"/>
              <a:t>河水从五百米宽的河道上排排涌来</a:t>
            </a:r>
            <a:r>
              <a:rPr lang="en-US" dirty="0" smtClean="0"/>
              <a:t>,</a:t>
            </a:r>
            <a:r>
              <a:rPr lang="zh-CN" altLang="en-US" dirty="0" smtClean="0"/>
              <a:t>其势如千军万马</a:t>
            </a:r>
            <a:r>
              <a:rPr lang="en-US" dirty="0" smtClean="0"/>
              <a:t>,</a:t>
            </a:r>
            <a:r>
              <a:rPr lang="zh-CN" altLang="en-US" dirty="0" smtClean="0"/>
              <a:t>互相挤着、撞着</a:t>
            </a:r>
            <a:r>
              <a:rPr lang="en-US" dirty="0" smtClean="0"/>
              <a:t>,</a:t>
            </a:r>
            <a:r>
              <a:rPr lang="zh-CN" altLang="en-US" dirty="0" smtClean="0"/>
              <a:t>推推搡搡</a:t>
            </a:r>
            <a:r>
              <a:rPr lang="en-US" dirty="0" smtClean="0"/>
              <a:t>,</a:t>
            </a:r>
            <a:r>
              <a:rPr lang="zh-CN" altLang="en-US" dirty="0" smtClean="0"/>
              <a:t>前呼后拥</a:t>
            </a:r>
            <a:r>
              <a:rPr lang="en-US" dirty="0" smtClean="0"/>
              <a:t>,</a:t>
            </a:r>
            <a:r>
              <a:rPr lang="zh-CN" altLang="en-US" dirty="0" smtClean="0"/>
              <a:t>撞向石壁</a:t>
            </a:r>
            <a:r>
              <a:rPr lang="en-US" dirty="0" smtClean="0"/>
              <a:t>,</a:t>
            </a:r>
            <a:r>
              <a:rPr lang="zh-CN" altLang="en-US" dirty="0" smtClean="0"/>
              <a:t>排排黄浪霎时碎成堆堆白雪</a:t>
            </a:r>
            <a:r>
              <a:rPr lang="en-US" dirty="0" smtClean="0"/>
              <a:t>”</a:t>
            </a:r>
            <a:r>
              <a:rPr lang="zh-CN" altLang="en-US" dirty="0" smtClean="0"/>
              <a:t>。</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214422"/>
            <a:ext cx="11144328" cy="4214842"/>
          </a:xfrm>
        </p:spPr>
        <p:txBody>
          <a:bodyPr/>
          <a:lstStyle/>
          <a:p>
            <a:r>
              <a:rPr lang="zh-CN" altLang="en-US" dirty="0" smtClean="0"/>
              <a:t>这</a:t>
            </a:r>
            <a:r>
              <a:rPr lang="zh-CN" altLang="en-US" dirty="0" smtClean="0"/>
              <a:t>句话运用了拟人的修辞手法</a:t>
            </a:r>
            <a:r>
              <a:rPr lang="en-US" dirty="0" smtClean="0"/>
              <a:t>,</a:t>
            </a:r>
            <a:r>
              <a:rPr lang="zh-CN" altLang="en-US" dirty="0" smtClean="0"/>
              <a:t>写出河水奔涌向前的湍急和它的不可阻挡之势。再如</a:t>
            </a:r>
            <a:r>
              <a:rPr lang="en-US" dirty="0" smtClean="0"/>
              <a:t>“</a:t>
            </a:r>
            <a:r>
              <a:rPr lang="zh-CN" altLang="en-US" dirty="0" smtClean="0"/>
              <a:t>又有一些各自夺路而走的</a:t>
            </a:r>
            <a:r>
              <a:rPr lang="en-US" dirty="0" smtClean="0"/>
              <a:t>,</a:t>
            </a:r>
            <a:r>
              <a:rPr lang="zh-CN" altLang="en-US" dirty="0" smtClean="0"/>
              <a:t>乘隙而进的</a:t>
            </a:r>
            <a:r>
              <a:rPr lang="en-US" dirty="0" smtClean="0"/>
              <a:t>,</a:t>
            </a:r>
            <a:r>
              <a:rPr lang="zh-CN" altLang="en-US" dirty="0" smtClean="0"/>
              <a:t>折返迂回的</a:t>
            </a:r>
            <a:r>
              <a:rPr lang="en-US" dirty="0" smtClean="0"/>
              <a:t>,</a:t>
            </a:r>
            <a:r>
              <a:rPr lang="zh-CN" altLang="en-US" dirty="0" smtClean="0"/>
              <a:t>它们在龙槽两边的滩壁上散开来</a:t>
            </a:r>
            <a:r>
              <a:rPr lang="en-US" dirty="0" smtClean="0"/>
              <a:t>,</a:t>
            </a:r>
            <a:r>
              <a:rPr lang="zh-CN" altLang="en-US" dirty="0" smtClean="0"/>
              <a:t>或钻石觅缝</a:t>
            </a:r>
            <a:r>
              <a:rPr lang="en-US" dirty="0" smtClean="0"/>
              <a:t>,</a:t>
            </a:r>
            <a:r>
              <a:rPr lang="zh-CN" altLang="en-US" dirty="0" smtClean="0"/>
              <a:t>汩汩如泉</a:t>
            </a:r>
            <a:r>
              <a:rPr lang="en-US" dirty="0" smtClean="0"/>
              <a:t>;</a:t>
            </a:r>
            <a:r>
              <a:rPr lang="zh-CN" altLang="en-US" dirty="0" smtClean="0"/>
              <a:t>或淌过石板</a:t>
            </a:r>
            <a:r>
              <a:rPr lang="en-US" dirty="0" smtClean="0"/>
              <a:t>,</a:t>
            </a:r>
            <a:r>
              <a:rPr lang="zh-CN" altLang="en-US" dirty="0" smtClean="0"/>
              <a:t>潺潺成溪</a:t>
            </a:r>
            <a:r>
              <a:rPr lang="en-US" dirty="0" smtClean="0"/>
              <a:t>;</a:t>
            </a:r>
            <a:r>
              <a:rPr lang="zh-CN" altLang="en-US" dirty="0" smtClean="0"/>
              <a:t>或被夹在石间</a:t>
            </a:r>
            <a:r>
              <a:rPr lang="en-US" dirty="0" smtClean="0"/>
              <a:t>,</a:t>
            </a:r>
            <a:r>
              <a:rPr lang="zh-CN" altLang="en-US" dirty="0" smtClean="0"/>
              <a:t>哀哀打旋。还有那顺壁挂下的</a:t>
            </a:r>
            <a:r>
              <a:rPr lang="en-US" dirty="0" smtClean="0"/>
              <a:t>,</a:t>
            </a:r>
            <a:r>
              <a:rPr lang="zh-CN" altLang="en-US" dirty="0" smtClean="0"/>
              <a:t>亮晶晶的如丝如缕</a:t>
            </a:r>
            <a:r>
              <a:rPr lang="en-US" dirty="0" smtClean="0"/>
              <a:t>……”</a:t>
            </a:r>
            <a:r>
              <a:rPr lang="zh-CN" altLang="en-US" dirty="0" smtClean="0"/>
              <a:t>运用排比</a:t>
            </a:r>
            <a:r>
              <a:rPr lang="en-US" dirty="0" smtClean="0"/>
              <a:t>,</a:t>
            </a:r>
            <a:r>
              <a:rPr lang="zh-CN" altLang="en-US" dirty="0" smtClean="0"/>
              <a:t>构成了强烈的语势</a:t>
            </a:r>
            <a:r>
              <a:rPr lang="en-US" dirty="0" smtClean="0"/>
              <a:t>,</a:t>
            </a:r>
            <a:r>
              <a:rPr lang="zh-CN" altLang="en-US" dirty="0" smtClean="0"/>
              <a:t>写出了瀑布飞泻时水的各种形态</a:t>
            </a:r>
            <a:r>
              <a:rPr lang="en-US" dirty="0" smtClean="0"/>
              <a:t>,</a:t>
            </a:r>
            <a:r>
              <a:rPr lang="zh-CN" altLang="en-US" dirty="0" smtClean="0"/>
              <a:t>充分地渲染了水势</a:t>
            </a:r>
            <a:r>
              <a:rPr lang="zh-CN" altLang="en-US" dirty="0" smtClean="0"/>
              <a:t>。</a:t>
            </a:r>
            <a:endParaRPr lang="zh-CN" altLang="en-US" dirty="0" smtClean="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214422"/>
            <a:ext cx="11144328" cy="4214842"/>
          </a:xfrm>
        </p:spPr>
        <p:txBody>
          <a:bodyPr/>
          <a:lstStyle/>
          <a:p>
            <a:r>
              <a:rPr lang="en-US" dirty="0" smtClean="0"/>
              <a:t>②</a:t>
            </a:r>
            <a:r>
              <a:rPr lang="zh-CN" altLang="en-US" dirty="0" smtClean="0"/>
              <a:t>运用准确且富有表现力的动词</a:t>
            </a:r>
            <a:r>
              <a:rPr lang="en-US" dirty="0" smtClean="0"/>
              <a:t>,</a:t>
            </a:r>
            <a:r>
              <a:rPr lang="zh-CN" altLang="en-US" dirty="0" smtClean="0"/>
              <a:t>展现出壶口瀑布的动态美。如</a:t>
            </a:r>
            <a:r>
              <a:rPr lang="en-US" dirty="0" smtClean="0"/>
              <a:t>“</a:t>
            </a:r>
            <a:r>
              <a:rPr lang="zh-CN" altLang="en-US" dirty="0" smtClean="0"/>
              <a:t>那沟已被灌得浪沫横溢</a:t>
            </a:r>
            <a:r>
              <a:rPr lang="en-US" dirty="0" smtClean="0"/>
              <a:t>,</a:t>
            </a:r>
            <a:r>
              <a:rPr lang="zh-CN" altLang="en-US" dirty="0" smtClean="0"/>
              <a:t>但上面的水还是一股劲地冲进去</a:t>
            </a:r>
            <a:r>
              <a:rPr lang="en-US" dirty="0" smtClean="0"/>
              <a:t>,</a:t>
            </a:r>
            <a:r>
              <a:rPr lang="zh-CN" altLang="en-US" dirty="0" smtClean="0"/>
              <a:t>冲进去</a:t>
            </a:r>
            <a:r>
              <a:rPr lang="en-US" dirty="0" smtClean="0"/>
              <a:t>……”,</a:t>
            </a:r>
            <a:r>
              <a:rPr lang="zh-CN" altLang="en-US" dirty="0" smtClean="0"/>
              <a:t>两个</a:t>
            </a:r>
            <a:r>
              <a:rPr lang="en-US" dirty="0" smtClean="0"/>
              <a:t>“</a:t>
            </a:r>
            <a:r>
              <a:rPr lang="zh-CN" altLang="en-US" dirty="0" smtClean="0"/>
              <a:t>冲</a:t>
            </a:r>
            <a:r>
              <a:rPr lang="en-US" dirty="0" smtClean="0"/>
              <a:t>”</a:t>
            </a:r>
            <a:r>
              <a:rPr lang="zh-CN" altLang="en-US" dirty="0" smtClean="0"/>
              <a:t>字</a:t>
            </a:r>
            <a:r>
              <a:rPr lang="en-US" dirty="0" smtClean="0"/>
              <a:t>,</a:t>
            </a:r>
            <a:r>
              <a:rPr lang="zh-CN" altLang="en-US" dirty="0" smtClean="0"/>
              <a:t>尽显水不可阻挡的力量。又如</a:t>
            </a:r>
            <a:r>
              <a:rPr lang="en-US" dirty="0" smtClean="0"/>
              <a:t>“</a:t>
            </a:r>
            <a:r>
              <a:rPr lang="zh-CN" altLang="en-US" dirty="0" smtClean="0"/>
              <a:t>先跌在石上</a:t>
            </a:r>
            <a:r>
              <a:rPr lang="en-US" dirty="0" smtClean="0"/>
              <a:t>,</a:t>
            </a:r>
            <a:r>
              <a:rPr lang="zh-CN" altLang="en-US" dirty="0" smtClean="0"/>
              <a:t>翻个身再跌下去</a:t>
            </a:r>
            <a:r>
              <a:rPr lang="en-US" dirty="0" smtClean="0"/>
              <a:t>,</a:t>
            </a:r>
            <a:r>
              <a:rPr lang="zh-CN" altLang="en-US" dirty="0" smtClean="0"/>
              <a:t>三跌</a:t>
            </a:r>
            <a:r>
              <a:rPr lang="en-US" dirty="0" smtClean="0"/>
              <a:t>,</a:t>
            </a:r>
            <a:r>
              <a:rPr lang="zh-CN" altLang="en-US" dirty="0" smtClean="0"/>
              <a:t>四跌</a:t>
            </a:r>
            <a:r>
              <a:rPr lang="en-US" dirty="0" smtClean="0"/>
              <a:t>,</a:t>
            </a:r>
            <a:r>
              <a:rPr lang="zh-CN" altLang="en-US" dirty="0" smtClean="0"/>
              <a:t>一川大水硬是这样被跌得粉碎</a:t>
            </a:r>
            <a:r>
              <a:rPr lang="en-US" dirty="0" smtClean="0"/>
              <a:t>”,</a:t>
            </a:r>
            <a:r>
              <a:rPr lang="zh-CN" altLang="en-US" dirty="0" smtClean="0"/>
              <a:t>这一句连用四个</a:t>
            </a:r>
            <a:r>
              <a:rPr lang="en-US" dirty="0" smtClean="0"/>
              <a:t>“</a:t>
            </a:r>
            <a:r>
              <a:rPr lang="zh-CN" altLang="en-US" dirty="0" smtClean="0"/>
              <a:t>跌</a:t>
            </a:r>
            <a:r>
              <a:rPr lang="en-US" dirty="0" smtClean="0"/>
              <a:t>”</a:t>
            </a:r>
            <a:r>
              <a:rPr lang="zh-CN" altLang="en-US" dirty="0" smtClean="0"/>
              <a:t>字</a:t>
            </a:r>
            <a:r>
              <a:rPr lang="en-US" dirty="0" smtClean="0"/>
              <a:t>,</a:t>
            </a:r>
            <a:r>
              <a:rPr lang="zh-CN" altLang="en-US" dirty="0" smtClean="0"/>
              <a:t>形象地写出了水泻下来的形态。</a:t>
            </a:r>
          </a:p>
          <a:p>
            <a:r>
              <a:rPr lang="en-US" dirty="0" smtClean="0"/>
              <a:t>③</a:t>
            </a:r>
            <a:r>
              <a:rPr lang="zh-CN" altLang="en-US" dirty="0" smtClean="0"/>
              <a:t>用</a:t>
            </a:r>
            <a:r>
              <a:rPr lang="en-US" dirty="0" smtClean="0"/>
              <a:t>“</a:t>
            </a:r>
            <a:r>
              <a:rPr lang="zh-CN" altLang="en-US" dirty="0" smtClean="0"/>
              <a:t>我</a:t>
            </a:r>
            <a:r>
              <a:rPr lang="en-US" dirty="0" smtClean="0"/>
              <a:t>”</a:t>
            </a:r>
            <a:r>
              <a:rPr lang="zh-CN" altLang="en-US" dirty="0" smtClean="0"/>
              <a:t>的内心感受来衬托瀑布之险。如</a:t>
            </a:r>
            <a:r>
              <a:rPr lang="en-US" dirty="0" smtClean="0"/>
              <a:t>“</a:t>
            </a:r>
            <a:r>
              <a:rPr lang="zh-CN" altLang="en-US" dirty="0" smtClean="0"/>
              <a:t>只有一个可怕的警觉</a:t>
            </a:r>
            <a:r>
              <a:rPr lang="en-US" dirty="0" smtClean="0"/>
              <a:t>:</a:t>
            </a:r>
            <a:r>
              <a:rPr lang="zh-CN" altLang="en-US" dirty="0" smtClean="0"/>
              <a:t>仿佛突然就要出现一个洪峰将我们吞没。于是</a:t>
            </a:r>
            <a:r>
              <a:rPr lang="en-US" dirty="0" smtClean="0"/>
              <a:t>,</a:t>
            </a:r>
            <a:r>
              <a:rPr lang="zh-CN" altLang="en-US" dirty="0" smtClean="0"/>
              <a:t>只急慌慌地扫了几眼</a:t>
            </a:r>
            <a:r>
              <a:rPr lang="en-US" dirty="0" smtClean="0"/>
              <a:t>,</a:t>
            </a:r>
            <a:r>
              <a:rPr lang="zh-CN" altLang="en-US" dirty="0" smtClean="0"/>
              <a:t>我便匆匆逃离</a:t>
            </a:r>
            <a:r>
              <a:rPr lang="en-US" dirty="0" smtClean="0"/>
              <a:t>,</a:t>
            </a:r>
            <a:r>
              <a:rPr lang="zh-CN" altLang="en-US" dirty="0" smtClean="0"/>
              <a:t>到了岸上回望那团白烟</a:t>
            </a:r>
            <a:r>
              <a:rPr lang="en-US" dirty="0" smtClean="0"/>
              <a:t>,</a:t>
            </a:r>
            <a:r>
              <a:rPr lang="zh-CN" altLang="en-US" dirty="0" smtClean="0"/>
              <a:t>心还在不住地跳</a:t>
            </a:r>
            <a:r>
              <a:rPr lang="en-US" dirty="0" smtClean="0"/>
              <a:t>……”</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zh-CN" altLang="en-US" dirty="0" smtClean="0"/>
              <a:t>感受壶口瀑布雄伟、壮阔的气势</a:t>
            </a:r>
            <a:r>
              <a:rPr lang="en-US" dirty="0" smtClean="0"/>
              <a:t>,</a:t>
            </a:r>
            <a:r>
              <a:rPr lang="zh-CN" altLang="en-US" dirty="0" smtClean="0"/>
              <a:t>了解壶口瀑布的特点。</a:t>
            </a:r>
          </a:p>
          <a:p>
            <a:r>
              <a:rPr lang="en-US" dirty="0" smtClean="0"/>
              <a:t>2.</a:t>
            </a:r>
            <a:r>
              <a:rPr lang="zh-CN" altLang="en-US" dirty="0" smtClean="0"/>
              <a:t>品味文章优美的语言</a:t>
            </a:r>
            <a:r>
              <a:rPr lang="en-US" dirty="0" smtClean="0"/>
              <a:t>,</a:t>
            </a:r>
            <a:r>
              <a:rPr lang="zh-CN" altLang="en-US" dirty="0" smtClean="0"/>
              <a:t>学习运用多种手法描写景物。</a:t>
            </a:r>
          </a:p>
          <a:p>
            <a:r>
              <a:rPr lang="en-US" dirty="0" smtClean="0"/>
              <a:t>3.</a:t>
            </a:r>
            <a:r>
              <a:rPr lang="zh-CN" altLang="en-US" dirty="0" smtClean="0"/>
              <a:t>学会联想和想象</a:t>
            </a:r>
            <a:r>
              <a:rPr lang="en-US" dirty="0" smtClean="0"/>
              <a:t>,</a:t>
            </a:r>
            <a:r>
              <a:rPr lang="zh-CN" altLang="en-US" dirty="0" smtClean="0"/>
              <a:t>领悟作者借自然景观所表达的对人生的思考和对民族精神的歌颂。</a:t>
            </a:r>
            <a:endParaRPr lang="en-US" altLang="zh-CN" dirty="0" smtClean="0"/>
          </a:p>
          <a:p>
            <a:pPr algn="ctr"/>
            <a:r>
              <a:rPr lang="zh-CN" altLang="en-US" dirty="0" smtClean="0"/>
              <a:t>第二课时</a:t>
            </a:r>
          </a:p>
          <a:p>
            <a:endParaRPr lang="zh-CN" altLang="en-US" dirty="0"/>
          </a:p>
        </p:txBody>
      </p:sp>
      <p:sp>
        <p:nvSpPr>
          <p:cNvPr id="4" name="文本占位符 3"/>
          <p:cNvSpPr>
            <a:spLocks noGrp="1"/>
          </p:cNvSpPr>
          <p:nvPr>
            <p:ph type="body" sz="quarter" idx="11"/>
          </p:nvPr>
        </p:nvSpPr>
        <p:spPr>
          <a:xfrm>
            <a:off x="595274" y="5214950"/>
            <a:ext cx="11072890" cy="857256"/>
          </a:xfrm>
        </p:spPr>
        <p:txBody>
          <a:bodyPr/>
          <a:lstStyle/>
          <a:p>
            <a:r>
              <a:rPr lang="en-US" dirty="0" smtClean="0"/>
              <a:t>◉</a:t>
            </a:r>
            <a:r>
              <a:rPr lang="zh-CN" altLang="en-US" dirty="0" smtClean="0"/>
              <a:t>重点：</a:t>
            </a:r>
            <a:r>
              <a:rPr lang="zh-CN" altLang="en-US" dirty="0" smtClean="0"/>
              <a:t>品味</a:t>
            </a:r>
            <a:r>
              <a:rPr lang="zh-CN" altLang="en-US" dirty="0" smtClean="0"/>
              <a:t>文章优美的语言</a:t>
            </a:r>
            <a:r>
              <a:rPr lang="en-US" dirty="0" smtClean="0"/>
              <a:t>,</a:t>
            </a:r>
            <a:r>
              <a:rPr lang="zh-CN" altLang="en-US" dirty="0" smtClean="0"/>
              <a:t>领会运用多种手法描写的妙处并学习使用。</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三、活动</a:t>
            </a:r>
            <a:r>
              <a:rPr lang="en-US" dirty="0" smtClean="0"/>
              <a:t>:</a:t>
            </a:r>
            <a:r>
              <a:rPr lang="zh-CN" altLang="en-US" dirty="0" smtClean="0"/>
              <a:t>再读课文</a:t>
            </a:r>
            <a:r>
              <a:rPr lang="en-US" dirty="0" smtClean="0"/>
              <a:t>,</a:t>
            </a:r>
            <a:r>
              <a:rPr lang="zh-CN" altLang="en-US" dirty="0" smtClean="0"/>
              <a:t>深刻感悟。</a:t>
            </a:r>
          </a:p>
          <a:p>
            <a:r>
              <a:rPr lang="zh-CN" altLang="en-US" dirty="0" smtClean="0"/>
              <a:t>本文在写景中抒情言志</a:t>
            </a:r>
            <a:r>
              <a:rPr lang="en-US" dirty="0" smtClean="0"/>
              <a:t>,</a:t>
            </a:r>
            <a:r>
              <a:rPr lang="zh-CN" altLang="en-US" dirty="0" smtClean="0"/>
              <a:t>意境雄浑</a:t>
            </a:r>
            <a:r>
              <a:rPr lang="en-US" dirty="0" smtClean="0"/>
              <a:t>,</a:t>
            </a:r>
            <a:r>
              <a:rPr lang="zh-CN" altLang="en-US" dirty="0" smtClean="0"/>
              <a:t>感情真挚。作者是怎样抒情言志的</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452398" y="1214422"/>
            <a:ext cx="11430080" cy="4214842"/>
          </a:xfrm>
        </p:spPr>
        <p:txBody>
          <a:bodyPr/>
          <a:lstStyle/>
          <a:p>
            <a:pPr>
              <a:lnSpc>
                <a:spcPct val="130000"/>
              </a:lnSpc>
            </a:pPr>
            <a:r>
              <a:rPr lang="zh-CN" altLang="en-US" dirty="0" smtClean="0"/>
              <a:t>抒情方式有两种</a:t>
            </a:r>
            <a:r>
              <a:rPr lang="en-US" dirty="0" smtClean="0"/>
              <a:t>:</a:t>
            </a:r>
            <a:r>
              <a:rPr lang="zh-CN" altLang="en-US" dirty="0" smtClean="0"/>
              <a:t>直接抒情和间接抒情。直接抒情也叫直抒胸臆</a:t>
            </a:r>
            <a:r>
              <a:rPr lang="en-US" dirty="0" smtClean="0"/>
              <a:t>,</a:t>
            </a:r>
            <a:r>
              <a:rPr lang="zh-CN" altLang="en-US" dirty="0" smtClean="0"/>
              <a:t>是直接对有关人物和事件表明爱憎态度的抒情方式。间接抒情指的是作者在处理情感时言在此意在彼</a:t>
            </a:r>
            <a:r>
              <a:rPr lang="en-US" dirty="0" smtClean="0"/>
              <a:t>,</a:t>
            </a:r>
            <a:r>
              <a:rPr lang="zh-CN" altLang="en-US" dirty="0" smtClean="0"/>
              <a:t>叙事则因事缘情</a:t>
            </a:r>
            <a:r>
              <a:rPr lang="en-US" dirty="0" smtClean="0"/>
              <a:t>,</a:t>
            </a:r>
            <a:r>
              <a:rPr lang="zh-CN" altLang="en-US" dirty="0" smtClean="0"/>
              <a:t>写景则借景抒情</a:t>
            </a:r>
            <a:r>
              <a:rPr lang="en-US" dirty="0" smtClean="0"/>
              <a:t>,</a:t>
            </a:r>
            <a:r>
              <a:rPr lang="zh-CN" altLang="en-US" dirty="0" smtClean="0"/>
              <a:t>咏物则托物言志</a:t>
            </a:r>
            <a:r>
              <a:rPr lang="en-US" dirty="0" smtClean="0"/>
              <a:t>,</a:t>
            </a:r>
            <a:r>
              <a:rPr lang="zh-CN" altLang="en-US" dirty="0" smtClean="0"/>
              <a:t>记史则咏史抒怀。</a:t>
            </a:r>
          </a:p>
          <a:p>
            <a:pPr>
              <a:lnSpc>
                <a:spcPct val="130000"/>
              </a:lnSpc>
            </a:pPr>
            <a:r>
              <a:rPr lang="zh-CN" altLang="en-US" dirty="0" smtClean="0"/>
              <a:t>一是把抒情巧妙地融入具体的描写之中。作者是带着感情观赏瀑布的</a:t>
            </a:r>
            <a:r>
              <a:rPr lang="en-US" dirty="0" smtClean="0"/>
              <a:t>,</a:t>
            </a:r>
            <a:r>
              <a:rPr lang="zh-CN" altLang="en-US" dirty="0" smtClean="0"/>
              <a:t>因此</a:t>
            </a:r>
            <a:r>
              <a:rPr lang="en-US" dirty="0" smtClean="0"/>
              <a:t>,</a:t>
            </a:r>
            <a:r>
              <a:rPr lang="zh-CN" altLang="en-US" dirty="0" smtClean="0"/>
              <a:t>描写时也将这种感情一起表达了出来</a:t>
            </a:r>
            <a:r>
              <a:rPr lang="en-US" dirty="0" smtClean="0"/>
              <a:t>,</a:t>
            </a:r>
            <a:r>
              <a:rPr lang="zh-CN" altLang="en-US" dirty="0" smtClean="0"/>
              <a:t>寓情于景</a:t>
            </a:r>
            <a:r>
              <a:rPr lang="en-US" dirty="0" smtClean="0"/>
              <a:t>,</a:t>
            </a:r>
            <a:r>
              <a:rPr lang="zh-CN" altLang="en-US" dirty="0" smtClean="0"/>
              <a:t>情景相映。文章两次对壶口瀑布的描写</a:t>
            </a:r>
            <a:r>
              <a:rPr lang="en-US" dirty="0" smtClean="0"/>
              <a:t>,</a:t>
            </a:r>
            <a:r>
              <a:rPr lang="zh-CN" altLang="en-US" dirty="0" smtClean="0"/>
              <a:t>充满了对它的磅礴气势和伟大力量的敬佩、赞叹之情</a:t>
            </a:r>
            <a:r>
              <a:rPr lang="en-US" dirty="0" smtClean="0"/>
              <a:t>,</a:t>
            </a:r>
            <a:r>
              <a:rPr lang="zh-CN" altLang="en-US" dirty="0" smtClean="0"/>
              <a:t>使读者在阅读时感受到作者跳动的脉搏。二是巧妙联想。作者由小小的壶口瀑布透视黄河的博大宽厚和雄壮浑厚</a:t>
            </a:r>
            <a:r>
              <a:rPr lang="en-US" dirty="0" smtClean="0"/>
              <a:t>,</a:t>
            </a:r>
            <a:r>
              <a:rPr lang="zh-CN" altLang="en-US" dirty="0" smtClean="0"/>
              <a:t>再由黄河的性格联想到人历尽艰难、宁压不弯、勇往直前的精神</a:t>
            </a:r>
            <a:r>
              <a:rPr lang="en-US" dirty="0" smtClean="0"/>
              <a:t>,</a:t>
            </a:r>
            <a:r>
              <a:rPr lang="zh-CN" altLang="en-US" dirty="0" smtClean="0"/>
              <a:t>有力地渲染了作品的主题。</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501518" cy="5214974"/>
          </a:xfrm>
        </p:spPr>
        <p:txBody>
          <a:bodyPr/>
          <a:lstStyle/>
          <a:p>
            <a:r>
              <a:rPr lang="zh-CN" altLang="en-US" dirty="0" smtClean="0"/>
              <a:t>四、活动</a:t>
            </a:r>
            <a:r>
              <a:rPr lang="en-US" dirty="0" smtClean="0"/>
              <a:t>:</a:t>
            </a:r>
            <a:r>
              <a:rPr lang="zh-CN" altLang="en-US" dirty="0" smtClean="0"/>
              <a:t>牛刀小试</a:t>
            </a:r>
            <a:r>
              <a:rPr lang="en-US" dirty="0" smtClean="0"/>
              <a:t>,</a:t>
            </a:r>
            <a:r>
              <a:rPr lang="zh-CN" altLang="en-US" dirty="0" smtClean="0"/>
              <a:t>写作练笔。</a:t>
            </a:r>
          </a:p>
          <a:p>
            <a:r>
              <a:rPr lang="zh-CN" altLang="en-US" dirty="0" smtClean="0"/>
              <a:t>请仔细观察下面四幅图片</a:t>
            </a:r>
            <a:r>
              <a:rPr lang="en-US" dirty="0" smtClean="0"/>
              <a:t>,</a:t>
            </a:r>
            <a:r>
              <a:rPr lang="zh-CN" altLang="en-US" dirty="0" smtClean="0"/>
              <a:t>把你的视觉感受用生动的语言表达出来。</a:t>
            </a:r>
            <a:endParaRPr lang="zh-CN" altLang="en-US" dirty="0"/>
          </a:p>
        </p:txBody>
      </p:sp>
      <p:pic>
        <p:nvPicPr>
          <p:cNvPr id="6" name="18DXAYWRJBD4DYT13.eps" descr="id:2147498591;FounderCES"/>
          <p:cNvPicPr/>
          <p:nvPr/>
        </p:nvPicPr>
        <p:blipFill>
          <a:blip r:embed="rId2"/>
          <a:stretch>
            <a:fillRect/>
          </a:stretch>
        </p:blipFill>
        <p:spPr>
          <a:xfrm>
            <a:off x="4095736" y="2571744"/>
            <a:ext cx="4834398" cy="3451367"/>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452398" y="1214422"/>
            <a:ext cx="11430080" cy="4214842"/>
          </a:xfrm>
        </p:spPr>
        <p:txBody>
          <a:bodyPr/>
          <a:lstStyle/>
          <a:p>
            <a:r>
              <a:rPr lang="zh-CN" altLang="en-US" dirty="0" smtClean="0"/>
              <a:t>示例一</a:t>
            </a:r>
            <a:r>
              <a:rPr lang="en-US" dirty="0" smtClean="0"/>
              <a:t>:</a:t>
            </a:r>
            <a:endParaRPr lang="zh-CN" altLang="en-US" dirty="0" smtClean="0"/>
          </a:p>
          <a:p>
            <a:r>
              <a:rPr lang="zh-CN" altLang="en-US" dirty="0" smtClean="0"/>
              <a:t>咏壶口瀑布</a:t>
            </a:r>
          </a:p>
          <a:p>
            <a:r>
              <a:rPr lang="zh-CN" altLang="en-US" dirty="0" smtClean="0"/>
              <a:t>涌裹泥沙巨浪掀</a:t>
            </a:r>
            <a:r>
              <a:rPr lang="en-US" dirty="0" smtClean="0"/>
              <a:t>,</a:t>
            </a:r>
            <a:r>
              <a:rPr lang="zh-CN" altLang="en-US" dirty="0" smtClean="0"/>
              <a:t>携雷带电震山巅。</a:t>
            </a:r>
          </a:p>
          <a:p>
            <a:r>
              <a:rPr lang="zh-CN" altLang="en-US" dirty="0" smtClean="0"/>
              <a:t>洪流滚滚涛声远</a:t>
            </a:r>
            <a:r>
              <a:rPr lang="en-US" dirty="0" smtClean="0"/>
              <a:t>,</a:t>
            </a:r>
            <a:r>
              <a:rPr lang="zh-CN" altLang="en-US" dirty="0" smtClean="0"/>
              <a:t>倒海排山力浩坚。</a:t>
            </a:r>
          </a:p>
          <a:p>
            <a:r>
              <a:rPr lang="zh-CN" altLang="en-US" dirty="0" smtClean="0"/>
              <a:t>示例二</a:t>
            </a:r>
            <a:r>
              <a:rPr lang="en-US" dirty="0" smtClean="0"/>
              <a:t>:</a:t>
            </a:r>
            <a:r>
              <a:rPr lang="zh-CN" altLang="en-US" dirty="0" smtClean="0"/>
              <a:t>洪流在巨大的落差中翻腾</a:t>
            </a:r>
            <a:r>
              <a:rPr lang="en-US" dirty="0" smtClean="0"/>
              <a:t>,</a:t>
            </a:r>
            <a:r>
              <a:rPr lang="zh-CN" altLang="en-US" dirty="0" smtClean="0"/>
              <a:t>犹如一条条白色蛟龙</a:t>
            </a:r>
            <a:r>
              <a:rPr lang="en-US" dirty="0" smtClean="0"/>
              <a:t>,</a:t>
            </a:r>
            <a:r>
              <a:rPr lang="zh-CN" altLang="en-US" dirty="0" smtClean="0"/>
              <a:t>飞腾而起</a:t>
            </a:r>
            <a:r>
              <a:rPr lang="en-US" dirty="0" smtClean="0"/>
              <a:t>,</a:t>
            </a:r>
            <a:r>
              <a:rPr lang="zh-CN" altLang="en-US" dirty="0" smtClean="0"/>
              <a:t>奔向天空</a:t>
            </a:r>
            <a:r>
              <a:rPr lang="en-US" dirty="0" smtClean="0"/>
              <a:t>,</a:t>
            </a:r>
            <a:r>
              <a:rPr lang="zh-CN" altLang="en-US" dirty="0" smtClean="0"/>
              <a:t>掀起一朵朵巨大的浪花</a:t>
            </a:r>
            <a:r>
              <a:rPr lang="zh-CN" altLang="en-US" dirty="0" smtClean="0"/>
              <a:t>。</a:t>
            </a:r>
            <a:endParaRPr lang="zh-CN" altLang="en-US" dirty="0" smtClean="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linds(horizontal)">
                                      <p:cBhvr>
                                        <p:cTn id="16" dur="500"/>
                                        <p:tgtEl>
                                          <p:spTgt spid="4">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blinds(horizontal)">
                                      <p:cBhvr>
                                        <p:cTn id="19" dur="500"/>
                                        <p:tgtEl>
                                          <p:spTgt spid="4">
                                            <p:txEl>
                                              <p:pRg st="4" end="4"/>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452398" y="1214422"/>
            <a:ext cx="11430080" cy="4214842"/>
          </a:xfrm>
        </p:spPr>
        <p:txBody>
          <a:bodyPr/>
          <a:lstStyle/>
          <a:p>
            <a:pPr>
              <a:lnSpc>
                <a:spcPct val="130000"/>
              </a:lnSpc>
            </a:pPr>
            <a:r>
              <a:rPr lang="zh-CN" altLang="en-US" dirty="0" smtClean="0"/>
              <a:t>示例</a:t>
            </a:r>
            <a:r>
              <a:rPr lang="zh-CN" altLang="en-US" dirty="0" smtClean="0"/>
              <a:t>三</a:t>
            </a:r>
            <a:r>
              <a:rPr lang="en-US" dirty="0" smtClean="0"/>
              <a:t>:</a:t>
            </a:r>
            <a:r>
              <a:rPr lang="zh-CN" altLang="en-US" dirty="0" smtClean="0"/>
              <a:t>远远地</a:t>
            </a:r>
            <a:r>
              <a:rPr lang="en-US" dirty="0" smtClean="0"/>
              <a:t>,</a:t>
            </a:r>
            <a:r>
              <a:rPr lang="zh-CN" altLang="en-US" dirty="0" smtClean="0"/>
              <a:t>远远地</a:t>
            </a:r>
            <a:r>
              <a:rPr lang="en-US" dirty="0" smtClean="0"/>
              <a:t>,</a:t>
            </a:r>
            <a:r>
              <a:rPr lang="zh-CN" altLang="en-US" dirty="0" smtClean="0"/>
              <a:t>在离瀑布几十米的地方</a:t>
            </a:r>
            <a:r>
              <a:rPr lang="en-US" dirty="0" smtClean="0"/>
              <a:t>,</a:t>
            </a:r>
            <a:r>
              <a:rPr lang="zh-CN" altLang="en-US" dirty="0" smtClean="0"/>
              <a:t>我就看到了壶口瀑布那巨大的身躯。黄色的水卷着黄色的沙从瀑布上端径直冲到了底</a:t>
            </a:r>
            <a:r>
              <a:rPr lang="en-US" dirty="0" smtClean="0"/>
              <a:t>,</a:t>
            </a:r>
            <a:r>
              <a:rPr lang="zh-CN" altLang="en-US" dirty="0" smtClean="0"/>
              <a:t>就像一条黄色的龙披着黄色的鳞片摇摆着身子从瀑布上端如旋风般滑向黄色的河水中。再看那瀑布</a:t>
            </a:r>
            <a:r>
              <a:rPr lang="en-US" dirty="0" smtClean="0"/>
              <a:t>,</a:t>
            </a:r>
            <a:r>
              <a:rPr lang="zh-CN" altLang="en-US" dirty="0" smtClean="0"/>
              <a:t>就像一张永远剪不断的绸缎</a:t>
            </a:r>
            <a:r>
              <a:rPr lang="en-US" dirty="0" smtClean="0"/>
              <a:t>,</a:t>
            </a:r>
            <a:r>
              <a:rPr lang="zh-CN" altLang="en-US" dirty="0" smtClean="0"/>
              <a:t>紧紧地贴在悬崖壁上</a:t>
            </a:r>
            <a:r>
              <a:rPr lang="en-US" dirty="0" smtClean="0"/>
              <a:t>,</a:t>
            </a:r>
            <a:r>
              <a:rPr lang="zh-CN" altLang="en-US" dirty="0" smtClean="0"/>
              <a:t>又好像是一条黄色的面纱硬是捂在了悬崖的脸上</a:t>
            </a:r>
            <a:r>
              <a:rPr lang="en-US" dirty="0" smtClean="0"/>
              <a:t>,</a:t>
            </a:r>
            <a:r>
              <a:rPr lang="zh-CN" altLang="en-US" dirty="0" smtClean="0"/>
              <a:t>遮住了它那神秘的面孔。两边的悬崖也是黄色的一片</a:t>
            </a:r>
            <a:r>
              <a:rPr lang="en-US" dirty="0" smtClean="0"/>
              <a:t>,</a:t>
            </a:r>
            <a:r>
              <a:rPr lang="zh-CN" altLang="en-US" dirty="0" smtClean="0"/>
              <a:t>就像是两扇没有闭严的大门</a:t>
            </a:r>
            <a:r>
              <a:rPr lang="en-US" dirty="0" smtClean="0"/>
              <a:t>,</a:t>
            </a:r>
            <a:r>
              <a:rPr lang="zh-CN" altLang="en-US" dirty="0" smtClean="0"/>
              <a:t>让黄河水从缝中挤出来</a:t>
            </a:r>
            <a:r>
              <a:rPr lang="en-US" dirty="0" smtClean="0"/>
              <a:t>,</a:t>
            </a:r>
            <a:r>
              <a:rPr lang="zh-CN" altLang="en-US" dirty="0" smtClean="0"/>
              <a:t>又像是紧紧地夹住瀑布的大铁钳</a:t>
            </a:r>
            <a:r>
              <a:rPr lang="en-US" dirty="0" smtClean="0"/>
              <a:t>,</a:t>
            </a:r>
            <a:r>
              <a:rPr lang="zh-CN" altLang="en-US" dirty="0" smtClean="0"/>
              <a:t>生怕它被别人抢走。瀑布上方的黄色的空气连着黄色的云、黄色的天</a:t>
            </a:r>
            <a:r>
              <a:rPr lang="en-US" dirty="0" smtClean="0"/>
              <a:t>,</a:t>
            </a:r>
            <a:r>
              <a:rPr lang="zh-CN" altLang="en-US" dirty="0" smtClean="0"/>
              <a:t>就好像一团淡黄色的棉花</a:t>
            </a:r>
            <a:r>
              <a:rPr lang="en-US" dirty="0" smtClean="0"/>
              <a:t>,</a:t>
            </a:r>
            <a:r>
              <a:rPr lang="zh-CN" altLang="en-US" dirty="0" smtClean="0"/>
              <a:t>像一把淡黄色的遮阳伞</a:t>
            </a:r>
            <a:r>
              <a:rPr lang="en-US" dirty="0" smtClean="0"/>
              <a:t>,</a:t>
            </a:r>
            <a:r>
              <a:rPr lang="zh-CN" altLang="en-US" dirty="0" smtClean="0"/>
              <a:t>像一床淡黄色的被子</a:t>
            </a:r>
            <a:r>
              <a:rPr lang="en-US" dirty="0" smtClean="0"/>
              <a:t>,</a:t>
            </a:r>
            <a:r>
              <a:rPr lang="zh-CN" altLang="en-US" dirty="0" smtClean="0"/>
              <a:t>完完全全地迷离了我的双眼。啊</a:t>
            </a:r>
            <a:r>
              <a:rPr lang="en-US" dirty="0" smtClean="0"/>
              <a:t>!</a:t>
            </a:r>
            <a:r>
              <a:rPr lang="zh-CN" altLang="en-US" dirty="0" smtClean="0"/>
              <a:t>一片壮观的瀑布</a:t>
            </a:r>
            <a:r>
              <a:rPr lang="en-US" dirty="0" smtClean="0"/>
              <a:t>!</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zh-CN" altLang="en-US" dirty="0" smtClean="0"/>
              <a:t>作者写道</a:t>
            </a:r>
            <a:r>
              <a:rPr lang="en-US" dirty="0" smtClean="0"/>
              <a:t>:“</a:t>
            </a:r>
            <a:r>
              <a:rPr lang="zh-CN" altLang="en-US" dirty="0" smtClean="0"/>
              <a:t>于是洪流便向两边涌去</a:t>
            </a:r>
            <a:r>
              <a:rPr lang="en-US" dirty="0" smtClean="0"/>
              <a:t>,</a:t>
            </a:r>
            <a:r>
              <a:rPr lang="zh-CN" altLang="en-US" dirty="0" smtClean="0"/>
              <a:t>沿着龙槽的边沿轰然而下</a:t>
            </a:r>
            <a:r>
              <a:rPr lang="en-US" dirty="0" smtClean="0"/>
              <a:t>,</a:t>
            </a:r>
            <a:r>
              <a:rPr lang="zh-CN" altLang="en-US" dirty="0" smtClean="0"/>
              <a:t>平平的</a:t>
            </a:r>
            <a:r>
              <a:rPr lang="en-US" dirty="0" smtClean="0"/>
              <a:t>,</a:t>
            </a:r>
            <a:r>
              <a:rPr lang="zh-CN" altLang="en-US" dirty="0" smtClean="0"/>
              <a:t>大大的</a:t>
            </a:r>
            <a:r>
              <a:rPr lang="en-US" dirty="0" smtClean="0"/>
              <a:t>,</a:t>
            </a:r>
            <a:r>
              <a:rPr lang="zh-CN" altLang="en-US" dirty="0" smtClean="0"/>
              <a:t>浑厚庄重如一卷飞毯从空抖落。</a:t>
            </a:r>
            <a:r>
              <a:rPr lang="en-US" dirty="0" smtClean="0"/>
              <a:t>”</a:t>
            </a:r>
            <a:r>
              <a:rPr lang="zh-CN" altLang="en-US" dirty="0" smtClean="0"/>
              <a:t>句中所运用的修辞手法及其作用是什么</a:t>
            </a:r>
            <a:r>
              <a:rPr lang="en-US" dirty="0" smtClean="0"/>
              <a:t>?</a:t>
            </a:r>
            <a:r>
              <a:rPr lang="zh-CN" altLang="en-US" dirty="0" smtClean="0"/>
              <a:t>接着作者又说</a:t>
            </a:r>
            <a:r>
              <a:rPr lang="en-US" dirty="0" smtClean="0"/>
              <a:t>:“</a:t>
            </a:r>
            <a:r>
              <a:rPr lang="zh-CN" altLang="en-US" dirty="0" smtClean="0"/>
              <a:t>不</a:t>
            </a:r>
            <a:r>
              <a:rPr lang="en-US" dirty="0" smtClean="0"/>
              <a:t>,</a:t>
            </a:r>
            <a:r>
              <a:rPr lang="zh-CN" altLang="en-US" dirty="0" smtClean="0"/>
              <a:t>简直如一卷钢板出轧</a:t>
            </a:r>
            <a:r>
              <a:rPr lang="en-US" dirty="0" smtClean="0"/>
              <a:t>,</a:t>
            </a:r>
            <a:r>
              <a:rPr lang="zh-CN" altLang="en-US" dirty="0" smtClean="0"/>
              <a:t>的确有那种凝重</a:t>
            </a:r>
            <a:r>
              <a:rPr lang="en-US" dirty="0" smtClean="0"/>
              <a:t>,</a:t>
            </a:r>
            <a:r>
              <a:rPr lang="zh-CN" altLang="en-US" dirty="0" smtClean="0"/>
              <a:t>那种猛烈。</a:t>
            </a:r>
            <a:r>
              <a:rPr lang="en-US" dirty="0" smtClean="0"/>
              <a:t>”</a:t>
            </a:r>
            <a:r>
              <a:rPr lang="zh-CN" altLang="en-US" dirty="0" smtClean="0"/>
              <a:t>既然否定前一种说法</a:t>
            </a:r>
            <a:r>
              <a:rPr lang="en-US" dirty="0" smtClean="0"/>
              <a:t>,</a:t>
            </a:r>
            <a:r>
              <a:rPr lang="zh-CN" altLang="en-US" dirty="0" smtClean="0"/>
              <a:t>为什么不把它删除</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09588" y="1142984"/>
            <a:ext cx="10715700" cy="4214842"/>
          </a:xfrm>
        </p:spPr>
        <p:txBody>
          <a:bodyPr/>
          <a:lstStyle/>
          <a:p>
            <a:r>
              <a:rPr lang="zh-CN" altLang="en-US" dirty="0" smtClean="0"/>
              <a:t>运用比喻手法</a:t>
            </a:r>
            <a:r>
              <a:rPr lang="en-US" dirty="0" smtClean="0"/>
              <a:t>,</a:t>
            </a:r>
            <a:r>
              <a:rPr lang="zh-CN" altLang="en-US" dirty="0" smtClean="0"/>
              <a:t>突出水势变化之大</a:t>
            </a:r>
            <a:r>
              <a:rPr lang="en-US" dirty="0" smtClean="0"/>
              <a:t>,</a:t>
            </a:r>
            <a:r>
              <a:rPr lang="zh-CN" altLang="en-US" dirty="0" smtClean="0"/>
              <a:t>将黄河博大的胸怀、壮阔的气势生动地表现出来。</a:t>
            </a:r>
          </a:p>
          <a:p>
            <a:r>
              <a:rPr lang="zh-CN" altLang="en-US" dirty="0" smtClean="0"/>
              <a:t>作者认为</a:t>
            </a:r>
            <a:r>
              <a:rPr lang="en-US" dirty="0" smtClean="0"/>
              <a:t>“</a:t>
            </a:r>
            <a:r>
              <a:rPr lang="zh-CN" altLang="en-US" dirty="0" smtClean="0"/>
              <a:t>一卷飞毯从空抖落</a:t>
            </a:r>
            <a:r>
              <a:rPr lang="en-US" dirty="0" smtClean="0"/>
              <a:t>”</a:t>
            </a:r>
            <a:r>
              <a:rPr lang="zh-CN" altLang="en-US" dirty="0" smtClean="0"/>
              <a:t>还不足以表现壶口瀑布的凝重、猛烈</a:t>
            </a:r>
            <a:r>
              <a:rPr lang="en-US" dirty="0" smtClean="0"/>
              <a:t>,</a:t>
            </a:r>
            <a:r>
              <a:rPr lang="zh-CN" altLang="en-US" dirty="0" smtClean="0"/>
              <a:t>所以又用</a:t>
            </a:r>
            <a:r>
              <a:rPr lang="en-US" dirty="0" smtClean="0"/>
              <a:t>“</a:t>
            </a:r>
            <a:r>
              <a:rPr lang="zh-CN" altLang="en-US" dirty="0" smtClean="0"/>
              <a:t>一卷钢板出轧</a:t>
            </a:r>
            <a:r>
              <a:rPr lang="en-US" dirty="0" smtClean="0"/>
              <a:t>”</a:t>
            </a:r>
            <a:r>
              <a:rPr lang="zh-CN" altLang="en-US" dirty="0" smtClean="0"/>
              <a:t>作对比</a:t>
            </a:r>
            <a:r>
              <a:rPr lang="en-US" dirty="0" smtClean="0"/>
              <a:t>,</a:t>
            </a:r>
            <a:r>
              <a:rPr lang="zh-CN" altLang="en-US" dirty="0" smtClean="0"/>
              <a:t>让读者在比较中感受瀑布的水流宏大、气势猛烈。作者故意否定前一种说法而不删除</a:t>
            </a:r>
            <a:r>
              <a:rPr lang="en-US" dirty="0" smtClean="0"/>
              <a:t>,</a:t>
            </a:r>
            <a:r>
              <a:rPr lang="zh-CN" altLang="en-US" dirty="0" smtClean="0"/>
              <a:t>是为了加强表达效果。</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2524100" y="2714620"/>
            <a:ext cx="7143800" cy="3728852"/>
            <a:chOff x="2024034" y="2714620"/>
            <a:chExt cx="7143800" cy="3728852"/>
          </a:xfrm>
        </p:grpSpPr>
        <p:pic>
          <p:nvPicPr>
            <p:cNvPr id="15" name="18DXAYWRJBD4DYT14.eps" descr="id:2147498612;FounderCES"/>
            <p:cNvPicPr/>
            <p:nvPr/>
          </p:nvPicPr>
          <p:blipFill>
            <a:blip r:embed="rId2" cstate="print"/>
            <a:stretch>
              <a:fillRect/>
            </a:stretch>
          </p:blipFill>
          <p:spPr>
            <a:xfrm>
              <a:off x="2024034" y="2714620"/>
              <a:ext cx="7143800" cy="3728852"/>
            </a:xfrm>
            <a:prstGeom prst="rect">
              <a:avLst/>
            </a:prstGeom>
          </p:spPr>
        </p:pic>
        <p:sp>
          <p:nvSpPr>
            <p:cNvPr id="18" name="矩形 17"/>
            <p:cNvSpPr/>
            <p:nvPr/>
          </p:nvSpPr>
          <p:spPr>
            <a:xfrm>
              <a:off x="2309786" y="3500438"/>
              <a:ext cx="1214446"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1" name="矩形 20"/>
            <p:cNvSpPr/>
            <p:nvPr/>
          </p:nvSpPr>
          <p:spPr>
            <a:xfrm>
              <a:off x="5024430" y="3786190"/>
              <a:ext cx="1214446"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2" name="矩形 21"/>
            <p:cNvSpPr/>
            <p:nvPr/>
          </p:nvSpPr>
          <p:spPr>
            <a:xfrm>
              <a:off x="5167306" y="4857760"/>
              <a:ext cx="1214446"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3" name="矩形 22"/>
            <p:cNvSpPr/>
            <p:nvPr/>
          </p:nvSpPr>
          <p:spPr>
            <a:xfrm>
              <a:off x="7596198" y="5072074"/>
              <a:ext cx="1214446"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根据课文内容补全下图。</a:t>
            </a:r>
            <a:endParaRPr lang="zh-CN" altLang="en-US" dirty="0"/>
          </a:p>
        </p:txBody>
      </p:sp>
      <p:sp>
        <p:nvSpPr>
          <p:cNvPr id="10" name="文本占位符 3"/>
          <p:cNvSpPr txBox="1">
            <a:spLocks/>
          </p:cNvSpPr>
          <p:nvPr/>
        </p:nvSpPr>
        <p:spPr>
          <a:xfrm>
            <a:off x="2666976" y="3429000"/>
            <a:ext cx="1500198"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主次分明</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1" name="文本占位符 3"/>
          <p:cNvSpPr txBox="1">
            <a:spLocks/>
          </p:cNvSpPr>
          <p:nvPr/>
        </p:nvSpPr>
        <p:spPr>
          <a:xfrm>
            <a:off x="5881686" y="3714752"/>
            <a:ext cx="1714512"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lang="zh-CN" altLang="en-US" sz="2000" dirty="0" smtClean="0">
                <a:solidFill>
                  <a:srgbClr val="FF0000"/>
                </a:solidFill>
                <a:latin typeface="华文细黑" pitchFamily="2" charset="-122"/>
                <a:ea typeface="华文细黑" pitchFamily="2" charset="-122"/>
              </a:rPr>
              <a:t>排比</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6" name="文本占位符 3"/>
          <p:cNvSpPr txBox="1">
            <a:spLocks/>
          </p:cNvSpPr>
          <p:nvPr/>
        </p:nvSpPr>
        <p:spPr>
          <a:xfrm>
            <a:off x="5881686" y="4786322"/>
            <a:ext cx="1714512"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拟人</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7" name="文本占位符 3"/>
          <p:cNvSpPr txBox="1">
            <a:spLocks/>
          </p:cNvSpPr>
          <p:nvPr/>
        </p:nvSpPr>
        <p:spPr>
          <a:xfrm>
            <a:off x="8167702" y="5000636"/>
            <a:ext cx="1714512"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感情真挚</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blinds(horizontal)">
                                      <p:cBhvr>
                                        <p:cTn id="13" dur="500"/>
                                        <p:tgtEl>
                                          <p:spTgt spid="16"/>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linds(horizontal)">
                                      <p:cBhvr>
                                        <p:cTn id="16" dur="500"/>
                                        <p:tgtEl>
                                          <p:spTgt spid="17"/>
                                        </p:tgtEl>
                                      </p:cBhvr>
                                    </p:animEffect>
                                  </p:childTnLst>
                                </p:cTn>
                              </p:par>
                            </p:childTnLst>
                          </p:cTn>
                        </p:par>
                      </p:childTnLst>
                    </p:cTn>
                  </p:par>
                </p:childTnLst>
              </p:cTn>
              <p:nextCondLst>
                <p:cond evt="onClick" delay="0">
                  <p:tgtEl>
                    <p:spTgt spid="12"/>
                  </p:tgtEl>
                </p:cond>
              </p:nextCondLst>
            </p:seq>
          </p:childTnLst>
        </p:cTn>
      </p:par>
    </p:tnLst>
    <p:bldLst>
      <p:bldP spid="10" grpId="0"/>
      <p:bldP spid="11" grpId="0"/>
      <p:bldP spid="16"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1144328" cy="1857388"/>
          </a:xfrm>
        </p:spPr>
        <p:txBody>
          <a:bodyPr/>
          <a:lstStyle/>
          <a:p>
            <a:pPr algn="ctr">
              <a:lnSpc>
                <a:spcPct val="120000"/>
              </a:lnSpc>
            </a:pPr>
            <a:r>
              <a:rPr lang="zh-CN" altLang="en-US" dirty="0" smtClean="0"/>
              <a:t> 游记类散文的阅读技巧</a:t>
            </a:r>
          </a:p>
          <a:p>
            <a:pPr>
              <a:lnSpc>
                <a:spcPct val="120000"/>
              </a:lnSpc>
            </a:pPr>
            <a:r>
              <a:rPr lang="zh-CN" altLang="en-US" dirty="0" smtClean="0"/>
              <a:t>一、抓特点</a:t>
            </a:r>
            <a:r>
              <a:rPr lang="en-US" dirty="0" smtClean="0"/>
              <a:t>,</a:t>
            </a:r>
            <a:r>
              <a:rPr lang="zh-CN" altLang="en-US" dirty="0" smtClean="0"/>
              <a:t>辨识文体</a:t>
            </a:r>
            <a:r>
              <a:rPr lang="zh-CN" altLang="en-US" dirty="0" smtClean="0"/>
              <a:t>。</a:t>
            </a:r>
            <a:endParaRPr lang="en-US" altLang="zh-CN" dirty="0" smtClean="0"/>
          </a:p>
          <a:p>
            <a:pPr>
              <a:lnSpc>
                <a:spcPct val="120000"/>
              </a:lnSpc>
            </a:pPr>
            <a:r>
              <a:rPr lang="zh-CN" altLang="en-US" dirty="0" smtClean="0"/>
              <a:t>要把游记与抒情散文区分开来。虽然它们有交叉关系</a:t>
            </a:r>
            <a:r>
              <a:rPr lang="en-US" dirty="0" smtClean="0"/>
              <a:t>,</a:t>
            </a:r>
            <a:r>
              <a:rPr lang="zh-CN" altLang="en-US" dirty="0" smtClean="0"/>
              <a:t>但抒情散文中的写景常常仅是一个引发感情的触媒</a:t>
            </a:r>
            <a:r>
              <a:rPr lang="en-US" dirty="0" smtClean="0"/>
              <a:t>,</a:t>
            </a:r>
            <a:r>
              <a:rPr lang="zh-CN" altLang="en-US" dirty="0" smtClean="0"/>
              <a:t>而游记不论抒情色彩是否浓郁</a:t>
            </a:r>
            <a:r>
              <a:rPr lang="en-US" dirty="0" smtClean="0"/>
              <a:t>,</a:t>
            </a:r>
            <a:r>
              <a:rPr lang="zh-CN" altLang="en-US" dirty="0" smtClean="0"/>
              <a:t>都要描述地理的自然景观和与此相联系的人文景观。</a:t>
            </a:r>
          </a:p>
          <a:p>
            <a:pPr>
              <a:lnSpc>
                <a:spcPct val="120000"/>
              </a:lnSpc>
            </a:pPr>
            <a:r>
              <a:rPr lang="zh-CN" altLang="en-US" dirty="0" smtClean="0"/>
              <a:t>二、理游踪</a:t>
            </a:r>
            <a:r>
              <a:rPr lang="en-US" dirty="0" smtClean="0"/>
              <a:t>,</a:t>
            </a:r>
            <a:r>
              <a:rPr lang="zh-CN" altLang="en-US" dirty="0" smtClean="0"/>
              <a:t>明确结构。</a:t>
            </a:r>
          </a:p>
          <a:p>
            <a:pPr>
              <a:lnSpc>
                <a:spcPct val="120000"/>
              </a:lnSpc>
            </a:pPr>
            <a:r>
              <a:rPr lang="zh-CN" altLang="en-US" dirty="0" smtClean="0"/>
              <a:t>游记中常用的是以作者的游踪为线索组成的纵式结构。阅读时</a:t>
            </a:r>
            <a:r>
              <a:rPr lang="en-US" dirty="0" smtClean="0"/>
              <a:t>,</a:t>
            </a:r>
            <a:r>
              <a:rPr lang="zh-CN" altLang="en-US" dirty="0" smtClean="0"/>
              <a:t>必须明确总分关系</a:t>
            </a:r>
            <a:r>
              <a:rPr lang="en-US" dirty="0" smtClean="0"/>
              <a:t>,</a:t>
            </a:r>
            <a:r>
              <a:rPr lang="zh-CN" altLang="en-US" dirty="0" smtClean="0"/>
              <a:t>哪些段落是总括全貌</a:t>
            </a:r>
            <a:r>
              <a:rPr lang="en-US" dirty="0" smtClean="0"/>
              <a:t>,</a:t>
            </a:r>
            <a:r>
              <a:rPr lang="zh-CN" altLang="en-US" dirty="0" smtClean="0"/>
              <a:t>哪些是具体描写的</a:t>
            </a:r>
            <a:r>
              <a:rPr lang="en-US" dirty="0" smtClean="0"/>
              <a:t>,</a:t>
            </a:r>
            <a:r>
              <a:rPr lang="zh-CN" altLang="en-US" dirty="0" smtClean="0"/>
              <a:t>依次写了哪些景物</a:t>
            </a:r>
            <a:r>
              <a:rPr lang="en-US" dirty="0" smtClean="0"/>
              <a:t>,</a:t>
            </a:r>
            <a:r>
              <a:rPr lang="zh-CN" altLang="en-US" dirty="0" smtClean="0"/>
              <a:t>各有什么特点</a:t>
            </a:r>
            <a:r>
              <a:rPr lang="en-US" dirty="0" smtClean="0"/>
              <a:t>;</a:t>
            </a:r>
            <a:r>
              <a:rPr lang="zh-CN" altLang="en-US" dirty="0" smtClean="0"/>
              <a:t>其次要明确作者的观察点</a:t>
            </a:r>
            <a:r>
              <a:rPr lang="en-US" dirty="0" smtClean="0"/>
              <a:t>,</a:t>
            </a:r>
            <a:r>
              <a:rPr lang="zh-CN" altLang="en-US" dirty="0" smtClean="0"/>
              <a:t>看他是如何运用移步换景法</a:t>
            </a:r>
            <a:r>
              <a:rPr lang="en-US" dirty="0" smtClean="0"/>
              <a:t>,</a:t>
            </a:r>
            <a:r>
              <a:rPr lang="zh-CN" altLang="en-US" dirty="0" smtClean="0"/>
              <a:t>使景物呈现变化</a:t>
            </a:r>
            <a:r>
              <a:rPr lang="en-US" dirty="0" smtClean="0"/>
              <a:t>,</a:t>
            </a:r>
            <a:r>
              <a:rPr lang="zh-CN" altLang="en-US" dirty="0" smtClean="0"/>
              <a:t>景与景之间衔接自然、有层次感的</a:t>
            </a:r>
            <a:r>
              <a:rPr lang="zh-CN" altLang="en-US" dirty="0" smtClean="0"/>
              <a:t>。</a:t>
            </a:r>
            <a:endParaRPr lang="zh-CN" alt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0"/>
          </p:nvPr>
        </p:nvSpPr>
        <p:spPr/>
        <p:txBody>
          <a:bodyPr/>
          <a:lstStyle/>
          <a:p>
            <a:pPr>
              <a:lnSpc>
                <a:spcPct val="130000"/>
              </a:lnSpc>
            </a:pPr>
            <a:r>
              <a:rPr lang="zh-CN" altLang="en-US" dirty="0" smtClean="0"/>
              <a:t>三、悟游感</a:t>
            </a:r>
            <a:r>
              <a:rPr lang="en-US" dirty="0" smtClean="0"/>
              <a:t>,</a:t>
            </a:r>
            <a:r>
              <a:rPr lang="zh-CN" altLang="en-US" dirty="0" smtClean="0"/>
              <a:t>体会感情。</a:t>
            </a:r>
          </a:p>
          <a:p>
            <a:pPr>
              <a:lnSpc>
                <a:spcPct val="130000"/>
              </a:lnSpc>
            </a:pPr>
            <a:r>
              <a:rPr lang="zh-CN" altLang="en-US" dirty="0" smtClean="0"/>
              <a:t>游记不仅仅是单纯的游历记录</a:t>
            </a:r>
            <a:r>
              <a:rPr lang="en-US" dirty="0" smtClean="0"/>
              <a:t>,</a:t>
            </a:r>
            <a:r>
              <a:rPr lang="zh-CN" altLang="en-US" dirty="0" smtClean="0"/>
              <a:t>其中融入了作者特定的审美理想和审美评价。游记中流露的情绪和感想</a:t>
            </a:r>
            <a:r>
              <a:rPr lang="en-US" dirty="0" smtClean="0"/>
              <a:t>,</a:t>
            </a:r>
            <a:r>
              <a:rPr lang="zh-CN" altLang="en-US" dirty="0" smtClean="0"/>
              <a:t>称为游感。要体悟游感</a:t>
            </a:r>
            <a:r>
              <a:rPr lang="en-US" dirty="0" smtClean="0"/>
              <a:t>,</a:t>
            </a:r>
            <a:r>
              <a:rPr lang="zh-CN" altLang="en-US" dirty="0" smtClean="0"/>
              <a:t>就必须透过游记描写的自然景观</a:t>
            </a:r>
            <a:r>
              <a:rPr lang="en-US" dirty="0" smtClean="0"/>
              <a:t>,</a:t>
            </a:r>
            <a:r>
              <a:rPr lang="zh-CN" altLang="en-US" dirty="0" smtClean="0"/>
              <a:t>揣摩和体会作者的感情</a:t>
            </a:r>
            <a:r>
              <a:rPr lang="en-US" dirty="0" smtClean="0"/>
              <a:t>,</a:t>
            </a:r>
            <a:r>
              <a:rPr lang="zh-CN" altLang="en-US" dirty="0" smtClean="0"/>
              <a:t>进而把握文章的主旨。</a:t>
            </a:r>
          </a:p>
          <a:p>
            <a:pPr>
              <a:lnSpc>
                <a:spcPct val="130000"/>
              </a:lnSpc>
            </a:pPr>
            <a:r>
              <a:rPr lang="zh-CN" altLang="en-US" dirty="0" smtClean="0"/>
              <a:t>四、品语言</a:t>
            </a:r>
            <a:r>
              <a:rPr lang="en-US" dirty="0" smtClean="0"/>
              <a:t>,</a:t>
            </a:r>
            <a:r>
              <a:rPr lang="zh-CN" altLang="en-US" dirty="0" smtClean="0"/>
              <a:t>借鉴写法。</a:t>
            </a:r>
          </a:p>
          <a:p>
            <a:pPr>
              <a:lnSpc>
                <a:spcPct val="130000"/>
              </a:lnSpc>
            </a:pPr>
            <a:r>
              <a:rPr lang="zh-CN" altLang="en-US" dirty="0" smtClean="0"/>
              <a:t>阅读游记</a:t>
            </a:r>
            <a:r>
              <a:rPr lang="en-US" dirty="0" smtClean="0"/>
              <a:t>,</a:t>
            </a:r>
            <a:r>
              <a:rPr lang="zh-CN" altLang="en-US" dirty="0" smtClean="0"/>
              <a:t>不仅要欣赏作者描绘的风光景物</a:t>
            </a:r>
            <a:r>
              <a:rPr lang="en-US" dirty="0" smtClean="0"/>
              <a:t>,</a:t>
            </a:r>
            <a:r>
              <a:rPr lang="zh-CN" altLang="en-US" dirty="0" smtClean="0"/>
              <a:t>还要明确作者描述时采用的方法</a:t>
            </a:r>
            <a:r>
              <a:rPr lang="en-US" dirty="0" smtClean="0"/>
              <a:t>,</a:t>
            </a:r>
            <a:r>
              <a:rPr lang="zh-CN" altLang="en-US" dirty="0" smtClean="0"/>
              <a:t>如比喻、拟人、夸张、排比、通感等修辞手法的运用。还有语言风格</a:t>
            </a:r>
            <a:r>
              <a:rPr lang="en-US" dirty="0" smtClean="0"/>
              <a:t>,</a:t>
            </a:r>
            <a:r>
              <a:rPr lang="zh-CN" altLang="en-US" dirty="0" smtClean="0"/>
              <a:t>或清新</a:t>
            </a:r>
            <a:r>
              <a:rPr lang="en-US" dirty="0" smtClean="0"/>
              <a:t>,</a:t>
            </a:r>
            <a:r>
              <a:rPr lang="zh-CN" altLang="en-US" dirty="0" smtClean="0"/>
              <a:t>或豪放</a:t>
            </a:r>
            <a:r>
              <a:rPr lang="en-US" dirty="0" smtClean="0"/>
              <a:t>,</a:t>
            </a:r>
            <a:r>
              <a:rPr lang="zh-CN" altLang="en-US" dirty="0" smtClean="0"/>
              <a:t>或婉丽</a:t>
            </a:r>
            <a:r>
              <a:rPr lang="en-US" dirty="0" smtClean="0"/>
              <a:t>,</a:t>
            </a:r>
            <a:r>
              <a:rPr lang="zh-CN" altLang="en-US" dirty="0" smtClean="0"/>
              <a:t>或隽永</a:t>
            </a:r>
            <a:r>
              <a:rPr lang="en-US" dirty="0" smtClean="0"/>
              <a:t>,</a:t>
            </a:r>
            <a:r>
              <a:rPr lang="zh-CN" altLang="en-US" dirty="0" smtClean="0"/>
              <a:t>等等</a:t>
            </a:r>
            <a:r>
              <a:rPr lang="en-US" dirty="0" smtClean="0"/>
              <a:t>,</a:t>
            </a:r>
            <a:r>
              <a:rPr lang="zh-CN" altLang="en-US" dirty="0" smtClean="0"/>
              <a:t>都要用心体会。</a:t>
            </a:r>
          </a:p>
          <a:p>
            <a:pPr>
              <a:lnSpc>
                <a:spcPct val="130000"/>
              </a:lnSpc>
            </a:pP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001452" cy="3714776"/>
          </a:xfrm>
        </p:spPr>
        <p:txBody>
          <a:bodyPr/>
          <a:lstStyle/>
          <a:p>
            <a:r>
              <a:rPr lang="zh-CN" altLang="en-US" dirty="0" smtClean="0"/>
              <a:t>同学们</a:t>
            </a:r>
            <a:r>
              <a:rPr lang="en-US" dirty="0" smtClean="0"/>
              <a:t>,</a:t>
            </a:r>
            <a:r>
              <a:rPr lang="zh-CN" altLang="en-US" dirty="0" smtClean="0"/>
              <a:t>通过上节课的阅读</a:t>
            </a:r>
            <a:r>
              <a:rPr lang="en-US" dirty="0" smtClean="0"/>
              <a:t>,</a:t>
            </a:r>
            <a:r>
              <a:rPr lang="zh-CN" altLang="en-US" dirty="0" smtClean="0"/>
              <a:t>我们不仅读出了作者笔下壶口瀑布的雄壮美</a:t>
            </a:r>
            <a:r>
              <a:rPr lang="en-US" dirty="0" smtClean="0"/>
              <a:t>,</a:t>
            </a:r>
            <a:r>
              <a:rPr lang="zh-CN" altLang="en-US" dirty="0" smtClean="0"/>
              <a:t>还读出了作者蕴含在文章中的情感</a:t>
            </a:r>
            <a:r>
              <a:rPr lang="en-US" dirty="0" smtClean="0"/>
              <a:t>,</a:t>
            </a:r>
            <a:r>
              <a:rPr lang="zh-CN" altLang="en-US" dirty="0" smtClean="0"/>
              <a:t>更读出了文章所蕴含的深刻哲理。</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7858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1.</a:t>
            </a:r>
            <a:r>
              <a:rPr lang="zh-CN" altLang="en-US" dirty="0" smtClean="0"/>
              <a:t>作者在文中不仅细致地描摹了壶口瀑布</a:t>
            </a:r>
            <a:r>
              <a:rPr lang="zh-CN" altLang="en-US" u="sng" dirty="0" smtClean="0"/>
              <a:t>　</a:t>
            </a:r>
            <a:r>
              <a:rPr lang="en-US" altLang="zh-CN" u="sng" dirty="0" smtClean="0"/>
              <a:t>		 </a:t>
            </a:r>
            <a:r>
              <a:rPr lang="zh-CN" altLang="en-US" u="sng" dirty="0" smtClean="0"/>
              <a:t>　</a:t>
            </a:r>
            <a:r>
              <a:rPr lang="zh-CN" altLang="en-US" dirty="0" smtClean="0"/>
              <a:t>的气势</a:t>
            </a:r>
            <a:r>
              <a:rPr lang="en-US" dirty="0" smtClean="0"/>
              <a:t>,</a:t>
            </a:r>
            <a:r>
              <a:rPr lang="zh-CN" altLang="en-US" dirty="0" smtClean="0"/>
              <a:t>还概括了黄河博大宽厚的性格</a:t>
            </a:r>
            <a:r>
              <a:rPr lang="en-US" dirty="0" smtClean="0"/>
              <a:t>,</a:t>
            </a:r>
            <a:r>
              <a:rPr lang="zh-CN" altLang="en-US" dirty="0" smtClean="0"/>
              <a:t>更由黄河的</a:t>
            </a:r>
            <a:r>
              <a:rPr lang="en-US" dirty="0" smtClean="0"/>
              <a:t>“</a:t>
            </a:r>
            <a:r>
              <a:rPr lang="zh-CN" altLang="en-US" dirty="0" smtClean="0"/>
              <a:t>挟而不服</a:t>
            </a:r>
            <a:r>
              <a:rPr lang="en-US" dirty="0" smtClean="0"/>
              <a:t>”“</a:t>
            </a:r>
            <a:r>
              <a:rPr lang="zh-CN" altLang="en-US" dirty="0" smtClean="0"/>
              <a:t>压而不弯</a:t>
            </a:r>
            <a:r>
              <a:rPr lang="en-US" dirty="0" smtClean="0"/>
              <a:t>”“</a:t>
            </a:r>
            <a:r>
              <a:rPr lang="zh-CN" altLang="en-US" dirty="0" smtClean="0"/>
              <a:t>勇往直前</a:t>
            </a:r>
            <a:r>
              <a:rPr lang="en-US" dirty="0" smtClean="0"/>
              <a:t>”</a:t>
            </a:r>
            <a:r>
              <a:rPr lang="zh-CN" altLang="en-US" dirty="0" smtClean="0"/>
              <a:t>很自然地想到了中华民族的精神</a:t>
            </a:r>
            <a:r>
              <a:rPr lang="en-US" dirty="0" smtClean="0"/>
              <a:t>,</a:t>
            </a:r>
            <a:r>
              <a:rPr lang="zh-CN" altLang="en-US" dirty="0" smtClean="0"/>
              <a:t>表达了作者对中华民族</a:t>
            </a:r>
            <a:r>
              <a:rPr lang="zh-CN" altLang="en-US" u="sng" dirty="0" smtClean="0"/>
              <a:t>　</a:t>
            </a:r>
            <a:r>
              <a:rPr lang="en-US" altLang="zh-CN" u="sng" dirty="0" smtClean="0"/>
              <a:t>					</a:t>
            </a:r>
            <a:r>
              <a:rPr lang="zh-CN" altLang="en-US" u="sng" dirty="0" smtClean="0"/>
              <a:t>　</a:t>
            </a:r>
            <a:r>
              <a:rPr lang="zh-CN" altLang="en-US" dirty="0" smtClean="0"/>
              <a:t>精神的由衷赞美。</a:t>
            </a:r>
            <a:endParaRPr lang="zh-CN" altLang="en-US" dirty="0"/>
          </a:p>
        </p:txBody>
      </p:sp>
      <p:sp>
        <p:nvSpPr>
          <p:cNvPr id="3" name="文本占位符 2"/>
          <p:cNvSpPr>
            <a:spLocks noGrp="1"/>
          </p:cNvSpPr>
          <p:nvPr>
            <p:ph type="body" sz="quarter" idx="11"/>
          </p:nvPr>
        </p:nvSpPr>
        <p:spPr>
          <a:xfrm>
            <a:off x="7024694" y="1000108"/>
            <a:ext cx="2952728" cy="571504"/>
          </a:xfrm>
        </p:spPr>
        <p:txBody>
          <a:bodyPr/>
          <a:lstStyle/>
          <a:p>
            <a:r>
              <a:rPr lang="zh-CN" altLang="en-US" dirty="0" smtClean="0"/>
              <a:t>磅礴、雄壮</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238084" y="2786058"/>
            <a:ext cx="5143536" cy="571504"/>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百折不挠、勇往直前</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2</a:t>
            </a:r>
            <a:r>
              <a:rPr lang="en-US" dirty="0" smtClean="0"/>
              <a:t>.</a:t>
            </a:r>
            <a:r>
              <a:rPr lang="zh-CN" altLang="en-US" dirty="0" smtClean="0"/>
              <a:t>雨季和旱季的壶口瀑布会有怎样的不同呢</a:t>
            </a:r>
            <a:r>
              <a:rPr lang="en-US" dirty="0" smtClean="0"/>
              <a:t>?</a:t>
            </a:r>
            <a:r>
              <a:rPr lang="zh-CN" altLang="en-US" dirty="0" smtClean="0"/>
              <a:t>认真阅读课文内容</a:t>
            </a:r>
            <a:r>
              <a:rPr lang="en-US" dirty="0" smtClean="0"/>
              <a:t>,</a:t>
            </a:r>
            <a:r>
              <a:rPr lang="zh-CN" altLang="en-US" dirty="0" smtClean="0"/>
              <a:t>填写表格。</a:t>
            </a:r>
            <a:endParaRPr lang="zh-CN" altLang="en-US" dirty="0"/>
          </a:p>
        </p:txBody>
      </p:sp>
      <p:sp>
        <p:nvSpPr>
          <p:cNvPr id="3" name="文本占位符 2"/>
          <p:cNvSpPr>
            <a:spLocks noGrp="1"/>
          </p:cNvSpPr>
          <p:nvPr>
            <p:ph type="body" sz="quarter" idx="11"/>
          </p:nvPr>
        </p:nvSpPr>
        <p:spPr>
          <a:xfrm>
            <a:off x="738150" y="3071810"/>
            <a:ext cx="2214578" cy="785818"/>
          </a:xfrm>
        </p:spPr>
        <p:txBody>
          <a:bodyPr/>
          <a:lstStyle/>
          <a:p>
            <a:pPr>
              <a:lnSpc>
                <a:spcPct val="100000"/>
              </a:lnSpc>
            </a:pPr>
            <a:r>
              <a:rPr lang="zh-CN" altLang="en-US" sz="2400" dirty="0" smtClean="0"/>
              <a:t>隐隐如雷</a:t>
            </a:r>
          </a:p>
          <a:p>
            <a:pPr>
              <a:lnSpc>
                <a:spcPct val="100000"/>
              </a:lnSpc>
            </a:pPr>
            <a:r>
              <a:rPr lang="zh-CN" altLang="en-US" sz="2400" dirty="0" smtClean="0"/>
              <a:t>震耳欲聋</a:t>
            </a:r>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graphicFrame>
        <p:nvGraphicFramePr>
          <p:cNvPr id="5" name="表格 4"/>
          <p:cNvGraphicFramePr>
            <a:graphicFrameLocks noGrp="1"/>
          </p:cNvGraphicFramePr>
          <p:nvPr/>
        </p:nvGraphicFramePr>
        <p:xfrm>
          <a:off x="881026" y="2428869"/>
          <a:ext cx="10429947" cy="3643337"/>
        </p:xfrm>
        <a:graphic>
          <a:graphicData uri="http://schemas.openxmlformats.org/drawingml/2006/table">
            <a:tbl>
              <a:tblPr/>
              <a:tblGrid>
                <a:gridCol w="389257"/>
                <a:gridCol w="2754015"/>
                <a:gridCol w="3857652"/>
                <a:gridCol w="3429023"/>
              </a:tblGrid>
              <a:tr h="500065">
                <a:tc>
                  <a:txBody>
                    <a:bodyPr/>
                    <a:lstStyle/>
                    <a:p>
                      <a:pPr algn="ctr">
                        <a:lnSpc>
                          <a:spcPct val="100000"/>
                        </a:lnSpc>
                        <a:spcAft>
                          <a:spcPts val="0"/>
                        </a:spcAft>
                      </a:pPr>
                      <a:endParaRPr lang="en-US" sz="2400" kern="100" dirty="0">
                        <a:solidFill>
                          <a:srgbClr val="00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声</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dirty="0">
                          <a:solidFill>
                            <a:srgbClr val="000000"/>
                          </a:solidFill>
                          <a:latin typeface="华文细黑" pitchFamily="2" charset="-122"/>
                          <a:ea typeface="华文细黑" pitchFamily="2" charset="-122"/>
                          <a:cs typeface="Times New Roman"/>
                        </a:rPr>
                        <a:t>势</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景</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4446">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雨</a:t>
                      </a:r>
                    </a:p>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季</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28826">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旱</a:t>
                      </a:r>
                    </a:p>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季</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文本占位符 2"/>
          <p:cNvSpPr txBox="1">
            <a:spLocks/>
          </p:cNvSpPr>
          <p:nvPr/>
        </p:nvSpPr>
        <p:spPr>
          <a:xfrm>
            <a:off x="4167174" y="2928934"/>
            <a:ext cx="3786214" cy="571504"/>
          </a:xfrm>
          <a:prstGeom prst="rect">
            <a:avLst/>
          </a:prstGeom>
        </p:spPr>
        <p:txBody>
          <a:bodyPr/>
          <a:lstStyle/>
          <a:p>
            <a:pPr lvl="0" fontAlgn="auto" hangingPunct="0">
              <a:spcBef>
                <a:spcPts val="0"/>
              </a:spcBef>
              <a:spcAft>
                <a:spcPts val="0"/>
              </a:spcAft>
            </a:pPr>
            <a:r>
              <a:rPr lang="zh-CN" altLang="en-US" sz="2400" dirty="0" smtClean="0">
                <a:solidFill>
                  <a:srgbClr val="FF0000"/>
                </a:solidFill>
                <a:latin typeface="华文细黑" pitchFamily="2" charset="-122"/>
                <a:ea typeface="华文细黑" pitchFamily="2" charset="-122"/>
              </a:rPr>
              <a:t>①“那沟已被灌得浪沫横溢</a:t>
            </a:r>
            <a:r>
              <a:rPr lang="en-US" altLang="zh-CN" sz="2400" dirty="0" smtClean="0">
                <a:solidFill>
                  <a:srgbClr val="FF0000"/>
                </a:solidFill>
                <a:latin typeface="华文细黑" pitchFamily="2" charset="-122"/>
                <a:ea typeface="华文细黑" pitchFamily="2" charset="-122"/>
              </a:rPr>
              <a:t>,</a:t>
            </a:r>
            <a:r>
              <a:rPr lang="zh-CN" altLang="en-US" sz="2400" dirty="0" smtClean="0">
                <a:solidFill>
                  <a:srgbClr val="FF0000"/>
                </a:solidFill>
                <a:latin typeface="华文细黑" pitchFamily="2" charset="-122"/>
                <a:ea typeface="华文细黑" pitchFamily="2" charset="-122"/>
              </a:rPr>
              <a:t>但上面的水还是一股劲地冲进去</a:t>
            </a:r>
            <a:r>
              <a:rPr lang="en-US" altLang="zh-CN" sz="2400" dirty="0" smtClean="0">
                <a:solidFill>
                  <a:srgbClr val="FF0000"/>
                </a:solidFill>
                <a:latin typeface="华文细黑" pitchFamily="2" charset="-122"/>
                <a:ea typeface="华文细黑" pitchFamily="2" charset="-122"/>
              </a:rPr>
              <a:t>,</a:t>
            </a:r>
            <a:r>
              <a:rPr lang="zh-CN" altLang="en-US" sz="2400" dirty="0" smtClean="0">
                <a:solidFill>
                  <a:srgbClr val="FF0000"/>
                </a:solidFill>
                <a:latin typeface="华文细黑" pitchFamily="2" charset="-122"/>
                <a:ea typeface="华文细黑" pitchFamily="2" charset="-122"/>
              </a:rPr>
              <a:t>冲进去</a:t>
            </a:r>
            <a:r>
              <a:rPr lang="en-US" altLang="zh-CN" sz="2400" dirty="0" smtClean="0">
                <a:solidFill>
                  <a:srgbClr val="FF0000"/>
                </a:solidFill>
                <a:latin typeface="华文细黑" pitchFamily="2" charset="-122"/>
                <a:ea typeface="华文细黑" pitchFamily="2" charset="-122"/>
              </a:rPr>
              <a:t>……”</a:t>
            </a:r>
            <a:endParaRPr lang="en-US" altLang="zh-CN" sz="2400" dirty="0" smtClean="0">
              <a:solidFill>
                <a:srgbClr val="FF0000"/>
              </a:solidFill>
              <a:latin typeface="华文细黑" pitchFamily="2" charset="-122"/>
              <a:ea typeface="华文细黑" pitchFamily="2" charset="-122"/>
            </a:endParaRPr>
          </a:p>
        </p:txBody>
      </p:sp>
      <p:sp>
        <p:nvSpPr>
          <p:cNvPr id="7" name="文本占位符 2"/>
          <p:cNvSpPr txBox="1">
            <a:spLocks/>
          </p:cNvSpPr>
          <p:nvPr/>
        </p:nvSpPr>
        <p:spPr>
          <a:xfrm>
            <a:off x="8882082" y="3071810"/>
            <a:ext cx="2071702" cy="571504"/>
          </a:xfrm>
          <a:prstGeom prst="rect">
            <a:avLst/>
          </a:prstGeom>
        </p:spPr>
        <p:txBody>
          <a:bodyPr/>
          <a:lstStyle/>
          <a:p>
            <a:pPr lvl="0" fontAlgn="auto" hangingPunct="0">
              <a:spcBef>
                <a:spcPts val="0"/>
              </a:spcBef>
              <a:spcAft>
                <a:spcPts val="0"/>
              </a:spcAft>
            </a:pPr>
            <a:r>
              <a:rPr lang="zh-CN" altLang="en-US" sz="2400" dirty="0" smtClean="0">
                <a:solidFill>
                  <a:srgbClr val="FF0000"/>
                </a:solidFill>
                <a:latin typeface="华文细黑" pitchFamily="2" charset="-122"/>
                <a:ea typeface="华文细黑" pitchFamily="2" charset="-122"/>
              </a:rPr>
              <a:t>水浸沟岸</a:t>
            </a:r>
          </a:p>
          <a:p>
            <a:pPr lvl="0" fontAlgn="auto" hangingPunct="0">
              <a:spcBef>
                <a:spcPts val="0"/>
              </a:spcBef>
              <a:spcAft>
                <a:spcPts val="0"/>
              </a:spcAft>
            </a:pPr>
            <a:r>
              <a:rPr lang="zh-CN" altLang="en-US" sz="2400" dirty="0" smtClean="0">
                <a:solidFill>
                  <a:srgbClr val="FF0000"/>
                </a:solidFill>
                <a:latin typeface="华文细黑" pitchFamily="2" charset="-122"/>
                <a:ea typeface="华文细黑" pitchFamily="2" charset="-122"/>
              </a:rPr>
              <a:t>雾罩乱石</a:t>
            </a:r>
          </a:p>
        </p:txBody>
      </p:sp>
      <p:sp>
        <p:nvSpPr>
          <p:cNvPr id="8" name="文本占位符 2"/>
          <p:cNvSpPr txBox="1">
            <a:spLocks/>
          </p:cNvSpPr>
          <p:nvPr/>
        </p:nvSpPr>
        <p:spPr>
          <a:xfrm>
            <a:off x="1238216" y="4286256"/>
            <a:ext cx="2928958" cy="571504"/>
          </a:xfrm>
          <a:prstGeom prst="rect">
            <a:avLst/>
          </a:prstGeom>
        </p:spPr>
        <p:txBody>
          <a:bodyPr/>
          <a:lstStyle/>
          <a:p>
            <a:pPr algn="ctr">
              <a:lnSpc>
                <a:spcPct val="100000"/>
              </a:lnSpc>
              <a:spcAft>
                <a:spcPts val="0"/>
              </a:spcAft>
            </a:pPr>
            <a:r>
              <a:rPr lang="en-US" sz="2400" kern="100" dirty="0" smtClean="0">
                <a:solidFill>
                  <a:srgbClr val="FF0000"/>
                </a:solidFill>
                <a:latin typeface="华文细黑" pitchFamily="2" charset="-122"/>
                <a:ea typeface="华文细黑" pitchFamily="2" charset="-122"/>
                <a:cs typeface="Times New Roman"/>
              </a:rPr>
              <a:t>②</a:t>
            </a:r>
            <a:r>
              <a:rPr lang="zh-CN" altLang="en-US" sz="2400" kern="100" dirty="0" smtClean="0">
                <a:solidFill>
                  <a:srgbClr val="FF0000"/>
                </a:solidFill>
                <a:latin typeface="华文细黑" pitchFamily="2" charset="-122"/>
                <a:ea typeface="华文细黑" pitchFamily="2" charset="-122"/>
                <a:cs typeface="Times New Roman"/>
              </a:rPr>
              <a:t>隆隆冲去轰然而下</a:t>
            </a:r>
          </a:p>
          <a:p>
            <a:pPr algn="ctr">
              <a:lnSpc>
                <a:spcPct val="100000"/>
              </a:lnSpc>
              <a:spcAft>
                <a:spcPts val="0"/>
              </a:spcAft>
            </a:pPr>
            <a:r>
              <a:rPr lang="zh-CN" altLang="en-US" sz="2400" kern="100" dirty="0" smtClean="0">
                <a:solidFill>
                  <a:srgbClr val="FF0000"/>
                </a:solidFill>
                <a:latin typeface="华文细黑" pitchFamily="2" charset="-122"/>
                <a:ea typeface="华文细黑" pitchFamily="2" charset="-122"/>
                <a:cs typeface="Times New Roman"/>
              </a:rPr>
              <a:t>汩汩如泉潺潺成溪</a:t>
            </a:r>
          </a:p>
          <a:p>
            <a:pPr algn="ctr">
              <a:lnSpc>
                <a:spcPct val="100000"/>
              </a:lnSpc>
              <a:spcAft>
                <a:spcPts val="0"/>
              </a:spcAft>
            </a:pPr>
            <a:r>
              <a:rPr lang="zh-CN" altLang="en-US" sz="2400" kern="100" dirty="0" smtClean="0">
                <a:solidFill>
                  <a:srgbClr val="FF0000"/>
                </a:solidFill>
                <a:latin typeface="华文细黑" pitchFamily="2" charset="-122"/>
                <a:ea typeface="华文细黑" pitchFamily="2" charset="-122"/>
                <a:cs typeface="Times New Roman"/>
              </a:rPr>
              <a:t>哀哀打旋如丝如缕</a:t>
            </a:r>
            <a:endParaRPr lang="zh-CN" altLang="en-US" sz="2400" kern="100" dirty="0">
              <a:solidFill>
                <a:srgbClr val="FF0000"/>
              </a:solidFill>
              <a:latin typeface="华文细黑" pitchFamily="2" charset="-122"/>
              <a:ea typeface="华文细黑" pitchFamily="2" charset="-122"/>
              <a:cs typeface="Times New Roman"/>
            </a:endParaRPr>
          </a:p>
        </p:txBody>
      </p:sp>
      <p:sp>
        <p:nvSpPr>
          <p:cNvPr id="9" name="文本占位符 2"/>
          <p:cNvSpPr txBox="1">
            <a:spLocks/>
          </p:cNvSpPr>
          <p:nvPr/>
        </p:nvSpPr>
        <p:spPr>
          <a:xfrm>
            <a:off x="4024298" y="4143380"/>
            <a:ext cx="3714776" cy="571504"/>
          </a:xfrm>
          <a:prstGeom prst="rect">
            <a:avLst/>
          </a:prstGeom>
        </p:spPr>
        <p:txBody>
          <a:bodyPr/>
          <a:lstStyle/>
          <a:p>
            <a:pPr lvl="0" fontAlgn="auto" hangingPunct="0">
              <a:spcBef>
                <a:spcPts val="0"/>
              </a:spcBef>
              <a:spcAft>
                <a:spcPts val="0"/>
              </a:spcAft>
            </a:pPr>
            <a:r>
              <a:rPr lang="zh-CN" altLang="en-US" sz="2400" dirty="0" smtClean="0">
                <a:solidFill>
                  <a:srgbClr val="FF0000"/>
                </a:solidFill>
                <a:latin typeface="华文细黑" pitchFamily="2" charset="-122"/>
                <a:ea typeface="华文细黑" pitchFamily="2" charset="-122"/>
              </a:rPr>
              <a:t>“其势如千军万马</a:t>
            </a:r>
            <a:r>
              <a:rPr lang="en-US" altLang="zh-CN" sz="2400" dirty="0" smtClean="0">
                <a:solidFill>
                  <a:srgbClr val="FF0000"/>
                </a:solidFill>
                <a:latin typeface="华文细黑" pitchFamily="2" charset="-122"/>
                <a:ea typeface="华文细黑" pitchFamily="2" charset="-122"/>
              </a:rPr>
              <a:t>,</a:t>
            </a:r>
            <a:r>
              <a:rPr lang="zh-CN" altLang="en-US" sz="2400" dirty="0" smtClean="0">
                <a:solidFill>
                  <a:srgbClr val="FF0000"/>
                </a:solidFill>
                <a:latin typeface="华文细黑" pitchFamily="2" charset="-122"/>
                <a:ea typeface="华文细黑" pitchFamily="2" charset="-122"/>
              </a:rPr>
              <a:t>互相挤着、撞着</a:t>
            </a:r>
            <a:r>
              <a:rPr lang="en-US" altLang="zh-CN" sz="2400" dirty="0" smtClean="0">
                <a:solidFill>
                  <a:srgbClr val="FF0000"/>
                </a:solidFill>
                <a:latin typeface="华文细黑" pitchFamily="2" charset="-122"/>
                <a:ea typeface="华文细黑" pitchFamily="2" charset="-122"/>
              </a:rPr>
              <a:t>,</a:t>
            </a:r>
            <a:r>
              <a:rPr lang="zh-CN" altLang="en-US" sz="2400" dirty="0" smtClean="0">
                <a:solidFill>
                  <a:srgbClr val="FF0000"/>
                </a:solidFill>
                <a:latin typeface="华文细黑" pitchFamily="2" charset="-122"/>
                <a:ea typeface="华文细黑" pitchFamily="2" charset="-122"/>
              </a:rPr>
              <a:t>推推搡搡</a:t>
            </a:r>
            <a:r>
              <a:rPr lang="en-US" altLang="zh-CN" sz="2400" dirty="0" smtClean="0">
                <a:solidFill>
                  <a:srgbClr val="FF0000"/>
                </a:solidFill>
                <a:latin typeface="华文细黑" pitchFamily="2" charset="-122"/>
                <a:ea typeface="华文细黑" pitchFamily="2" charset="-122"/>
              </a:rPr>
              <a:t>,</a:t>
            </a:r>
            <a:r>
              <a:rPr lang="zh-CN" altLang="en-US" sz="2400" dirty="0" smtClean="0">
                <a:solidFill>
                  <a:srgbClr val="FF0000"/>
                </a:solidFill>
                <a:latin typeface="华文细黑" pitchFamily="2" charset="-122"/>
                <a:ea typeface="华文细黑" pitchFamily="2" charset="-122"/>
              </a:rPr>
              <a:t>前呼后拥</a:t>
            </a:r>
            <a:r>
              <a:rPr lang="en-US" altLang="zh-CN" sz="2400" dirty="0" smtClean="0">
                <a:solidFill>
                  <a:srgbClr val="FF0000"/>
                </a:solidFill>
                <a:latin typeface="华文细黑" pitchFamily="2" charset="-122"/>
                <a:ea typeface="华文细黑" pitchFamily="2" charset="-122"/>
              </a:rPr>
              <a:t>,</a:t>
            </a:r>
            <a:r>
              <a:rPr lang="zh-CN" altLang="en-US" sz="2400" dirty="0" smtClean="0">
                <a:solidFill>
                  <a:srgbClr val="FF0000"/>
                </a:solidFill>
                <a:latin typeface="华文细黑" pitchFamily="2" charset="-122"/>
                <a:ea typeface="华文细黑" pitchFamily="2" charset="-122"/>
              </a:rPr>
              <a:t>撞向石壁</a:t>
            </a:r>
            <a:r>
              <a:rPr lang="en-US" altLang="zh-CN" sz="2400" dirty="0" smtClean="0">
                <a:solidFill>
                  <a:srgbClr val="FF0000"/>
                </a:solidFill>
                <a:latin typeface="华文细黑" pitchFamily="2" charset="-122"/>
                <a:ea typeface="华文细黑" pitchFamily="2" charset="-122"/>
              </a:rPr>
              <a:t>,</a:t>
            </a:r>
            <a:r>
              <a:rPr lang="zh-CN" altLang="en-US" sz="2400" dirty="0" smtClean="0">
                <a:solidFill>
                  <a:srgbClr val="FF0000"/>
                </a:solidFill>
                <a:latin typeface="华文细黑" pitchFamily="2" charset="-122"/>
                <a:ea typeface="华文细黑" pitchFamily="2" charset="-122"/>
              </a:rPr>
              <a:t>排排黄浪霎时碎成堆堆白雪”</a:t>
            </a:r>
          </a:p>
        </p:txBody>
      </p:sp>
      <p:sp>
        <p:nvSpPr>
          <p:cNvPr id="10" name="文本占位符 2"/>
          <p:cNvSpPr txBox="1">
            <a:spLocks/>
          </p:cNvSpPr>
          <p:nvPr/>
        </p:nvSpPr>
        <p:spPr>
          <a:xfrm>
            <a:off x="7739074" y="4071942"/>
            <a:ext cx="3643338" cy="571504"/>
          </a:xfrm>
          <a:prstGeom prst="rect">
            <a:avLst/>
          </a:prstGeom>
        </p:spPr>
        <p:txBody>
          <a:bodyPr/>
          <a:lstStyle/>
          <a:p>
            <a:pPr lvl="0" fontAlgn="auto" hangingPunct="0">
              <a:spcBef>
                <a:spcPts val="0"/>
              </a:spcBef>
              <a:spcAft>
                <a:spcPts val="0"/>
              </a:spcAft>
            </a:pPr>
            <a:r>
              <a:rPr lang="zh-CN" altLang="en-US" sz="2000" dirty="0" smtClean="0">
                <a:solidFill>
                  <a:srgbClr val="FF0000"/>
                </a:solidFill>
                <a:latin typeface="华文细黑" pitchFamily="2" charset="-122"/>
                <a:ea typeface="华文细黑" pitchFamily="2" charset="-122"/>
              </a:rPr>
              <a:t>“龙槽”深不可测</a:t>
            </a:r>
            <a:r>
              <a:rPr lang="en-US" altLang="zh-CN" sz="2000" dirty="0" smtClean="0">
                <a:solidFill>
                  <a:srgbClr val="FF0000"/>
                </a:solidFill>
                <a:latin typeface="华文细黑" pitchFamily="2" charset="-122"/>
                <a:ea typeface="华文细黑" pitchFamily="2" charset="-122"/>
              </a:rPr>
              <a:t>,</a:t>
            </a:r>
            <a:r>
              <a:rPr lang="zh-CN" altLang="en-US" sz="2000" dirty="0" smtClean="0">
                <a:solidFill>
                  <a:srgbClr val="FF0000"/>
                </a:solidFill>
                <a:latin typeface="华文细黑" pitchFamily="2" charset="-122"/>
                <a:ea typeface="华文细黑" pitchFamily="2" charset="-122"/>
              </a:rPr>
              <a:t>大水“向龙槽隆隆冲去”时“被跌得粉碎</a:t>
            </a:r>
            <a:r>
              <a:rPr lang="en-US" altLang="zh-CN" sz="2000" dirty="0" smtClean="0">
                <a:solidFill>
                  <a:srgbClr val="FF0000"/>
                </a:solidFill>
                <a:latin typeface="华文细黑" pitchFamily="2" charset="-122"/>
                <a:ea typeface="华文细黑" pitchFamily="2" charset="-122"/>
              </a:rPr>
              <a:t>,</a:t>
            </a:r>
            <a:r>
              <a:rPr lang="zh-CN" altLang="en-US" sz="2000" dirty="0" smtClean="0">
                <a:solidFill>
                  <a:srgbClr val="FF0000"/>
                </a:solidFill>
                <a:latin typeface="华文细黑" pitchFamily="2" charset="-122"/>
                <a:ea typeface="华文细黑" pitchFamily="2" charset="-122"/>
              </a:rPr>
              <a:t>碎成点</a:t>
            </a:r>
            <a:r>
              <a:rPr lang="en-US" altLang="zh-CN" sz="2000" dirty="0" smtClean="0">
                <a:solidFill>
                  <a:srgbClr val="FF0000"/>
                </a:solidFill>
                <a:latin typeface="华文细黑" pitchFamily="2" charset="-122"/>
                <a:ea typeface="华文细黑" pitchFamily="2" charset="-122"/>
              </a:rPr>
              <a:t>,</a:t>
            </a:r>
            <a:r>
              <a:rPr lang="zh-CN" altLang="en-US" sz="2000" dirty="0" smtClean="0">
                <a:solidFill>
                  <a:srgbClr val="FF0000"/>
                </a:solidFill>
                <a:latin typeface="华文细黑" pitchFamily="2" charset="-122"/>
                <a:ea typeface="华文细黑" pitchFamily="2" charset="-122"/>
              </a:rPr>
              <a:t>碎成雾”</a:t>
            </a:r>
            <a:r>
              <a:rPr lang="en-US" altLang="zh-CN" sz="2000" dirty="0" smtClean="0">
                <a:solidFill>
                  <a:srgbClr val="FF0000"/>
                </a:solidFill>
                <a:latin typeface="华文细黑" pitchFamily="2" charset="-122"/>
                <a:ea typeface="华文细黑" pitchFamily="2" charset="-122"/>
              </a:rPr>
              <a:t>,</a:t>
            </a:r>
            <a:r>
              <a:rPr lang="zh-CN" altLang="en-US" sz="2000" dirty="0" smtClean="0">
                <a:solidFill>
                  <a:srgbClr val="FF0000"/>
                </a:solidFill>
                <a:latin typeface="华文细黑" pitchFamily="2" charset="-122"/>
                <a:ea typeface="华文细黑" pitchFamily="2" charset="-122"/>
              </a:rPr>
              <a:t>大水“向两边涌去”时</a:t>
            </a:r>
            <a:r>
              <a:rPr lang="en-US" altLang="zh-CN" sz="2000" dirty="0" smtClean="0">
                <a:solidFill>
                  <a:srgbClr val="FF0000"/>
                </a:solidFill>
                <a:latin typeface="华文细黑" pitchFamily="2" charset="-122"/>
                <a:ea typeface="华文细黑" pitchFamily="2" charset="-122"/>
              </a:rPr>
              <a:t>,“</a:t>
            </a:r>
            <a:r>
              <a:rPr lang="zh-CN" altLang="en-US" sz="2000" dirty="0" smtClean="0">
                <a:solidFill>
                  <a:srgbClr val="FF0000"/>
                </a:solidFill>
                <a:latin typeface="华文细黑" pitchFamily="2" charset="-122"/>
                <a:ea typeface="华文细黑" pitchFamily="2" charset="-122"/>
              </a:rPr>
              <a:t>平平的</a:t>
            </a:r>
            <a:r>
              <a:rPr lang="en-US" altLang="zh-CN" sz="2000" dirty="0" smtClean="0">
                <a:solidFill>
                  <a:srgbClr val="FF0000"/>
                </a:solidFill>
                <a:latin typeface="华文细黑" pitchFamily="2" charset="-122"/>
                <a:ea typeface="华文细黑" pitchFamily="2" charset="-122"/>
              </a:rPr>
              <a:t>,</a:t>
            </a:r>
            <a:r>
              <a:rPr lang="zh-CN" altLang="en-US" sz="2000" dirty="0" smtClean="0">
                <a:solidFill>
                  <a:srgbClr val="FF0000"/>
                </a:solidFill>
                <a:latin typeface="华文细黑" pitchFamily="2" charset="-122"/>
                <a:ea typeface="华文细黑" pitchFamily="2" charset="-122"/>
              </a:rPr>
              <a:t>大大的</a:t>
            </a:r>
            <a:r>
              <a:rPr lang="en-US" altLang="zh-CN" sz="2000" dirty="0" smtClean="0">
                <a:solidFill>
                  <a:srgbClr val="FF0000"/>
                </a:solidFill>
                <a:latin typeface="华文细黑" pitchFamily="2" charset="-122"/>
                <a:ea typeface="华文细黑" pitchFamily="2" charset="-122"/>
              </a:rPr>
              <a:t>,</a:t>
            </a:r>
            <a:r>
              <a:rPr lang="zh-CN" altLang="en-US" sz="2000" dirty="0" smtClean="0">
                <a:solidFill>
                  <a:srgbClr val="FF0000"/>
                </a:solidFill>
                <a:latin typeface="华文细黑" pitchFamily="2" charset="-122"/>
                <a:ea typeface="华文细黑" pitchFamily="2" charset="-122"/>
              </a:rPr>
              <a:t>浑厚庄重如一卷飞毯从空抖落”</a:t>
            </a:r>
            <a:r>
              <a:rPr lang="en-US" altLang="zh-CN" sz="2000" dirty="0" smtClean="0">
                <a:solidFill>
                  <a:srgbClr val="FF0000"/>
                </a:solidFill>
                <a:latin typeface="华文细黑" pitchFamily="2" charset="-122"/>
                <a:ea typeface="华文细黑" pitchFamily="2" charset="-122"/>
              </a:rPr>
              <a:t>,“</a:t>
            </a:r>
            <a:r>
              <a:rPr lang="zh-CN" altLang="en-US" sz="2000" dirty="0" smtClean="0">
                <a:solidFill>
                  <a:srgbClr val="FF0000"/>
                </a:solidFill>
                <a:latin typeface="华文细黑" pitchFamily="2" charset="-122"/>
                <a:ea typeface="华文细黑" pitchFamily="2" charset="-122"/>
              </a:rPr>
              <a:t>如一卷钢板出轧”</a:t>
            </a: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blinds(horizontal)">
                                      <p:cBhvr>
                                        <p:cTn id="10" dur="500"/>
                                        <p:tgtEl>
                                          <p:spTgt spid="6">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animEffect transition="in" filter="blinds(horizontal)">
                                      <p:cBhvr>
                                        <p:cTn id="13" dur="500"/>
                                        <p:tgtEl>
                                          <p:spTgt spid="7">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Effect transition="in" filter="blinds(horizontal)">
                                      <p:cBhvr>
                                        <p:cTn id="16" dur="500"/>
                                        <p:tgtEl>
                                          <p:spTgt spid="7">
                                            <p:txEl>
                                              <p:pRg st="1" end="1"/>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blinds(horizontal)">
                                      <p:cBhvr>
                                        <p:cTn id="19" dur="500"/>
                                        <p:tgtEl>
                                          <p:spTgt spid="9">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blinds(horizontal)">
                                      <p:cBhvr>
                                        <p:cTn id="22" dur="500"/>
                                        <p:tgtEl>
                                          <p:spTgt spid="10">
                                            <p:txEl>
                                              <p:pRg st="0" end="0"/>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8">
                                            <p:txEl>
                                              <p:pRg st="0" end="0"/>
                                            </p:txEl>
                                          </p:spTgt>
                                        </p:tgtEl>
                                        <p:attrNameLst>
                                          <p:attrName>style.visibility</p:attrName>
                                        </p:attrNameLst>
                                      </p:cBhvr>
                                      <p:to>
                                        <p:strVal val="visible"/>
                                      </p:to>
                                    </p:set>
                                    <p:animEffect transition="in" filter="blinds(horizontal)">
                                      <p:cBhvr>
                                        <p:cTn id="25" dur="500"/>
                                        <p:tgtEl>
                                          <p:spTgt spid="8">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8">
                                            <p:txEl>
                                              <p:pRg st="1" end="1"/>
                                            </p:txEl>
                                          </p:spTgt>
                                        </p:tgtEl>
                                        <p:attrNameLst>
                                          <p:attrName>style.visibility</p:attrName>
                                        </p:attrNameLst>
                                      </p:cBhvr>
                                      <p:to>
                                        <p:strVal val="visible"/>
                                      </p:to>
                                    </p:set>
                                    <p:animEffect transition="in" filter="blinds(horizontal)">
                                      <p:cBhvr>
                                        <p:cTn id="28" dur="500"/>
                                        <p:tgtEl>
                                          <p:spTgt spid="8">
                                            <p:txEl>
                                              <p:pRg st="1" end="1"/>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8">
                                            <p:txEl>
                                              <p:pRg st="2" end="2"/>
                                            </p:txEl>
                                          </p:spTgt>
                                        </p:tgtEl>
                                        <p:attrNameLst>
                                          <p:attrName>style.visibility</p:attrName>
                                        </p:attrNameLst>
                                      </p:cBhvr>
                                      <p:to>
                                        <p:strVal val="visible"/>
                                      </p:to>
                                    </p:set>
                                    <p:animEffect transition="in" filter="blinds(horizontal)">
                                      <p:cBhvr>
                                        <p:cTn id="31" dur="500"/>
                                        <p:tgtEl>
                                          <p:spTgt spid="8">
                                            <p:txEl>
                                              <p:pRg st="2" end="2"/>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3">
                                            <p:txEl>
                                              <p:pRg st="1" end="1"/>
                                            </p:txEl>
                                          </p:spTgt>
                                        </p:tgtEl>
                                        <p:attrNameLst>
                                          <p:attrName>style.visibility</p:attrName>
                                        </p:attrNameLst>
                                      </p:cBhvr>
                                      <p:to>
                                        <p:strVal val="visible"/>
                                      </p:to>
                                    </p:set>
                                    <p:animEffect transition="in" filter="blinds(horizontal)">
                                      <p:cBhvr>
                                        <p:cTn id="34"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P spid="6" grpId="0" build="p"/>
      <p:bldP spid="7" grpId="0" build="p"/>
      <p:bldP spid="8" grpId="0" uiExpand="1" build="p"/>
      <p:bldP spid="9" grpId="0" build="p"/>
      <p:bldP spid="10"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3.</a:t>
            </a:r>
            <a:r>
              <a:rPr lang="zh-CN" altLang="en-US" dirty="0" smtClean="0"/>
              <a:t>请你讲一两个关于黄河的故事。</a:t>
            </a:r>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666712" y="1214422"/>
            <a:ext cx="10930014" cy="4214842"/>
          </a:xfrm>
        </p:spPr>
        <p:txBody>
          <a:bodyPr/>
          <a:lstStyle/>
          <a:p>
            <a:pPr algn="ctr">
              <a:lnSpc>
                <a:spcPct val="110000"/>
              </a:lnSpc>
            </a:pPr>
            <a:r>
              <a:rPr lang="zh-CN" altLang="en-US" dirty="0" smtClean="0"/>
              <a:t>望 洋 兴 叹</a:t>
            </a:r>
          </a:p>
          <a:p>
            <a:pPr>
              <a:lnSpc>
                <a:spcPct val="110000"/>
              </a:lnSpc>
            </a:pPr>
            <a:r>
              <a:rPr lang="zh-CN" altLang="en-US" dirty="0" smtClean="0"/>
              <a:t>相传很久以前</a:t>
            </a:r>
            <a:r>
              <a:rPr lang="en-US" dirty="0" smtClean="0"/>
              <a:t>,</a:t>
            </a:r>
            <a:r>
              <a:rPr lang="zh-CN" altLang="en-US" dirty="0" smtClean="0"/>
              <a:t>黄河里有一位河神</a:t>
            </a:r>
            <a:r>
              <a:rPr lang="en-US" dirty="0" smtClean="0"/>
              <a:t>,</a:t>
            </a:r>
            <a:r>
              <a:rPr lang="zh-CN" altLang="en-US" dirty="0" smtClean="0"/>
              <a:t>人称河伯。他站在黄河岸上</a:t>
            </a:r>
            <a:r>
              <a:rPr lang="en-US" dirty="0" smtClean="0"/>
              <a:t>,</a:t>
            </a:r>
            <a:r>
              <a:rPr lang="zh-CN" altLang="en-US" dirty="0" smtClean="0"/>
              <a:t>望着黄河水自西向东流</a:t>
            </a:r>
            <a:r>
              <a:rPr lang="en-US" dirty="0" smtClean="0"/>
              <a:t>,</a:t>
            </a:r>
            <a:r>
              <a:rPr lang="zh-CN" altLang="en-US" dirty="0" smtClean="0"/>
              <a:t>兴奋地说</a:t>
            </a:r>
            <a:r>
              <a:rPr lang="en-US" dirty="0" smtClean="0"/>
              <a:t>:“</a:t>
            </a:r>
            <a:r>
              <a:rPr lang="zh-CN" altLang="en-US" dirty="0" smtClean="0"/>
              <a:t>黄河真大呀</a:t>
            </a:r>
            <a:r>
              <a:rPr lang="en-US" dirty="0" smtClean="0"/>
              <a:t>,</a:t>
            </a:r>
            <a:r>
              <a:rPr lang="zh-CN" altLang="en-US" dirty="0" smtClean="0"/>
              <a:t>世上没有哪条河能和它相比</a:t>
            </a:r>
            <a:r>
              <a:rPr lang="en-US" dirty="0" smtClean="0"/>
              <a:t>,</a:t>
            </a:r>
            <a:r>
              <a:rPr lang="zh-CN" altLang="en-US" dirty="0" smtClean="0"/>
              <a:t>我就是最大的水神</a:t>
            </a:r>
            <a:r>
              <a:rPr lang="en-US" dirty="0" smtClean="0"/>
              <a:t>!” </a:t>
            </a:r>
            <a:r>
              <a:rPr lang="zh-CN" altLang="en-US" dirty="0" smtClean="0"/>
              <a:t>有人告诉他</a:t>
            </a:r>
            <a:r>
              <a:rPr lang="en-US" dirty="0" smtClean="0"/>
              <a:t>:“</a:t>
            </a:r>
            <a:r>
              <a:rPr lang="zh-CN" altLang="en-US" dirty="0" smtClean="0"/>
              <a:t>你的话不对</a:t>
            </a:r>
            <a:r>
              <a:rPr lang="en-US" dirty="0" smtClean="0"/>
              <a:t>,</a:t>
            </a:r>
            <a:r>
              <a:rPr lang="zh-CN" altLang="en-US" dirty="0" smtClean="0"/>
              <a:t>在黄河的东面有个地方叫北海</a:t>
            </a:r>
            <a:r>
              <a:rPr lang="en-US" dirty="0" smtClean="0"/>
              <a:t>,</a:t>
            </a:r>
            <a:r>
              <a:rPr lang="zh-CN" altLang="en-US" dirty="0" smtClean="0"/>
              <a:t>那才真叫大呢。</a:t>
            </a:r>
            <a:r>
              <a:rPr lang="en-US" dirty="0" smtClean="0"/>
              <a:t>”</a:t>
            </a:r>
            <a:r>
              <a:rPr lang="zh-CN" altLang="en-US" dirty="0" smtClean="0"/>
              <a:t>河伯说</a:t>
            </a:r>
            <a:r>
              <a:rPr lang="en-US" dirty="0" smtClean="0"/>
              <a:t>:“</a:t>
            </a:r>
            <a:r>
              <a:rPr lang="zh-CN" altLang="en-US" dirty="0" smtClean="0"/>
              <a:t>我不信</a:t>
            </a:r>
            <a:r>
              <a:rPr lang="en-US" dirty="0" smtClean="0"/>
              <a:t>,</a:t>
            </a:r>
            <a:r>
              <a:rPr lang="zh-CN" altLang="en-US" dirty="0" smtClean="0"/>
              <a:t>北海再大</a:t>
            </a:r>
            <a:r>
              <a:rPr lang="en-US" dirty="0" smtClean="0"/>
              <a:t>,</a:t>
            </a:r>
            <a:r>
              <a:rPr lang="zh-CN" altLang="en-US" dirty="0" smtClean="0"/>
              <a:t>能大得过黄河吗</a:t>
            </a:r>
            <a:r>
              <a:rPr lang="en-US" dirty="0" smtClean="0"/>
              <a:t>?”</a:t>
            </a:r>
            <a:r>
              <a:rPr lang="zh-CN" altLang="en-US" dirty="0" smtClean="0"/>
              <a:t>那人说</a:t>
            </a:r>
            <a:r>
              <a:rPr lang="en-US" dirty="0" smtClean="0"/>
              <a:t>:“</a:t>
            </a:r>
            <a:r>
              <a:rPr lang="zh-CN" altLang="en-US" dirty="0" smtClean="0"/>
              <a:t>别说一条黄河</a:t>
            </a:r>
            <a:r>
              <a:rPr lang="en-US" dirty="0" smtClean="0"/>
              <a:t>,</a:t>
            </a:r>
            <a:r>
              <a:rPr lang="zh-CN" altLang="en-US" dirty="0" smtClean="0"/>
              <a:t>就是几条黄河的水流进北海</a:t>
            </a:r>
            <a:r>
              <a:rPr lang="en-US" dirty="0" smtClean="0"/>
              <a:t>,</a:t>
            </a:r>
            <a:r>
              <a:rPr lang="zh-CN" altLang="en-US" dirty="0" smtClean="0"/>
              <a:t>也装不满它。</a:t>
            </a:r>
            <a:r>
              <a:rPr lang="en-US" dirty="0" smtClean="0"/>
              <a:t>”</a:t>
            </a:r>
            <a:r>
              <a:rPr lang="zh-CN" altLang="en-US" dirty="0" smtClean="0"/>
              <a:t>河伯始终不信。那人无可奈何</a:t>
            </a:r>
            <a:r>
              <a:rPr lang="en-US" dirty="0" smtClean="0"/>
              <a:t>,</a:t>
            </a:r>
            <a:r>
              <a:rPr lang="zh-CN" altLang="en-US" dirty="0" smtClean="0"/>
              <a:t>告诉他</a:t>
            </a:r>
            <a:r>
              <a:rPr lang="en-US" dirty="0" smtClean="0"/>
              <a:t>:“</a:t>
            </a:r>
            <a:r>
              <a:rPr lang="zh-CN" altLang="en-US" dirty="0" smtClean="0"/>
              <a:t>有机会你去看看北海</a:t>
            </a:r>
            <a:r>
              <a:rPr lang="en-US" dirty="0" smtClean="0"/>
              <a:t>,</a:t>
            </a:r>
            <a:r>
              <a:rPr lang="zh-CN" altLang="en-US" dirty="0" smtClean="0"/>
              <a:t>就明白我的话了。</a:t>
            </a:r>
            <a:r>
              <a:rPr lang="en-US" dirty="0" smtClean="0"/>
              <a:t>” </a:t>
            </a:r>
            <a:r>
              <a:rPr lang="zh-CN" altLang="en-US" dirty="0" smtClean="0"/>
              <a:t>河伯来到黄河的入海口</a:t>
            </a:r>
            <a:r>
              <a:rPr lang="en-US" dirty="0" smtClean="0"/>
              <a:t>,</a:t>
            </a:r>
            <a:r>
              <a:rPr lang="zh-CN" altLang="en-US" dirty="0" smtClean="0"/>
              <a:t>眼前一亮</a:t>
            </a:r>
            <a:r>
              <a:rPr lang="en-US" dirty="0" smtClean="0"/>
              <a:t>,</a:t>
            </a:r>
            <a:r>
              <a:rPr lang="zh-CN" altLang="en-US" dirty="0" smtClean="0"/>
              <a:t>海神微笑地欢迎他</a:t>
            </a:r>
            <a:r>
              <a:rPr lang="en-US" dirty="0" smtClean="0"/>
              <a:t>,</a:t>
            </a:r>
            <a:r>
              <a:rPr lang="zh-CN" altLang="en-US" dirty="0" smtClean="0"/>
              <a:t>河伯放眼望去</a:t>
            </a:r>
            <a:r>
              <a:rPr lang="en-US" dirty="0" smtClean="0"/>
              <a:t>,</a:t>
            </a:r>
            <a:r>
              <a:rPr lang="zh-CN" altLang="en-US" dirty="0" smtClean="0"/>
              <a:t>只见北海汪洋一片</a:t>
            </a:r>
            <a:r>
              <a:rPr lang="en-US" dirty="0" smtClean="0"/>
              <a:t>,</a:t>
            </a:r>
            <a:r>
              <a:rPr lang="zh-CN" altLang="en-US" dirty="0" smtClean="0"/>
              <a:t>无边无涯</a:t>
            </a:r>
            <a:r>
              <a:rPr lang="en-US" dirty="0" smtClean="0"/>
              <a:t>,</a:t>
            </a:r>
            <a:r>
              <a:rPr lang="zh-CN" altLang="en-US" dirty="0" smtClean="0"/>
              <a:t>他呆呆地看了一会儿</a:t>
            </a:r>
            <a:r>
              <a:rPr lang="en-US" dirty="0" smtClean="0"/>
              <a:t>,</a:t>
            </a:r>
            <a:r>
              <a:rPr lang="zh-CN" altLang="en-US" dirty="0" smtClean="0"/>
              <a:t>深有感触地对北海水神若说</a:t>
            </a:r>
            <a:r>
              <a:rPr lang="en-US" dirty="0" smtClean="0"/>
              <a:t>:“</a:t>
            </a:r>
            <a:r>
              <a:rPr lang="zh-CN" altLang="en-US" dirty="0" smtClean="0"/>
              <a:t>只懂得一些道理就以为谁都比不上自己</a:t>
            </a:r>
            <a:r>
              <a:rPr lang="en-US" dirty="0" smtClean="0"/>
              <a:t>,</a:t>
            </a:r>
            <a:r>
              <a:rPr lang="zh-CN" altLang="en-US" dirty="0" smtClean="0"/>
              <a:t>这话说的就是我呀。今天要不是我亲眼见到这北海</a:t>
            </a:r>
            <a:r>
              <a:rPr lang="en-US" dirty="0" smtClean="0"/>
              <a:t>,</a:t>
            </a:r>
            <a:r>
              <a:rPr lang="zh-CN" altLang="en-US" dirty="0" smtClean="0"/>
              <a:t>我还以为黄河之大天下无敌呢</a:t>
            </a:r>
            <a:r>
              <a:rPr lang="en-US" dirty="0" smtClean="0"/>
              <a:t>!</a:t>
            </a:r>
            <a:r>
              <a:rPr lang="zh-CN" altLang="en-US" dirty="0" smtClean="0"/>
              <a:t>那样</a:t>
            </a:r>
            <a:r>
              <a:rPr lang="en-US" dirty="0" smtClean="0"/>
              <a:t>,</a:t>
            </a:r>
            <a:r>
              <a:rPr lang="zh-CN" altLang="en-US" dirty="0" smtClean="0"/>
              <a:t>岂不被有见识的人永远笑话。</a:t>
            </a:r>
            <a:r>
              <a:rPr lang="en-US" dirty="0" smtClean="0"/>
              <a:t>”</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2889</TotalTime>
  <Words>2943</Words>
  <Application>Microsoft Office PowerPoint</Application>
  <PresentationFormat>自定义</PresentationFormat>
  <Paragraphs>112</Paragraphs>
  <Slides>29</Slides>
  <Notes>1</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622</cp:revision>
  <dcterms:created xsi:type="dcterms:W3CDTF">2017-02-11T06:33:00Z</dcterms:created>
  <dcterms:modified xsi:type="dcterms:W3CDTF">2019-12-28T09:39:26Z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