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1"/>
  </p:notesMasterIdLst>
  <p:handoutMasterIdLst>
    <p:handoutMasterId r:id="rId22"/>
  </p:handoutMasterIdLst>
  <p:sldIdLst>
    <p:sldId id="371" r:id="rId3"/>
    <p:sldId id="429" r:id="rId4"/>
    <p:sldId id="444" r:id="rId5"/>
    <p:sldId id="428" r:id="rId6"/>
    <p:sldId id="443" r:id="rId7"/>
    <p:sldId id="537" r:id="rId8"/>
    <p:sldId id="551" r:id="rId9"/>
    <p:sldId id="560" r:id="rId10"/>
    <p:sldId id="547" r:id="rId11"/>
    <p:sldId id="397" r:id="rId12"/>
    <p:sldId id="561" r:id="rId13"/>
    <p:sldId id="478" r:id="rId14"/>
    <p:sldId id="533" r:id="rId15"/>
    <p:sldId id="548" r:id="rId16"/>
    <p:sldId id="477" r:id="rId17"/>
    <p:sldId id="559" r:id="rId18"/>
    <p:sldId id="476" r:id="rId19"/>
    <p:sldId id="395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24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95868" y="3960690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/>
              <a:t>24.</a:t>
            </a:r>
            <a:r>
              <a:rPr lang="zh-CN" altLang="en-US" sz="3600" dirty="0" smtClean="0"/>
              <a:t>唐 诗 三 首</a:t>
            </a:r>
          </a:p>
          <a:p>
            <a:pPr algn="ctr"/>
            <a:r>
              <a:rPr lang="zh-CN" altLang="en-US" sz="3600" dirty="0" smtClean="0"/>
              <a:t>卖　炭　翁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品人物。</a:t>
            </a:r>
          </a:p>
          <a:p>
            <a:r>
              <a:rPr lang="zh-CN" altLang="en-US" dirty="0" smtClean="0"/>
              <a:t>在诗人笔下</a:t>
            </a:r>
            <a:r>
              <a:rPr lang="en-US" dirty="0" smtClean="0"/>
              <a:t>,</a:t>
            </a:r>
            <a:r>
              <a:rPr lang="zh-CN" altLang="en-US" dirty="0" smtClean="0"/>
              <a:t>卖炭翁是一个怎样的老人</a:t>
            </a:r>
            <a:r>
              <a:rPr lang="en-US" dirty="0" smtClean="0"/>
              <a:t>?</a:t>
            </a:r>
            <a:r>
              <a:rPr lang="zh-CN" altLang="en-US" dirty="0" smtClean="0"/>
              <a:t>请用诗中的一个词语回答。诗人是如何描写、表现老人的这一特点的</a:t>
            </a:r>
            <a:r>
              <a:rPr lang="en-US" dirty="0" smtClean="0"/>
              <a:t>?</a:t>
            </a:r>
            <a:r>
              <a:rPr lang="zh-CN" altLang="en-US" dirty="0" smtClean="0"/>
              <a:t>试在文中找到相关语句分析。</a:t>
            </a:r>
            <a:endParaRPr lang="en-US" altLang="zh-CN" dirty="0" smtClean="0"/>
          </a:p>
          <a:p>
            <a:r>
              <a:rPr lang="zh-CN" altLang="en-US" dirty="0" smtClean="0"/>
              <a:t>可以用这样的句式回答</a:t>
            </a:r>
            <a:r>
              <a:rPr lang="en-US" dirty="0" smtClean="0"/>
              <a:t>:</a:t>
            </a:r>
            <a:r>
              <a:rPr lang="zh-CN" altLang="en-US" dirty="0" smtClean="0"/>
              <a:t>我眼中的卖炭翁是</a:t>
            </a:r>
            <a:r>
              <a:rPr lang="zh-CN" altLang="en-US" u="sng" dirty="0" smtClean="0"/>
              <a:t>　　　　　　</a:t>
            </a:r>
            <a:r>
              <a:rPr lang="zh-CN" altLang="en-US" dirty="0" smtClean="0"/>
              <a:t>的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u="sng" dirty="0" smtClean="0"/>
              <a:t>　　　　　　</a:t>
            </a:r>
            <a:r>
              <a:rPr lang="en-US" dirty="0" smtClean="0"/>
              <a:t>”</a:t>
            </a:r>
            <a:r>
              <a:rPr lang="zh-CN" altLang="en-US" dirty="0" smtClean="0"/>
              <a:t>可以看出来。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可怜。</a:t>
            </a:r>
          </a:p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我眼中的卖炭翁是年老体弱、劳作艰苦的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满面尘灰烟火色</a:t>
            </a:r>
            <a:r>
              <a:rPr lang="en-US" dirty="0" smtClean="0"/>
              <a:t>,</a:t>
            </a:r>
            <a:r>
              <a:rPr lang="zh-CN" altLang="en-US" dirty="0" smtClean="0"/>
              <a:t>两鬓苍苍十指黑</a:t>
            </a:r>
            <a:r>
              <a:rPr lang="en-US" dirty="0" smtClean="0"/>
              <a:t>”</a:t>
            </a:r>
            <a:r>
              <a:rPr lang="zh-CN" altLang="en-US" dirty="0" smtClean="0"/>
              <a:t>可以看出来。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我眼中的卖炭翁是为贫苦生活所迫、困苦的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可怜身上衣正单</a:t>
            </a:r>
            <a:r>
              <a:rPr lang="en-US" dirty="0" smtClean="0"/>
              <a:t>,</a:t>
            </a:r>
            <a:r>
              <a:rPr lang="zh-CN" altLang="en-US" dirty="0" smtClean="0"/>
              <a:t>心忧炭贱愿天寒</a:t>
            </a:r>
            <a:r>
              <a:rPr lang="en-US" dirty="0" smtClean="0"/>
              <a:t>”</a:t>
            </a:r>
            <a:r>
              <a:rPr lang="zh-CN" altLang="en-US" dirty="0" smtClean="0"/>
              <a:t>可以看出来。</a:t>
            </a:r>
          </a:p>
          <a:p>
            <a:r>
              <a:rPr lang="zh-CN" altLang="en-US" dirty="0" smtClean="0"/>
              <a:t>示例三</a:t>
            </a:r>
            <a:r>
              <a:rPr lang="en-US" dirty="0" smtClean="0"/>
              <a:t>:</a:t>
            </a:r>
            <a:r>
              <a:rPr lang="zh-CN" altLang="en-US" dirty="0" smtClean="0"/>
              <a:t>我眼中的卖炭翁是生活困苦的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夜来城外一尺雪</a:t>
            </a:r>
            <a:r>
              <a:rPr lang="en-US" dirty="0" smtClean="0"/>
              <a:t>,</a:t>
            </a:r>
            <a:r>
              <a:rPr lang="zh-CN" altLang="en-US" dirty="0" smtClean="0"/>
              <a:t>晓驾炭车辗冰辙。牛困人饥日已高</a:t>
            </a:r>
            <a:r>
              <a:rPr lang="en-US" dirty="0" smtClean="0"/>
              <a:t>,</a:t>
            </a:r>
            <a:r>
              <a:rPr lang="zh-CN" altLang="en-US" dirty="0" smtClean="0"/>
              <a:t>市南门外泥中歇</a:t>
            </a:r>
            <a:r>
              <a:rPr lang="en-US" dirty="0" smtClean="0"/>
              <a:t>”</a:t>
            </a:r>
            <a:r>
              <a:rPr lang="zh-CN" altLang="en-US" dirty="0" smtClean="0"/>
              <a:t>可以看出来。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悟写法。</a:t>
            </a:r>
          </a:p>
          <a:p>
            <a:r>
              <a:rPr lang="zh-CN" altLang="en-US" dirty="0" smtClean="0"/>
              <a:t>除卖炭翁外</a:t>
            </a:r>
            <a:r>
              <a:rPr lang="en-US" dirty="0" smtClean="0"/>
              <a:t>,</a:t>
            </a:r>
            <a:r>
              <a:rPr lang="zh-CN" altLang="en-US" dirty="0" smtClean="0"/>
              <a:t>文中还写了哪些人物</a:t>
            </a:r>
            <a:r>
              <a:rPr lang="en-US" dirty="0" smtClean="0"/>
              <a:t>?</a:t>
            </a:r>
            <a:r>
              <a:rPr lang="zh-CN" altLang="en-US" dirty="0" smtClean="0"/>
              <a:t>他们有什么表现</a:t>
            </a:r>
            <a:r>
              <a:rPr lang="en-US" dirty="0" smtClean="0"/>
              <a:t>?</a:t>
            </a:r>
            <a:r>
              <a:rPr lang="zh-CN" altLang="en-US" dirty="0" smtClean="0"/>
              <a:t>为什么要写这些人</a:t>
            </a:r>
            <a:r>
              <a:rPr lang="en-US" dirty="0" smtClean="0"/>
              <a:t>?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2928934"/>
            <a:ext cx="11072890" cy="500066"/>
          </a:xfrm>
        </p:spPr>
        <p:txBody>
          <a:bodyPr/>
          <a:lstStyle/>
          <a:p>
            <a:r>
              <a:rPr lang="zh-CN" altLang="en-US" dirty="0" smtClean="0"/>
              <a:t>黄衣使者白衫儿。</a:t>
            </a:r>
          </a:p>
          <a:p>
            <a:r>
              <a:rPr lang="zh-CN" altLang="en-US" dirty="0" smtClean="0"/>
              <a:t>表现</a:t>
            </a:r>
            <a:r>
              <a:rPr lang="en-US" dirty="0" smtClean="0"/>
              <a:t>:“</a:t>
            </a:r>
            <a:r>
              <a:rPr lang="zh-CN" altLang="en-US" dirty="0" smtClean="0"/>
              <a:t>手把文书口称敕</a:t>
            </a:r>
            <a:r>
              <a:rPr lang="en-US" dirty="0" smtClean="0"/>
              <a:t>,</a:t>
            </a:r>
            <a:r>
              <a:rPr lang="zh-CN" altLang="en-US" dirty="0" smtClean="0"/>
              <a:t>回车叱牛牵向北。</a:t>
            </a:r>
            <a:r>
              <a:rPr lang="en-US" dirty="0" smtClean="0"/>
              <a:t>”</a:t>
            </a:r>
            <a:r>
              <a:rPr lang="zh-CN" altLang="en-US" dirty="0" smtClean="0"/>
              <a:t>形象地写出了他们仗势凌人、以强凌弱、蛮横无理的强盗行径。</a:t>
            </a:r>
          </a:p>
          <a:p>
            <a:r>
              <a:rPr lang="zh-CN" altLang="en-US" dirty="0" smtClean="0"/>
              <a:t>作用</a:t>
            </a:r>
            <a:r>
              <a:rPr lang="en-US" dirty="0" smtClean="0"/>
              <a:t>:</a:t>
            </a:r>
            <a:r>
              <a:rPr lang="zh-CN" altLang="en-US" dirty="0" smtClean="0"/>
              <a:t>揭露了宫市掠夺的残酷</a:t>
            </a:r>
            <a:r>
              <a:rPr lang="en-US" dirty="0" smtClean="0"/>
              <a:t>,</a:t>
            </a:r>
            <a:r>
              <a:rPr lang="zh-CN" altLang="en-US" dirty="0" smtClean="0"/>
              <a:t>劳动人民生活的艰难不幸以及宫市的弊端带给劳动人民的不幸</a:t>
            </a:r>
            <a:r>
              <a:rPr lang="en-US" dirty="0" smtClean="0"/>
              <a:t>,</a:t>
            </a:r>
            <a:r>
              <a:rPr lang="zh-CN" altLang="en-US" dirty="0" smtClean="0"/>
              <a:t>同时也表现了对下层劳动人民的深切同情。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找对比。</a:t>
            </a:r>
          </a:p>
          <a:p>
            <a:r>
              <a:rPr lang="zh-CN" altLang="en-US" dirty="0" smtClean="0"/>
              <a:t>本文多处运用了对比</a:t>
            </a:r>
            <a:r>
              <a:rPr lang="en-US" dirty="0" smtClean="0"/>
              <a:t>,</a:t>
            </a:r>
            <a:r>
              <a:rPr lang="zh-CN" altLang="en-US" dirty="0" smtClean="0"/>
              <a:t>请你找出来并体会其作用。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357430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将</a:t>
            </a:r>
            <a:r>
              <a:rPr lang="en-US" dirty="0" smtClean="0"/>
              <a:t>“</a:t>
            </a:r>
            <a:r>
              <a:rPr lang="zh-CN" altLang="en-US" dirty="0" smtClean="0"/>
              <a:t>一车炭</a:t>
            </a:r>
            <a:r>
              <a:rPr lang="en-US" dirty="0" smtClean="0"/>
              <a:t>,</a:t>
            </a:r>
            <a:r>
              <a:rPr lang="zh-CN" altLang="en-US" dirty="0" smtClean="0"/>
              <a:t>千余斤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半匹红纱一丈绫</a:t>
            </a:r>
            <a:r>
              <a:rPr lang="en-US" dirty="0" smtClean="0"/>
              <a:t>”</a:t>
            </a:r>
            <a:r>
              <a:rPr lang="zh-CN" altLang="en-US" dirty="0" smtClean="0"/>
              <a:t>进行对比</a:t>
            </a:r>
            <a:r>
              <a:rPr lang="en-US" dirty="0" smtClean="0"/>
              <a:t>,</a:t>
            </a:r>
            <a:r>
              <a:rPr lang="zh-CN" altLang="en-US" dirty="0" smtClean="0"/>
              <a:t>写出了宫市掠夺的残酷。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将</a:t>
            </a:r>
            <a:r>
              <a:rPr lang="en-US" dirty="0" smtClean="0"/>
              <a:t>“</a:t>
            </a:r>
            <a:r>
              <a:rPr lang="zh-CN" altLang="en-US" dirty="0" smtClean="0"/>
              <a:t>牛困人饥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翩翩两骑</a:t>
            </a:r>
            <a:r>
              <a:rPr lang="en-US" dirty="0" smtClean="0"/>
              <a:t>”</a:t>
            </a:r>
            <a:r>
              <a:rPr lang="zh-CN" altLang="en-US" dirty="0" smtClean="0"/>
              <a:t>进行对比</a:t>
            </a:r>
            <a:r>
              <a:rPr lang="en-US" dirty="0" smtClean="0"/>
              <a:t>,</a:t>
            </a:r>
            <a:r>
              <a:rPr lang="zh-CN" altLang="en-US" dirty="0" smtClean="0"/>
              <a:t>反衬出劳动者与统治者境遇的悬殊。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将</a:t>
            </a:r>
            <a:r>
              <a:rPr lang="en-US" dirty="0" smtClean="0"/>
              <a:t>“</a:t>
            </a:r>
            <a:r>
              <a:rPr lang="zh-CN" altLang="en-US" dirty="0" smtClean="0"/>
              <a:t>衣正单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愿天寒</a:t>
            </a:r>
            <a:r>
              <a:rPr lang="en-US" dirty="0" smtClean="0"/>
              <a:t>”</a:t>
            </a:r>
            <a:r>
              <a:rPr lang="zh-CN" altLang="en-US" dirty="0" smtClean="0"/>
              <a:t>进行对比</a:t>
            </a:r>
            <a:r>
              <a:rPr lang="en-US" dirty="0" smtClean="0"/>
              <a:t>,</a:t>
            </a:r>
            <a:r>
              <a:rPr lang="zh-CN" altLang="en-US" dirty="0" smtClean="0"/>
              <a:t>写出了卖炭翁买衣食的迫切心情。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谈感受。</a:t>
            </a:r>
          </a:p>
          <a:p>
            <a:r>
              <a:rPr lang="zh-CN" altLang="en-US" dirty="0" smtClean="0"/>
              <a:t>读了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卖炭翁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联系现在的幸福生活</a:t>
            </a:r>
            <a:r>
              <a:rPr lang="en-US" dirty="0" smtClean="0"/>
              <a:t>,</a:t>
            </a:r>
            <a:r>
              <a:rPr lang="zh-CN" altLang="en-US" dirty="0" smtClean="0"/>
              <a:t>你有什么感想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500306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诗中卖炭翁的命运是悲惨的</a:t>
            </a:r>
            <a:r>
              <a:rPr lang="en-US" dirty="0" smtClean="0"/>
              <a:t>,</a:t>
            </a:r>
            <a:r>
              <a:rPr lang="zh-CN" altLang="en-US" dirty="0" smtClean="0"/>
              <a:t>这是由他所处的社会决定的。而我们</a:t>
            </a:r>
            <a:r>
              <a:rPr lang="en-US" dirty="0" smtClean="0"/>
              <a:t>,</a:t>
            </a:r>
            <a:r>
              <a:rPr lang="zh-CN" altLang="en-US" dirty="0" smtClean="0"/>
              <a:t>坐在这宽敞明亮的教室里学习</a:t>
            </a:r>
            <a:r>
              <a:rPr lang="en-US" dirty="0" smtClean="0"/>
              <a:t>,</a:t>
            </a:r>
            <a:r>
              <a:rPr lang="zh-CN" altLang="en-US" dirty="0" smtClean="0"/>
              <a:t>不用担心自己的衣食住行</a:t>
            </a:r>
            <a:r>
              <a:rPr lang="en-US" dirty="0" smtClean="0"/>
              <a:t>,</a:t>
            </a:r>
            <a:r>
              <a:rPr lang="zh-CN" altLang="en-US" dirty="0" smtClean="0"/>
              <a:t>是因为我们赶上了好时候</a:t>
            </a:r>
            <a:r>
              <a:rPr lang="en-US" dirty="0" smtClean="0"/>
              <a:t>,</a:t>
            </a:r>
            <a:r>
              <a:rPr lang="zh-CN" altLang="en-US" dirty="0" smtClean="0"/>
              <a:t>长在新社会</a:t>
            </a:r>
            <a:r>
              <a:rPr lang="en-US" dirty="0" smtClean="0"/>
              <a:t>,</a:t>
            </a:r>
            <a:r>
              <a:rPr lang="zh-CN" altLang="en-US" dirty="0" smtClean="0"/>
              <a:t>所以我们要更加珍惜今天来之不易的生活</a:t>
            </a:r>
            <a:r>
              <a:rPr lang="en-US" dirty="0" smtClean="0"/>
              <a:t>,</a:t>
            </a:r>
            <a:r>
              <a:rPr lang="zh-CN" altLang="en-US" dirty="0" smtClean="0"/>
              <a:t>长大以后为建设祖国发挥自己的作用</a:t>
            </a:r>
            <a:r>
              <a:rPr lang="en-US" dirty="0" smtClean="0"/>
              <a:t>,</a:t>
            </a:r>
            <a:r>
              <a:rPr lang="zh-CN" altLang="en-US" dirty="0" smtClean="0"/>
              <a:t>做一个对社会有用的人。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从终南山到长安</a:t>
            </a:r>
            <a:r>
              <a:rPr lang="en-US" dirty="0" smtClean="0"/>
              <a:t>,</a:t>
            </a:r>
            <a:r>
              <a:rPr lang="zh-CN" altLang="en-US" dirty="0" smtClean="0"/>
              <a:t>路途遥远难行</a:t>
            </a:r>
            <a:r>
              <a:rPr lang="en-US" dirty="0" smtClean="0"/>
              <a:t>,</a:t>
            </a:r>
            <a:r>
              <a:rPr lang="zh-CN" altLang="en-US" dirty="0" smtClean="0"/>
              <a:t>当卖炭翁</a:t>
            </a:r>
            <a:r>
              <a:rPr lang="en-US" dirty="0" smtClean="0"/>
              <a:t>“</a:t>
            </a:r>
            <a:r>
              <a:rPr lang="zh-CN" altLang="en-US" dirty="0" smtClean="0"/>
              <a:t>市南门外泥中歇</a:t>
            </a:r>
            <a:r>
              <a:rPr lang="en-US" dirty="0" smtClean="0"/>
              <a:t>”</a:t>
            </a:r>
            <a:r>
              <a:rPr lang="zh-CN" altLang="en-US" dirty="0" smtClean="0"/>
              <a:t>的时候</a:t>
            </a:r>
            <a:r>
              <a:rPr lang="en-US" dirty="0" smtClean="0"/>
              <a:t>,</a:t>
            </a:r>
            <a:r>
              <a:rPr lang="zh-CN" altLang="en-US" dirty="0" smtClean="0"/>
              <a:t>已经是</a:t>
            </a:r>
            <a:r>
              <a:rPr lang="en-US" dirty="0" smtClean="0"/>
              <a:t>“</a:t>
            </a:r>
            <a:r>
              <a:rPr lang="zh-CN" altLang="en-US" dirty="0" smtClean="0"/>
              <a:t>牛困人饥</a:t>
            </a:r>
            <a:r>
              <a:rPr lang="en-US" dirty="0" smtClean="0"/>
              <a:t>”;</a:t>
            </a:r>
            <a:r>
              <a:rPr lang="zh-CN" altLang="en-US" dirty="0" smtClean="0"/>
              <a:t>如今又要</a:t>
            </a:r>
            <a:r>
              <a:rPr lang="en-US" dirty="0" smtClean="0"/>
              <a:t>“</a:t>
            </a:r>
            <a:r>
              <a:rPr lang="zh-CN" altLang="en-US" dirty="0" smtClean="0"/>
              <a:t>回车叱牛牵向北</a:t>
            </a:r>
            <a:r>
              <a:rPr lang="en-US" dirty="0" smtClean="0"/>
              <a:t>”,</a:t>
            </a:r>
            <a:r>
              <a:rPr lang="zh-CN" altLang="en-US" dirty="0" smtClean="0"/>
              <a:t>把炭送进皇宫。当卖炭翁饿着肚子走回终南山时</a:t>
            </a:r>
            <a:r>
              <a:rPr lang="en-US" dirty="0" smtClean="0"/>
              <a:t>,</a:t>
            </a:r>
            <a:r>
              <a:rPr lang="zh-CN" altLang="en-US" dirty="0" smtClean="0"/>
              <a:t>又会想些什么呢</a:t>
            </a:r>
            <a:r>
              <a:rPr lang="en-US" dirty="0" smtClean="0"/>
              <a:t>?</a:t>
            </a:r>
            <a:r>
              <a:rPr lang="zh-CN" altLang="en-US" dirty="0" smtClean="0"/>
              <a:t>他往后的日子</a:t>
            </a:r>
            <a:r>
              <a:rPr lang="en-US" dirty="0" smtClean="0"/>
              <a:t>,</a:t>
            </a:r>
            <a:r>
              <a:rPr lang="zh-CN" altLang="en-US" dirty="0" smtClean="0"/>
              <a:t>又将怎么过呢</a:t>
            </a:r>
            <a:r>
              <a:rPr lang="en-US" dirty="0" smtClean="0"/>
              <a:t>?</a:t>
            </a:r>
            <a:r>
              <a:rPr lang="zh-CN" altLang="en-US" dirty="0" smtClean="0"/>
              <a:t>展开想象的翅膀</a:t>
            </a:r>
            <a:r>
              <a:rPr lang="en-US" dirty="0" smtClean="0"/>
              <a:t>,</a:t>
            </a:r>
            <a:r>
              <a:rPr lang="zh-CN" altLang="en-US" dirty="0" smtClean="0"/>
              <a:t>将他的所思所想写下来。</a:t>
            </a:r>
            <a:endParaRPr lang="zh-CN" altLang="en-US" dirty="0"/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1023902" y="4572008"/>
            <a:ext cx="10429948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想象要符合时代背景和人物特点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合理即可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81158" y="2571744"/>
            <a:ext cx="6702155" cy="3214710"/>
            <a:chOff x="2952727" y="-285776"/>
            <a:chExt cx="6702155" cy="3214710"/>
          </a:xfrm>
        </p:grpSpPr>
        <p:pic>
          <p:nvPicPr>
            <p:cNvPr id="30" name="17CZDXAYWSJ7X6T4.eps" descr="id:214750037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952727" y="-285776"/>
              <a:ext cx="6702155" cy="3214710"/>
            </a:xfrm>
            <a:prstGeom prst="rect">
              <a:avLst/>
            </a:prstGeom>
          </p:spPr>
        </p:pic>
        <p:sp>
          <p:nvSpPr>
            <p:cNvPr id="32" name="矩形 31"/>
            <p:cNvSpPr/>
            <p:nvPr/>
          </p:nvSpPr>
          <p:spPr>
            <a:xfrm>
              <a:off x="5810248" y="285728"/>
              <a:ext cx="128588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8239140" y="2571744"/>
              <a:ext cx="128588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667240" y="2928934"/>
            <a:ext cx="1571636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矛盾反常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背诵全文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7167570" y="5214974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强烈反差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积累文言词汇</a:t>
            </a:r>
            <a:r>
              <a:rPr lang="en-US" dirty="0" smtClean="0"/>
              <a:t>,</a:t>
            </a:r>
            <a:r>
              <a:rPr lang="zh-CN" altLang="en-US" dirty="0" smtClean="0"/>
              <a:t>疏通文意</a:t>
            </a:r>
            <a:r>
              <a:rPr lang="en-US" dirty="0" smtClean="0"/>
              <a:t>,</a:t>
            </a:r>
            <a:r>
              <a:rPr lang="zh-CN" altLang="en-US" dirty="0" smtClean="0"/>
              <a:t>熟读成诵。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学习通过人物描写和对比来突出中心的写法。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感受诗人对劳动人民的同情和对宫市的憎恶。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4643446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学习通过人物描写和对比来突出中心的写法。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感受诗人对劳动人民的同情和对宫市的憎恶。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93001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讽喻诗分类及诗例</a:t>
            </a:r>
          </a:p>
          <a:p>
            <a:r>
              <a:rPr lang="zh-CN" altLang="en-US" dirty="0" smtClean="0"/>
              <a:t>讽喻诗从内容上可分为两种</a:t>
            </a:r>
            <a:r>
              <a:rPr lang="en-US" dirty="0" smtClean="0"/>
              <a:t>:(</a:t>
            </a:r>
            <a:r>
              <a:rPr lang="zh-CN" altLang="en-US" dirty="0" smtClean="0"/>
              <a:t>一</a:t>
            </a:r>
            <a:r>
              <a:rPr lang="en-US" dirty="0" smtClean="0"/>
              <a:t>)</a:t>
            </a:r>
            <a:r>
              <a:rPr lang="zh-CN" altLang="en-US" dirty="0" smtClean="0"/>
              <a:t>反映国事民生</a:t>
            </a:r>
            <a:r>
              <a:rPr lang="en-US" dirty="0" smtClean="0"/>
              <a:t>,</a:t>
            </a:r>
            <a:r>
              <a:rPr lang="zh-CN" altLang="en-US" dirty="0" smtClean="0"/>
              <a:t>政治上的美刺作用</a:t>
            </a:r>
            <a:r>
              <a:rPr lang="en-US" dirty="0" smtClean="0"/>
              <a:t>,</a:t>
            </a:r>
            <a:r>
              <a:rPr lang="zh-CN" altLang="en-US" dirty="0" smtClean="0"/>
              <a:t>符合儒家的比兴传统</a:t>
            </a:r>
            <a:r>
              <a:rPr lang="en-US" dirty="0" smtClean="0"/>
              <a:t>,</a:t>
            </a:r>
            <a:r>
              <a:rPr lang="zh-CN" altLang="en-US" dirty="0" smtClean="0"/>
              <a:t>能够</a:t>
            </a:r>
            <a:r>
              <a:rPr lang="en-US" dirty="0" smtClean="0"/>
              <a:t>“</a:t>
            </a:r>
            <a:r>
              <a:rPr lang="zh-CN" altLang="en-US" dirty="0" smtClean="0"/>
              <a:t>为民请命</a:t>
            </a:r>
            <a:r>
              <a:rPr lang="en-US" dirty="0" smtClean="0"/>
              <a:t>”</a:t>
            </a:r>
            <a:r>
              <a:rPr lang="zh-CN" altLang="en-US" dirty="0" smtClean="0"/>
              <a:t>。如陈志岁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桃</a:t>
            </a:r>
            <a:r>
              <a:rPr lang="en-US" altLang="zh-CN" dirty="0" smtClean="0"/>
              <a:t>》</a:t>
            </a:r>
            <a:r>
              <a:rPr lang="en-US" dirty="0" smtClean="0"/>
              <a:t>:“</a:t>
            </a:r>
            <a:r>
              <a:rPr lang="zh-CN" altLang="en-US" dirty="0" smtClean="0"/>
              <a:t>早岁我栽桃</a:t>
            </a:r>
            <a:r>
              <a:rPr lang="en-US" dirty="0" smtClean="0"/>
              <a:t>,</a:t>
            </a:r>
            <a:r>
              <a:rPr lang="zh-CN" altLang="en-US" dirty="0" smtClean="0"/>
              <a:t>县官嫌占地。今日果漫山</a:t>
            </a:r>
            <a:r>
              <a:rPr lang="en-US" dirty="0" smtClean="0"/>
              <a:t>,</a:t>
            </a:r>
            <a:r>
              <a:rPr lang="zh-CN" altLang="en-US" dirty="0" smtClean="0"/>
              <a:t>官功入县志。</a:t>
            </a:r>
            <a:r>
              <a:rPr lang="en-US" dirty="0" smtClean="0"/>
              <a:t>”(</a:t>
            </a:r>
            <a:r>
              <a:rPr lang="zh-CN" altLang="en-US" dirty="0" smtClean="0"/>
              <a:t>二</a:t>
            </a:r>
            <a:r>
              <a:rPr lang="en-US" dirty="0" smtClean="0"/>
              <a:t>)</a:t>
            </a:r>
            <a:r>
              <a:rPr lang="zh-CN" altLang="en-US" dirty="0" smtClean="0"/>
              <a:t>充分暴露当时政治的黑暗和人民的痛苦</a:t>
            </a:r>
            <a:r>
              <a:rPr lang="en-US" dirty="0" smtClean="0"/>
              <a:t>,</a:t>
            </a:r>
            <a:r>
              <a:rPr lang="zh-CN" altLang="en-US" dirty="0" smtClean="0"/>
              <a:t>体现出对社会、对政治、对人民的强烈正义感和责任感。如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江上渔者</a:t>
            </a:r>
            <a:r>
              <a:rPr lang="en-US" altLang="zh-CN" dirty="0" smtClean="0"/>
              <a:t>》</a:t>
            </a:r>
            <a:r>
              <a:rPr lang="en-US" dirty="0" smtClean="0"/>
              <a:t>:“</a:t>
            </a:r>
            <a:r>
              <a:rPr lang="zh-CN" altLang="en-US" dirty="0" smtClean="0"/>
              <a:t>江上往来人</a:t>
            </a:r>
            <a:r>
              <a:rPr lang="en-US" dirty="0" smtClean="0"/>
              <a:t>,</a:t>
            </a:r>
            <a:r>
              <a:rPr lang="zh-CN" altLang="en-US" dirty="0" smtClean="0"/>
              <a:t>但爱鲈鱼美。君看一叶舟</a:t>
            </a:r>
            <a:r>
              <a:rPr lang="en-US" dirty="0" smtClean="0"/>
              <a:t>,</a:t>
            </a:r>
            <a:r>
              <a:rPr lang="zh-CN" altLang="en-US" dirty="0" smtClean="0"/>
              <a:t>出没风波里。</a:t>
            </a:r>
            <a:r>
              <a:rPr 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3714776"/>
          </a:xfrm>
        </p:spPr>
        <p:txBody>
          <a:bodyPr/>
          <a:lstStyle/>
          <a:p>
            <a:r>
              <a:rPr lang="zh-CN" altLang="en-US" dirty="0" smtClean="0"/>
              <a:t>白居易是我们非常熟悉的唐代大诗人</a:t>
            </a:r>
            <a:r>
              <a:rPr lang="en-US" dirty="0" smtClean="0"/>
              <a:t>,“</a:t>
            </a:r>
            <a:r>
              <a:rPr lang="zh-CN" altLang="en-US" dirty="0" smtClean="0"/>
              <a:t>可怜九月初三夜</a:t>
            </a:r>
            <a:r>
              <a:rPr lang="en-US" dirty="0" smtClean="0"/>
              <a:t>,</a:t>
            </a:r>
            <a:r>
              <a:rPr lang="zh-CN" altLang="en-US" dirty="0" smtClean="0"/>
              <a:t>露似真珠月似弓</a:t>
            </a:r>
            <a:r>
              <a:rPr lang="en-US" dirty="0" smtClean="0"/>
              <a:t>”</a:t>
            </a:r>
            <a:r>
              <a:rPr lang="zh-CN" altLang="en-US" dirty="0" smtClean="0"/>
              <a:t>的精美比喻</a:t>
            </a:r>
            <a:r>
              <a:rPr lang="en-US" dirty="0" smtClean="0"/>
              <a:t>,“</a:t>
            </a:r>
            <a:r>
              <a:rPr lang="zh-CN" altLang="en-US" dirty="0" smtClean="0"/>
              <a:t>日出江花红胜火</a:t>
            </a:r>
            <a:r>
              <a:rPr lang="en-US" dirty="0" smtClean="0"/>
              <a:t>,</a:t>
            </a:r>
            <a:r>
              <a:rPr lang="zh-CN" altLang="en-US" dirty="0" smtClean="0"/>
              <a:t>春来江水绿如蓝</a:t>
            </a:r>
            <a:r>
              <a:rPr lang="en-US" dirty="0" smtClean="0"/>
              <a:t>”</a:t>
            </a:r>
            <a:r>
              <a:rPr lang="zh-CN" altLang="en-US" dirty="0" smtClean="0"/>
              <a:t>的江南美景</a:t>
            </a:r>
            <a:r>
              <a:rPr lang="en-US" dirty="0" smtClean="0"/>
              <a:t>,“</a:t>
            </a:r>
            <a:r>
              <a:rPr lang="zh-CN" altLang="en-US" dirty="0" smtClean="0"/>
              <a:t>小娃撑小艇</a:t>
            </a:r>
            <a:r>
              <a:rPr lang="en-US" dirty="0" smtClean="0"/>
              <a:t>,</a:t>
            </a:r>
            <a:r>
              <a:rPr lang="zh-CN" altLang="en-US" dirty="0" smtClean="0"/>
              <a:t>偷采白莲回。不解藏踪迹</a:t>
            </a:r>
            <a:r>
              <a:rPr lang="en-US" dirty="0" smtClean="0"/>
              <a:t>,</a:t>
            </a:r>
            <a:r>
              <a:rPr lang="zh-CN" altLang="en-US" dirty="0" smtClean="0"/>
              <a:t>浮萍一道开</a:t>
            </a:r>
            <a:r>
              <a:rPr lang="en-US" dirty="0" smtClean="0"/>
              <a:t>”</a:t>
            </a:r>
            <a:r>
              <a:rPr lang="zh-CN" altLang="en-US" dirty="0" smtClean="0"/>
              <a:t>的童稚趣事</a:t>
            </a:r>
            <a:r>
              <a:rPr lang="en-US" dirty="0" smtClean="0"/>
              <a:t>,</a:t>
            </a:r>
            <a:r>
              <a:rPr lang="zh-CN" altLang="en-US" dirty="0" smtClean="0"/>
              <a:t>都让我们久久难忘。今天让我们再欣赏他的一篇讽喻叙事诗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卖炭翁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走近他</a:t>
            </a:r>
            <a:r>
              <a:rPr lang="en-US" dirty="0" smtClean="0"/>
              <a:t>,</a:t>
            </a:r>
            <a:r>
              <a:rPr lang="zh-CN" altLang="en-US" dirty="0" smtClean="0"/>
              <a:t>触摸他的内心世界。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358510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了解作者。</a:t>
            </a:r>
            <a:endParaRPr lang="en-US" altLang="zh-CN" dirty="0" smtClean="0"/>
          </a:p>
          <a:p>
            <a:r>
              <a:rPr lang="zh-CN" altLang="en-US" dirty="0" smtClean="0"/>
              <a:t>白居易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自号香山居士</a:t>
            </a:r>
            <a:r>
              <a:rPr lang="en-US" dirty="0" smtClean="0"/>
              <a:t>,</a:t>
            </a:r>
            <a:r>
              <a:rPr lang="zh-CN" altLang="en-US" dirty="0" smtClean="0"/>
              <a:t>唐代著名诗人。唐元和年间任左拾遗</a:t>
            </a:r>
            <a:r>
              <a:rPr lang="en-US" dirty="0" smtClean="0"/>
              <a:t>,</a:t>
            </a:r>
            <a:r>
              <a:rPr lang="zh-CN" altLang="en-US" dirty="0" smtClean="0"/>
              <a:t>因得罪权贵</a:t>
            </a:r>
            <a:r>
              <a:rPr lang="en-US" dirty="0" smtClean="0"/>
              <a:t>,</a:t>
            </a:r>
            <a:r>
              <a:rPr lang="zh-CN" altLang="en-US" dirty="0" smtClean="0"/>
              <a:t>被贬为江州司马</a:t>
            </a:r>
            <a:r>
              <a:rPr lang="en-US" dirty="0" smtClean="0"/>
              <a:t>,</a:t>
            </a:r>
            <a:r>
              <a:rPr lang="zh-CN" altLang="en-US" dirty="0" smtClean="0"/>
              <a:t>后改任杭州刺史、苏州刺史</a:t>
            </a:r>
            <a:r>
              <a:rPr lang="en-US" dirty="0" smtClean="0"/>
              <a:t>,</a:t>
            </a:r>
            <a:r>
              <a:rPr lang="zh-CN" altLang="en-US" dirty="0" smtClean="0"/>
              <a:t>官至刑部尚书。在文学上</a:t>
            </a:r>
            <a:r>
              <a:rPr lang="en-US" dirty="0" smtClean="0"/>
              <a:t>,</a:t>
            </a:r>
            <a:r>
              <a:rPr lang="zh-CN" altLang="en-US" dirty="0" smtClean="0"/>
              <a:t>主张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</a:t>
            </a:r>
            <a:r>
              <a:rPr lang="zh-CN" altLang="en-US" u="sng" dirty="0" smtClean="0"/>
              <a:t>　</a:t>
            </a:r>
            <a:r>
              <a:rPr lang="en-US" dirty="0" smtClean="0"/>
              <a:t>”(</a:t>
            </a:r>
            <a:r>
              <a:rPr lang="zh-CN" altLang="en-US" dirty="0" smtClean="0"/>
              <a:t>文章应该为了反映时代而写</a:t>
            </a:r>
            <a:r>
              <a:rPr lang="en-US" dirty="0" smtClean="0"/>
              <a:t>,</a:t>
            </a:r>
            <a:r>
              <a:rPr lang="zh-CN" altLang="en-US" dirty="0" smtClean="0"/>
              <a:t>诗歌应该为了反映现实而作</a:t>
            </a:r>
            <a:r>
              <a:rPr lang="en-US" dirty="0" smtClean="0"/>
              <a:t>),</a:t>
            </a:r>
            <a:r>
              <a:rPr lang="zh-CN" altLang="en-US" dirty="0" smtClean="0"/>
              <a:t>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运动的倡导者。白居易留给后人的诗近三千首</a:t>
            </a:r>
            <a:r>
              <a:rPr lang="en-US" dirty="0" smtClean="0"/>
              <a:t>,</a:t>
            </a:r>
            <a:r>
              <a:rPr lang="zh-CN" altLang="en-US" dirty="0" smtClean="0"/>
              <a:t>著作有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白氏长庆集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古代主管音乐的官署称为</a:t>
            </a:r>
            <a:r>
              <a:rPr lang="en-US" dirty="0" smtClean="0"/>
              <a:t>“</a:t>
            </a:r>
            <a:r>
              <a:rPr lang="zh-CN" altLang="en-US" dirty="0" smtClean="0"/>
              <a:t>乐府</a:t>
            </a:r>
            <a:r>
              <a:rPr lang="en-US" dirty="0" smtClean="0"/>
              <a:t>”,</a:t>
            </a:r>
            <a:r>
              <a:rPr lang="zh-CN" altLang="en-US" dirty="0" smtClean="0"/>
              <a:t>后来人们将乐府采集或创作的诗篇称为</a:t>
            </a:r>
            <a:r>
              <a:rPr lang="en-US" dirty="0" smtClean="0"/>
              <a:t>“</a:t>
            </a:r>
            <a:r>
              <a:rPr lang="zh-CN" altLang="en-US" dirty="0" smtClean="0"/>
              <a:t>乐府诗</a:t>
            </a:r>
            <a:r>
              <a:rPr lang="en-US" dirty="0" smtClean="0"/>
              <a:t>”,</a:t>
            </a:r>
            <a:r>
              <a:rPr lang="zh-CN" altLang="en-US" dirty="0" smtClean="0"/>
              <a:t>本文就是一首乐府诗。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310182" y="2928934"/>
            <a:ext cx="528641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文章合为时而著</a:t>
            </a:r>
            <a:r>
              <a:rPr lang="en-US" dirty="0" smtClean="0"/>
              <a:t>,</a:t>
            </a:r>
            <a:r>
              <a:rPr lang="zh-CN" altLang="en-US" dirty="0" smtClean="0"/>
              <a:t>歌诗合为事而作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666976" y="1643050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乐天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52398" y="4143380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新乐府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2" name="17CZDXAYWSJ7X6T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624722" y="2071678"/>
            <a:ext cx="1543508" cy="2077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解释下列句子中加点的词语。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伐薪烧炭南山中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晓驾炭车辗冰辙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翩翩两骑来是谁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手把文书口称敕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回车叱牛牵向北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系向牛头充炭直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81422" y="1571612"/>
            <a:ext cx="2143140" cy="571504"/>
          </a:xfrm>
        </p:spPr>
        <p:txBody>
          <a:bodyPr/>
          <a:lstStyle/>
          <a:p>
            <a:r>
              <a:rPr lang="zh-CN" altLang="en-US" dirty="0" smtClean="0"/>
              <a:t>木柴。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881422" y="2214554"/>
            <a:ext cx="392909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碾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轧。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809984" y="2857496"/>
            <a:ext cx="478634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一人一马的合称。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809984" y="3500438"/>
            <a:ext cx="407196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皇帝的命令。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881422" y="414338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吆喝。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3881422" y="4714884"/>
            <a:ext cx="414340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值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价格。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38546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3738546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2389544" y="457200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302416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1952596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2666976" y="328612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7" grpId="0" build="p"/>
      <p:bldP spid="9" grpId="0" build="p"/>
      <p:bldP spid="18" grpId="0" build="p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疏通诗歌大意。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643050"/>
            <a:ext cx="10715700" cy="571504"/>
          </a:xfrm>
        </p:spPr>
        <p:txBody>
          <a:bodyPr/>
          <a:lstStyle/>
          <a:p>
            <a:r>
              <a:rPr lang="zh-CN" altLang="en-US" dirty="0" smtClean="0"/>
              <a:t>有位卖炭的老翁</a:t>
            </a:r>
            <a:r>
              <a:rPr lang="en-US" dirty="0" smtClean="0"/>
              <a:t>,</a:t>
            </a:r>
            <a:r>
              <a:rPr lang="zh-CN" altLang="en-US" dirty="0" smtClean="0"/>
              <a:t>整年在南山里砍柴烧炭。他满脸灰尘</a:t>
            </a:r>
            <a:r>
              <a:rPr lang="en-US" dirty="0" smtClean="0"/>
              <a:t>,</a:t>
            </a:r>
            <a:r>
              <a:rPr lang="zh-CN" altLang="en-US" dirty="0" smtClean="0"/>
              <a:t>显出被烟熏火燎过的颜色</a:t>
            </a:r>
            <a:r>
              <a:rPr lang="en-US" dirty="0" smtClean="0"/>
              <a:t>;</a:t>
            </a:r>
            <a:r>
              <a:rPr lang="zh-CN" altLang="en-US" dirty="0" smtClean="0"/>
              <a:t>两鬓灰白</a:t>
            </a:r>
            <a:r>
              <a:rPr lang="en-US" dirty="0" smtClean="0"/>
              <a:t>,</a:t>
            </a:r>
            <a:r>
              <a:rPr lang="zh-CN" altLang="en-US" dirty="0" smtClean="0"/>
              <a:t>十个手指也被炭烧得很黑。卖炭得到的钱用来干什么</a:t>
            </a:r>
            <a:r>
              <a:rPr lang="en-US" dirty="0" smtClean="0"/>
              <a:t>?</a:t>
            </a:r>
            <a:r>
              <a:rPr lang="zh-CN" altLang="en-US" dirty="0" smtClean="0"/>
              <a:t>买身上穿的衣裳和嘴里吃的食物。可怜他身上只穿着单薄的衣服</a:t>
            </a:r>
            <a:r>
              <a:rPr lang="en-US" dirty="0" smtClean="0"/>
              <a:t>,</a:t>
            </a:r>
            <a:r>
              <a:rPr lang="zh-CN" altLang="en-US" dirty="0" smtClean="0"/>
              <a:t>心里却担心炭卖不出去</a:t>
            </a:r>
            <a:r>
              <a:rPr lang="en-US" dirty="0" smtClean="0"/>
              <a:t>,</a:t>
            </a:r>
            <a:r>
              <a:rPr lang="zh-CN" altLang="en-US" dirty="0" smtClean="0"/>
              <a:t>还希望天再寒冷一点。夜里城外下了一尺厚的大雪</a:t>
            </a:r>
            <a:r>
              <a:rPr lang="en-US" dirty="0" smtClean="0"/>
              <a:t>,</a:t>
            </a:r>
            <a:r>
              <a:rPr lang="zh-CN" altLang="en-US" dirty="0" smtClean="0"/>
              <a:t>清晨</a:t>
            </a:r>
            <a:r>
              <a:rPr lang="en-US" dirty="0" smtClean="0"/>
              <a:t>,</a:t>
            </a:r>
            <a:r>
              <a:rPr lang="zh-CN" altLang="en-US" dirty="0" smtClean="0"/>
              <a:t>老翁驾着炭车碾轧已被冰冻的车辙</a:t>
            </a:r>
            <a:r>
              <a:rPr lang="en-US" dirty="0" smtClean="0"/>
              <a:t>,</a:t>
            </a:r>
            <a:r>
              <a:rPr lang="zh-CN" altLang="en-US" dirty="0" smtClean="0"/>
              <a:t>艰难地前往集市。牛累了</a:t>
            </a:r>
            <a:r>
              <a:rPr lang="en-US" dirty="0" smtClean="0"/>
              <a:t>,</a:t>
            </a:r>
            <a:r>
              <a:rPr lang="zh-CN" altLang="en-US" dirty="0" smtClean="0"/>
              <a:t>人饿了</a:t>
            </a:r>
            <a:r>
              <a:rPr lang="en-US" dirty="0" smtClean="0"/>
              <a:t>,</a:t>
            </a:r>
            <a:r>
              <a:rPr lang="zh-CN" altLang="en-US" dirty="0" smtClean="0"/>
              <a:t>但太阳已经升得很高了</a:t>
            </a:r>
            <a:r>
              <a:rPr lang="en-US" dirty="0" smtClean="0"/>
              <a:t>,</a:t>
            </a:r>
            <a:r>
              <a:rPr lang="zh-CN" altLang="en-US" dirty="0" smtClean="0"/>
              <a:t>他就在集市南门外的泥泞中歇息。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那得意忘形的骑马而来的两人是谁啊</a:t>
            </a:r>
            <a:r>
              <a:rPr lang="en-US" dirty="0" smtClean="0"/>
              <a:t>?</a:t>
            </a:r>
            <a:r>
              <a:rPr lang="zh-CN" altLang="en-US" dirty="0" smtClean="0"/>
              <a:t>是皇宫内的太监和太监的手下。太监手里拿着文书</a:t>
            </a:r>
            <a:r>
              <a:rPr lang="en-US" dirty="0" smtClean="0"/>
              <a:t>,</a:t>
            </a:r>
            <a:r>
              <a:rPr lang="zh-CN" altLang="en-US" dirty="0" smtClean="0"/>
              <a:t>嘴里说是皇帝的命令</a:t>
            </a:r>
            <a:r>
              <a:rPr lang="en-US" dirty="0" smtClean="0"/>
              <a:t>,</a:t>
            </a:r>
            <a:r>
              <a:rPr lang="zh-CN" altLang="en-US" dirty="0" smtClean="0"/>
              <a:t>大声呵斥着牛朝皇宫拉去。一车的炭</a:t>
            </a:r>
            <a:r>
              <a:rPr lang="en-US" dirty="0" smtClean="0"/>
              <a:t>,</a:t>
            </a:r>
            <a:r>
              <a:rPr lang="zh-CN" altLang="en-US" dirty="0" smtClean="0"/>
              <a:t>一千多斤</a:t>
            </a:r>
            <a:r>
              <a:rPr lang="en-US" dirty="0" smtClean="0"/>
              <a:t>,</a:t>
            </a:r>
            <a:r>
              <a:rPr lang="zh-CN" altLang="en-US" dirty="0" smtClean="0"/>
              <a:t>太监差役们硬是要赶着走</a:t>
            </a:r>
            <a:r>
              <a:rPr lang="en-US" dirty="0" smtClean="0"/>
              <a:t>,</a:t>
            </a:r>
            <a:r>
              <a:rPr lang="zh-CN" altLang="en-US" dirty="0" smtClean="0"/>
              <a:t>老翁是百般不舍</a:t>
            </a:r>
            <a:r>
              <a:rPr lang="en-US" dirty="0" smtClean="0"/>
              <a:t>,</a:t>
            </a:r>
            <a:r>
              <a:rPr lang="zh-CN" altLang="en-US" dirty="0" smtClean="0"/>
              <a:t>但又无可奈何。那些人把半匹红纱和一丈绫</a:t>
            </a:r>
            <a:r>
              <a:rPr lang="en-US" dirty="0" smtClean="0"/>
              <a:t>,</a:t>
            </a:r>
            <a:r>
              <a:rPr lang="zh-CN" altLang="en-US" dirty="0" smtClean="0"/>
              <a:t>朝牛头上一挂</a:t>
            </a:r>
            <a:r>
              <a:rPr lang="en-US" dirty="0" smtClean="0"/>
              <a:t>,</a:t>
            </a:r>
            <a:r>
              <a:rPr lang="zh-CN" altLang="en-US" dirty="0" smtClean="0"/>
              <a:t>就充当炭的价钱了。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理清诗歌脉络。</a:t>
            </a:r>
          </a:p>
          <a:p>
            <a:r>
              <a:rPr lang="zh-CN" altLang="en-US" dirty="0" smtClean="0"/>
              <a:t>诗歌主要写了哪个人物</a:t>
            </a:r>
            <a:r>
              <a:rPr lang="en-US" dirty="0" smtClean="0"/>
              <a:t>?</a:t>
            </a:r>
            <a:r>
              <a:rPr lang="zh-CN" altLang="en-US" dirty="0" smtClean="0"/>
              <a:t>围绕此人物依次写了哪些内容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2285992"/>
            <a:ext cx="11287204" cy="571504"/>
          </a:xfrm>
        </p:spPr>
        <p:txBody>
          <a:bodyPr/>
          <a:lstStyle/>
          <a:p>
            <a:r>
              <a:rPr lang="zh-CN" altLang="en-US" dirty="0" smtClean="0"/>
              <a:t>主要写了卖炭翁</a:t>
            </a:r>
            <a:r>
              <a:rPr lang="en-US" dirty="0" smtClean="0"/>
              <a:t>,</a:t>
            </a:r>
            <a:r>
              <a:rPr lang="zh-CN" altLang="en-US" dirty="0" smtClean="0"/>
              <a:t>依次写了烧炭、运炭、卖炭</a:t>
            </a:r>
            <a:r>
              <a:rPr lang="en-US" dirty="0" smtClean="0"/>
              <a:t>(</a:t>
            </a:r>
            <a:r>
              <a:rPr lang="zh-CN" altLang="en-US" dirty="0" smtClean="0"/>
              <a:t>炭被掠夺</a:t>
            </a:r>
            <a:r>
              <a:rPr lang="en-US" dirty="0" smtClean="0"/>
              <a:t>)</a:t>
            </a:r>
            <a:r>
              <a:rPr lang="zh-CN" altLang="en-US" dirty="0" smtClean="0"/>
              <a:t>之事。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2980</TotalTime>
  <Words>1368</Words>
  <Application>Microsoft Office PowerPoint</Application>
  <PresentationFormat>自定义</PresentationFormat>
  <Paragraphs>90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635</cp:revision>
  <dcterms:created xsi:type="dcterms:W3CDTF">2017-02-11T06:33:00Z</dcterms:created>
  <dcterms:modified xsi:type="dcterms:W3CDTF">2019-12-29T04:15:55Z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