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9"/>
  </p:notesMasterIdLst>
  <p:handoutMasterIdLst>
    <p:handoutMasterId r:id="rId30"/>
  </p:handoutMasterIdLst>
  <p:sldIdLst>
    <p:sldId id="371" r:id="rId3"/>
    <p:sldId id="429" r:id="rId4"/>
    <p:sldId id="444" r:id="rId5"/>
    <p:sldId id="488" r:id="rId6"/>
    <p:sldId id="428" r:id="rId7"/>
    <p:sldId id="445" r:id="rId8"/>
    <p:sldId id="443" r:id="rId9"/>
    <p:sldId id="455" r:id="rId10"/>
    <p:sldId id="489" r:id="rId11"/>
    <p:sldId id="490" r:id="rId12"/>
    <p:sldId id="397" r:id="rId13"/>
    <p:sldId id="461" r:id="rId14"/>
    <p:sldId id="478" r:id="rId15"/>
    <p:sldId id="479" r:id="rId16"/>
    <p:sldId id="491" r:id="rId17"/>
    <p:sldId id="493" r:id="rId18"/>
    <p:sldId id="494" r:id="rId19"/>
    <p:sldId id="495" r:id="rId20"/>
    <p:sldId id="480" r:id="rId21"/>
    <p:sldId id="481" r:id="rId22"/>
    <p:sldId id="477" r:id="rId23"/>
    <p:sldId id="484" r:id="rId24"/>
    <p:sldId id="486" r:id="rId25"/>
    <p:sldId id="453" r:id="rId26"/>
    <p:sldId id="476" r:id="rId27"/>
    <p:sldId id="395" r:id="rId28"/>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4578" autoAdjust="0"/>
  </p:normalViewPr>
  <p:slideViewPr>
    <p:cSldViewPr>
      <p:cViewPr varScale="1">
        <p:scale>
          <a:sx n="66" d="100"/>
          <a:sy n="66" d="100"/>
        </p:scale>
        <p:origin x="-108" y="-468"/>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18</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26</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第二单元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7</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723823" cy="646331"/>
          </a:xfrm>
          <a:prstGeom prst="rect">
            <a:avLst/>
          </a:prstGeom>
        </p:spPr>
        <p:txBody>
          <a:bodyPr wrap="none">
            <a:spAutoFit/>
          </a:bodyPr>
          <a:lstStyle/>
          <a:p>
            <a:r>
              <a:rPr lang="en-US" sz="3600" dirty="0" smtClean="0"/>
              <a:t>7.</a:t>
            </a:r>
            <a:r>
              <a:rPr lang="zh-CN" altLang="en-US" sz="3600" dirty="0" smtClean="0"/>
              <a:t>大 雁 归 来</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2单元.eps" descr="id:2147495452;FounderCES"/>
          <p:cNvPicPr/>
          <p:nvPr/>
        </p:nvPicPr>
        <p:blipFill>
          <a:blip r:embed="rId3"/>
          <a:stretch>
            <a:fillRect/>
          </a:stretch>
        </p:blipFill>
        <p:spPr>
          <a:xfrm>
            <a:off x="881026" y="1714488"/>
            <a:ext cx="10358510" cy="184270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0" y="1071546"/>
            <a:ext cx="12168230" cy="5214974"/>
          </a:xfrm>
        </p:spPr>
        <p:txBody>
          <a:bodyPr/>
          <a:lstStyle/>
          <a:p>
            <a:r>
              <a:rPr lang="en-US" dirty="0" smtClean="0"/>
              <a:t>(7)</a:t>
            </a:r>
            <a:r>
              <a:rPr lang="zh-CN" altLang="en-US" dirty="0" smtClean="0"/>
              <a:t>顾忌　解词</a:t>
            </a:r>
            <a:r>
              <a:rPr lang="en-US" dirty="0" smtClean="0"/>
              <a:t>——</a:t>
            </a:r>
            <a:endParaRPr lang="zh-CN" altLang="en-US" dirty="0" smtClean="0"/>
          </a:p>
          <a:p>
            <a:r>
              <a:rPr lang="en-US" dirty="0" smtClean="0"/>
              <a:t>	</a:t>
            </a:r>
            <a:r>
              <a:rPr lang="zh-CN" altLang="en-US" dirty="0" smtClean="0"/>
              <a:t>造句</a:t>
            </a:r>
            <a:r>
              <a:rPr lang="en-US" dirty="0" smtClean="0"/>
              <a:t>——</a:t>
            </a:r>
            <a:endParaRPr lang="zh-CN" altLang="en-US" dirty="0" smtClean="0"/>
          </a:p>
          <a:p>
            <a:r>
              <a:rPr lang="en-US" dirty="0" smtClean="0"/>
              <a:t>(8)</a:t>
            </a:r>
            <a:r>
              <a:rPr lang="zh-CN" altLang="en-US" dirty="0" smtClean="0"/>
              <a:t>目空一切　解词</a:t>
            </a:r>
            <a:r>
              <a:rPr lang="en-US" dirty="0" smtClean="0"/>
              <a:t>——</a:t>
            </a:r>
          </a:p>
          <a:p>
            <a:endParaRPr lang="en-US" dirty="0" smtClean="0"/>
          </a:p>
          <a:p>
            <a:r>
              <a:rPr lang="en-US" dirty="0" smtClean="0"/>
              <a:t>	</a:t>
            </a:r>
            <a:r>
              <a:rPr lang="zh-CN" altLang="en-US" dirty="0" smtClean="0"/>
              <a:t>造句</a:t>
            </a:r>
            <a:r>
              <a:rPr lang="en-US" dirty="0" smtClean="0"/>
              <a:t>——</a:t>
            </a:r>
            <a:endParaRPr lang="zh-CN" altLang="en-US" dirty="0"/>
          </a:p>
        </p:txBody>
      </p:sp>
      <p:sp>
        <p:nvSpPr>
          <p:cNvPr id="3" name="文本占位符 2"/>
          <p:cNvSpPr>
            <a:spLocks noGrp="1"/>
          </p:cNvSpPr>
          <p:nvPr>
            <p:ph type="body" sz="quarter" idx="11"/>
          </p:nvPr>
        </p:nvSpPr>
        <p:spPr>
          <a:xfrm>
            <a:off x="3738546" y="1071546"/>
            <a:ext cx="5929354" cy="857256"/>
          </a:xfrm>
        </p:spPr>
        <p:txBody>
          <a:bodyPr/>
          <a:lstStyle/>
          <a:p>
            <a:pPr indent="0"/>
            <a:r>
              <a:rPr lang="zh-CN" altLang="en-US" dirty="0" smtClean="0"/>
              <a:t>恐怕对人或对事情不利而有顾虑。</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2381224" y="1714488"/>
            <a:ext cx="785818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不要在路上无所顾忌地吃东西</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有失淑女风范。</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4381488" y="2357430"/>
            <a:ext cx="719146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形容骄傲自大</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什么都看不起。文中是贬义词褒用</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指大雁专注地高高飞翔的英姿。</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2381224" y="3714752"/>
            <a:ext cx="9072626"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一旦手中有权就摆出目空一切、不可一世的架势的人</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是不会有好下场的。</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animEffect transition="in" filter="blinds(horizontal)">
                                      <p:cBhvr>
                                        <p:cTn id="13" dur="500"/>
                                        <p:tgtEl>
                                          <p:spTgt spid="7"/>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linds(horizontal)">
                                      <p:cBhvr>
                                        <p:cTn id="16" dur="500"/>
                                        <p:tgtEl>
                                          <p:spTgt spid="8"/>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一、问题</a:t>
            </a:r>
            <a:r>
              <a:rPr lang="en-US" dirty="0" smtClean="0"/>
              <a:t>:</a:t>
            </a:r>
            <a:r>
              <a:rPr lang="zh-CN" altLang="en-US" dirty="0" smtClean="0"/>
              <a:t>初读感知</a:t>
            </a:r>
            <a:r>
              <a:rPr lang="en-US" dirty="0" smtClean="0"/>
              <a:t>,</a:t>
            </a:r>
            <a:r>
              <a:rPr lang="zh-CN" altLang="en-US" dirty="0" smtClean="0"/>
              <a:t>明确内容主题。</a:t>
            </a:r>
          </a:p>
          <a:p>
            <a:r>
              <a:rPr lang="zh-CN" altLang="en-US" dirty="0" smtClean="0"/>
              <a:t>本文是一篇洋溢着浓浓爱意的科学文艺散文。请同学们朗读课文</a:t>
            </a:r>
            <a:r>
              <a:rPr lang="en-US" dirty="0" smtClean="0"/>
              <a:t>,</a:t>
            </a:r>
            <a:r>
              <a:rPr lang="zh-CN" altLang="en-US" dirty="0" smtClean="0"/>
              <a:t>思考并解答下列问题</a:t>
            </a:r>
            <a:r>
              <a:rPr lang="en-US" dirty="0" smtClean="0"/>
              <a:t>:</a:t>
            </a:r>
            <a:endParaRPr lang="zh-CN" altLang="en-US" dirty="0" smtClean="0"/>
          </a:p>
          <a:p>
            <a:r>
              <a:rPr lang="en-US" dirty="0" smtClean="0"/>
              <a:t>1.</a:t>
            </a:r>
            <a:r>
              <a:rPr lang="zh-CN" altLang="en-US" dirty="0" smtClean="0"/>
              <a:t>作者笔下的大雁有哪些生活习性</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8" name="文本占位符 7"/>
          <p:cNvSpPr txBox="1">
            <a:spLocks/>
          </p:cNvSpPr>
          <p:nvPr/>
        </p:nvSpPr>
        <p:spPr>
          <a:xfrm>
            <a:off x="1238216" y="4214818"/>
            <a:ext cx="10215634" cy="857256"/>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南飞的时间是三月</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定期迁徙</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飞行的路线是笔直的</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三月的大雁一触到水就鸣叫</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喧嚷</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四月的夜间</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大雁会发出一阵阵喧闹声</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十一月份的大雁一声不响</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爱寻食玉米粒</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大多是六只或以六的倍数组成雁队飞行。</a:t>
            </a:r>
            <a:endParaRPr lang="zh-CN" altLang="en-US" sz="2800" dirty="0">
              <a:solidFill>
                <a:srgbClr val="FF0000"/>
              </a:solidFill>
              <a:latin typeface="华文细黑" pitchFamily="2" charset="-122"/>
              <a:ea typeface="华文细黑" pitchFamily="2"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nextCondLst>
                <p:cond evt="onClick" delay="0">
                  <p:tgtEl>
                    <p:spTgt spid="5"/>
                  </p:tgtEl>
                </p:cond>
              </p:nextCondLst>
            </p:seq>
          </p:childTnLst>
        </p:cTn>
      </p:par>
    </p:tnLst>
    <p:bldLst>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文中的大雁具有怎样的品性</a:t>
            </a:r>
            <a:r>
              <a:rPr lang="en-US" dirty="0" smtClean="0"/>
              <a:t>?</a:t>
            </a:r>
            <a:r>
              <a:rPr lang="zh-CN" altLang="en-US" dirty="0" smtClean="0"/>
              <a:t>要根据大雁的生活习性及行为表现来总结归纳。</a:t>
            </a:r>
            <a:endParaRPr lang="zh-CN" altLang="en-US" dirty="0"/>
          </a:p>
        </p:txBody>
      </p:sp>
      <p:sp>
        <p:nvSpPr>
          <p:cNvPr id="3" name="文本占位符 2"/>
          <p:cNvSpPr>
            <a:spLocks noGrp="1"/>
          </p:cNvSpPr>
          <p:nvPr>
            <p:ph type="body" sz="quarter" idx="11"/>
          </p:nvPr>
        </p:nvSpPr>
        <p:spPr>
          <a:xfrm>
            <a:off x="809588" y="2428868"/>
            <a:ext cx="10358510" cy="857256"/>
          </a:xfrm>
        </p:spPr>
        <p:txBody>
          <a:bodyPr/>
          <a:lstStyle/>
          <a:p>
            <a:r>
              <a:rPr lang="zh-CN" altLang="en-US" dirty="0" smtClean="0"/>
              <a:t>是具有灵性的候鸟</a:t>
            </a:r>
            <a:r>
              <a:rPr lang="en-US" dirty="0" smtClean="0"/>
              <a:t>,</a:t>
            </a:r>
            <a:r>
              <a:rPr lang="zh-CN" altLang="en-US" dirty="0" smtClean="0"/>
              <a:t>是报春使者</a:t>
            </a:r>
            <a:r>
              <a:rPr lang="en-US" dirty="0" smtClean="0"/>
              <a:t>,</a:t>
            </a:r>
            <a:r>
              <a:rPr lang="zh-CN" altLang="en-US" dirty="0" smtClean="0"/>
              <a:t>善远飞</a:t>
            </a:r>
            <a:r>
              <a:rPr lang="en-US" dirty="0" smtClean="0"/>
              <a:t>,</a:t>
            </a:r>
            <a:r>
              <a:rPr lang="zh-CN" altLang="en-US" dirty="0" smtClean="0"/>
              <a:t>喜群居</a:t>
            </a:r>
            <a:r>
              <a:rPr lang="en-US" dirty="0" smtClean="0"/>
              <a:t>,</a:t>
            </a:r>
            <a:r>
              <a:rPr lang="zh-CN" altLang="en-US" dirty="0" smtClean="0"/>
              <a:t>重友情、亲情</a:t>
            </a:r>
            <a:r>
              <a:rPr lang="en-US" dirty="0" smtClean="0"/>
              <a:t>,</a:t>
            </a:r>
            <a:r>
              <a:rPr lang="zh-CN" altLang="en-US" dirty="0" smtClean="0"/>
              <a:t>善良热情</a:t>
            </a:r>
            <a:r>
              <a:rPr lang="en-US" dirty="0" smtClean="0"/>
              <a:t>,</a:t>
            </a:r>
            <a:r>
              <a:rPr lang="zh-CN" altLang="en-US" dirty="0" smtClean="0"/>
              <a:t>有联合观念。</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作者写作本文的目的是什么</a:t>
            </a:r>
            <a:r>
              <a:rPr lang="en-US" dirty="0" smtClean="0"/>
              <a:t>?</a:t>
            </a:r>
            <a:endParaRPr lang="zh-CN" altLang="en-US" dirty="0"/>
          </a:p>
        </p:txBody>
      </p:sp>
      <p:sp>
        <p:nvSpPr>
          <p:cNvPr id="3" name="文本占位符 2"/>
          <p:cNvSpPr>
            <a:spLocks noGrp="1"/>
          </p:cNvSpPr>
          <p:nvPr>
            <p:ph type="body" sz="quarter" idx="11"/>
          </p:nvPr>
        </p:nvSpPr>
        <p:spPr>
          <a:xfrm>
            <a:off x="952464" y="1785926"/>
            <a:ext cx="10358510" cy="857256"/>
          </a:xfrm>
        </p:spPr>
        <p:txBody>
          <a:bodyPr/>
          <a:lstStyle/>
          <a:p>
            <a:r>
              <a:rPr lang="zh-CN" altLang="en-US" dirty="0" smtClean="0"/>
              <a:t>作者的目的是要告诉人们</a:t>
            </a:r>
            <a:r>
              <a:rPr lang="en-US" dirty="0" smtClean="0"/>
              <a:t>:</a:t>
            </a:r>
            <a:r>
              <a:rPr lang="zh-CN" altLang="en-US" dirty="0" smtClean="0"/>
              <a:t>大雁是人类的伙伴</a:t>
            </a:r>
            <a:r>
              <a:rPr lang="en-US" dirty="0" smtClean="0"/>
              <a:t>,</a:t>
            </a:r>
            <a:r>
              <a:rPr lang="zh-CN" altLang="en-US" dirty="0" smtClean="0"/>
              <a:t>动物使地球充满生机、充满诗意、充满乐趣</a:t>
            </a:r>
            <a:r>
              <a:rPr lang="en-US" dirty="0" smtClean="0"/>
              <a:t>,</a:t>
            </a:r>
            <a:r>
              <a:rPr lang="zh-CN" altLang="en-US" dirty="0" smtClean="0"/>
              <a:t>人类应该珍爱动物</a:t>
            </a:r>
            <a:r>
              <a:rPr lang="en-US" dirty="0" smtClean="0"/>
              <a:t>,</a:t>
            </a:r>
            <a:r>
              <a:rPr lang="zh-CN" altLang="en-US" dirty="0" smtClean="0"/>
              <a:t>与动物和谐共处。一言以蔽之</a:t>
            </a:r>
            <a:r>
              <a:rPr lang="en-US" dirty="0" smtClean="0"/>
              <a:t>,</a:t>
            </a:r>
            <a:r>
              <a:rPr lang="zh-CN" altLang="en-US" dirty="0" smtClean="0"/>
              <a:t>即号召人类保护野生动物</a:t>
            </a:r>
            <a:r>
              <a:rPr lang="en-US" dirty="0" smtClean="0"/>
              <a:t>,</a:t>
            </a:r>
            <a:r>
              <a:rPr lang="zh-CN" altLang="en-US" dirty="0" smtClean="0"/>
              <a:t>珍爱野生动物。</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精读佳句</a:t>
            </a:r>
            <a:r>
              <a:rPr lang="en-US" dirty="0" smtClean="0"/>
              <a:t>,</a:t>
            </a:r>
            <a:r>
              <a:rPr lang="zh-CN" altLang="en-US" dirty="0" smtClean="0"/>
              <a:t>赏析语言特色。</a:t>
            </a:r>
          </a:p>
          <a:p>
            <a:r>
              <a:rPr lang="zh-CN" altLang="en-US" dirty="0" smtClean="0"/>
              <a:t>有人说本文独特的写法表现在科学知识与文学趣味并重</a:t>
            </a:r>
            <a:r>
              <a:rPr lang="en-US" dirty="0" smtClean="0"/>
              <a:t>,</a:t>
            </a:r>
            <a:r>
              <a:rPr lang="zh-CN" altLang="en-US" dirty="0" smtClean="0"/>
              <a:t>且形象性、抒情性也是本文最明显的特征。请选择文中体现这一特点的语句或语段进行赏析。</a:t>
            </a:r>
            <a:endParaRPr lang="en-US" altLang="zh-CN" dirty="0" smtClean="0"/>
          </a:p>
          <a:p>
            <a:endParaRPr lang="zh-CN" alt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1"/>
          </p:nvPr>
        </p:nvSpPr>
        <p:spPr>
          <a:xfrm>
            <a:off x="738150" y="1071546"/>
            <a:ext cx="11144328" cy="857256"/>
          </a:xfrm>
        </p:spPr>
        <p:txBody>
          <a:bodyPr/>
          <a:lstStyle/>
          <a:p>
            <a:r>
              <a:rPr lang="en-US" dirty="0" smtClean="0"/>
              <a:t>(1)</a:t>
            </a:r>
            <a:r>
              <a:rPr lang="zh-CN" altLang="en-US" dirty="0" smtClean="0"/>
              <a:t>品味形象性。</a:t>
            </a:r>
          </a:p>
          <a:p>
            <a:r>
              <a:rPr lang="zh-CN" altLang="en-US" dirty="0" smtClean="0"/>
              <a:t>句子</a:t>
            </a:r>
            <a:r>
              <a:rPr lang="en-US" dirty="0" smtClean="0"/>
              <a:t>:“</a:t>
            </a:r>
            <a:r>
              <a:rPr lang="zh-CN" altLang="en-US" dirty="0" smtClean="0"/>
              <a:t>它们低低地在沼泽和草地上空曲折地穿行着</a:t>
            </a:r>
            <a:r>
              <a:rPr lang="en-US" dirty="0" smtClean="0"/>
              <a:t>,</a:t>
            </a:r>
            <a:r>
              <a:rPr lang="zh-CN" altLang="en-US" dirty="0" smtClean="0"/>
              <a:t>向每个刚刚融化的水洼和池塘问好。</a:t>
            </a:r>
            <a:r>
              <a:rPr lang="en-US" dirty="0" smtClean="0"/>
              <a:t>”“</a:t>
            </a:r>
            <a:r>
              <a:rPr lang="zh-CN" altLang="en-US" dirty="0" smtClean="0"/>
              <a:t>那接着而来的低语</a:t>
            </a:r>
            <a:r>
              <a:rPr lang="en-US" dirty="0" smtClean="0"/>
              <a:t>,</a:t>
            </a:r>
            <a:r>
              <a:rPr lang="zh-CN" altLang="en-US" dirty="0" smtClean="0"/>
              <a:t>是它们在论述食物的价值。</a:t>
            </a:r>
            <a:r>
              <a:rPr lang="en-US" dirty="0" smtClean="0"/>
              <a:t>”“</a:t>
            </a:r>
            <a:r>
              <a:rPr lang="zh-CN" altLang="en-US" dirty="0" smtClean="0"/>
              <a:t>随后</a:t>
            </a:r>
            <a:r>
              <a:rPr lang="en-US" dirty="0" smtClean="0"/>
              <a:t>,</a:t>
            </a:r>
            <a:r>
              <a:rPr lang="zh-CN" altLang="en-US" dirty="0" smtClean="0"/>
              <a:t>一个深沉的声音算是最后发言</a:t>
            </a:r>
            <a:r>
              <a:rPr lang="en-US" dirty="0" smtClean="0"/>
              <a:t>,</a:t>
            </a:r>
            <a:r>
              <a:rPr lang="zh-CN" altLang="en-US" dirty="0" smtClean="0"/>
              <a:t>喧闹声也渐渐低沉下去</a:t>
            </a:r>
            <a:r>
              <a:rPr lang="en-US" dirty="0" smtClean="0"/>
              <a:t>,</a:t>
            </a:r>
            <a:r>
              <a:rPr lang="zh-CN" altLang="en-US" dirty="0" smtClean="0"/>
              <a:t>只能听到一些模糊的稀疏的谈论。</a:t>
            </a:r>
            <a:r>
              <a:rPr lang="en-US" dirty="0" smtClean="0"/>
              <a:t>”</a:t>
            </a:r>
            <a:endParaRPr lang="zh-CN" altLang="en-US" dirty="0" smtClean="0"/>
          </a:p>
          <a:p>
            <a:r>
              <a:rPr lang="zh-CN" altLang="en-US" dirty="0" smtClean="0"/>
              <a:t>赏析</a:t>
            </a:r>
            <a:r>
              <a:rPr lang="en-US" dirty="0" smtClean="0"/>
              <a:t>:</a:t>
            </a:r>
            <a:r>
              <a:rPr lang="zh-CN" altLang="en-US" dirty="0" smtClean="0"/>
              <a:t>这些对大雁的拟人化描写</a:t>
            </a:r>
            <a:r>
              <a:rPr lang="en-US" dirty="0" smtClean="0"/>
              <a:t>,</a:t>
            </a:r>
            <a:r>
              <a:rPr lang="zh-CN" altLang="en-US" dirty="0" smtClean="0"/>
              <a:t>让人如见其形</a:t>
            </a:r>
            <a:r>
              <a:rPr lang="en-US" dirty="0" smtClean="0"/>
              <a:t>,</a:t>
            </a:r>
            <a:r>
              <a:rPr lang="zh-CN" altLang="en-US" dirty="0" smtClean="0"/>
              <a:t>如闻其声</a:t>
            </a:r>
            <a:r>
              <a:rPr lang="en-US" dirty="0" smtClean="0"/>
              <a:t>,</a:t>
            </a:r>
            <a:r>
              <a:rPr lang="zh-CN" altLang="en-US" dirty="0" smtClean="0"/>
              <a:t>使大雁的形象跃然纸上。</a:t>
            </a:r>
          </a:p>
          <a:p>
            <a:r>
              <a:rPr lang="zh-CN" altLang="en-US" dirty="0" smtClean="0"/>
              <a:t>教师小结</a:t>
            </a:r>
            <a:r>
              <a:rPr lang="en-US" dirty="0" smtClean="0"/>
              <a:t>:</a:t>
            </a:r>
            <a:r>
              <a:rPr lang="zh-CN" altLang="en-US" dirty="0" smtClean="0"/>
              <a:t>另外</a:t>
            </a:r>
            <a:r>
              <a:rPr lang="en-US" dirty="0" smtClean="0"/>
              <a:t>,</a:t>
            </a:r>
            <a:r>
              <a:rPr lang="zh-CN" altLang="en-US" dirty="0" smtClean="0"/>
              <a:t>衬托手法的运用也为文章增色不少</a:t>
            </a:r>
            <a:r>
              <a:rPr lang="en-US" dirty="0" smtClean="0"/>
              <a:t>,</a:t>
            </a:r>
            <a:r>
              <a:rPr lang="zh-CN" altLang="en-US" dirty="0" smtClean="0"/>
              <a:t>如主教雀、花鼠衬托大雁的坚定不移</a:t>
            </a:r>
            <a:r>
              <a:rPr lang="en-US" dirty="0" smtClean="0"/>
              <a:t>,</a:t>
            </a:r>
            <a:r>
              <a:rPr lang="zh-CN" altLang="en-US" dirty="0" smtClean="0"/>
              <a:t>乌鸦衬托大雁飞行路线笔直。</a:t>
            </a:r>
          </a:p>
          <a:p>
            <a:endParaRPr lang="zh-CN" altLang="en-US" dirty="0"/>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childTnLst>
                          </p:cTn>
                        </p:par>
                      </p:childTnLst>
                    </p:cTn>
                  </p:par>
                </p:childTnLst>
              </p:cTn>
              <p:nextCondLst>
                <p:cond evt="onClick" delay="0">
                  <p:tgtEl>
                    <p:spTgt spid="7"/>
                  </p:tgtEl>
                </p:cond>
              </p:nextCondLst>
            </p:seq>
          </p:childTnLst>
        </p:cTn>
      </p:par>
    </p:tnLst>
    <p:bldLst>
      <p:bldP spid="6"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1"/>
          </p:nvPr>
        </p:nvSpPr>
        <p:spPr>
          <a:xfrm>
            <a:off x="738150" y="1071546"/>
            <a:ext cx="11144328" cy="857256"/>
          </a:xfrm>
        </p:spPr>
        <p:txBody>
          <a:bodyPr/>
          <a:lstStyle/>
          <a:p>
            <a:r>
              <a:rPr lang="en-US" dirty="0" smtClean="0"/>
              <a:t>(2)</a:t>
            </a:r>
            <a:r>
              <a:rPr lang="zh-CN" altLang="en-US" dirty="0" smtClean="0"/>
              <a:t>品味抒情性。</a:t>
            </a:r>
          </a:p>
          <a:p>
            <a:r>
              <a:rPr lang="en-US" dirty="0" smtClean="0"/>
              <a:t>  </a:t>
            </a:r>
            <a:r>
              <a:rPr lang="zh-CN" altLang="en-US" dirty="0" smtClean="0"/>
              <a:t>品味抒情性即体会语句表达了句中人物或作者怎样的思想情感。</a:t>
            </a:r>
            <a:endParaRPr lang="en-US" altLang="zh-CN" dirty="0" smtClean="0"/>
          </a:p>
          <a:p>
            <a:r>
              <a:rPr lang="zh-CN" altLang="en-US" dirty="0" smtClean="0"/>
              <a:t>示例</a:t>
            </a:r>
            <a:r>
              <a:rPr lang="en-US" dirty="0" smtClean="0"/>
              <a:t>:</a:t>
            </a:r>
            <a:r>
              <a:rPr lang="zh-CN" altLang="en-US" dirty="0" smtClean="0"/>
              <a:t>一只燕子的来临说明不了春天</a:t>
            </a:r>
            <a:r>
              <a:rPr lang="en-US" dirty="0" smtClean="0"/>
              <a:t>,</a:t>
            </a:r>
            <a:r>
              <a:rPr lang="zh-CN" altLang="en-US" dirty="0" smtClean="0"/>
              <a:t>但当一群大雁冲破了三月暖流的雾霭时</a:t>
            </a:r>
            <a:r>
              <a:rPr lang="en-US" dirty="0" smtClean="0"/>
              <a:t>,</a:t>
            </a:r>
            <a:r>
              <a:rPr lang="zh-CN" altLang="en-US" dirty="0" smtClean="0"/>
              <a:t>春天就来到了。</a:t>
            </a:r>
          </a:p>
          <a:p>
            <a:r>
              <a:rPr lang="zh-CN" altLang="en-US" dirty="0" smtClean="0"/>
              <a:t>赏析</a:t>
            </a:r>
            <a:r>
              <a:rPr lang="en-US" dirty="0" smtClean="0"/>
              <a:t>:</a:t>
            </a:r>
            <a:r>
              <a:rPr lang="zh-CN" altLang="en-US" dirty="0" smtClean="0"/>
              <a:t>这句话是说</a:t>
            </a:r>
            <a:r>
              <a:rPr lang="en-US" dirty="0" smtClean="0"/>
              <a:t>,</a:t>
            </a:r>
            <a:r>
              <a:rPr lang="zh-CN" altLang="en-US" dirty="0" smtClean="0"/>
              <a:t>大雁是春天真正的使者</a:t>
            </a:r>
            <a:r>
              <a:rPr lang="en-US" dirty="0" smtClean="0"/>
              <a:t>,</a:t>
            </a:r>
            <a:r>
              <a:rPr lang="zh-CN" altLang="en-US" dirty="0" smtClean="0"/>
              <a:t>大雁给人们带来了春天的生机</a:t>
            </a:r>
            <a:r>
              <a:rPr lang="en-US" dirty="0" smtClean="0"/>
              <a:t>,</a:t>
            </a:r>
            <a:r>
              <a:rPr lang="zh-CN" altLang="en-US" dirty="0" smtClean="0"/>
              <a:t>春天的希望</a:t>
            </a:r>
            <a:r>
              <a:rPr lang="en-US" dirty="0" smtClean="0"/>
              <a:t>,</a:t>
            </a:r>
            <a:r>
              <a:rPr lang="zh-CN" altLang="en-US" dirty="0" smtClean="0"/>
              <a:t>春天的喜悦。在作者心目中</a:t>
            </a:r>
            <a:r>
              <a:rPr lang="en-US" dirty="0" smtClean="0"/>
              <a:t>,</a:t>
            </a:r>
            <a:r>
              <a:rPr lang="zh-CN" altLang="en-US" dirty="0" smtClean="0"/>
              <a:t>大雁像人类一样具有灵性。</a:t>
            </a:r>
          </a:p>
          <a:p>
            <a:r>
              <a:rPr lang="en-US" dirty="0" smtClean="0"/>
              <a:t>①</a:t>
            </a:r>
            <a:r>
              <a:rPr lang="zh-CN" altLang="en-US" dirty="0" smtClean="0"/>
              <a:t>一触到水</a:t>
            </a:r>
            <a:r>
              <a:rPr lang="en-US" dirty="0" smtClean="0"/>
              <a:t>,</a:t>
            </a:r>
            <a:r>
              <a:rPr lang="zh-CN" altLang="en-US" dirty="0" smtClean="0"/>
              <a:t>我们刚到的客人就会叫起来</a:t>
            </a:r>
            <a:r>
              <a:rPr lang="en-US" dirty="0" smtClean="0"/>
              <a:t>,</a:t>
            </a:r>
            <a:r>
              <a:rPr lang="zh-CN" altLang="en-US" dirty="0" smtClean="0"/>
              <a:t>似乎它们溅起的水花能抖掉那脆弱的香蒲身上的冬天。</a:t>
            </a:r>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linds(horizontal)">
                                      <p:cBhvr>
                                        <p:cTn id="19" dur="500"/>
                                        <p:tgtEl>
                                          <p:spTgt spid="6">
                                            <p:txEl>
                                              <p:pRg st="4" end="4"/>
                                            </p:txEl>
                                          </p:spTgt>
                                        </p:tgtEl>
                                      </p:cBhvr>
                                    </p:animEffect>
                                  </p:childTnLst>
                                </p:cTn>
                              </p:par>
                            </p:childTnLst>
                          </p:cTn>
                        </p:par>
                      </p:childTnLst>
                    </p:cTn>
                  </p:par>
                </p:childTnLst>
              </p:cTn>
              <p:nextCondLst>
                <p:cond evt="onClick" delay="0">
                  <p:tgtEl>
                    <p:spTgt spid="7"/>
                  </p:tgtEl>
                </p:cond>
              </p:nextCondLst>
            </p:seq>
          </p:childTnLst>
        </p:cTn>
      </p:par>
    </p:tnLst>
    <p:bldLst>
      <p:bldP spid="6"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1"/>
          </p:nvPr>
        </p:nvSpPr>
        <p:spPr>
          <a:xfrm>
            <a:off x="738150" y="1071546"/>
            <a:ext cx="11144328" cy="857256"/>
          </a:xfrm>
        </p:spPr>
        <p:txBody>
          <a:bodyPr/>
          <a:lstStyle/>
          <a:p>
            <a:r>
              <a:rPr lang="zh-CN" altLang="en-US" dirty="0" smtClean="0"/>
              <a:t>赏析</a:t>
            </a:r>
            <a:r>
              <a:rPr lang="en-US" dirty="0" smtClean="0"/>
              <a:t>:</a:t>
            </a:r>
            <a:r>
              <a:rPr lang="zh-CN" altLang="en-US" dirty="0" smtClean="0"/>
              <a:t>归来的大雁让香蒲乃至万物摆脱了冬日的严寒</a:t>
            </a:r>
            <a:r>
              <a:rPr lang="en-US" dirty="0" smtClean="0"/>
              <a:t>,</a:t>
            </a:r>
            <a:r>
              <a:rPr lang="zh-CN" altLang="en-US" dirty="0" smtClean="0"/>
              <a:t>香蒲乃至万物在此刻迎来春天</a:t>
            </a:r>
            <a:r>
              <a:rPr lang="en-US" dirty="0" smtClean="0"/>
              <a:t>,</a:t>
            </a:r>
            <a:r>
              <a:rPr lang="zh-CN" altLang="en-US" dirty="0" smtClean="0"/>
              <a:t>欣欣向荣。</a:t>
            </a:r>
          </a:p>
          <a:p>
            <a:r>
              <a:rPr lang="en-US" dirty="0" smtClean="0"/>
              <a:t>②</a:t>
            </a:r>
            <a:r>
              <a:rPr lang="zh-CN" altLang="en-US" dirty="0" smtClean="0"/>
              <a:t>在我们的农场</a:t>
            </a:r>
            <a:r>
              <a:rPr lang="en-US" dirty="0" smtClean="0"/>
              <a:t>,</a:t>
            </a:r>
            <a:r>
              <a:rPr lang="zh-CN" altLang="en-US" dirty="0" smtClean="0"/>
              <a:t>可以根据两个数字来衡量春天的富足</a:t>
            </a:r>
            <a:r>
              <a:rPr lang="en-US" dirty="0" smtClean="0"/>
              <a:t>:</a:t>
            </a:r>
            <a:r>
              <a:rPr lang="zh-CN" altLang="en-US" dirty="0" smtClean="0"/>
              <a:t>所种的松树和停留的大雁。</a:t>
            </a:r>
          </a:p>
          <a:p>
            <a:r>
              <a:rPr lang="zh-CN" altLang="en-US" dirty="0" smtClean="0"/>
              <a:t>赏析</a:t>
            </a:r>
            <a:r>
              <a:rPr lang="en-US" dirty="0" smtClean="0"/>
              <a:t>:</a:t>
            </a:r>
            <a:r>
              <a:rPr lang="zh-CN" altLang="en-US" dirty="0" smtClean="0"/>
              <a:t>这表现了作者对大雁的喜爱、珍视。</a:t>
            </a:r>
          </a:p>
          <a:p>
            <a:r>
              <a:rPr lang="en-US" dirty="0" smtClean="0"/>
              <a:t>③</a:t>
            </a:r>
            <a:r>
              <a:rPr lang="zh-CN" altLang="en-US" dirty="0" smtClean="0"/>
              <a:t>这些孤雁是伤心的单身</a:t>
            </a:r>
            <a:r>
              <a:rPr lang="en-US" dirty="0" smtClean="0"/>
              <a:t>……</a:t>
            </a:r>
            <a:r>
              <a:rPr lang="zh-CN" altLang="en-US" dirty="0" smtClean="0"/>
              <a:t>它们是丧失了亲人的幸存者。</a:t>
            </a:r>
          </a:p>
          <a:p>
            <a:r>
              <a:rPr lang="zh-CN" altLang="en-US" dirty="0" smtClean="0"/>
              <a:t>赏析</a:t>
            </a:r>
            <a:r>
              <a:rPr lang="en-US" dirty="0" smtClean="0"/>
              <a:t>:</a:t>
            </a:r>
            <a:r>
              <a:rPr lang="zh-CN" altLang="en-US" dirty="0" smtClean="0"/>
              <a:t>作者为孤雁而感伤</a:t>
            </a:r>
            <a:r>
              <a:rPr lang="en-US" dirty="0" smtClean="0"/>
              <a:t>,</a:t>
            </a:r>
            <a:r>
              <a:rPr lang="zh-CN" altLang="en-US" dirty="0" smtClean="0"/>
              <a:t>为它们失去亲人而悲哀伤痛</a:t>
            </a:r>
            <a:r>
              <a:rPr lang="en-US" dirty="0" smtClean="0"/>
              <a:t>,</a:t>
            </a:r>
            <a:r>
              <a:rPr lang="zh-CN" altLang="en-US" dirty="0" smtClean="0"/>
              <a:t>字里行间流露出对枪杀大雁者的反感乃至愤恨。</a:t>
            </a:r>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6">
                                            <p:txEl>
                                              <p:pRg st="4" end="4"/>
                                            </p:txEl>
                                          </p:spTgt>
                                        </p:tgtEl>
                                        <p:attrNameLst>
                                          <p:attrName>style.visibility</p:attrName>
                                        </p:attrNameLst>
                                      </p:cBhvr>
                                      <p:to>
                                        <p:strVal val="visible"/>
                                      </p:to>
                                    </p:set>
                                    <p:animEffect transition="in" filter="blinds(horizontal)">
                                      <p:cBhvr>
                                        <p:cTn id="19" dur="500"/>
                                        <p:tgtEl>
                                          <p:spTgt spid="6">
                                            <p:txEl>
                                              <p:pRg st="4" end="4"/>
                                            </p:txEl>
                                          </p:spTgt>
                                        </p:tgtEl>
                                      </p:cBhvr>
                                    </p:animEffect>
                                  </p:childTnLst>
                                </p:cTn>
                              </p:par>
                            </p:childTnLst>
                          </p:cTn>
                        </p:par>
                      </p:childTnLst>
                    </p:cTn>
                  </p:par>
                </p:childTnLst>
              </p:cTn>
              <p:nextCondLst>
                <p:cond evt="onClick" delay="0">
                  <p:tgtEl>
                    <p:spTgt spid="7"/>
                  </p:tgtEl>
                </p:cond>
              </p:nextCondLst>
            </p:seq>
          </p:childTnLst>
        </p:cTn>
      </p:par>
    </p:tnLst>
    <p:bldLst>
      <p:bldP spid="6"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1"/>
          </p:nvPr>
        </p:nvSpPr>
        <p:spPr>
          <a:xfrm>
            <a:off x="738150" y="1071546"/>
            <a:ext cx="11144328" cy="857256"/>
          </a:xfrm>
        </p:spPr>
        <p:txBody>
          <a:bodyPr/>
          <a:lstStyle/>
          <a:p>
            <a:pPr>
              <a:lnSpc>
                <a:spcPct val="130000"/>
              </a:lnSpc>
            </a:pPr>
            <a:r>
              <a:rPr lang="en-US" dirty="0" smtClean="0"/>
              <a:t>④</a:t>
            </a:r>
            <a:r>
              <a:rPr lang="zh-CN" altLang="en-US" dirty="0" smtClean="0"/>
              <a:t>每年三月</a:t>
            </a:r>
            <a:r>
              <a:rPr lang="en-US" dirty="0" smtClean="0"/>
              <a:t>,</a:t>
            </a:r>
            <a:r>
              <a:rPr lang="zh-CN" altLang="en-US" dirty="0" smtClean="0"/>
              <a:t>它们都要用自己的生命来为实现这个基本的信念做赌注。</a:t>
            </a:r>
          </a:p>
          <a:p>
            <a:pPr>
              <a:lnSpc>
                <a:spcPct val="130000"/>
              </a:lnSpc>
            </a:pPr>
            <a:r>
              <a:rPr lang="zh-CN" altLang="en-US" dirty="0" smtClean="0"/>
              <a:t>赏析</a:t>
            </a:r>
            <a:r>
              <a:rPr lang="en-US" dirty="0" smtClean="0"/>
              <a:t>:</a:t>
            </a:r>
            <a:r>
              <a:rPr lang="zh-CN" altLang="en-US" dirty="0" smtClean="0"/>
              <a:t>大雁用生命实现联合的信念</a:t>
            </a:r>
            <a:r>
              <a:rPr lang="en-US" dirty="0" smtClean="0"/>
              <a:t>,</a:t>
            </a:r>
            <a:r>
              <a:rPr lang="zh-CN" altLang="en-US" dirty="0" smtClean="0"/>
              <a:t>人类却很难做到</a:t>
            </a:r>
            <a:r>
              <a:rPr lang="en-US" dirty="0" smtClean="0"/>
              <a:t>,</a:t>
            </a:r>
            <a:r>
              <a:rPr lang="zh-CN" altLang="en-US" dirty="0" smtClean="0"/>
              <a:t>表现了作者对大雁的赞扬、钦佩、崇敬之情。</a:t>
            </a:r>
          </a:p>
          <a:p>
            <a:pPr>
              <a:lnSpc>
                <a:spcPct val="130000"/>
              </a:lnSpc>
            </a:pPr>
            <a:r>
              <a:rPr lang="en-US" dirty="0" smtClean="0"/>
              <a:t>⑤</a:t>
            </a:r>
            <a:r>
              <a:rPr lang="zh-CN" altLang="en-US" dirty="0" smtClean="0"/>
              <a:t>在这种每年一度的迁徙中</a:t>
            </a:r>
            <a:r>
              <a:rPr lang="en-US" dirty="0" smtClean="0"/>
              <a:t>,</a:t>
            </a:r>
            <a:r>
              <a:rPr lang="zh-CN" altLang="en-US" dirty="0" smtClean="0"/>
              <a:t>整个大陆所获得的是从三月的天空洒下来的一首有益无损的带着野性的诗歌。</a:t>
            </a:r>
          </a:p>
          <a:p>
            <a:pPr>
              <a:lnSpc>
                <a:spcPct val="130000"/>
              </a:lnSpc>
            </a:pPr>
            <a:r>
              <a:rPr lang="zh-CN" altLang="en-US" dirty="0" smtClean="0"/>
              <a:t>赏析</a:t>
            </a:r>
            <a:r>
              <a:rPr lang="en-US" dirty="0" smtClean="0"/>
              <a:t>:</a:t>
            </a:r>
            <a:r>
              <a:rPr lang="zh-CN" altLang="en-US" dirty="0" smtClean="0"/>
              <a:t>春分后大雁回归</a:t>
            </a:r>
            <a:r>
              <a:rPr lang="en-US" dirty="0" smtClean="0"/>
              <a:t>,</a:t>
            </a:r>
            <a:r>
              <a:rPr lang="zh-CN" altLang="en-US" dirty="0" smtClean="0"/>
              <a:t>它离开了食物充足、冬季温暖的南方</a:t>
            </a:r>
            <a:r>
              <a:rPr lang="en-US" dirty="0" smtClean="0"/>
              <a:t>,</a:t>
            </a:r>
            <a:r>
              <a:rPr lang="zh-CN" altLang="en-US" dirty="0" smtClean="0"/>
              <a:t>最后来到阳光充足、夏季僻静的北方</a:t>
            </a:r>
            <a:r>
              <a:rPr lang="en-US" dirty="0" smtClean="0"/>
              <a:t>,</a:t>
            </a:r>
            <a:r>
              <a:rPr lang="zh-CN" altLang="en-US" dirty="0" smtClean="0"/>
              <a:t>生育小雁。迁徙途中的大雁的鸣叫是带着野性的诗歌</a:t>
            </a:r>
            <a:r>
              <a:rPr lang="en-US" dirty="0" smtClean="0"/>
              <a:t>,</a:t>
            </a:r>
            <a:r>
              <a:rPr lang="zh-CN" altLang="en-US" dirty="0" smtClean="0"/>
              <a:t>给整个大陆带来诗意。作者觉得大雁是非常可爱的动物</a:t>
            </a:r>
            <a:r>
              <a:rPr lang="en-US" dirty="0" smtClean="0"/>
              <a:t>,</a:t>
            </a:r>
            <a:r>
              <a:rPr lang="zh-CN" altLang="en-US" dirty="0" smtClean="0"/>
              <a:t>大雁是人类的朋友</a:t>
            </a:r>
            <a:r>
              <a:rPr lang="en-US" dirty="0" smtClean="0"/>
              <a:t>,</a:t>
            </a:r>
            <a:r>
              <a:rPr lang="zh-CN" altLang="en-US" dirty="0" smtClean="0"/>
              <a:t>他喜欢大雁。</a:t>
            </a:r>
          </a:p>
          <a:p>
            <a:pPr>
              <a:lnSpc>
                <a:spcPct val="130000"/>
              </a:lnSpc>
            </a:pPr>
            <a:endParaRPr lang="zh-CN" altLang="en-US" dirty="0"/>
          </a:p>
        </p:txBody>
      </p:sp>
      <p:sp>
        <p:nvSpPr>
          <p:cNvPr id="7"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xEl>
                                              <p:pRg st="1" end="1"/>
                                            </p:txEl>
                                          </p:spTgt>
                                        </p:tgtEl>
                                        <p:attrNameLst>
                                          <p:attrName>style.visibility</p:attrName>
                                        </p:attrNameLst>
                                      </p:cBhvr>
                                      <p:to>
                                        <p:strVal val="visible"/>
                                      </p:to>
                                    </p:set>
                                    <p:animEffect transition="in" filter="blinds(horizontal)">
                                      <p:cBhvr>
                                        <p:cTn id="10" dur="500"/>
                                        <p:tgtEl>
                                          <p:spTgt spid="6">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animEffect transition="in" filter="blinds(horizontal)">
                                      <p:cBhvr>
                                        <p:cTn id="13" dur="500"/>
                                        <p:tgtEl>
                                          <p:spTgt spid="6">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6">
                                            <p:txEl>
                                              <p:pRg st="3" end="3"/>
                                            </p:txEl>
                                          </p:spTgt>
                                        </p:tgtEl>
                                        <p:attrNameLst>
                                          <p:attrName>style.visibility</p:attrName>
                                        </p:attrNameLst>
                                      </p:cBhvr>
                                      <p:to>
                                        <p:strVal val="visible"/>
                                      </p:to>
                                    </p:set>
                                    <p:animEffect transition="in" filter="blinds(horizontal)">
                                      <p:cBhvr>
                                        <p:cTn id="16" dur="500"/>
                                        <p:tgtEl>
                                          <p:spTgt spid="6">
                                            <p:txEl>
                                              <p:pRg st="3" end="3"/>
                                            </p:txEl>
                                          </p:spTgt>
                                        </p:tgtEl>
                                      </p:cBhvr>
                                    </p:animEffect>
                                  </p:childTnLst>
                                </p:cTn>
                              </p:par>
                            </p:childTnLst>
                          </p:cTn>
                        </p:par>
                      </p:childTnLst>
                    </p:cTn>
                  </p:par>
                </p:childTnLst>
              </p:cTn>
              <p:nextCondLst>
                <p:cond evt="onClick" delay="0">
                  <p:tgtEl>
                    <p:spTgt spid="7"/>
                  </p:tgtEl>
                </p:cond>
              </p:nextCondLst>
            </p:seq>
          </p:childTnLst>
        </p:cTn>
      </p:par>
    </p:tnLst>
    <p:bldLst>
      <p:bldP spid="6"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三、问题</a:t>
            </a:r>
            <a:r>
              <a:rPr lang="en-US" dirty="0" smtClean="0"/>
              <a:t>:</a:t>
            </a:r>
            <a:r>
              <a:rPr lang="zh-CN" altLang="en-US" dirty="0" smtClean="0"/>
              <a:t>细读课文</a:t>
            </a:r>
            <a:r>
              <a:rPr lang="en-US" dirty="0" smtClean="0"/>
              <a:t>,</a:t>
            </a:r>
            <a:r>
              <a:rPr lang="zh-CN" altLang="en-US" dirty="0" smtClean="0"/>
              <a:t>探究知识。</a:t>
            </a:r>
          </a:p>
          <a:p>
            <a:r>
              <a:rPr lang="en-US" dirty="0" smtClean="0"/>
              <a:t>1.</a:t>
            </a:r>
            <a:r>
              <a:rPr lang="zh-CN" altLang="en-US" dirty="0" smtClean="0"/>
              <a:t>作者在大雁身上找到了哪些失去的东西</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952464" y="2500306"/>
            <a:ext cx="10572824" cy="857256"/>
          </a:xfrm>
        </p:spPr>
        <p:txBody>
          <a:bodyPr/>
          <a:lstStyle/>
          <a:p>
            <a:r>
              <a:rPr lang="zh-CN" altLang="en-US" dirty="0" smtClean="0"/>
              <a:t>作者找到了善良、友情、亲情</a:t>
            </a:r>
            <a:r>
              <a:rPr lang="en-US" dirty="0" smtClean="0"/>
              <a:t>,</a:t>
            </a:r>
            <a:r>
              <a:rPr lang="zh-CN" altLang="en-US" dirty="0" smtClean="0"/>
              <a:t>找到了联合的观念</a:t>
            </a:r>
            <a:r>
              <a:rPr lang="en-US" dirty="0" smtClean="0"/>
              <a:t>,</a:t>
            </a:r>
            <a:r>
              <a:rPr lang="zh-CN" altLang="en-US" dirty="0" smtClean="0"/>
              <a:t>找到了大自然的诗情</a:t>
            </a:r>
            <a:r>
              <a:rPr lang="en-US" dirty="0" smtClean="0"/>
              <a:t>,</a:t>
            </a:r>
            <a:r>
              <a:rPr lang="zh-CN" altLang="en-US" dirty="0" smtClean="0"/>
              <a:t>懂得了关爱动物。</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了解大雁的生活习性</a:t>
            </a:r>
            <a:r>
              <a:rPr lang="en-US" dirty="0" smtClean="0"/>
              <a:t>,</a:t>
            </a:r>
            <a:r>
              <a:rPr lang="zh-CN" altLang="en-US" dirty="0" smtClean="0"/>
              <a:t>体会作者对大雁的喜爱之情。</a:t>
            </a:r>
          </a:p>
          <a:p>
            <a:r>
              <a:rPr lang="en-US" dirty="0" smtClean="0"/>
              <a:t>2.</a:t>
            </a:r>
            <a:r>
              <a:rPr lang="zh-CN" altLang="en-US" dirty="0" smtClean="0"/>
              <a:t>体会作者在描写大雁时对拟人手法的运用</a:t>
            </a:r>
            <a:r>
              <a:rPr lang="en-US" dirty="0" smtClean="0"/>
              <a:t>;</a:t>
            </a:r>
            <a:r>
              <a:rPr lang="zh-CN" altLang="en-US" dirty="0" smtClean="0"/>
              <a:t>揣摩抒情色彩浓郁的语句</a:t>
            </a:r>
            <a:r>
              <a:rPr lang="en-US" dirty="0" smtClean="0"/>
              <a:t>,</a:t>
            </a:r>
            <a:r>
              <a:rPr lang="zh-CN" altLang="en-US" dirty="0" smtClean="0"/>
              <a:t>体味句子表达的思想感情。</a:t>
            </a:r>
          </a:p>
          <a:p>
            <a:r>
              <a:rPr lang="en-US" dirty="0" smtClean="0"/>
              <a:t>3.</a:t>
            </a:r>
            <a:r>
              <a:rPr lang="zh-CN" altLang="en-US" dirty="0" smtClean="0"/>
              <a:t>感受作者的爱鸟情怀</a:t>
            </a:r>
            <a:r>
              <a:rPr lang="en-US" dirty="0" smtClean="0"/>
              <a:t>,</a:t>
            </a:r>
            <a:r>
              <a:rPr lang="zh-CN" altLang="en-US" dirty="0" smtClean="0"/>
              <a:t>激发珍爱野生动物、热爱大自然、回归大自然的思想感情。</a:t>
            </a:r>
          </a:p>
          <a:p>
            <a:pPr>
              <a:lnSpc>
                <a:spcPct val="130000"/>
              </a:lnSpc>
            </a:pPr>
            <a:endParaRPr lang="zh-CN" altLang="en-US" dirty="0" smtClean="0"/>
          </a:p>
          <a:p>
            <a:pPr>
              <a:lnSpc>
                <a:spcPct val="130000"/>
              </a:lnSpc>
            </a:pPr>
            <a:endParaRPr lang="zh-CN" altLang="en-US" dirty="0" smtClean="0"/>
          </a:p>
          <a:p>
            <a:pPr>
              <a:lnSpc>
                <a:spcPct val="130000"/>
              </a:lnSpc>
            </a:pPr>
            <a:r>
              <a:rPr lang="zh-CN" altLang="en-US" dirty="0" smtClean="0"/>
              <a:t>　　</a:t>
            </a:r>
            <a:endParaRPr lang="zh-CN" altLang="en-US" dirty="0"/>
          </a:p>
        </p:txBody>
      </p:sp>
      <p:sp>
        <p:nvSpPr>
          <p:cNvPr id="4" name="文本占位符 3"/>
          <p:cNvSpPr>
            <a:spLocks noGrp="1"/>
          </p:cNvSpPr>
          <p:nvPr>
            <p:ph type="body" sz="quarter" idx="11"/>
          </p:nvPr>
        </p:nvSpPr>
        <p:spPr>
          <a:xfrm>
            <a:off x="881026" y="4714884"/>
            <a:ext cx="10644262" cy="857256"/>
          </a:xfrm>
        </p:spPr>
        <p:txBody>
          <a:bodyPr/>
          <a:lstStyle/>
          <a:p>
            <a:r>
              <a:rPr lang="en-US" dirty="0" smtClean="0"/>
              <a:t>◉</a:t>
            </a:r>
            <a:r>
              <a:rPr lang="zh-CN" altLang="en-US" dirty="0" smtClean="0"/>
              <a:t>重点</a:t>
            </a:r>
            <a:r>
              <a:rPr lang="en-US" dirty="0" smtClean="0"/>
              <a:t>:</a:t>
            </a:r>
          </a:p>
          <a:p>
            <a:r>
              <a:rPr lang="zh-CN" altLang="en-US" dirty="0" smtClean="0"/>
              <a:t>体会作者在描写大雁时对拟人手法的运用</a:t>
            </a:r>
            <a:r>
              <a:rPr lang="en-US" dirty="0" smtClean="0"/>
              <a:t>;</a:t>
            </a:r>
            <a:r>
              <a:rPr lang="zh-CN" altLang="en-US" dirty="0" smtClean="0"/>
              <a:t>揣摩抒情色彩的语句</a:t>
            </a:r>
            <a:r>
              <a:rPr lang="en-US" dirty="0" smtClean="0"/>
              <a:t>,</a:t>
            </a:r>
            <a:r>
              <a:rPr lang="zh-CN" altLang="en-US" dirty="0" smtClean="0"/>
              <a:t>体味句子表达的思想感情。</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大雁</a:t>
            </a:r>
            <a:r>
              <a:rPr lang="en-US" dirty="0" smtClean="0"/>
              <a:t>,</a:t>
            </a:r>
            <a:r>
              <a:rPr lang="zh-CN" altLang="en-US" dirty="0" smtClean="0"/>
              <a:t>是秋寒南飞、春暖北返的候鸟。据说</a:t>
            </a:r>
            <a:r>
              <a:rPr lang="en-US" dirty="0" smtClean="0"/>
              <a:t>,</a:t>
            </a:r>
            <a:r>
              <a:rPr lang="zh-CN" altLang="en-US" dirty="0" smtClean="0"/>
              <a:t>它还能传递书信</a:t>
            </a:r>
            <a:r>
              <a:rPr lang="en-US" dirty="0" smtClean="0"/>
              <a:t>,</a:t>
            </a:r>
            <a:r>
              <a:rPr lang="zh-CN" altLang="en-US" dirty="0" smtClean="0"/>
              <a:t>因此</a:t>
            </a:r>
            <a:r>
              <a:rPr lang="en-US" dirty="0" smtClean="0"/>
              <a:t>,</a:t>
            </a:r>
            <a:r>
              <a:rPr lang="zh-CN" altLang="en-US" dirty="0" smtClean="0"/>
              <a:t>很容易牵动人们的羁旅情思。自古以来</a:t>
            </a:r>
            <a:r>
              <a:rPr lang="en-US" dirty="0" smtClean="0"/>
              <a:t>,</a:t>
            </a:r>
            <a:r>
              <a:rPr lang="zh-CN" altLang="en-US" dirty="0" smtClean="0"/>
              <a:t>诗人们睹雁伤情或托雁寄怀</a:t>
            </a:r>
            <a:r>
              <a:rPr lang="en-US" dirty="0" smtClean="0"/>
              <a:t>,</a:t>
            </a:r>
            <a:r>
              <a:rPr lang="zh-CN" altLang="en-US" dirty="0" smtClean="0"/>
              <a:t>留下了许多伤感的咏雁作品。你能背出几句和同学们交流一下吗</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0" y="3571876"/>
            <a:ext cx="12192000" cy="857256"/>
          </a:xfrm>
        </p:spPr>
        <p:txBody>
          <a:bodyPr/>
          <a:lstStyle/>
          <a:p>
            <a:pPr>
              <a:lnSpc>
                <a:spcPct val="130000"/>
              </a:lnSpc>
            </a:pPr>
            <a:r>
              <a:rPr lang="zh-CN" altLang="en-US" dirty="0" smtClean="0"/>
              <a:t>洞庭一夜无穷雁</a:t>
            </a:r>
            <a:r>
              <a:rPr lang="en-US" dirty="0" smtClean="0"/>
              <a:t>,</a:t>
            </a:r>
            <a:r>
              <a:rPr lang="zh-CN" altLang="en-US" dirty="0" smtClean="0"/>
              <a:t>不待天明尽北飞。</a:t>
            </a:r>
            <a:r>
              <a:rPr lang="en-US" dirty="0" smtClean="0"/>
              <a:t>(</a:t>
            </a:r>
            <a:r>
              <a:rPr lang="zh-CN" altLang="en-US" dirty="0" smtClean="0"/>
              <a:t>李益</a:t>
            </a:r>
            <a:r>
              <a:rPr lang="en-US" altLang="zh-CN" dirty="0" smtClean="0"/>
              <a:t>《</a:t>
            </a:r>
            <a:r>
              <a:rPr lang="zh-CN" altLang="en-US" dirty="0" smtClean="0"/>
              <a:t>春夜闻笛</a:t>
            </a:r>
            <a:r>
              <a:rPr lang="en-US" altLang="zh-CN" dirty="0" smtClean="0"/>
              <a:t>》</a:t>
            </a:r>
            <a:r>
              <a:rPr lang="en-US" dirty="0" smtClean="0"/>
              <a:t>)</a:t>
            </a:r>
            <a:endParaRPr lang="zh-CN" altLang="en-US" dirty="0" smtClean="0"/>
          </a:p>
          <a:p>
            <a:pPr>
              <a:lnSpc>
                <a:spcPct val="130000"/>
              </a:lnSpc>
            </a:pPr>
            <a:r>
              <a:rPr lang="zh-CN" altLang="en-US" dirty="0" smtClean="0"/>
              <a:t>塞下秋来风景异</a:t>
            </a:r>
            <a:r>
              <a:rPr lang="en-US" dirty="0" smtClean="0"/>
              <a:t>,</a:t>
            </a:r>
            <a:r>
              <a:rPr lang="zh-CN" altLang="en-US" dirty="0" smtClean="0"/>
              <a:t>衡阳雁去无留意。</a:t>
            </a:r>
            <a:r>
              <a:rPr lang="en-US" dirty="0" smtClean="0"/>
              <a:t>(</a:t>
            </a:r>
            <a:r>
              <a:rPr lang="zh-CN" altLang="en-US" dirty="0" smtClean="0"/>
              <a:t>范仲淹</a:t>
            </a:r>
            <a:r>
              <a:rPr lang="en-US" altLang="zh-CN" dirty="0" smtClean="0"/>
              <a:t>《</a:t>
            </a:r>
            <a:r>
              <a:rPr lang="zh-CN" altLang="en-US" dirty="0" smtClean="0"/>
              <a:t>渔家傲</a:t>
            </a:r>
            <a:r>
              <a:rPr lang="en-US" dirty="0" smtClean="0"/>
              <a:t>·</a:t>
            </a:r>
            <a:r>
              <a:rPr lang="zh-CN" altLang="en-US" dirty="0" smtClean="0"/>
              <a:t>秋思</a:t>
            </a:r>
            <a:r>
              <a:rPr lang="en-US" altLang="zh-CN" dirty="0" smtClean="0"/>
              <a:t>》</a:t>
            </a:r>
            <a:r>
              <a:rPr lang="en-US" dirty="0" smtClean="0"/>
              <a:t>)</a:t>
            </a:r>
            <a:endParaRPr lang="zh-CN" altLang="en-US" dirty="0" smtClean="0"/>
          </a:p>
          <a:p>
            <a:pPr>
              <a:lnSpc>
                <a:spcPct val="130000"/>
              </a:lnSpc>
            </a:pPr>
            <a:r>
              <a:rPr lang="zh-CN" altLang="en-US" dirty="0" smtClean="0"/>
              <a:t>乡书何处达</a:t>
            </a:r>
            <a:r>
              <a:rPr lang="en-US" dirty="0" smtClean="0"/>
              <a:t>?</a:t>
            </a:r>
            <a:r>
              <a:rPr lang="zh-CN" altLang="en-US" dirty="0" smtClean="0"/>
              <a:t>归雁洛阳边。</a:t>
            </a:r>
            <a:r>
              <a:rPr lang="en-US" dirty="0" smtClean="0"/>
              <a:t>(</a:t>
            </a:r>
            <a:r>
              <a:rPr lang="zh-CN" altLang="en-US" dirty="0" smtClean="0"/>
              <a:t>王湾</a:t>
            </a:r>
            <a:r>
              <a:rPr lang="en-US" altLang="zh-CN" dirty="0" smtClean="0"/>
              <a:t>《</a:t>
            </a:r>
            <a:r>
              <a:rPr lang="zh-CN" altLang="en-US" dirty="0" smtClean="0"/>
              <a:t>次北固山下</a:t>
            </a:r>
            <a:r>
              <a:rPr lang="en-US" altLang="zh-CN" dirty="0" smtClean="0"/>
              <a:t>》</a:t>
            </a:r>
            <a:r>
              <a:rPr lang="en-US" dirty="0" smtClean="0"/>
              <a:t>)</a:t>
            </a:r>
            <a:endParaRPr lang="zh-CN" altLang="en-US" dirty="0" smtClean="0"/>
          </a:p>
          <a:p>
            <a:pPr>
              <a:lnSpc>
                <a:spcPct val="130000"/>
              </a:lnSpc>
            </a:pPr>
            <a:r>
              <a:rPr lang="zh-CN" altLang="en-US" dirty="0" smtClean="0"/>
              <a:t>长风万里送秋雁</a:t>
            </a:r>
            <a:r>
              <a:rPr lang="en-US" dirty="0" smtClean="0"/>
              <a:t>,</a:t>
            </a:r>
            <a:r>
              <a:rPr lang="zh-CN" altLang="en-US" dirty="0" smtClean="0"/>
              <a:t>对此可以酣高楼。</a:t>
            </a:r>
            <a:r>
              <a:rPr lang="en-US" dirty="0" smtClean="0"/>
              <a:t>(</a:t>
            </a:r>
            <a:r>
              <a:rPr lang="zh-CN" altLang="en-US" dirty="0" smtClean="0"/>
              <a:t>李白</a:t>
            </a:r>
            <a:r>
              <a:rPr lang="en-US" altLang="zh-CN" dirty="0" smtClean="0"/>
              <a:t>《</a:t>
            </a:r>
            <a:r>
              <a:rPr lang="zh-CN" altLang="en-US" dirty="0" smtClean="0"/>
              <a:t>宣州谢脁楼饯别校书叔云</a:t>
            </a:r>
            <a:r>
              <a:rPr lang="en-US" altLang="zh-CN" dirty="0" smtClean="0"/>
              <a:t>》</a:t>
            </a:r>
            <a:r>
              <a:rPr lang="en-US" dirty="0" smtClean="0"/>
              <a:t>)</a:t>
            </a:r>
            <a:endParaRPr lang="zh-CN" altLang="en-US" dirty="0" smtClean="0"/>
          </a:p>
          <a:p>
            <a:pPr>
              <a:lnSpc>
                <a:spcPct val="130000"/>
              </a:lnSpc>
            </a:pPr>
            <a:r>
              <a:rPr lang="zh-CN" altLang="en-US" dirty="0" smtClean="0"/>
              <a:t>征蓬出汉塞</a:t>
            </a:r>
            <a:r>
              <a:rPr lang="en-US" dirty="0" smtClean="0"/>
              <a:t>,</a:t>
            </a:r>
            <a:r>
              <a:rPr lang="zh-CN" altLang="en-US" dirty="0" smtClean="0"/>
              <a:t>归雁入胡天。</a:t>
            </a:r>
            <a:r>
              <a:rPr lang="en-US" dirty="0" smtClean="0"/>
              <a:t>(</a:t>
            </a:r>
            <a:r>
              <a:rPr lang="zh-CN" altLang="en-US" dirty="0" smtClean="0"/>
              <a:t>王维</a:t>
            </a:r>
            <a:r>
              <a:rPr lang="en-US" altLang="zh-CN" dirty="0" smtClean="0"/>
              <a:t>《</a:t>
            </a:r>
            <a:r>
              <a:rPr lang="zh-CN" altLang="en-US" dirty="0" smtClean="0"/>
              <a:t>使至塞上</a:t>
            </a:r>
            <a:r>
              <a:rPr lang="en-US" altLang="zh-CN" dirty="0" smtClean="0"/>
              <a:t>》</a:t>
            </a:r>
            <a:r>
              <a:rPr lang="en-US" dirty="0" smtClean="0"/>
              <a:t>)</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 </a:t>
            </a:r>
            <a:r>
              <a:rPr lang="zh-CN" altLang="en-US" dirty="0" smtClean="0"/>
              <a:t>为什么说大雁知道威斯康星的法规</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881026" y="1428736"/>
            <a:ext cx="10644262" cy="857256"/>
          </a:xfrm>
        </p:spPr>
        <p:txBody>
          <a:bodyPr/>
          <a:lstStyle/>
          <a:p>
            <a:r>
              <a:rPr lang="zh-CN" altLang="en-US" dirty="0" smtClean="0"/>
              <a:t>春季禁止猎杀大雁</a:t>
            </a:r>
            <a:r>
              <a:rPr lang="en-US" dirty="0" smtClean="0"/>
              <a:t>,</a:t>
            </a:r>
            <a:r>
              <a:rPr lang="zh-CN" altLang="en-US" dirty="0" smtClean="0"/>
              <a:t>而春雁每天都要去玉米地做一次旅行</a:t>
            </a:r>
            <a:r>
              <a:rPr lang="en-US" dirty="0" smtClean="0"/>
              <a:t>,</a:t>
            </a:r>
            <a:r>
              <a:rPr lang="zh-CN" altLang="en-US" dirty="0" smtClean="0"/>
              <a:t>不是偷偷摸摸的。作者用拟人的手法表明大雁知道法规</a:t>
            </a:r>
            <a:r>
              <a:rPr lang="en-US" dirty="0" smtClean="0"/>
              <a:t>,</a:t>
            </a:r>
            <a:r>
              <a:rPr lang="zh-CN" altLang="en-US" dirty="0" smtClean="0"/>
              <a:t>在春天的白天放心地活动、觅食。</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5214974"/>
          </a:xfrm>
        </p:spPr>
        <p:txBody>
          <a:bodyPr/>
          <a:lstStyle/>
          <a:p>
            <a:r>
              <a:rPr lang="en-US" dirty="0" smtClean="0"/>
              <a:t>2.</a:t>
            </a:r>
            <a:r>
              <a:rPr lang="zh-CN" altLang="en-US" dirty="0" smtClean="0"/>
              <a:t>如何理解</a:t>
            </a:r>
            <a:r>
              <a:rPr lang="en-US" dirty="0" smtClean="0"/>
              <a:t>“</a:t>
            </a:r>
            <a:r>
              <a:rPr lang="zh-CN" altLang="en-US" dirty="0" smtClean="0"/>
              <a:t>单调枯燥的数字竟能如此进一步激发爱鸟者的感伤</a:t>
            </a:r>
            <a:r>
              <a:rPr lang="en-US" dirty="0" smtClean="0"/>
              <a:t>”?</a:t>
            </a:r>
            <a:endParaRPr lang="zh-CN" altLang="en-US" dirty="0"/>
          </a:p>
        </p:txBody>
      </p:sp>
      <p:sp>
        <p:nvSpPr>
          <p:cNvPr id="3" name="文本占位符 2"/>
          <p:cNvSpPr>
            <a:spLocks noGrp="1"/>
          </p:cNvSpPr>
          <p:nvPr>
            <p:ph type="body" sz="quarter" idx="11"/>
          </p:nvPr>
        </p:nvSpPr>
        <p:spPr>
          <a:xfrm>
            <a:off x="809588" y="2071678"/>
            <a:ext cx="10644262" cy="857256"/>
          </a:xfrm>
        </p:spPr>
        <p:txBody>
          <a:bodyPr/>
          <a:lstStyle/>
          <a:p>
            <a:r>
              <a:rPr lang="en-US" dirty="0" smtClean="0"/>
              <a:t>“</a:t>
            </a:r>
            <a:r>
              <a:rPr lang="zh-CN" altLang="en-US" dirty="0" smtClean="0"/>
              <a:t>单调枯燥的数字</a:t>
            </a:r>
            <a:r>
              <a:rPr lang="en-US" dirty="0" smtClean="0"/>
              <a:t>”</a:t>
            </a:r>
            <a:r>
              <a:rPr lang="zh-CN" altLang="en-US" dirty="0" smtClean="0"/>
              <a:t>是指六只或者是六的倍数</a:t>
            </a:r>
            <a:r>
              <a:rPr lang="en-US" dirty="0" smtClean="0"/>
              <a:t>,</a:t>
            </a:r>
            <a:r>
              <a:rPr lang="zh-CN" altLang="en-US" dirty="0" smtClean="0"/>
              <a:t>六只或者是六的倍数组成的雁群</a:t>
            </a:r>
            <a:r>
              <a:rPr lang="en-US" dirty="0" smtClean="0"/>
              <a:t>,</a:t>
            </a:r>
            <a:r>
              <a:rPr lang="zh-CN" altLang="en-US" dirty="0" smtClean="0"/>
              <a:t>是一个家庭</a:t>
            </a:r>
            <a:r>
              <a:rPr lang="en-US" dirty="0" smtClean="0"/>
              <a:t>,</a:t>
            </a:r>
            <a:r>
              <a:rPr lang="zh-CN" altLang="en-US" dirty="0" smtClean="0"/>
              <a:t>或者是一些家庭的聚合体</a:t>
            </a:r>
            <a:r>
              <a:rPr lang="en-US" dirty="0" smtClean="0"/>
              <a:t>,</a:t>
            </a:r>
            <a:r>
              <a:rPr lang="zh-CN" altLang="en-US" dirty="0" smtClean="0"/>
              <a:t>而那些孤雁</a:t>
            </a:r>
            <a:r>
              <a:rPr lang="en-US" dirty="0" smtClean="0"/>
              <a:t>,</a:t>
            </a:r>
            <a:r>
              <a:rPr lang="zh-CN" altLang="en-US" dirty="0" smtClean="0"/>
              <a:t>则因为失去了家庭的其他成员</a:t>
            </a:r>
            <a:r>
              <a:rPr lang="en-US" dirty="0" smtClean="0"/>
              <a:t>,</a:t>
            </a:r>
            <a:r>
              <a:rPr lang="zh-CN" altLang="en-US" dirty="0" smtClean="0"/>
              <a:t>而变得孤单。单看数字</a:t>
            </a:r>
            <a:r>
              <a:rPr lang="en-US" dirty="0" smtClean="0"/>
              <a:t>,</a:t>
            </a:r>
            <a:r>
              <a:rPr lang="zh-CN" altLang="en-US" dirty="0" smtClean="0"/>
              <a:t>是很枯燥的</a:t>
            </a:r>
            <a:r>
              <a:rPr lang="en-US" dirty="0" smtClean="0"/>
              <a:t>,</a:t>
            </a:r>
            <a:r>
              <a:rPr lang="zh-CN" altLang="en-US" dirty="0" smtClean="0"/>
              <a:t>但是枯燥的数字后面所包含着的</a:t>
            </a:r>
            <a:r>
              <a:rPr lang="en-US" dirty="0" smtClean="0"/>
              <a:t>“</a:t>
            </a:r>
            <a:r>
              <a:rPr lang="zh-CN" altLang="en-US" dirty="0" smtClean="0"/>
              <a:t>故事</a:t>
            </a:r>
            <a:r>
              <a:rPr lang="en-US" dirty="0" smtClean="0"/>
              <a:t>”,</a:t>
            </a:r>
            <a:r>
              <a:rPr lang="zh-CN" altLang="en-US" dirty="0" smtClean="0"/>
              <a:t>却耐人寻味</a:t>
            </a:r>
            <a:r>
              <a:rPr lang="en-US" dirty="0" smtClean="0"/>
              <a:t>,</a:t>
            </a:r>
            <a:r>
              <a:rPr lang="zh-CN" altLang="en-US" dirty="0" smtClean="0"/>
              <a:t>令人动情。</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2024034" y="2928934"/>
            <a:ext cx="7786742" cy="2433593"/>
            <a:chOff x="2024034" y="2928934"/>
            <a:chExt cx="7786742" cy="2433593"/>
          </a:xfrm>
        </p:grpSpPr>
        <p:pic>
          <p:nvPicPr>
            <p:cNvPr id="17" name="17DXAYWRJBD3DYT10.eps"/>
            <p:cNvPicPr/>
            <p:nvPr/>
          </p:nvPicPr>
          <p:blipFill>
            <a:blip r:embed="rId2"/>
            <a:stretch>
              <a:fillRect/>
            </a:stretch>
          </p:blipFill>
          <p:spPr>
            <a:xfrm>
              <a:off x="2024034" y="2928934"/>
              <a:ext cx="7358114" cy="2433593"/>
            </a:xfrm>
            <a:prstGeom prst="rect">
              <a:avLst/>
            </a:prstGeom>
          </p:spPr>
        </p:pic>
        <p:sp>
          <p:nvSpPr>
            <p:cNvPr id="21" name="矩形 20"/>
            <p:cNvSpPr/>
            <p:nvPr/>
          </p:nvSpPr>
          <p:spPr>
            <a:xfrm>
              <a:off x="3452794" y="3500438"/>
              <a:ext cx="1143008" cy="285752"/>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2" name="矩形 21"/>
            <p:cNvSpPr/>
            <p:nvPr/>
          </p:nvSpPr>
          <p:spPr>
            <a:xfrm>
              <a:off x="3381356" y="4429132"/>
              <a:ext cx="100013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3" name="矩形 22"/>
            <p:cNvSpPr/>
            <p:nvPr/>
          </p:nvSpPr>
          <p:spPr>
            <a:xfrm>
              <a:off x="8739206" y="2928934"/>
              <a:ext cx="100013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24" name="矩形 23"/>
            <p:cNvSpPr/>
            <p:nvPr/>
          </p:nvSpPr>
          <p:spPr>
            <a:xfrm>
              <a:off x="8810644" y="3929066"/>
              <a:ext cx="100013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再读课文</a:t>
            </a:r>
            <a:r>
              <a:rPr lang="en-US" dirty="0" smtClean="0"/>
              <a:t>,</a:t>
            </a:r>
            <a:r>
              <a:rPr lang="zh-CN" altLang="en-US" dirty="0" smtClean="0"/>
              <a:t>完成下图。</a:t>
            </a:r>
            <a:endParaRPr lang="zh-CN" altLang="en-US" dirty="0"/>
          </a:p>
        </p:txBody>
      </p:sp>
      <p:sp>
        <p:nvSpPr>
          <p:cNvPr id="10" name="文本占位符 3"/>
          <p:cNvSpPr txBox="1">
            <a:spLocks/>
          </p:cNvSpPr>
          <p:nvPr/>
        </p:nvSpPr>
        <p:spPr>
          <a:xfrm>
            <a:off x="3595670" y="3286124"/>
            <a:ext cx="121444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大雁归来</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8" name="文本占位符 3"/>
          <p:cNvSpPr txBox="1">
            <a:spLocks/>
          </p:cNvSpPr>
          <p:nvPr/>
        </p:nvSpPr>
        <p:spPr>
          <a:xfrm>
            <a:off x="3452794" y="4357694"/>
            <a:ext cx="228601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归雁</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9" name="文本占位符 3"/>
          <p:cNvSpPr txBox="1">
            <a:spLocks/>
          </p:cNvSpPr>
          <p:nvPr/>
        </p:nvSpPr>
        <p:spPr>
          <a:xfrm>
            <a:off x="8667768" y="2786058"/>
            <a:ext cx="228601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lang="zh-CN" altLang="en-US" sz="2000" dirty="0" smtClean="0">
                <a:solidFill>
                  <a:srgbClr val="FF0000"/>
                </a:solidFill>
                <a:latin typeface="华文细黑" pitchFamily="2" charset="-122"/>
                <a:ea typeface="华文细黑" pitchFamily="2" charset="-122"/>
              </a:rPr>
              <a:t>善性</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20" name="文本占位符 3"/>
          <p:cNvSpPr txBox="1">
            <a:spLocks/>
          </p:cNvSpPr>
          <p:nvPr/>
        </p:nvSpPr>
        <p:spPr>
          <a:xfrm>
            <a:off x="8739206" y="3857628"/>
            <a:ext cx="2286016"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友情</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
                                        </p:tgtEl>
                                        <p:attrNameLst>
                                          <p:attrName>style.visibility</p:attrName>
                                        </p:attrNameLst>
                                      </p:cBhvr>
                                      <p:to>
                                        <p:strVal val="visible"/>
                                      </p:to>
                                    </p:set>
                                    <p:animEffect transition="in" filter="blinds(horizontal)">
                                      <p:cBhvr>
                                        <p:cTn id="10" dur="500"/>
                                        <p:tgtEl>
                                          <p:spTgt spid="1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animEffect transition="in" filter="blinds(horizontal)">
                                      <p:cBhvr>
                                        <p:cTn id="13" dur="500"/>
                                        <p:tgtEl>
                                          <p:spTgt spid="19"/>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0"/>
                                        </p:tgtEl>
                                        <p:attrNameLst>
                                          <p:attrName>style.visibility</p:attrName>
                                        </p:attrNameLst>
                                      </p:cBhvr>
                                      <p:to>
                                        <p:strVal val="visible"/>
                                      </p:to>
                                    </p:set>
                                    <p:animEffect transition="in" filter="blinds(horizontal)">
                                      <p:cBhvr>
                                        <p:cTn id="16" dur="500"/>
                                        <p:tgtEl>
                                          <p:spTgt spid="20"/>
                                        </p:tgtEl>
                                      </p:cBhvr>
                                    </p:animEffect>
                                  </p:childTnLst>
                                </p:cTn>
                              </p:par>
                            </p:childTnLst>
                          </p:cTn>
                        </p:par>
                      </p:childTnLst>
                    </p:cTn>
                  </p:par>
                </p:childTnLst>
              </p:cTn>
              <p:nextCondLst>
                <p:cond evt="onClick" delay="0">
                  <p:tgtEl>
                    <p:spTgt spid="12"/>
                  </p:tgtEl>
                </p:cond>
              </p:nextCondLst>
            </p:seq>
          </p:childTnLst>
        </p:cTn>
      </p:par>
    </p:tnLst>
    <p:bldLst>
      <p:bldP spid="10" grpId="0"/>
      <p:bldP spid="18" grpId="0"/>
      <p:bldP spid="19" grpId="0"/>
      <p:bldP spid="2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643050"/>
            <a:ext cx="10358510" cy="1857388"/>
          </a:xfrm>
        </p:spPr>
        <p:txBody>
          <a:bodyPr/>
          <a:lstStyle/>
          <a:p>
            <a:r>
              <a:rPr lang="zh-CN" altLang="en-US" dirty="0" smtClean="0"/>
              <a:t>利奥波德</a:t>
            </a:r>
            <a:r>
              <a:rPr lang="en-US" dirty="0" smtClean="0"/>
              <a:t>,</a:t>
            </a:r>
            <a:r>
              <a:rPr lang="zh-CN" altLang="en-US" dirty="0" smtClean="0"/>
              <a:t>于</a:t>
            </a:r>
            <a:r>
              <a:rPr lang="en-US" dirty="0" smtClean="0"/>
              <a:t>1887</a:t>
            </a:r>
            <a:r>
              <a:rPr lang="zh-CN" altLang="en-US" dirty="0" smtClean="0"/>
              <a:t>年出生于美国密西西比河畔的一个小镇上</a:t>
            </a:r>
            <a:r>
              <a:rPr lang="en-US" dirty="0" smtClean="0"/>
              <a:t>,</a:t>
            </a:r>
            <a:r>
              <a:rPr lang="zh-CN" altLang="en-US" dirty="0" smtClean="0"/>
              <a:t>从小</a:t>
            </a:r>
            <a:r>
              <a:rPr lang="en-US" dirty="0" smtClean="0"/>
              <a:t>,</a:t>
            </a:r>
            <a:r>
              <a:rPr lang="zh-CN" altLang="en-US" dirty="0" smtClean="0"/>
              <a:t>他就喜欢到野外玩耍。长大后</a:t>
            </a:r>
            <a:r>
              <a:rPr lang="en-US" dirty="0" smtClean="0"/>
              <a:t>,</a:t>
            </a:r>
            <a:r>
              <a:rPr lang="zh-CN" altLang="en-US" dirty="0" smtClean="0"/>
              <a:t>他考入了耶鲁大学林业系</a:t>
            </a:r>
            <a:r>
              <a:rPr lang="en-US" dirty="0" smtClean="0"/>
              <a:t>,</a:t>
            </a:r>
            <a:r>
              <a:rPr lang="zh-CN" altLang="en-US" dirty="0" smtClean="0"/>
              <a:t>并在大学毕业后研究起了自己从小就喜欢的土壤、森林和野生动物。</a:t>
            </a:r>
            <a:r>
              <a:rPr lang="en-US" dirty="0" smtClean="0"/>
              <a:t>46</a:t>
            </a:r>
            <a:r>
              <a:rPr lang="zh-CN" altLang="en-US" dirty="0" smtClean="0"/>
              <a:t>岁那年</a:t>
            </a:r>
            <a:r>
              <a:rPr lang="en-US" dirty="0" smtClean="0"/>
              <a:t>,</a:t>
            </a:r>
            <a:r>
              <a:rPr lang="zh-CN" altLang="en-US" dirty="0" smtClean="0"/>
              <a:t>他成了美国威斯康星大学农业管理系的教授。</a:t>
            </a:r>
          </a:p>
          <a:p>
            <a:r>
              <a:rPr lang="zh-CN" altLang="en-US" dirty="0" smtClean="0"/>
              <a:t>人生之路对他来说</a:t>
            </a:r>
            <a:r>
              <a:rPr lang="en-US" dirty="0" smtClean="0"/>
              <a:t>,</a:t>
            </a:r>
            <a:r>
              <a:rPr lang="zh-CN" altLang="en-US" dirty="0" smtClean="0"/>
              <a:t>可谓一帆风顺</a:t>
            </a:r>
            <a:r>
              <a:rPr lang="en-US" dirty="0" smtClean="0"/>
              <a:t>,</a:t>
            </a:r>
            <a:r>
              <a:rPr lang="zh-CN" altLang="en-US" dirty="0" smtClean="0"/>
              <a:t>前景灿烂。</a:t>
            </a:r>
          </a:p>
          <a:p>
            <a:r>
              <a:rPr lang="zh-CN" altLang="en-US" dirty="0" smtClean="0"/>
              <a:t>可是谁也没有想到</a:t>
            </a:r>
            <a:r>
              <a:rPr lang="en-US" dirty="0" smtClean="0"/>
              <a:t>,</a:t>
            </a:r>
            <a:r>
              <a:rPr lang="zh-CN" altLang="en-US" dirty="0" smtClean="0"/>
              <a:t>他却选择了另一种生活方式。他买下了威斯康星河畔的沙子农场</a:t>
            </a:r>
            <a:r>
              <a:rPr lang="en-US" dirty="0" smtClean="0"/>
              <a:t>,</a:t>
            </a:r>
            <a:r>
              <a:rPr lang="zh-CN" altLang="en-US" dirty="0" smtClean="0"/>
              <a:t>带着家人住进了农场破旧的小木屋</a:t>
            </a:r>
            <a:r>
              <a:rPr lang="en-US" dirty="0" smtClean="0"/>
              <a:t>,</a:t>
            </a:r>
            <a:r>
              <a:rPr lang="zh-CN" altLang="en-US" dirty="0" smtClean="0"/>
              <a:t>这一住</a:t>
            </a:r>
            <a:r>
              <a:rPr lang="en-US" dirty="0" smtClean="0"/>
              <a:t>,</a:t>
            </a:r>
            <a:r>
              <a:rPr lang="zh-CN" altLang="en-US" dirty="0" smtClean="0"/>
              <a:t>就是十几年。</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在这里</a:t>
            </a:r>
            <a:r>
              <a:rPr lang="en-US" dirty="0" smtClean="0"/>
              <a:t>,</a:t>
            </a:r>
            <a:r>
              <a:rPr lang="zh-CN" altLang="en-US" dirty="0" smtClean="0"/>
              <a:t>他亲手栽种了上千株松树</a:t>
            </a:r>
            <a:r>
              <a:rPr lang="en-US" dirty="0" smtClean="0"/>
              <a:t>,</a:t>
            </a:r>
            <a:r>
              <a:rPr lang="zh-CN" altLang="en-US" dirty="0" smtClean="0"/>
              <a:t>希望能够恢复农场的生态平衡</a:t>
            </a:r>
            <a:r>
              <a:rPr lang="en-US" dirty="0" smtClean="0"/>
              <a:t>;</a:t>
            </a:r>
            <a:r>
              <a:rPr lang="zh-CN" altLang="en-US" dirty="0" smtClean="0"/>
              <a:t>在这里</a:t>
            </a:r>
            <a:r>
              <a:rPr lang="en-US" dirty="0" smtClean="0"/>
              <a:t>,</a:t>
            </a:r>
            <a:r>
              <a:rPr lang="zh-CN" altLang="en-US" dirty="0" smtClean="0"/>
              <a:t>他每天观察和记录着动植物们的繁衍和生长</a:t>
            </a:r>
            <a:r>
              <a:rPr lang="en-US" dirty="0" smtClean="0"/>
              <a:t>,</a:t>
            </a:r>
            <a:r>
              <a:rPr lang="zh-CN" altLang="en-US" dirty="0" smtClean="0"/>
              <a:t>思考着土地的命运</a:t>
            </a:r>
            <a:r>
              <a:rPr lang="en-US" dirty="0" smtClean="0"/>
              <a:t>……</a:t>
            </a:r>
            <a:endParaRPr lang="zh-CN" altLang="en-US" dirty="0" smtClean="0"/>
          </a:p>
          <a:p>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572824" cy="4357718"/>
          </a:xfrm>
        </p:spPr>
        <p:txBody>
          <a:bodyPr/>
          <a:lstStyle/>
          <a:p>
            <a:r>
              <a:rPr lang="zh-CN" altLang="en-US" dirty="0" smtClean="0"/>
              <a:t>大雁是春天的使者</a:t>
            </a:r>
            <a:r>
              <a:rPr lang="en-US" dirty="0" smtClean="0"/>
              <a:t>,</a:t>
            </a:r>
            <a:r>
              <a:rPr lang="zh-CN" altLang="en-US" dirty="0" smtClean="0"/>
              <a:t>给人间带来春色、生机。而每当萧瑟的秋季</a:t>
            </a:r>
            <a:r>
              <a:rPr lang="en-US" dirty="0" smtClean="0"/>
              <a:t>,</a:t>
            </a:r>
            <a:r>
              <a:rPr lang="zh-CN" altLang="en-US" dirty="0" smtClean="0"/>
              <a:t>仰望寥廓的万里霜天</a:t>
            </a:r>
            <a:r>
              <a:rPr lang="en-US" dirty="0" smtClean="0"/>
              <a:t>,</a:t>
            </a:r>
            <a:r>
              <a:rPr lang="zh-CN" altLang="en-US" dirty="0" smtClean="0"/>
              <a:t>我们时常可以见到一群群自北向南飞行的鸿雁</a:t>
            </a:r>
            <a:r>
              <a:rPr lang="en-US" dirty="0" smtClean="0"/>
              <a:t>,</a:t>
            </a:r>
            <a:r>
              <a:rPr lang="zh-CN" altLang="en-US" dirty="0" smtClean="0"/>
              <a:t>它们组成整齐的行列</a:t>
            </a:r>
            <a:r>
              <a:rPr lang="en-US" dirty="0" smtClean="0"/>
              <a:t>,</a:t>
            </a:r>
            <a:r>
              <a:rPr lang="zh-CN" altLang="en-US" dirty="0" smtClean="0"/>
              <a:t>单行横空</a:t>
            </a:r>
            <a:r>
              <a:rPr lang="en-US" dirty="0" smtClean="0"/>
              <a:t>,</a:t>
            </a:r>
            <a:r>
              <a:rPr lang="zh-CN" altLang="en-US" dirty="0" smtClean="0"/>
              <a:t>宛如一个</a:t>
            </a:r>
            <a:r>
              <a:rPr lang="en-US" dirty="0" smtClean="0"/>
              <a:t>“</a:t>
            </a:r>
            <a:r>
              <a:rPr lang="zh-CN" altLang="en-US" dirty="0" smtClean="0"/>
              <a:t>一</a:t>
            </a:r>
            <a:r>
              <a:rPr lang="en-US" dirty="0" smtClean="0"/>
              <a:t>”</a:t>
            </a:r>
            <a:r>
              <a:rPr lang="zh-CN" altLang="en-US" dirty="0" smtClean="0"/>
              <a:t>字</a:t>
            </a:r>
            <a:r>
              <a:rPr lang="en-US" dirty="0" smtClean="0"/>
              <a:t>,</a:t>
            </a:r>
            <a:r>
              <a:rPr lang="zh-CN" altLang="en-US" dirty="0" smtClean="0"/>
              <a:t>双行相交</a:t>
            </a:r>
            <a:r>
              <a:rPr lang="en-US" dirty="0" smtClean="0"/>
              <a:t>,</a:t>
            </a:r>
            <a:r>
              <a:rPr lang="zh-CN" altLang="en-US" dirty="0" smtClean="0"/>
              <a:t>形成一个</a:t>
            </a:r>
            <a:r>
              <a:rPr lang="en-US" dirty="0" smtClean="0"/>
              <a:t>“</a:t>
            </a:r>
            <a:r>
              <a:rPr lang="zh-CN" altLang="en-US" dirty="0" smtClean="0"/>
              <a:t>人</a:t>
            </a:r>
            <a:r>
              <a:rPr lang="en-US" dirty="0" smtClean="0"/>
              <a:t>”</a:t>
            </a:r>
            <a:r>
              <a:rPr lang="zh-CN" altLang="en-US" dirty="0" smtClean="0"/>
              <a:t>字</a:t>
            </a:r>
            <a:r>
              <a:rPr lang="en-US" dirty="0" smtClean="0"/>
              <a:t>,</a:t>
            </a:r>
            <a:r>
              <a:rPr lang="zh-CN" altLang="en-US" dirty="0" smtClean="0"/>
              <a:t>如纪律严明的军队般</a:t>
            </a:r>
            <a:r>
              <a:rPr lang="en-US" dirty="0" smtClean="0"/>
              <a:t>,</a:t>
            </a:r>
            <a:r>
              <a:rPr lang="zh-CN" altLang="en-US" dirty="0" smtClean="0"/>
              <a:t>整齐划一。今天我们学习</a:t>
            </a:r>
            <a:r>
              <a:rPr lang="en-US" altLang="zh-CN" dirty="0" smtClean="0"/>
              <a:t>《</a:t>
            </a:r>
            <a:r>
              <a:rPr lang="zh-CN" altLang="en-US" dirty="0" smtClean="0"/>
              <a:t>大雁归来</a:t>
            </a:r>
            <a:r>
              <a:rPr lang="en-US" altLang="zh-CN" dirty="0" smtClean="0"/>
              <a:t>》</a:t>
            </a:r>
            <a:r>
              <a:rPr lang="en-US" dirty="0" smtClean="0"/>
              <a:t>,</a:t>
            </a:r>
            <a:r>
              <a:rPr lang="zh-CN" altLang="en-US" dirty="0" smtClean="0"/>
              <a:t>看看这篇文章能为我们增添哪些有关大雁的记忆。</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572692" cy="1857388"/>
          </a:xfrm>
        </p:spPr>
        <p:txBody>
          <a:bodyPr/>
          <a:lstStyle/>
          <a:p>
            <a:r>
              <a:rPr lang="en-US" dirty="0" smtClean="0"/>
              <a:t>1.</a:t>
            </a:r>
            <a:r>
              <a:rPr lang="zh-CN" altLang="en-US" dirty="0" smtClean="0"/>
              <a:t>阅读下面的小资料</a:t>
            </a:r>
            <a:r>
              <a:rPr lang="en-US" dirty="0" smtClean="0"/>
              <a:t>,</a:t>
            </a:r>
            <a:r>
              <a:rPr lang="zh-CN" altLang="en-US" dirty="0" smtClean="0"/>
              <a:t>完成填空。</a:t>
            </a:r>
            <a:endParaRPr lang="en-US" dirty="0" smtClean="0"/>
          </a:p>
          <a:p>
            <a:r>
              <a:rPr lang="zh-CN" altLang="en-US" dirty="0" smtClean="0"/>
              <a:t>利奥波德</a:t>
            </a:r>
            <a:r>
              <a:rPr lang="en-US" dirty="0" smtClean="0"/>
              <a:t>,</a:t>
            </a:r>
            <a:r>
              <a:rPr lang="zh-CN" altLang="en-US" dirty="0" smtClean="0"/>
              <a:t>美国著名伦理学家、科学家和环境保护主义者。其代表作</a:t>
            </a:r>
            <a:r>
              <a:rPr lang="en-US" altLang="zh-CN" dirty="0" smtClean="0"/>
              <a:t>《</a:t>
            </a:r>
            <a:r>
              <a:rPr lang="zh-CN" altLang="en-US" u="sng" dirty="0" smtClean="0"/>
              <a:t>　</a:t>
            </a:r>
            <a:r>
              <a:rPr lang="en-US" altLang="zh-CN" u="sng" dirty="0" smtClean="0"/>
              <a:t>	      </a:t>
            </a:r>
            <a:r>
              <a:rPr lang="en-US" altLang="zh-CN" dirty="0" smtClean="0"/>
              <a:t>》</a:t>
            </a:r>
            <a:r>
              <a:rPr lang="zh-CN" altLang="en-US" dirty="0" smtClean="0"/>
              <a:t>是一本关于人和土地的生态及其伦理观的书</a:t>
            </a:r>
            <a:r>
              <a:rPr lang="en-US" dirty="0" smtClean="0"/>
              <a:t>,</a:t>
            </a:r>
            <a:r>
              <a:rPr lang="zh-CN" altLang="en-US" dirty="0" smtClean="0"/>
              <a:t>也是一本自然随笔和哲学论文集。</a:t>
            </a:r>
            <a:r>
              <a:rPr lang="en-US" dirty="0" smtClean="0"/>
              <a:t> </a:t>
            </a:r>
            <a:endParaRPr lang="zh-CN" altLang="en-US" dirty="0" smtClean="0"/>
          </a:p>
          <a:p>
            <a:endParaRPr lang="zh-CN" altLang="en-US" dirty="0"/>
          </a:p>
        </p:txBody>
      </p:sp>
      <p:sp>
        <p:nvSpPr>
          <p:cNvPr id="8" name="文本占位符 7"/>
          <p:cNvSpPr>
            <a:spLocks noGrp="1"/>
          </p:cNvSpPr>
          <p:nvPr>
            <p:ph type="body" sz="quarter" idx="12"/>
          </p:nvPr>
        </p:nvSpPr>
        <p:spPr>
          <a:xfrm>
            <a:off x="3381356" y="2285992"/>
            <a:ext cx="2071702" cy="857256"/>
          </a:xfrm>
        </p:spPr>
        <p:txBody>
          <a:bodyPr/>
          <a:lstStyle/>
          <a:p>
            <a:r>
              <a:rPr lang="zh-CN" altLang="en-US" dirty="0" smtClean="0"/>
              <a:t>沙乡年鉴</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pic>
        <p:nvPicPr>
          <p:cNvPr id="10" name="17DXAYWRJBD3DYT9.eps"/>
          <p:cNvPicPr/>
          <p:nvPr/>
        </p:nvPicPr>
        <p:blipFill>
          <a:blip r:embed="rId2"/>
          <a:stretch>
            <a:fillRect/>
          </a:stretch>
        </p:blipFill>
        <p:spPr>
          <a:xfrm>
            <a:off x="10453718" y="1714488"/>
            <a:ext cx="1485570" cy="1923490"/>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nextCondLst>
                <p:cond evt="onClick" delay="0">
                  <p:tgtEl>
                    <p:spTgt spid="9"/>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2.</a:t>
            </a:r>
            <a:r>
              <a:rPr lang="zh-CN" altLang="en-US" dirty="0" smtClean="0"/>
              <a:t>给下列加点的字注音</a:t>
            </a:r>
            <a:r>
              <a:rPr lang="en-US" dirty="0" smtClean="0"/>
              <a:t>,</a:t>
            </a:r>
            <a:r>
              <a:rPr lang="zh-CN" altLang="en-US" dirty="0" smtClean="0"/>
              <a:t>根据拼音写汉字。</a:t>
            </a:r>
          </a:p>
          <a:p>
            <a:r>
              <a:rPr lang="zh-CN" altLang="en-US" dirty="0" smtClean="0"/>
              <a:t>缄</a:t>
            </a:r>
            <a:r>
              <a:rPr lang="en-US" dirty="0" smtClean="0"/>
              <a:t>(	)</a:t>
            </a:r>
            <a:r>
              <a:rPr lang="zh-CN" altLang="en-US" dirty="0" smtClean="0"/>
              <a:t>默　　　　　</a:t>
            </a:r>
            <a:r>
              <a:rPr lang="en-US" altLang="zh-CN" dirty="0" smtClean="0"/>
              <a:t>	</a:t>
            </a:r>
            <a:r>
              <a:rPr lang="zh-CN" altLang="en-US" dirty="0" smtClean="0"/>
              <a:t>雾霭</a:t>
            </a:r>
            <a:r>
              <a:rPr lang="en-US" dirty="0" smtClean="0"/>
              <a:t>(		)</a:t>
            </a:r>
            <a:endParaRPr lang="zh-CN" altLang="en-US" dirty="0" smtClean="0"/>
          </a:p>
          <a:p>
            <a:r>
              <a:rPr lang="zh-CN" altLang="en-US" dirty="0" smtClean="0"/>
              <a:t>狩</a:t>
            </a:r>
            <a:r>
              <a:rPr lang="en-US" dirty="0" smtClean="0"/>
              <a:t>(	    )</a:t>
            </a:r>
            <a:r>
              <a:rPr lang="zh-CN" altLang="en-US" dirty="0" smtClean="0"/>
              <a:t>猎</a:t>
            </a:r>
            <a:r>
              <a:rPr lang="en-US" dirty="0" smtClean="0"/>
              <a:t>			</a:t>
            </a:r>
            <a:r>
              <a:rPr lang="zh-CN" altLang="en-US" dirty="0" smtClean="0"/>
              <a:t>弥</a:t>
            </a:r>
            <a:r>
              <a:rPr lang="en-US" dirty="0" smtClean="0"/>
              <a:t>(	   )</a:t>
            </a:r>
            <a:r>
              <a:rPr lang="zh-CN" altLang="en-US" dirty="0" smtClean="0"/>
              <a:t>漫</a:t>
            </a:r>
          </a:p>
          <a:p>
            <a:r>
              <a:rPr lang="zh-CN" altLang="en-US" dirty="0" smtClean="0"/>
              <a:t>凋</a:t>
            </a:r>
            <a:r>
              <a:rPr lang="en-US" dirty="0" smtClean="0"/>
              <a:t>(	    )</a:t>
            </a:r>
            <a:r>
              <a:rPr lang="zh-CN" altLang="en-US" dirty="0" smtClean="0"/>
              <a:t>零</a:t>
            </a:r>
            <a:r>
              <a:rPr lang="en-US" dirty="0" smtClean="0"/>
              <a:t>			</a:t>
            </a:r>
            <a:r>
              <a:rPr lang="en-US" dirty="0" err="1" smtClean="0"/>
              <a:t>pín</a:t>
            </a:r>
            <a:r>
              <a:rPr lang="en-US" dirty="0" smtClean="0"/>
              <a:t>(		)</a:t>
            </a:r>
            <a:r>
              <a:rPr lang="zh-CN" altLang="en-US" dirty="0" smtClean="0"/>
              <a:t>繁</a:t>
            </a:r>
          </a:p>
          <a:p>
            <a:r>
              <a:rPr lang="zh-CN" altLang="en-US" dirty="0" smtClean="0"/>
              <a:t>枯</a:t>
            </a:r>
            <a:r>
              <a:rPr lang="en-US" dirty="0" err="1" smtClean="0"/>
              <a:t>zào</a:t>
            </a:r>
            <a:r>
              <a:rPr lang="en-US" dirty="0" smtClean="0"/>
              <a:t>(	)		</a:t>
            </a:r>
            <a:r>
              <a:rPr lang="en-US" dirty="0" err="1" smtClean="0"/>
              <a:t>miáo</a:t>
            </a:r>
            <a:r>
              <a:rPr lang="en-US" dirty="0" smtClean="0"/>
              <a:t>(	)</a:t>
            </a:r>
            <a:r>
              <a:rPr lang="zh-CN" altLang="en-US" dirty="0" smtClean="0"/>
              <a:t>准</a:t>
            </a:r>
          </a:p>
          <a:p>
            <a:r>
              <a:rPr lang="en-US" dirty="0" err="1" smtClean="0"/>
              <a:t>zhǎo</a:t>
            </a:r>
            <a:r>
              <a:rPr lang="en-US" dirty="0" smtClean="0"/>
              <a:t>(		)</a:t>
            </a:r>
            <a:r>
              <a:rPr lang="zh-CN" altLang="en-US" dirty="0" smtClean="0"/>
              <a:t>泽</a:t>
            </a:r>
            <a:r>
              <a:rPr lang="en-US" dirty="0" smtClean="0"/>
              <a:t>		</a:t>
            </a:r>
            <a:r>
              <a:rPr lang="en-US" dirty="0" err="1" smtClean="0"/>
              <a:t>kuī</a:t>
            </a:r>
            <a:r>
              <a:rPr lang="en-US" dirty="0" smtClean="0"/>
              <a:t> (		) </a:t>
            </a:r>
            <a:r>
              <a:rPr lang="zh-CN" altLang="en-US" dirty="0" smtClean="0"/>
              <a:t>探</a:t>
            </a:r>
            <a:endParaRPr lang="en-US" altLang="zh-CN" dirty="0" smtClean="0"/>
          </a:p>
          <a:p>
            <a:r>
              <a:rPr lang="zh-CN" altLang="en-US" dirty="0" smtClean="0"/>
              <a:t>拓展</a:t>
            </a:r>
            <a:r>
              <a:rPr lang="en-US" dirty="0" smtClean="0"/>
              <a:t>:</a:t>
            </a:r>
            <a:r>
              <a:rPr lang="zh-CN" altLang="en-US" dirty="0" smtClean="0"/>
              <a:t>我学会的生字还有</a:t>
            </a:r>
          </a:p>
          <a:p>
            <a:endParaRPr lang="zh-CN" altLang="en-US" dirty="0"/>
          </a:p>
        </p:txBody>
      </p:sp>
      <p:sp>
        <p:nvSpPr>
          <p:cNvPr id="3" name="文本占位符 2"/>
          <p:cNvSpPr>
            <a:spLocks noGrp="1"/>
          </p:cNvSpPr>
          <p:nvPr>
            <p:ph type="body" sz="quarter" idx="11"/>
          </p:nvPr>
        </p:nvSpPr>
        <p:spPr>
          <a:xfrm>
            <a:off x="1523968" y="1785926"/>
            <a:ext cx="1071570" cy="857256"/>
          </a:xfrm>
        </p:spPr>
        <p:txBody>
          <a:bodyPr/>
          <a:lstStyle/>
          <a:p>
            <a:pPr indent="0"/>
            <a:r>
              <a:rPr lang="en-US" dirty="0" err="1" smtClean="0"/>
              <a:t>jiān</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6024562" y="1785926"/>
            <a:ext cx="1928826" cy="571504"/>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ǎi</a:t>
            </a:r>
            <a:endParaRPr lang="zh-CN" altLang="en-US" sz="2800" dirty="0" smtClean="0">
              <a:solidFill>
                <a:srgbClr val="FF0000"/>
              </a:solidFill>
              <a:latin typeface="华文细黑" pitchFamily="2" charset="-122"/>
              <a:ea typeface="华文细黑" pitchFamily="2" charset="-122"/>
            </a:endParaRPr>
          </a:p>
        </p:txBody>
      </p:sp>
      <p:sp>
        <p:nvSpPr>
          <p:cNvPr id="10" name="TextBox 9"/>
          <p:cNvSpPr txBox="1"/>
          <p:nvPr/>
        </p:nvSpPr>
        <p:spPr>
          <a:xfrm>
            <a:off x="1523968" y="4786322"/>
            <a:ext cx="279244" cy="430887"/>
          </a:xfrm>
          <a:prstGeom prst="rect">
            <a:avLst/>
          </a:prstGeom>
          <a:noFill/>
        </p:spPr>
        <p:txBody>
          <a:bodyPr wrap="none" rtlCol="0">
            <a:spAutoFit/>
          </a:bodyPr>
          <a:lstStyle/>
          <a:p>
            <a:r>
              <a:rPr lang="en-US" altLang="zh-CN" dirty="0" smtClean="0"/>
              <a:t>·</a:t>
            </a:r>
            <a:endParaRPr lang="zh-CN" altLang="en-US" dirty="0"/>
          </a:p>
        </p:txBody>
      </p:sp>
      <p:sp>
        <p:nvSpPr>
          <p:cNvPr id="11" name="TextBox 10"/>
          <p:cNvSpPr txBox="1"/>
          <p:nvPr/>
        </p:nvSpPr>
        <p:spPr>
          <a:xfrm>
            <a:off x="5095868" y="3498179"/>
            <a:ext cx="279244" cy="430887"/>
          </a:xfrm>
          <a:prstGeom prst="rect">
            <a:avLst/>
          </a:prstGeom>
          <a:noFill/>
        </p:spPr>
        <p:txBody>
          <a:bodyPr wrap="none" rtlCol="0">
            <a:spAutoFit/>
          </a:bodyPr>
          <a:lstStyle/>
          <a:p>
            <a:r>
              <a:rPr lang="en-US" altLang="zh-CN" dirty="0" smtClean="0"/>
              <a:t>·</a:t>
            </a:r>
            <a:endParaRPr lang="zh-CN" altLang="en-US" dirty="0"/>
          </a:p>
        </p:txBody>
      </p:sp>
      <p:sp>
        <p:nvSpPr>
          <p:cNvPr id="12" name="TextBox 11"/>
          <p:cNvSpPr txBox="1"/>
          <p:nvPr/>
        </p:nvSpPr>
        <p:spPr>
          <a:xfrm>
            <a:off x="5024430" y="2857496"/>
            <a:ext cx="279244" cy="430887"/>
          </a:xfrm>
          <a:prstGeom prst="rect">
            <a:avLst/>
          </a:prstGeom>
          <a:noFill/>
        </p:spPr>
        <p:txBody>
          <a:bodyPr wrap="none" rtlCol="0">
            <a:spAutoFit/>
          </a:bodyPr>
          <a:lstStyle/>
          <a:p>
            <a:r>
              <a:rPr lang="en-US" altLang="zh-CN" dirty="0" smtClean="0"/>
              <a:t>·</a:t>
            </a:r>
            <a:endParaRPr lang="zh-CN" altLang="en-US" dirty="0"/>
          </a:p>
        </p:txBody>
      </p:sp>
      <p:sp>
        <p:nvSpPr>
          <p:cNvPr id="13" name="TextBox 12"/>
          <p:cNvSpPr txBox="1"/>
          <p:nvPr/>
        </p:nvSpPr>
        <p:spPr>
          <a:xfrm>
            <a:off x="5095868" y="4784063"/>
            <a:ext cx="279244" cy="430887"/>
          </a:xfrm>
          <a:prstGeom prst="rect">
            <a:avLst/>
          </a:prstGeom>
          <a:noFill/>
        </p:spPr>
        <p:txBody>
          <a:bodyPr wrap="none" rtlCol="0">
            <a:spAutoFit/>
          </a:bodyPr>
          <a:lstStyle/>
          <a:p>
            <a:r>
              <a:rPr lang="en-US" altLang="zh-CN" dirty="0" smtClean="0"/>
              <a:t>·</a:t>
            </a:r>
            <a:endParaRPr lang="zh-CN" altLang="en-US" dirty="0"/>
          </a:p>
        </p:txBody>
      </p:sp>
      <p:sp>
        <p:nvSpPr>
          <p:cNvPr id="14" name="TextBox 13"/>
          <p:cNvSpPr txBox="1"/>
          <p:nvPr/>
        </p:nvSpPr>
        <p:spPr>
          <a:xfrm>
            <a:off x="5381620" y="2212295"/>
            <a:ext cx="279244" cy="430887"/>
          </a:xfrm>
          <a:prstGeom prst="rect">
            <a:avLst/>
          </a:prstGeom>
          <a:noFill/>
        </p:spPr>
        <p:txBody>
          <a:bodyPr wrap="none" rtlCol="0">
            <a:spAutoFit/>
          </a:bodyPr>
          <a:lstStyle/>
          <a:p>
            <a:r>
              <a:rPr lang="en-US" altLang="zh-CN" dirty="0" smtClean="0"/>
              <a:t>·</a:t>
            </a:r>
            <a:endParaRPr lang="zh-CN" altLang="en-US" dirty="0"/>
          </a:p>
        </p:txBody>
      </p:sp>
      <p:sp>
        <p:nvSpPr>
          <p:cNvPr id="15" name="TextBox 14"/>
          <p:cNvSpPr txBox="1"/>
          <p:nvPr/>
        </p:nvSpPr>
        <p:spPr>
          <a:xfrm>
            <a:off x="5238744" y="4143380"/>
            <a:ext cx="279244" cy="430887"/>
          </a:xfrm>
          <a:prstGeom prst="rect">
            <a:avLst/>
          </a:prstGeom>
          <a:noFill/>
        </p:spPr>
        <p:txBody>
          <a:bodyPr wrap="none" rtlCol="0">
            <a:spAutoFit/>
          </a:bodyPr>
          <a:lstStyle/>
          <a:p>
            <a:r>
              <a:rPr lang="en-US" altLang="zh-CN" dirty="0" smtClean="0"/>
              <a:t>·</a:t>
            </a:r>
            <a:endParaRPr lang="zh-CN" altLang="en-US" dirty="0"/>
          </a:p>
        </p:txBody>
      </p:sp>
      <p:sp>
        <p:nvSpPr>
          <p:cNvPr id="16" name="TextBox 15"/>
          <p:cNvSpPr txBox="1"/>
          <p:nvPr/>
        </p:nvSpPr>
        <p:spPr>
          <a:xfrm>
            <a:off x="1166778" y="2857496"/>
            <a:ext cx="279244" cy="430887"/>
          </a:xfrm>
          <a:prstGeom prst="rect">
            <a:avLst/>
          </a:prstGeom>
          <a:noFill/>
        </p:spPr>
        <p:txBody>
          <a:bodyPr wrap="none" rtlCol="0">
            <a:spAutoFit/>
          </a:bodyPr>
          <a:lstStyle/>
          <a:p>
            <a:r>
              <a:rPr lang="en-US" altLang="zh-CN" dirty="0" smtClean="0"/>
              <a:t>·</a:t>
            </a:r>
            <a:endParaRPr lang="zh-CN" altLang="en-US" dirty="0"/>
          </a:p>
        </p:txBody>
      </p:sp>
      <p:sp>
        <p:nvSpPr>
          <p:cNvPr id="17" name="TextBox 16"/>
          <p:cNvSpPr txBox="1"/>
          <p:nvPr/>
        </p:nvSpPr>
        <p:spPr>
          <a:xfrm>
            <a:off x="1166778" y="2143116"/>
            <a:ext cx="279244" cy="430887"/>
          </a:xfrm>
          <a:prstGeom prst="rect">
            <a:avLst/>
          </a:prstGeom>
          <a:noFill/>
        </p:spPr>
        <p:txBody>
          <a:bodyPr wrap="none" rtlCol="0">
            <a:spAutoFit/>
          </a:bodyPr>
          <a:lstStyle/>
          <a:p>
            <a:r>
              <a:rPr lang="en-US" altLang="zh-CN" dirty="0" smtClean="0"/>
              <a:t>·</a:t>
            </a:r>
            <a:endParaRPr lang="zh-CN" altLang="en-US" dirty="0"/>
          </a:p>
        </p:txBody>
      </p:sp>
      <p:sp>
        <p:nvSpPr>
          <p:cNvPr id="19" name="TextBox 18"/>
          <p:cNvSpPr txBox="1"/>
          <p:nvPr/>
        </p:nvSpPr>
        <p:spPr>
          <a:xfrm>
            <a:off x="1666844" y="4143380"/>
            <a:ext cx="279244" cy="430887"/>
          </a:xfrm>
          <a:prstGeom prst="rect">
            <a:avLst/>
          </a:prstGeom>
          <a:noFill/>
        </p:spPr>
        <p:txBody>
          <a:bodyPr wrap="none" rtlCol="0">
            <a:spAutoFit/>
          </a:bodyPr>
          <a:lstStyle/>
          <a:p>
            <a:r>
              <a:rPr lang="en-US" altLang="zh-CN" dirty="0" smtClean="0"/>
              <a:t>·</a:t>
            </a:r>
            <a:endParaRPr lang="zh-CN" altLang="en-US" dirty="0"/>
          </a:p>
        </p:txBody>
      </p:sp>
      <p:sp>
        <p:nvSpPr>
          <p:cNvPr id="21" name="TextBox 20"/>
          <p:cNvSpPr txBox="1"/>
          <p:nvPr/>
        </p:nvSpPr>
        <p:spPr>
          <a:xfrm>
            <a:off x="1166778" y="3498179"/>
            <a:ext cx="279244" cy="430887"/>
          </a:xfrm>
          <a:prstGeom prst="rect">
            <a:avLst/>
          </a:prstGeom>
          <a:noFill/>
        </p:spPr>
        <p:txBody>
          <a:bodyPr wrap="none" rtlCol="0">
            <a:spAutoFit/>
          </a:bodyPr>
          <a:lstStyle/>
          <a:p>
            <a:r>
              <a:rPr lang="en-US" altLang="zh-CN" dirty="0" smtClean="0"/>
              <a:t>·</a:t>
            </a:r>
            <a:endParaRPr lang="zh-CN" altLang="en-US" dirty="0"/>
          </a:p>
        </p:txBody>
      </p:sp>
      <p:sp>
        <p:nvSpPr>
          <p:cNvPr id="22" name="文本占位符 2"/>
          <p:cNvSpPr txBox="1">
            <a:spLocks/>
          </p:cNvSpPr>
          <p:nvPr/>
        </p:nvSpPr>
        <p:spPr>
          <a:xfrm>
            <a:off x="1523968" y="2428868"/>
            <a:ext cx="1143008"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shòu</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3" name="文本占位符 2"/>
          <p:cNvSpPr txBox="1">
            <a:spLocks/>
          </p:cNvSpPr>
          <p:nvPr/>
        </p:nvSpPr>
        <p:spPr>
          <a:xfrm>
            <a:off x="5453058" y="2428868"/>
            <a:ext cx="1928826" cy="642942"/>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mí</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4" name="文本占位符 2"/>
          <p:cNvSpPr txBox="1">
            <a:spLocks/>
          </p:cNvSpPr>
          <p:nvPr/>
        </p:nvSpPr>
        <p:spPr>
          <a:xfrm>
            <a:off x="1595406" y="3000372"/>
            <a:ext cx="1071570"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diāo</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5" name="文本占位符 2"/>
          <p:cNvSpPr txBox="1">
            <a:spLocks/>
          </p:cNvSpPr>
          <p:nvPr/>
        </p:nvSpPr>
        <p:spPr>
          <a:xfrm>
            <a:off x="5881686" y="3071810"/>
            <a:ext cx="85725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频</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6" name="文本占位符 2"/>
          <p:cNvSpPr txBox="1">
            <a:spLocks/>
          </p:cNvSpPr>
          <p:nvPr/>
        </p:nvSpPr>
        <p:spPr>
          <a:xfrm>
            <a:off x="2452662" y="3714752"/>
            <a:ext cx="192882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燥</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7" name="文本占位符 2"/>
          <p:cNvSpPr txBox="1">
            <a:spLocks/>
          </p:cNvSpPr>
          <p:nvPr/>
        </p:nvSpPr>
        <p:spPr>
          <a:xfrm>
            <a:off x="6096000" y="3714752"/>
            <a:ext cx="192882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瞄</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8" name="文本占位符 2"/>
          <p:cNvSpPr txBox="1">
            <a:spLocks/>
          </p:cNvSpPr>
          <p:nvPr/>
        </p:nvSpPr>
        <p:spPr>
          <a:xfrm>
            <a:off x="2381224" y="4429132"/>
            <a:ext cx="192882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沼</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29" name="文本占位符 2"/>
          <p:cNvSpPr txBox="1">
            <a:spLocks/>
          </p:cNvSpPr>
          <p:nvPr/>
        </p:nvSpPr>
        <p:spPr>
          <a:xfrm>
            <a:off x="6024562" y="4357694"/>
            <a:ext cx="192882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窥</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3"/>
                                        </p:tgtEl>
                                        <p:attrNameLst>
                                          <p:attrName>style.visibility</p:attrName>
                                        </p:attrNameLst>
                                      </p:cBhvr>
                                      <p:to>
                                        <p:strVal val="visible"/>
                                      </p:to>
                                    </p:set>
                                    <p:animEffect transition="in" filter="blinds(horizontal)">
                                      <p:cBhvr>
                                        <p:cTn id="10" dur="500"/>
                                        <p:tgtEl>
                                          <p:spTgt spid="23"/>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blinds(horizontal)">
                                      <p:cBhvr>
                                        <p:cTn id="13" dur="500"/>
                                        <p:tgtEl>
                                          <p:spTgt spid="24"/>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25"/>
                                        </p:tgtEl>
                                        <p:attrNameLst>
                                          <p:attrName>style.visibility</p:attrName>
                                        </p:attrNameLst>
                                      </p:cBhvr>
                                      <p:to>
                                        <p:strVal val="visible"/>
                                      </p:to>
                                    </p:set>
                                    <p:animEffect transition="in" filter="blinds(horizontal)">
                                      <p:cBhvr>
                                        <p:cTn id="16" dur="500"/>
                                        <p:tgtEl>
                                          <p:spTgt spid="25"/>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blinds(horizontal)">
                                      <p:cBhvr>
                                        <p:cTn id="19" dur="500"/>
                                        <p:tgtEl>
                                          <p:spTgt spid="26"/>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27"/>
                                        </p:tgtEl>
                                        <p:attrNameLst>
                                          <p:attrName>style.visibility</p:attrName>
                                        </p:attrNameLst>
                                      </p:cBhvr>
                                      <p:to>
                                        <p:strVal val="visible"/>
                                      </p:to>
                                    </p:set>
                                    <p:animEffect transition="in" filter="blinds(horizontal)">
                                      <p:cBhvr>
                                        <p:cTn id="22" dur="500"/>
                                        <p:tgtEl>
                                          <p:spTgt spid="27"/>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28"/>
                                        </p:tgtEl>
                                        <p:attrNameLst>
                                          <p:attrName>style.visibility</p:attrName>
                                        </p:attrNameLst>
                                      </p:cBhvr>
                                      <p:to>
                                        <p:strVal val="visible"/>
                                      </p:to>
                                    </p:set>
                                    <p:animEffect transition="in" filter="blinds(horizontal)">
                                      <p:cBhvr>
                                        <p:cTn id="25" dur="500"/>
                                        <p:tgtEl>
                                          <p:spTgt spid="28"/>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29"/>
                                        </p:tgtEl>
                                        <p:attrNameLst>
                                          <p:attrName>style.visibility</p:attrName>
                                        </p:attrNameLst>
                                      </p:cBhvr>
                                      <p:to>
                                        <p:strVal val="visible"/>
                                      </p:to>
                                    </p:set>
                                    <p:animEffect transition="in" filter="blinds(horizontal)">
                                      <p:cBhvr>
                                        <p:cTn id="28" dur="500"/>
                                        <p:tgtEl>
                                          <p:spTgt spid="29"/>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blinds(horizontal)">
                                      <p:cBhvr>
                                        <p:cTn id="31" dur="500"/>
                                        <p:tgtEl>
                                          <p:spTgt spid="22"/>
                                        </p:tgtEl>
                                      </p:cBhvr>
                                    </p:animEffect>
                                  </p:childTnLst>
                                </p:cTn>
                              </p:par>
                              <p:par>
                                <p:cTn id="32" presetID="3" presetClass="entr" presetSubtype="10" fill="hold" grpId="0"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blinds(horizontal)">
                                      <p:cBhvr>
                                        <p:cTn id="34"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22" grpId="0"/>
      <p:bldP spid="23" grpId="0"/>
      <p:bldP spid="24" grpId="0"/>
      <p:bldP spid="25" grpId="0"/>
      <p:bldP spid="26" grpId="0"/>
      <p:bldP spid="27" grpId="0"/>
      <p:bldP spid="28" grpId="0"/>
      <p:bldP spid="2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0" y="1071546"/>
            <a:ext cx="12168230" cy="5214974"/>
          </a:xfrm>
        </p:spPr>
        <p:txBody>
          <a:bodyPr/>
          <a:lstStyle/>
          <a:p>
            <a:r>
              <a:rPr lang="en-US" dirty="0" smtClean="0"/>
              <a:t>3.</a:t>
            </a:r>
            <a:r>
              <a:rPr lang="zh-CN" altLang="en-US" dirty="0" smtClean="0"/>
              <a:t>解释下列词语并造句。</a:t>
            </a:r>
          </a:p>
          <a:p>
            <a:r>
              <a:rPr lang="en-US" dirty="0" smtClean="0"/>
              <a:t>(1)</a:t>
            </a:r>
            <a:r>
              <a:rPr lang="zh-CN" altLang="en-US" dirty="0" smtClean="0"/>
              <a:t>雾霭　解词</a:t>
            </a:r>
            <a:r>
              <a:rPr lang="en-US" dirty="0" smtClean="0"/>
              <a:t>——</a:t>
            </a:r>
            <a:endParaRPr lang="zh-CN" altLang="en-US" dirty="0" smtClean="0"/>
          </a:p>
          <a:p>
            <a:r>
              <a:rPr lang="en-US" dirty="0" smtClean="0"/>
              <a:t>	</a:t>
            </a:r>
            <a:r>
              <a:rPr lang="zh-CN" altLang="en-US" dirty="0" smtClean="0"/>
              <a:t>造句</a:t>
            </a:r>
            <a:r>
              <a:rPr lang="en-US" dirty="0" smtClean="0"/>
              <a:t>——</a:t>
            </a:r>
          </a:p>
          <a:p>
            <a:endParaRPr lang="zh-CN" altLang="en-US" dirty="0" smtClean="0"/>
          </a:p>
          <a:p>
            <a:r>
              <a:rPr lang="en-US" dirty="0" smtClean="0"/>
              <a:t>(2)</a:t>
            </a:r>
            <a:r>
              <a:rPr lang="zh-CN" altLang="en-US" dirty="0" smtClean="0"/>
              <a:t>缄默　解词</a:t>
            </a:r>
            <a:r>
              <a:rPr lang="en-US" dirty="0" smtClean="0"/>
              <a:t>——</a:t>
            </a:r>
            <a:endParaRPr lang="zh-CN" altLang="en-US" dirty="0" smtClean="0"/>
          </a:p>
          <a:p>
            <a:r>
              <a:rPr lang="en-US" dirty="0" smtClean="0"/>
              <a:t>	</a:t>
            </a:r>
            <a:r>
              <a:rPr lang="zh-CN" altLang="en-US" dirty="0" smtClean="0"/>
              <a:t>造句</a:t>
            </a:r>
            <a:r>
              <a:rPr lang="en-US" dirty="0" smtClean="0"/>
              <a:t>——</a:t>
            </a:r>
            <a:endParaRPr lang="zh-CN" altLang="en-US" dirty="0" smtClean="0"/>
          </a:p>
          <a:p>
            <a:r>
              <a:rPr lang="en-US" dirty="0" smtClean="0"/>
              <a:t>(3)</a:t>
            </a:r>
            <a:r>
              <a:rPr lang="zh-CN" altLang="en-US" dirty="0" smtClean="0"/>
              <a:t>狩猎　解词</a:t>
            </a:r>
            <a:r>
              <a:rPr lang="en-US" dirty="0" smtClean="0"/>
              <a:t>——</a:t>
            </a:r>
            <a:endParaRPr lang="zh-CN" altLang="en-US" dirty="0" smtClean="0"/>
          </a:p>
          <a:p>
            <a:r>
              <a:rPr lang="en-US" dirty="0" smtClean="0"/>
              <a:t>	</a:t>
            </a:r>
            <a:r>
              <a:rPr lang="zh-CN" altLang="en-US" dirty="0" smtClean="0"/>
              <a:t>造句</a:t>
            </a:r>
            <a:r>
              <a:rPr lang="en-US" dirty="0" smtClean="0"/>
              <a:t>—</a:t>
            </a:r>
            <a:endParaRPr lang="zh-CN" altLang="en-US" dirty="0" smtClean="0"/>
          </a:p>
        </p:txBody>
      </p:sp>
      <p:sp>
        <p:nvSpPr>
          <p:cNvPr id="3" name="文本占位符 2"/>
          <p:cNvSpPr>
            <a:spLocks noGrp="1"/>
          </p:cNvSpPr>
          <p:nvPr>
            <p:ph type="body" sz="quarter" idx="11"/>
          </p:nvPr>
        </p:nvSpPr>
        <p:spPr>
          <a:xfrm>
            <a:off x="2452662" y="2428868"/>
            <a:ext cx="9144064" cy="857256"/>
          </a:xfrm>
        </p:spPr>
        <p:txBody>
          <a:bodyPr/>
          <a:lstStyle/>
          <a:p>
            <a:pPr indent="0"/>
            <a:r>
              <a:rPr lang="zh-CN" altLang="en-US" dirty="0" smtClean="0"/>
              <a:t>萦绕在亭台楼阁间的烟波雾霭更为</a:t>
            </a:r>
            <a:r>
              <a:rPr lang="en-US" dirty="0" smtClean="0"/>
              <a:t>“</a:t>
            </a:r>
            <a:r>
              <a:rPr lang="zh-CN" altLang="en-US" dirty="0" smtClean="0"/>
              <a:t>妈祖故乡</a:t>
            </a:r>
            <a:r>
              <a:rPr lang="en-US" dirty="0" smtClean="0"/>
              <a:t>”</a:t>
            </a:r>
            <a:r>
              <a:rPr lang="zh-CN" altLang="en-US" dirty="0" smtClean="0"/>
              <a:t>湄洲岛增添了神韵。</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3667108" y="1714488"/>
            <a:ext cx="407196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雾气。</a:t>
            </a:r>
            <a:r>
              <a:rPr 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3738546" y="3643314"/>
            <a:ext cx="407196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闭口不说话。</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2381224" y="4286256"/>
            <a:ext cx="8715436"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在她的缄默后面也可能隐藏着真挚的感情。</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3667108" y="4929198"/>
            <a:ext cx="1357322" cy="571504"/>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打猎。</a:t>
            </a:r>
            <a:r>
              <a:rPr 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2024034" y="5572140"/>
            <a:ext cx="10167966" cy="571504"/>
          </a:xfrm>
          <a:prstGeom prst="rect">
            <a:avLst/>
          </a:prstGeom>
        </p:spPr>
        <p:txBody>
          <a:bodyPr/>
          <a:lstStyle/>
          <a:p>
            <a:pPr lvl="0" fontAlgn="auto" hangingPunct="0">
              <a:lnSpc>
                <a:spcPct val="130000"/>
              </a:lnSpc>
              <a:spcBef>
                <a:spcPts val="0"/>
              </a:spcBef>
              <a:spcAft>
                <a:spcPts val="0"/>
              </a:spcAft>
            </a:pPr>
            <a:r>
              <a:rPr lang="zh-CN" altLang="en-US" sz="2800" dirty="0" smtClean="0">
                <a:solidFill>
                  <a:srgbClr val="FF0000"/>
                </a:solidFill>
                <a:latin typeface="华文细黑" pitchFamily="2" charset="-122"/>
                <a:ea typeface="华文细黑" pitchFamily="2" charset="-122"/>
              </a:rPr>
              <a:t>当地时间</a:t>
            </a:r>
            <a:r>
              <a:rPr lang="en-US" sz="2800" dirty="0" smtClean="0">
                <a:solidFill>
                  <a:srgbClr val="FF0000"/>
                </a:solidFill>
                <a:latin typeface="华文细黑" pitchFamily="2" charset="-122"/>
                <a:ea typeface="华文细黑" pitchFamily="2" charset="-122"/>
              </a:rPr>
              <a:t>2016</a:t>
            </a:r>
            <a:r>
              <a:rPr lang="zh-CN" altLang="en-US" sz="2800" dirty="0" smtClean="0">
                <a:solidFill>
                  <a:srgbClr val="FF0000"/>
                </a:solidFill>
                <a:latin typeface="华文细黑" pitchFamily="2" charset="-122"/>
                <a:ea typeface="华文细黑" pitchFamily="2" charset="-122"/>
              </a:rPr>
              <a:t>年</a:t>
            </a:r>
            <a:r>
              <a:rPr lang="en-US" sz="2800" dirty="0" smtClean="0">
                <a:solidFill>
                  <a:srgbClr val="FF0000"/>
                </a:solidFill>
                <a:latin typeface="华文细黑" pitchFamily="2" charset="-122"/>
                <a:ea typeface="华文细黑" pitchFamily="2" charset="-122"/>
              </a:rPr>
              <a:t>9</a:t>
            </a:r>
            <a:r>
              <a:rPr lang="zh-CN" altLang="en-US" sz="2800" dirty="0" smtClean="0">
                <a:solidFill>
                  <a:srgbClr val="FF0000"/>
                </a:solidFill>
                <a:latin typeface="华文细黑" pitchFamily="2" charset="-122"/>
                <a:ea typeface="华文细黑" pitchFamily="2" charset="-122"/>
              </a:rPr>
              <a:t>月</a:t>
            </a:r>
            <a:r>
              <a:rPr lang="en-US" sz="2800" dirty="0" smtClean="0">
                <a:solidFill>
                  <a:srgbClr val="FF0000"/>
                </a:solidFill>
                <a:latin typeface="华文细黑" pitchFamily="2" charset="-122"/>
                <a:ea typeface="华文细黑" pitchFamily="2" charset="-122"/>
              </a:rPr>
              <a:t>12</a:t>
            </a:r>
            <a:r>
              <a:rPr lang="zh-CN" altLang="en-US" sz="2800" dirty="0" smtClean="0">
                <a:solidFill>
                  <a:srgbClr val="FF0000"/>
                </a:solidFill>
                <a:latin typeface="华文细黑" pitchFamily="2" charset="-122"/>
                <a:ea typeface="华文细黑" pitchFamily="2" charset="-122"/>
              </a:rPr>
              <a:t>日</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肯尼亚马赛马拉野生动物保护区迎来一年一度的角马迁徙</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然而角马却惨遭鳄鱼在水中的狩猎。</a:t>
            </a:r>
            <a:endParaRPr kumimoji="0" lang="zh-CN" altLang="en-US" sz="2800" b="1"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nodeType="with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blinds(horizontal)">
                                      <p:cBhvr>
                                        <p:cTn id="16" dur="500"/>
                                        <p:tgtEl>
                                          <p:spTgt spid="9"/>
                                        </p:tgtEl>
                                      </p:cBhvr>
                                    </p:animEffect>
                                  </p:childTnLst>
                                </p:cTn>
                              </p:par>
                              <p:par>
                                <p:cTn id="17" presetID="3" presetClass="entr" presetSubtype="10" fill="hold"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blinds(horizontal)">
                                      <p:cBhvr>
                                        <p:cTn id="19" dur="500"/>
                                        <p:tgtEl>
                                          <p:spTgt spid="10"/>
                                        </p:tgtEl>
                                      </p:cBhvr>
                                    </p:animEffect>
                                  </p:childTnLst>
                                </p:cTn>
                              </p:par>
                              <p:par>
                                <p:cTn id="20" presetID="3" presetClass="entr" presetSubtype="10" fill="hold" nodeType="with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0" y="1071546"/>
            <a:ext cx="12168230" cy="5214974"/>
          </a:xfrm>
        </p:spPr>
        <p:txBody>
          <a:bodyPr/>
          <a:lstStyle/>
          <a:p>
            <a:r>
              <a:rPr lang="en-US" dirty="0" smtClean="0"/>
              <a:t>(4)</a:t>
            </a:r>
            <a:r>
              <a:rPr lang="zh-CN" altLang="en-US" dirty="0" smtClean="0"/>
              <a:t>滑翔　解词</a:t>
            </a:r>
            <a:r>
              <a:rPr lang="en-US" dirty="0" smtClean="0"/>
              <a:t>——</a:t>
            </a:r>
          </a:p>
          <a:p>
            <a:endParaRPr lang="zh-CN" altLang="en-US" dirty="0" smtClean="0"/>
          </a:p>
          <a:p>
            <a:r>
              <a:rPr lang="en-US" dirty="0" smtClean="0"/>
              <a:t>	</a:t>
            </a:r>
            <a:r>
              <a:rPr lang="zh-CN" altLang="en-US" dirty="0" smtClean="0"/>
              <a:t>造句</a:t>
            </a:r>
            <a:r>
              <a:rPr lang="en-US" dirty="0" smtClean="0"/>
              <a:t>——</a:t>
            </a:r>
            <a:endParaRPr lang="zh-CN" altLang="en-US" dirty="0" smtClean="0"/>
          </a:p>
          <a:p>
            <a:endParaRPr lang="en-US" dirty="0" smtClean="0"/>
          </a:p>
          <a:p>
            <a:r>
              <a:rPr lang="en-US" dirty="0" smtClean="0"/>
              <a:t>(5)</a:t>
            </a:r>
            <a:r>
              <a:rPr lang="zh-CN" altLang="en-US" dirty="0" smtClean="0"/>
              <a:t>凋零　解词</a:t>
            </a:r>
            <a:r>
              <a:rPr lang="en-US" dirty="0" smtClean="0"/>
              <a:t>——  </a:t>
            </a:r>
            <a:endParaRPr lang="zh-CN" altLang="en-US" dirty="0" smtClean="0"/>
          </a:p>
          <a:p>
            <a:r>
              <a:rPr lang="en-US" dirty="0" smtClean="0"/>
              <a:t>	</a:t>
            </a:r>
            <a:r>
              <a:rPr lang="zh-CN" altLang="en-US" dirty="0" smtClean="0"/>
              <a:t>造句</a:t>
            </a:r>
            <a:r>
              <a:rPr lang="en-US" dirty="0" smtClean="0"/>
              <a:t>——</a:t>
            </a:r>
            <a:endParaRPr lang="zh-CN" altLang="en-US" dirty="0" smtClean="0"/>
          </a:p>
          <a:p>
            <a:r>
              <a:rPr lang="en-US" dirty="0" smtClean="0"/>
              <a:t>(6)</a:t>
            </a:r>
            <a:r>
              <a:rPr lang="zh-CN" altLang="en-US" dirty="0" smtClean="0"/>
              <a:t>弥漫　解词</a:t>
            </a:r>
            <a:r>
              <a:rPr lang="en-US" dirty="0" smtClean="0"/>
              <a:t>——  </a:t>
            </a:r>
            <a:endParaRPr lang="zh-CN" altLang="en-US" dirty="0" smtClean="0"/>
          </a:p>
          <a:p>
            <a:r>
              <a:rPr lang="en-US" dirty="0" smtClean="0"/>
              <a:t>	</a:t>
            </a:r>
            <a:r>
              <a:rPr lang="zh-CN" altLang="en-US" dirty="0" smtClean="0"/>
              <a:t>造句</a:t>
            </a:r>
            <a:r>
              <a:rPr lang="en-US" dirty="0" smtClean="0"/>
              <a:t>——</a:t>
            </a:r>
            <a:endParaRPr lang="zh-CN" altLang="en-US" dirty="0" smtClean="0"/>
          </a:p>
        </p:txBody>
      </p:sp>
      <p:sp>
        <p:nvSpPr>
          <p:cNvPr id="3" name="文本占位符 2"/>
          <p:cNvSpPr>
            <a:spLocks noGrp="1"/>
          </p:cNvSpPr>
          <p:nvPr>
            <p:ph type="body" sz="quarter" idx="11"/>
          </p:nvPr>
        </p:nvSpPr>
        <p:spPr>
          <a:xfrm>
            <a:off x="3667108" y="1071546"/>
            <a:ext cx="8286808" cy="857256"/>
          </a:xfrm>
        </p:spPr>
        <p:txBody>
          <a:bodyPr/>
          <a:lstStyle/>
          <a:p>
            <a:pPr indent="0"/>
            <a:r>
              <a:rPr lang="zh-CN" altLang="en-US" dirty="0" smtClean="0"/>
              <a:t>指物体不依靠动力</a:t>
            </a:r>
            <a:r>
              <a:rPr lang="en-US" dirty="0" smtClean="0"/>
              <a:t>,</a:t>
            </a:r>
            <a:r>
              <a:rPr lang="zh-CN" altLang="en-US" dirty="0" smtClean="0"/>
              <a:t>只利用空气的浮力和本身重力的相互作用在空中飘行。</a:t>
            </a:r>
            <a:r>
              <a:rPr lang="en-US" dirty="0" smtClean="0"/>
              <a:t> </a:t>
            </a:r>
            <a:r>
              <a:rPr lang="zh-CN" altLang="en-US" dirty="0" smtClean="0"/>
              <a:t>、无影无踪了。</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7" name="文本占位符 2"/>
          <p:cNvSpPr txBox="1">
            <a:spLocks/>
          </p:cNvSpPr>
          <p:nvPr/>
        </p:nvSpPr>
        <p:spPr>
          <a:xfrm>
            <a:off x="2381224" y="2357430"/>
            <a:ext cx="935837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这小松鼠的滑翔本领更是绝活</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甩开大尾巴</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一纵身就能腾空跃过好几米远。</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3667108" y="3643314"/>
            <a:ext cx="3071834" cy="642942"/>
          </a:xfrm>
          <a:prstGeom prst="rect">
            <a:avLst/>
          </a:prstGeom>
        </p:spPr>
        <p:txBody>
          <a:bodyPr/>
          <a:lstStyle/>
          <a:p>
            <a:pPr lvl="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草木</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凋谢零落。</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2381224" y="4286256"/>
            <a:ext cx="8072494"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秋天</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百花凋零</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树叶枯黄</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而小草却仍然生机勃勃。</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3809984" y="4929198"/>
            <a:ext cx="5286412" cy="642942"/>
          </a:xfrm>
          <a:prstGeom prst="rect">
            <a:avLst/>
          </a:prstGeom>
        </p:spPr>
        <p:txBody>
          <a:bodyPr/>
          <a:lstStyle/>
          <a:p>
            <a:pPr lvl="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烟尘、雾气、水等</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充满</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布满。</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4" name="文本占位符 2"/>
          <p:cNvSpPr txBox="1">
            <a:spLocks/>
          </p:cNvSpPr>
          <p:nvPr/>
        </p:nvSpPr>
        <p:spPr>
          <a:xfrm>
            <a:off x="2309786" y="5572140"/>
            <a:ext cx="8715436" cy="642942"/>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在满园弥漫的沉静光芒中</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一个人更容易看到时间</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并看见自己的身影。</a:t>
            </a:r>
            <a:r>
              <a:rPr lang="en-US" sz="2800" dirty="0" smtClean="0">
                <a:solidFill>
                  <a:srgbClr val="FF0000"/>
                </a:solidFill>
                <a:latin typeface="华文细黑" pitchFamily="2" charset="-122"/>
                <a:ea typeface="华文细黑" pitchFamily="2" charset="-122"/>
              </a:rPr>
              <a:t>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9">
                                            <p:txEl>
                                              <p:pRg st="0" end="0"/>
                                            </p:txEl>
                                          </p:spTgt>
                                        </p:tgtEl>
                                        <p:attrNameLst>
                                          <p:attrName>style.visibility</p:attrName>
                                        </p:attrNameLst>
                                      </p:cBhvr>
                                      <p:to>
                                        <p:strVal val="visible"/>
                                      </p:to>
                                    </p:set>
                                    <p:animEffect transition="in" filter="blinds(horizontal)">
                                      <p:cBhvr>
                                        <p:cTn id="13" dur="500"/>
                                        <p:tgtEl>
                                          <p:spTgt spid="9">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xEl>
                                              <p:pRg st="0" end="0"/>
                                            </p:txEl>
                                          </p:spTgt>
                                        </p:tgtEl>
                                        <p:attrNameLst>
                                          <p:attrName>style.visibility</p:attrName>
                                        </p:attrNameLst>
                                      </p:cBhvr>
                                      <p:to>
                                        <p:strVal val="visible"/>
                                      </p:to>
                                    </p:set>
                                    <p:animEffect transition="in" filter="blinds(horizontal)">
                                      <p:cBhvr>
                                        <p:cTn id="16" dur="500"/>
                                        <p:tgtEl>
                                          <p:spTgt spid="10">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animEffect transition="in" filter="blinds(horizontal)">
                                      <p:cBhvr>
                                        <p:cTn id="19" dur="500"/>
                                        <p:tgtEl>
                                          <p:spTgt spid="11">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blinds(horizontal)">
                                      <p:cBhvr>
                                        <p:cTn id="22" dur="500"/>
                                        <p:tgtEl>
                                          <p:spTgt spid="14">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7" grpId="0"/>
      <p:bldP spid="9" grpId="0" build="p"/>
      <p:bldP spid="10" grpId="0" build="p"/>
      <p:bldP spid="11" grpId="0" build="p"/>
      <p:bldP spid="14"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2516</TotalTime>
  <Words>1940</Words>
  <Application>Microsoft Office PowerPoint</Application>
  <PresentationFormat>自定义</PresentationFormat>
  <Paragraphs>156</Paragraphs>
  <Slides>26</Slides>
  <Notes>2</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603</cp:revision>
  <dcterms:created xsi:type="dcterms:W3CDTF">2017-02-11T06:33:00Z</dcterms:created>
  <dcterms:modified xsi:type="dcterms:W3CDTF">2019-12-27T03:22:46Z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