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6"/>
  </p:notesMasterIdLst>
  <p:handoutMasterIdLst>
    <p:handoutMasterId r:id="rId27"/>
  </p:handoutMasterIdLst>
  <p:sldIdLst>
    <p:sldId id="371" r:id="rId3"/>
    <p:sldId id="429" r:id="rId4"/>
    <p:sldId id="444" r:id="rId5"/>
    <p:sldId id="510" r:id="rId6"/>
    <p:sldId id="428" r:id="rId7"/>
    <p:sldId id="443" r:id="rId8"/>
    <p:sldId id="455" r:id="rId9"/>
    <p:sldId id="499" r:id="rId10"/>
    <p:sldId id="503" r:id="rId11"/>
    <p:sldId id="527" r:id="rId12"/>
    <p:sldId id="528" r:id="rId13"/>
    <p:sldId id="397" r:id="rId14"/>
    <p:sldId id="478" r:id="rId15"/>
    <p:sldId id="505" r:id="rId16"/>
    <p:sldId id="526" r:id="rId17"/>
    <p:sldId id="529" r:id="rId18"/>
    <p:sldId id="530" r:id="rId19"/>
    <p:sldId id="531" r:id="rId20"/>
    <p:sldId id="477" r:id="rId21"/>
    <p:sldId id="492" r:id="rId22"/>
    <p:sldId id="502" r:id="rId23"/>
    <p:sldId id="476" r:id="rId24"/>
    <p:sldId id="395" r:id="rId25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8795" autoAdjust="0"/>
  </p:normalViewPr>
  <p:slideViewPr>
    <p:cSldViewPr>
      <p:cViewPr varScale="1">
        <p:scale>
          <a:sx n="53" d="100"/>
          <a:sy n="53" d="100"/>
        </p:scale>
        <p:origin x="-108" y="-774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第五单元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17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355923" y="4000504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17.</a:t>
            </a:r>
            <a:r>
              <a:rPr lang="zh-CN" altLang="en-US" sz="3600" dirty="0" smtClean="0"/>
              <a:t>壶 口 瀑 布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070039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5单元.eps" descr="id:21474983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95340" y="1857364"/>
            <a:ext cx="10215634" cy="17778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952464" y="1214422"/>
            <a:ext cx="10429948" cy="4214842"/>
          </a:xfrm>
        </p:spPr>
        <p:txBody>
          <a:bodyPr/>
          <a:lstStyle/>
          <a:p>
            <a:r>
              <a:rPr lang="zh-CN" altLang="en-US" dirty="0" smtClean="0"/>
              <a:t>黄河壶口瀑布位于吉县城西</a:t>
            </a:r>
            <a:r>
              <a:rPr lang="en-US" dirty="0" smtClean="0"/>
              <a:t>45</a:t>
            </a:r>
            <a:r>
              <a:rPr lang="zh-CN" altLang="en-US" dirty="0" smtClean="0"/>
              <a:t>公里</a:t>
            </a:r>
            <a:r>
              <a:rPr lang="en-US" dirty="0" smtClean="0"/>
              <a:t>,</a:t>
            </a:r>
            <a:r>
              <a:rPr lang="zh-CN" altLang="en-US" dirty="0" smtClean="0"/>
              <a:t>距临汾市</a:t>
            </a:r>
            <a:r>
              <a:rPr lang="en-US" dirty="0" smtClean="0"/>
              <a:t>165</a:t>
            </a:r>
            <a:r>
              <a:rPr lang="zh-CN" altLang="en-US" dirty="0" smtClean="0"/>
              <a:t>公里处的晋陕峡谷黄河河床中</a:t>
            </a:r>
            <a:r>
              <a:rPr lang="en-US" dirty="0" smtClean="0"/>
              <a:t>,</a:t>
            </a:r>
            <a:r>
              <a:rPr lang="zh-CN" altLang="en-US" dirty="0" smtClean="0"/>
              <a:t>是世界上最大的黄色瀑布</a:t>
            </a:r>
            <a:r>
              <a:rPr lang="en-US" dirty="0" smtClean="0"/>
              <a:t>,</a:t>
            </a:r>
            <a:r>
              <a:rPr lang="zh-CN" altLang="en-US" dirty="0" smtClean="0"/>
              <a:t>因其气势雄浑而享誉中外。壶口瀑布</a:t>
            </a:r>
            <a:r>
              <a:rPr lang="en-US" dirty="0" smtClean="0"/>
              <a:t>,</a:t>
            </a:r>
            <a:r>
              <a:rPr lang="zh-CN" altLang="en-US" dirty="0" smtClean="0"/>
              <a:t>是由于黄河流至壶口一带</a:t>
            </a:r>
            <a:r>
              <a:rPr lang="en-US" dirty="0" smtClean="0"/>
              <a:t>,</a:t>
            </a:r>
            <a:r>
              <a:rPr lang="zh-CN" altLang="en-US" dirty="0" smtClean="0"/>
              <a:t>两岸苍山夹峙</a:t>
            </a:r>
            <a:r>
              <a:rPr lang="en-US" dirty="0" smtClean="0"/>
              <a:t>,</a:t>
            </a:r>
            <a:r>
              <a:rPr lang="zh-CN" altLang="en-US" dirty="0" smtClean="0"/>
              <a:t>把黄河水约束在狭窄的黄河峡谷中</a:t>
            </a:r>
            <a:r>
              <a:rPr lang="en-US" dirty="0" smtClean="0"/>
              <a:t>,</a:t>
            </a:r>
            <a:r>
              <a:rPr lang="zh-CN" altLang="en-US" dirty="0" smtClean="0"/>
              <a:t>河水聚拢</a:t>
            </a:r>
            <a:r>
              <a:rPr lang="en-US" dirty="0" smtClean="0"/>
              <a:t>,</a:t>
            </a:r>
            <a:r>
              <a:rPr lang="zh-CN" altLang="en-US" dirty="0" smtClean="0"/>
              <a:t>收束为一股</a:t>
            </a:r>
            <a:r>
              <a:rPr lang="en-US" dirty="0" smtClean="0"/>
              <a:t>,</a:t>
            </a:r>
            <a:r>
              <a:rPr lang="zh-CN" altLang="en-US" dirty="0" smtClean="0"/>
              <a:t>奔腾呼啸</a:t>
            </a:r>
            <a:r>
              <a:rPr lang="en-US" dirty="0" smtClean="0"/>
              <a:t>,</a:t>
            </a:r>
            <a:r>
              <a:rPr lang="zh-CN" altLang="en-US" dirty="0" smtClean="0"/>
              <a:t>跃入深潭</a:t>
            </a:r>
            <a:r>
              <a:rPr lang="en-US" dirty="0" smtClean="0"/>
              <a:t>,</a:t>
            </a:r>
            <a:r>
              <a:rPr lang="zh-CN" altLang="en-US" dirty="0" smtClean="0"/>
              <a:t>溅起浪涛翻滚</a:t>
            </a:r>
            <a:r>
              <a:rPr lang="en-US" dirty="0" smtClean="0"/>
              <a:t>,</a:t>
            </a:r>
            <a:r>
              <a:rPr lang="zh-CN" altLang="en-US" dirty="0" smtClean="0"/>
              <a:t>形似巨壶而成。巨大的浪涛</a:t>
            </a:r>
            <a:r>
              <a:rPr lang="en-US" dirty="0" smtClean="0"/>
              <a:t>,</a:t>
            </a:r>
            <a:r>
              <a:rPr lang="zh-CN" altLang="en-US" dirty="0" smtClean="0"/>
              <a:t>因落差注入谷底后</a:t>
            </a:r>
            <a:r>
              <a:rPr lang="en-US" dirty="0" smtClean="0"/>
              <a:t>,</a:t>
            </a:r>
            <a:r>
              <a:rPr lang="zh-CN" altLang="en-US" dirty="0" smtClean="0"/>
              <a:t>激起一团团水雾烟云</a:t>
            </a:r>
            <a:r>
              <a:rPr lang="en-US" dirty="0" smtClean="0"/>
              <a:t>,</a:t>
            </a:r>
            <a:r>
              <a:rPr lang="zh-CN" altLang="en-US" dirty="0" smtClean="0"/>
              <a:t>景色分外壮丽。站在河边观瀑</a:t>
            </a:r>
            <a:r>
              <a:rPr lang="en-US" dirty="0" smtClean="0"/>
              <a:t>,</a:t>
            </a:r>
            <a:r>
              <a:rPr lang="zh-CN" altLang="en-US" dirty="0" smtClean="0"/>
              <a:t>游人莫不唱起</a:t>
            </a:r>
            <a:r>
              <a:rPr lang="en-US" dirty="0" smtClean="0"/>
              <a:t>“</a:t>
            </a:r>
            <a:r>
              <a:rPr lang="zh-CN" altLang="en-US" dirty="0" smtClean="0"/>
              <a:t>风在吼</a:t>
            </a:r>
            <a:r>
              <a:rPr lang="en-US" dirty="0" smtClean="0"/>
              <a:t>,</a:t>
            </a:r>
            <a:r>
              <a:rPr lang="zh-CN" altLang="en-US" dirty="0" smtClean="0"/>
              <a:t>马在叫</a:t>
            </a:r>
            <a:r>
              <a:rPr lang="en-US" dirty="0" smtClean="0"/>
              <a:t>,</a:t>
            </a:r>
            <a:r>
              <a:rPr lang="zh-CN" altLang="en-US" dirty="0" smtClean="0"/>
              <a:t>黄河在咆哮</a:t>
            </a:r>
            <a:r>
              <a:rPr lang="en-US" dirty="0" smtClean="0"/>
              <a:t>”</a:t>
            </a:r>
            <a:r>
              <a:rPr lang="zh-CN" altLang="en-US" dirty="0" smtClean="0"/>
              <a:t>这威武雄壮的歌声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952464" y="1214422"/>
            <a:ext cx="10429948" cy="4214842"/>
          </a:xfrm>
        </p:spPr>
        <p:txBody>
          <a:bodyPr/>
          <a:lstStyle/>
          <a:p>
            <a:r>
              <a:rPr lang="zh-CN" altLang="en-US" dirty="0" smtClean="0"/>
              <a:t>滔滔</a:t>
            </a:r>
            <a:r>
              <a:rPr lang="zh-CN" altLang="en-US" dirty="0" smtClean="0"/>
              <a:t>黄河水在流经吉县龙王山附近时</a:t>
            </a:r>
            <a:r>
              <a:rPr lang="en-US" dirty="0" smtClean="0"/>
              <a:t>,</a:t>
            </a:r>
            <a:r>
              <a:rPr lang="zh-CN" altLang="en-US" dirty="0" smtClean="0"/>
              <a:t>由</a:t>
            </a:r>
            <a:r>
              <a:rPr lang="en-US" dirty="0" smtClean="0"/>
              <a:t>300</a:t>
            </a:r>
            <a:r>
              <a:rPr lang="zh-CN" altLang="en-US" dirty="0" smtClean="0"/>
              <a:t>米乍缩为</a:t>
            </a:r>
            <a:r>
              <a:rPr lang="en-US" dirty="0" smtClean="0"/>
              <a:t>50</a:t>
            </a:r>
            <a:r>
              <a:rPr lang="zh-CN" altLang="en-US" dirty="0" smtClean="0"/>
              <a:t>米</a:t>
            </a:r>
            <a:r>
              <a:rPr lang="en-US" dirty="0" smtClean="0"/>
              <a:t>,</a:t>
            </a:r>
            <a:r>
              <a:rPr lang="zh-CN" altLang="en-US" dirty="0" smtClean="0"/>
              <a:t>飞流直下</a:t>
            </a:r>
            <a:r>
              <a:rPr lang="en-US" dirty="0" smtClean="0"/>
              <a:t>,</a:t>
            </a:r>
            <a:r>
              <a:rPr lang="zh-CN" altLang="en-US" dirty="0" smtClean="0"/>
              <a:t>猛跌深槽</a:t>
            </a:r>
            <a:r>
              <a:rPr lang="en-US" dirty="0" smtClean="0"/>
              <a:t>,</a:t>
            </a:r>
            <a:r>
              <a:rPr lang="zh-CN" altLang="en-US" dirty="0" smtClean="0"/>
              <a:t>如壶注水然</a:t>
            </a:r>
            <a:r>
              <a:rPr lang="en-US" dirty="0" smtClean="0"/>
              <a:t>,</a:t>
            </a:r>
            <a:r>
              <a:rPr lang="zh-CN" altLang="en-US" dirty="0" smtClean="0"/>
              <a:t>故曰</a:t>
            </a:r>
            <a:r>
              <a:rPr lang="en-US" dirty="0" smtClean="0"/>
              <a:t>“</a:t>
            </a:r>
            <a:r>
              <a:rPr lang="zh-CN" altLang="en-US" dirty="0" smtClean="0"/>
              <a:t>壶口</a:t>
            </a:r>
            <a:r>
              <a:rPr lang="en-US" dirty="0" smtClean="0"/>
              <a:t>”</a:t>
            </a:r>
            <a:r>
              <a:rPr lang="zh-CN" altLang="en-US" dirty="0" smtClean="0"/>
              <a:t>。骇浪翻滚</a:t>
            </a:r>
            <a:r>
              <a:rPr lang="en-US" dirty="0" smtClean="0"/>
              <a:t>,</a:t>
            </a:r>
            <a:r>
              <a:rPr lang="zh-CN" altLang="en-US" dirty="0" smtClean="0"/>
              <a:t>惊涛拍岸</a:t>
            </a:r>
            <a:r>
              <a:rPr lang="en-US" dirty="0" smtClean="0"/>
              <a:t>,</a:t>
            </a:r>
            <a:r>
              <a:rPr lang="zh-CN" altLang="en-US" dirty="0" smtClean="0"/>
              <a:t>云雾排空</a:t>
            </a:r>
            <a:r>
              <a:rPr lang="en-US" dirty="0" smtClean="0"/>
              <a:t>,</a:t>
            </a:r>
            <a:r>
              <a:rPr lang="zh-CN" altLang="en-US" dirty="0" smtClean="0"/>
              <a:t>其雄壮之势</a:t>
            </a:r>
            <a:r>
              <a:rPr lang="en-US" dirty="0" smtClean="0"/>
              <a:t>,</a:t>
            </a:r>
            <a:r>
              <a:rPr lang="zh-CN" altLang="en-US" dirty="0" smtClean="0"/>
              <a:t>无与伦比。与瀑布相关的景观还有</a:t>
            </a:r>
            <a:r>
              <a:rPr lang="en-US" dirty="0" smtClean="0"/>
              <a:t>“</a:t>
            </a:r>
            <a:r>
              <a:rPr lang="zh-CN" altLang="en-US" dirty="0" smtClean="0"/>
              <a:t>千米龙槽</a:t>
            </a:r>
            <a:r>
              <a:rPr lang="en-US" dirty="0" smtClean="0"/>
              <a:t>”“</a:t>
            </a:r>
            <a:r>
              <a:rPr lang="zh-CN" altLang="en-US" dirty="0" smtClean="0"/>
              <a:t>水里冒烟</a:t>
            </a:r>
            <a:r>
              <a:rPr lang="en-US" dirty="0" smtClean="0"/>
              <a:t>”“</a:t>
            </a:r>
            <a:r>
              <a:rPr lang="zh-CN" altLang="en-US" dirty="0" smtClean="0"/>
              <a:t>长虹卧波</a:t>
            </a:r>
            <a:r>
              <a:rPr lang="en-US" dirty="0" smtClean="0"/>
              <a:t>”“</a:t>
            </a:r>
            <a:r>
              <a:rPr lang="zh-CN" altLang="en-US" dirty="0" smtClean="0"/>
              <a:t>旱地行船</a:t>
            </a:r>
            <a:r>
              <a:rPr lang="en-US" dirty="0" smtClean="0"/>
              <a:t>”</a:t>
            </a:r>
            <a:r>
              <a:rPr lang="zh-CN" altLang="en-US" dirty="0" smtClean="0"/>
              <a:t>等。壶口景色</a:t>
            </a:r>
            <a:r>
              <a:rPr lang="en-US" dirty="0" smtClean="0"/>
              <a:t>,</a:t>
            </a:r>
            <a:r>
              <a:rPr lang="zh-CN" altLang="en-US" dirty="0" smtClean="0"/>
              <a:t>四时各异</a:t>
            </a:r>
            <a:r>
              <a:rPr lang="en-US" dirty="0" smtClean="0"/>
              <a:t>,</a:t>
            </a:r>
            <a:r>
              <a:rPr lang="zh-CN" altLang="en-US" dirty="0" smtClean="0"/>
              <a:t>严冬则冰封河面</a:t>
            </a:r>
            <a:r>
              <a:rPr lang="en-US" dirty="0" smtClean="0"/>
              <a:t>,</a:t>
            </a:r>
            <a:r>
              <a:rPr lang="zh-CN" altLang="en-US" dirty="0" smtClean="0"/>
              <a:t>顿失滔滔</a:t>
            </a:r>
            <a:r>
              <a:rPr lang="en-US" dirty="0" smtClean="0"/>
              <a:t>;</a:t>
            </a:r>
            <a:r>
              <a:rPr lang="zh-CN" altLang="en-US" dirty="0" smtClean="0"/>
              <a:t>春来则凌汛咆哮</a:t>
            </a:r>
            <a:r>
              <a:rPr lang="en-US" dirty="0" smtClean="0"/>
              <a:t>,</a:t>
            </a:r>
            <a:r>
              <a:rPr lang="zh-CN" altLang="en-US" dirty="0" smtClean="0"/>
              <a:t>如雷贯耳</a:t>
            </a:r>
            <a:r>
              <a:rPr lang="en-US" dirty="0" smtClean="0"/>
              <a:t>;</a:t>
            </a:r>
            <a:r>
              <a:rPr lang="zh-CN" altLang="en-US" dirty="0" smtClean="0"/>
              <a:t>盛夏则大洪盈岸</a:t>
            </a:r>
            <a:r>
              <a:rPr lang="en-US" dirty="0" smtClean="0"/>
              <a:t>,</a:t>
            </a:r>
            <a:r>
              <a:rPr lang="zh-CN" altLang="en-US" dirty="0" smtClean="0"/>
              <a:t>蔚为壮观</a:t>
            </a:r>
            <a:r>
              <a:rPr lang="en-US" dirty="0" smtClean="0"/>
              <a:t>;</a:t>
            </a:r>
            <a:r>
              <a:rPr lang="zh-CN" altLang="en-US" dirty="0" smtClean="0"/>
              <a:t>秋季则洋洋洒洒</a:t>
            </a:r>
            <a:r>
              <a:rPr lang="en-US" dirty="0" smtClean="0"/>
              <a:t>,</a:t>
            </a:r>
            <a:r>
              <a:rPr lang="zh-CN" altLang="en-US" dirty="0" smtClean="0"/>
              <a:t>如虹通天。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初读课文</a:t>
            </a:r>
            <a:r>
              <a:rPr lang="en-US" dirty="0" smtClean="0"/>
              <a:t>,</a:t>
            </a:r>
            <a:r>
              <a:rPr lang="zh-CN" altLang="en-US" dirty="0" smtClean="0"/>
              <a:t>巧梳理。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认真读课文</a:t>
            </a:r>
            <a:r>
              <a:rPr lang="en-US" dirty="0" smtClean="0"/>
              <a:t>,</a:t>
            </a:r>
            <a:r>
              <a:rPr lang="zh-CN" altLang="en-US" dirty="0" smtClean="0"/>
              <a:t>理清文章的结构层次。</a:t>
            </a:r>
          </a:p>
          <a:p>
            <a:r>
              <a:rPr lang="zh-CN" altLang="en-US" dirty="0" smtClean="0"/>
              <a:t>第一部分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1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endParaRPr lang="zh-CN" altLang="en-US" dirty="0" smtClean="0"/>
          </a:p>
          <a:p>
            <a:r>
              <a:rPr lang="zh-CN" altLang="en-US" dirty="0" smtClean="0"/>
              <a:t>第二部分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2~5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endParaRPr lang="zh-CN" altLang="en-US" dirty="0" smtClean="0"/>
          </a:p>
          <a:p>
            <a:r>
              <a:rPr lang="zh-CN" altLang="en-US" dirty="0" smtClean="0"/>
              <a:t>第三部分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6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endParaRPr lang="zh-CN" altLang="en-US" dirty="0"/>
          </a:p>
        </p:txBody>
      </p:sp>
      <p:sp>
        <p:nvSpPr>
          <p:cNvPr id="3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4381488" y="2928934"/>
            <a:ext cx="6786610" cy="785818"/>
          </a:xfrm>
        </p:spPr>
        <p:txBody>
          <a:bodyPr/>
          <a:lstStyle/>
          <a:p>
            <a:r>
              <a:rPr lang="zh-CN" altLang="en-US" dirty="0" smtClean="0"/>
              <a:t>简要介绍壶口的地理位置、游览的次数。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3"/>
          <p:cNvSpPr txBox="1">
            <a:spLocks/>
          </p:cNvSpPr>
          <p:nvPr/>
        </p:nvSpPr>
        <p:spPr>
          <a:xfrm>
            <a:off x="4810116" y="3571876"/>
            <a:ext cx="678661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作者两次看瀑布的情形。</a:t>
            </a:r>
            <a:endParaRPr kumimoji="0" lang="zh-CN" altLang="en-US" sz="2800" b="1" i="0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3"/>
          <p:cNvSpPr txBox="1">
            <a:spLocks/>
          </p:cNvSpPr>
          <p:nvPr/>
        </p:nvSpPr>
        <p:spPr>
          <a:xfrm>
            <a:off x="4381488" y="4214818"/>
            <a:ext cx="714380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赞美黄河的性格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歌颂无坚不摧、勇往直前、百折不挠的民族精神。</a:t>
            </a:r>
            <a:endParaRPr kumimoji="0" lang="zh-CN" altLang="en-US" sz="2800" b="1" i="0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用简练的语言说说什么是</a:t>
            </a:r>
            <a:r>
              <a:rPr lang="en-US" dirty="0" smtClean="0"/>
              <a:t>“</a:t>
            </a:r>
            <a:r>
              <a:rPr lang="zh-CN" altLang="en-US" dirty="0" smtClean="0"/>
              <a:t>壶口</a:t>
            </a:r>
            <a:r>
              <a:rPr lang="en-US" dirty="0" smtClean="0"/>
              <a:t>”</a:t>
            </a:r>
            <a:r>
              <a:rPr lang="zh-CN" altLang="en-US" dirty="0" smtClean="0"/>
              <a:t>以及壶口瀑布形成的原因。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09522" y="1714488"/>
            <a:ext cx="11501518" cy="857256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壶口</a:t>
            </a:r>
            <a:r>
              <a:rPr lang="en-US" dirty="0" smtClean="0"/>
              <a:t>”:</a:t>
            </a:r>
            <a:r>
              <a:rPr lang="zh-CN" altLang="en-US" dirty="0" smtClean="0"/>
              <a:t>沟底的河心还有一条河</a:t>
            </a:r>
            <a:r>
              <a:rPr lang="en-US" dirty="0" smtClean="0"/>
              <a:t>,</a:t>
            </a:r>
            <a:r>
              <a:rPr lang="zh-CN" altLang="en-US" dirty="0" smtClean="0"/>
              <a:t>是突然凹下去的一条深沟</a:t>
            </a:r>
            <a:r>
              <a:rPr lang="en-US" dirty="0" smtClean="0"/>
              <a:t>,</a:t>
            </a:r>
            <a:r>
              <a:rPr lang="zh-CN" altLang="en-US" dirty="0" smtClean="0"/>
              <a:t>当地人叫</a:t>
            </a:r>
            <a:r>
              <a:rPr lang="en-US" dirty="0" smtClean="0"/>
              <a:t>“</a:t>
            </a:r>
            <a:r>
              <a:rPr lang="zh-CN" altLang="en-US" dirty="0" smtClean="0"/>
              <a:t>龙槽</a:t>
            </a:r>
            <a:r>
              <a:rPr lang="en-US" dirty="0" smtClean="0"/>
              <a:t>”,</a:t>
            </a:r>
            <a:r>
              <a:rPr lang="zh-CN" altLang="en-US" dirty="0" smtClean="0"/>
              <a:t>槽头入水处深不可测</a:t>
            </a:r>
            <a:r>
              <a:rPr lang="en-US" dirty="0" smtClean="0"/>
              <a:t>,</a:t>
            </a:r>
            <a:r>
              <a:rPr lang="zh-CN" altLang="en-US" dirty="0" smtClean="0"/>
              <a:t>这便是</a:t>
            </a:r>
            <a:r>
              <a:rPr lang="en-US" dirty="0" smtClean="0"/>
              <a:t>“</a:t>
            </a:r>
            <a:r>
              <a:rPr lang="zh-CN" altLang="en-US" dirty="0" smtClean="0"/>
              <a:t>壶口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zh-CN" altLang="en-US" dirty="0" smtClean="0"/>
              <a:t>形成原因</a:t>
            </a:r>
            <a:r>
              <a:rPr lang="en-US" dirty="0" smtClean="0"/>
              <a:t>:</a:t>
            </a:r>
            <a:r>
              <a:rPr lang="zh-CN" altLang="en-US" dirty="0" smtClean="0"/>
              <a:t>黄河的河床在这里由宽而窄</a:t>
            </a:r>
            <a:r>
              <a:rPr lang="en-US" dirty="0" smtClean="0"/>
              <a:t>,</a:t>
            </a:r>
            <a:r>
              <a:rPr lang="zh-CN" altLang="en-US" dirty="0" smtClean="0"/>
              <a:t>由高到低</a:t>
            </a:r>
            <a:r>
              <a:rPr lang="en-US" dirty="0" smtClean="0"/>
              <a:t>,</a:t>
            </a:r>
            <a:r>
              <a:rPr lang="zh-CN" altLang="en-US" dirty="0" smtClean="0"/>
              <a:t>于是就形成了巨大的水流。巨大的水流从高达几十米的断面冲下</a:t>
            </a:r>
            <a:r>
              <a:rPr lang="en-US" dirty="0" smtClean="0"/>
              <a:t>,</a:t>
            </a:r>
            <a:r>
              <a:rPr lang="zh-CN" altLang="en-US" dirty="0" smtClean="0"/>
              <a:t>就形成了壶口瀑布。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欣赏美景</a:t>
            </a:r>
            <a:r>
              <a:rPr lang="en-US" dirty="0" smtClean="0"/>
              <a:t>,</a:t>
            </a:r>
            <a:r>
              <a:rPr lang="zh-CN" altLang="en-US" dirty="0" smtClean="0"/>
              <a:t>找特点。</a:t>
            </a:r>
          </a:p>
          <a:p>
            <a:r>
              <a:rPr lang="zh-CN" altLang="en-US" dirty="0" smtClean="0"/>
              <a:t>文章写了作者两次看瀑布的情形</a:t>
            </a:r>
            <a:r>
              <a:rPr lang="en-US" dirty="0" smtClean="0"/>
              <a:t>,</a:t>
            </a:r>
            <a:r>
              <a:rPr lang="zh-CN" altLang="en-US" dirty="0" smtClean="0"/>
              <a:t>这两次看瀑布分别给作者留下了怎样的印象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1214422"/>
            <a:ext cx="11144328" cy="4214842"/>
          </a:xfrm>
        </p:spPr>
        <p:txBody>
          <a:bodyPr/>
          <a:lstStyle/>
          <a:p>
            <a:r>
              <a:rPr lang="zh-CN" altLang="en-US" dirty="0" smtClean="0"/>
              <a:t>初看</a:t>
            </a:r>
            <a:r>
              <a:rPr lang="en-US" dirty="0" smtClean="0"/>
              <a:t>:</a:t>
            </a:r>
            <a:r>
              <a:rPr lang="zh-CN" altLang="en-US" dirty="0" smtClean="0"/>
              <a:t>课文的第</a:t>
            </a:r>
            <a:r>
              <a:rPr lang="en-US" dirty="0" smtClean="0"/>
              <a:t>2</a:t>
            </a:r>
            <a:r>
              <a:rPr lang="zh-CN" altLang="en-US" dirty="0" smtClean="0"/>
              <a:t>段</a:t>
            </a:r>
            <a:r>
              <a:rPr lang="en-US" dirty="0" smtClean="0"/>
              <a:t>,</a:t>
            </a:r>
            <a:r>
              <a:rPr lang="zh-CN" altLang="en-US" dirty="0" smtClean="0"/>
              <a:t>写作者在雨季初次看壶口瀑布</a:t>
            </a:r>
            <a:r>
              <a:rPr lang="en-US" dirty="0" smtClean="0"/>
              <a:t>,</a:t>
            </a:r>
            <a:r>
              <a:rPr lang="zh-CN" altLang="en-US" dirty="0" smtClean="0"/>
              <a:t>作者运用比喻手法</a:t>
            </a:r>
            <a:r>
              <a:rPr lang="en-US" dirty="0" smtClean="0"/>
              <a:t>,</a:t>
            </a:r>
            <a:r>
              <a:rPr lang="zh-CN" altLang="en-US" dirty="0" smtClean="0"/>
              <a:t>将涛声比作雷声</a:t>
            </a:r>
            <a:r>
              <a:rPr lang="en-US" dirty="0" smtClean="0"/>
              <a:t>,</a:t>
            </a:r>
            <a:r>
              <a:rPr lang="zh-CN" altLang="en-US" dirty="0" smtClean="0"/>
              <a:t>把河水比作沸水</a:t>
            </a:r>
            <a:r>
              <a:rPr lang="en-US" dirty="0" smtClean="0"/>
              <a:t>,</a:t>
            </a:r>
            <a:r>
              <a:rPr lang="zh-CN" altLang="en-US" dirty="0" smtClean="0"/>
              <a:t>写出了雨季的壶口瀑布危险、气势磅礴等特点</a:t>
            </a:r>
            <a:r>
              <a:rPr lang="en-US" dirty="0" smtClean="0"/>
              <a:t>,</a:t>
            </a:r>
            <a:r>
              <a:rPr lang="zh-CN" altLang="en-US" dirty="0" smtClean="0"/>
              <a:t>令人胆战心惊、印象深刻。再访壶口</a:t>
            </a:r>
            <a:r>
              <a:rPr lang="en-US" dirty="0" smtClean="0"/>
              <a:t>:</a:t>
            </a:r>
            <a:r>
              <a:rPr lang="zh-CN" altLang="en-US" dirty="0" smtClean="0"/>
              <a:t>第</a:t>
            </a:r>
            <a:r>
              <a:rPr lang="en-US" dirty="0" smtClean="0"/>
              <a:t>3</a:t>
            </a:r>
            <a:r>
              <a:rPr lang="zh-CN" altLang="en-US" dirty="0" smtClean="0"/>
              <a:t>至</a:t>
            </a:r>
            <a:r>
              <a:rPr lang="en-US" dirty="0" smtClean="0"/>
              <a:t>5</a:t>
            </a:r>
            <a:r>
              <a:rPr lang="zh-CN" altLang="en-US" dirty="0" smtClean="0"/>
              <a:t>段</a:t>
            </a:r>
            <a:r>
              <a:rPr lang="en-US" dirty="0" smtClean="0"/>
              <a:t>,</a:t>
            </a:r>
            <a:r>
              <a:rPr lang="zh-CN" altLang="en-US" dirty="0" smtClean="0"/>
              <a:t>枯水季的壶口给作者留下的印象是声势浩荡。作者将水的各种形态与人的各种感情联系起来。第</a:t>
            </a:r>
            <a:r>
              <a:rPr lang="en-US" dirty="0" smtClean="0"/>
              <a:t>3</a:t>
            </a:r>
            <a:r>
              <a:rPr lang="zh-CN" altLang="en-US" dirty="0" smtClean="0"/>
              <a:t>、</a:t>
            </a:r>
            <a:r>
              <a:rPr lang="en-US" dirty="0" smtClean="0"/>
              <a:t>4</a:t>
            </a:r>
            <a:r>
              <a:rPr lang="zh-CN" altLang="en-US" dirty="0" smtClean="0"/>
              <a:t>、</a:t>
            </a:r>
            <a:r>
              <a:rPr lang="en-US" dirty="0" smtClean="0"/>
              <a:t>5</a:t>
            </a:r>
            <a:r>
              <a:rPr lang="zh-CN" altLang="en-US" dirty="0" smtClean="0"/>
              <a:t>段分别从河床、水流、石头角度描写黄河水</a:t>
            </a:r>
            <a:r>
              <a:rPr lang="en-US" dirty="0" smtClean="0"/>
              <a:t>,</a:t>
            </a:r>
            <a:r>
              <a:rPr lang="zh-CN" altLang="en-US" dirty="0" smtClean="0"/>
              <a:t>黄河既壮美又优美</a:t>
            </a:r>
            <a:r>
              <a:rPr lang="en-US" dirty="0" smtClean="0"/>
              <a:t>,</a:t>
            </a:r>
            <a:r>
              <a:rPr lang="zh-CN" altLang="en-US" dirty="0" smtClean="0"/>
              <a:t>堪称刚柔相济。第一次印象突出雄壮伟大</a:t>
            </a:r>
            <a:r>
              <a:rPr lang="en-US" dirty="0" smtClean="0"/>
              <a:t>,</a:t>
            </a:r>
            <a:r>
              <a:rPr lang="zh-CN" altLang="en-US" dirty="0" smtClean="0"/>
              <a:t>第二次印象突出气势磅礴、柔和细碎、刚中带柔。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畅游胜地</a:t>
            </a:r>
            <a:r>
              <a:rPr lang="en-US" dirty="0" smtClean="0"/>
              <a:t>,</a:t>
            </a:r>
            <a:r>
              <a:rPr lang="zh-CN" altLang="en-US" dirty="0" smtClean="0"/>
              <a:t>当导游。</a:t>
            </a:r>
          </a:p>
          <a:p>
            <a:r>
              <a:rPr lang="zh-CN" altLang="en-US" dirty="0" smtClean="0"/>
              <a:t>如果你是导游</a:t>
            </a:r>
            <a:r>
              <a:rPr lang="en-US" dirty="0" smtClean="0"/>
              <a:t>,</a:t>
            </a:r>
            <a:r>
              <a:rPr lang="zh-CN" altLang="en-US" dirty="0" smtClean="0"/>
              <a:t>你打算如何向外地游客介绍壶口瀑布</a:t>
            </a:r>
            <a:r>
              <a:rPr lang="en-US" dirty="0" smtClean="0"/>
              <a:t>?</a:t>
            </a:r>
            <a:r>
              <a:rPr lang="zh-CN" altLang="en-US" dirty="0" smtClean="0"/>
              <a:t>请你写一段导游词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(</a:t>
            </a:r>
            <a:r>
              <a:rPr lang="zh-CN" altLang="en-US" dirty="0" smtClean="0"/>
              <a:t>完整</a:t>
            </a:r>
            <a:r>
              <a:rPr lang="zh-CN" altLang="en-US" dirty="0" smtClean="0"/>
              <a:t>的导游词格式</a:t>
            </a:r>
            <a:r>
              <a:rPr lang="en-US" dirty="0" smtClean="0"/>
              <a:t>:(1)</a:t>
            </a:r>
            <a:r>
              <a:rPr lang="zh-CN" altLang="en-US" dirty="0" smtClean="0"/>
              <a:t>先跟游客热情地打招呼</a:t>
            </a:r>
            <a:r>
              <a:rPr lang="en-US" dirty="0" smtClean="0"/>
              <a:t>;(2)</a:t>
            </a:r>
            <a:r>
              <a:rPr lang="zh-CN" altLang="en-US" dirty="0" smtClean="0"/>
              <a:t>对景点进行总的介绍</a:t>
            </a:r>
            <a:r>
              <a:rPr lang="en-US" dirty="0" smtClean="0"/>
              <a:t>;(3)</a:t>
            </a:r>
            <a:r>
              <a:rPr lang="zh-CN" altLang="en-US" dirty="0" smtClean="0"/>
              <a:t>按游览顺序为游客逐一具体介绍</a:t>
            </a:r>
            <a:r>
              <a:rPr lang="en-US" dirty="0" smtClean="0"/>
              <a:t>;(4)</a:t>
            </a:r>
            <a:r>
              <a:rPr lang="zh-CN" altLang="en-US" dirty="0" smtClean="0"/>
              <a:t>游览完毕结束语</a:t>
            </a:r>
            <a:r>
              <a:rPr lang="zh-CN" altLang="en-US" dirty="0" smtClean="0"/>
              <a:t>。</a:t>
            </a:r>
            <a:r>
              <a:rPr lang="en-US" altLang="zh-CN" dirty="0" smtClean="0"/>
              <a:t>)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1214422"/>
            <a:ext cx="11144328" cy="421484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大家好</a:t>
            </a:r>
            <a:r>
              <a:rPr lang="en-US" dirty="0" smtClean="0"/>
              <a:t>,</a:t>
            </a:r>
            <a:r>
              <a:rPr lang="zh-CN" altLang="en-US" dirty="0" smtClean="0"/>
              <a:t>欢迎来到壶口瀑布。壶口瀑布是中国第二大瀑布</a:t>
            </a:r>
            <a:r>
              <a:rPr lang="en-US" dirty="0" smtClean="0"/>
              <a:t>,</a:t>
            </a:r>
            <a:r>
              <a:rPr lang="zh-CN" altLang="en-US" dirty="0" smtClean="0"/>
              <a:t>是世界上最大的黄色瀑布。壶口瀑布位于山西吉县</a:t>
            </a:r>
            <a:r>
              <a:rPr lang="en-US" dirty="0" smtClean="0"/>
              <a:t>,</a:t>
            </a:r>
            <a:r>
              <a:rPr lang="zh-CN" altLang="en-US" dirty="0" smtClean="0"/>
              <a:t>浩渺的黄河水由</a:t>
            </a:r>
            <a:r>
              <a:rPr lang="en-US" dirty="0" smtClean="0"/>
              <a:t>500</a:t>
            </a:r>
            <a:r>
              <a:rPr lang="zh-CN" altLang="en-US" dirty="0" smtClean="0"/>
              <a:t>多米宽突然收缩到</a:t>
            </a:r>
            <a:r>
              <a:rPr lang="en-US" dirty="0" smtClean="0"/>
              <a:t>40</a:t>
            </a:r>
            <a:r>
              <a:rPr lang="zh-CN" altLang="en-US" dirty="0" smtClean="0"/>
              <a:t>多米</a:t>
            </a:r>
            <a:r>
              <a:rPr lang="en-US" dirty="0" smtClean="0"/>
              <a:t>, </a:t>
            </a:r>
            <a:r>
              <a:rPr lang="zh-CN" altLang="en-US" dirty="0" smtClean="0"/>
              <a:t>从</a:t>
            </a:r>
            <a:r>
              <a:rPr lang="en-US" dirty="0" smtClean="0"/>
              <a:t>30</a:t>
            </a:r>
            <a:r>
              <a:rPr lang="zh-CN" altLang="en-US" dirty="0" smtClean="0"/>
              <a:t>多米高的壶口飞流直下</a:t>
            </a:r>
            <a:r>
              <a:rPr lang="en-US" dirty="0" smtClean="0"/>
              <a:t>,</a:t>
            </a:r>
            <a:r>
              <a:rPr lang="zh-CN" altLang="en-US" dirty="0" smtClean="0"/>
              <a:t>奔泻于十里龙槽</a:t>
            </a:r>
            <a:r>
              <a:rPr lang="en-US" dirty="0" smtClean="0"/>
              <a:t>, </a:t>
            </a:r>
            <a:r>
              <a:rPr lang="zh-CN" altLang="en-US" dirty="0" smtClean="0"/>
              <a:t>据说</a:t>
            </a:r>
            <a:r>
              <a:rPr lang="en-US" dirty="0" smtClean="0"/>
              <a:t>,</a:t>
            </a:r>
            <a:r>
              <a:rPr lang="zh-CN" altLang="en-US" dirty="0" smtClean="0"/>
              <a:t>此景如壶注水</a:t>
            </a:r>
            <a:r>
              <a:rPr lang="en-US" dirty="0" smtClean="0"/>
              <a:t>,</a:t>
            </a:r>
            <a:r>
              <a:rPr lang="zh-CN" altLang="en-US" dirty="0" smtClean="0"/>
              <a:t>故名</a:t>
            </a:r>
            <a:r>
              <a:rPr lang="en-US" dirty="0" smtClean="0"/>
              <a:t>“</a:t>
            </a:r>
            <a:r>
              <a:rPr lang="zh-CN" altLang="en-US" dirty="0" smtClean="0"/>
              <a:t>壶口</a:t>
            </a:r>
            <a:r>
              <a:rPr lang="en-US" dirty="0" smtClean="0"/>
              <a:t>”</a:t>
            </a:r>
            <a:r>
              <a:rPr lang="zh-CN" altLang="en-US" dirty="0" smtClean="0"/>
              <a:t>。这是何等壮观的巨壶啊</a:t>
            </a:r>
            <a:r>
              <a:rPr lang="en-US" dirty="0" smtClean="0"/>
              <a:t>,</a:t>
            </a:r>
            <a:r>
              <a:rPr lang="zh-CN" altLang="en-US" dirty="0" smtClean="0"/>
              <a:t>有如神来之手掂起一壶黄水倾天而倒</a:t>
            </a:r>
            <a:r>
              <a:rPr lang="en-US" dirty="0" smtClean="0"/>
              <a:t>,</a:t>
            </a:r>
            <a:r>
              <a:rPr lang="zh-CN" altLang="en-US" dirty="0" smtClean="0"/>
              <a:t>看</a:t>
            </a:r>
            <a:r>
              <a:rPr lang="en-US" dirty="0" smtClean="0"/>
              <a:t>,</a:t>
            </a:r>
            <a:r>
              <a:rPr lang="zh-CN" altLang="en-US" dirty="0" smtClean="0"/>
              <a:t>那冲天的巨浪咆哮着、翻滚着、喷射着</a:t>
            </a:r>
            <a:r>
              <a:rPr lang="en-US" dirty="0" smtClean="0"/>
              <a:t>,</a:t>
            </a:r>
            <a:r>
              <a:rPr lang="zh-CN" altLang="en-US" dirty="0" smtClean="0"/>
              <a:t>猛烈地击打两边的石壁</a:t>
            </a:r>
            <a:r>
              <a:rPr lang="en-US" dirty="0" smtClean="0"/>
              <a:t>,</a:t>
            </a:r>
            <a:r>
              <a:rPr lang="zh-CN" altLang="en-US" dirty="0" smtClean="0"/>
              <a:t>狂放地奔腾向前</a:t>
            </a:r>
            <a:r>
              <a:rPr lang="en-US" dirty="0" smtClean="0"/>
              <a:t>,</a:t>
            </a:r>
            <a:r>
              <a:rPr lang="zh-CN" altLang="en-US" dirty="0" smtClean="0"/>
              <a:t>像浊流化成的利剑</a:t>
            </a:r>
            <a:r>
              <a:rPr lang="en-US" dirty="0" smtClean="0"/>
              <a:t>,</a:t>
            </a:r>
            <a:r>
              <a:rPr lang="zh-CN" altLang="en-US" dirty="0" smtClean="0"/>
              <a:t>划开两岸的河床。走进瀑口</a:t>
            </a:r>
            <a:r>
              <a:rPr lang="en-US" dirty="0" smtClean="0"/>
              <a:t>,</a:t>
            </a:r>
            <a:r>
              <a:rPr lang="zh-CN" altLang="en-US" dirty="0" smtClean="0"/>
              <a:t>只见激浪滔天</a:t>
            </a:r>
            <a:r>
              <a:rPr lang="en-US" dirty="0" smtClean="0"/>
              <a:t>,</a:t>
            </a:r>
            <a:r>
              <a:rPr lang="zh-CN" altLang="en-US" dirty="0" smtClean="0"/>
              <a:t>水气弥漫</a:t>
            </a:r>
            <a:r>
              <a:rPr lang="en-US" dirty="0" smtClean="0"/>
              <a:t>,</a:t>
            </a:r>
            <a:r>
              <a:rPr lang="zh-CN" altLang="en-US" dirty="0" smtClean="0"/>
              <a:t>真有惊涛拍岸、浊浪排空、倒卷半天云烟之势。站在水流最急的瀑口</a:t>
            </a:r>
            <a:r>
              <a:rPr lang="en-US" dirty="0" smtClean="0"/>
              <a:t>,</a:t>
            </a:r>
            <a:r>
              <a:rPr lang="zh-CN" altLang="en-US" dirty="0" smtClean="0"/>
              <a:t>只见磅礴的黄河像卷起一阵飓风</a:t>
            </a:r>
            <a:r>
              <a:rPr lang="en-US" dirty="0" smtClean="0"/>
              <a:t>,</a:t>
            </a:r>
            <a:r>
              <a:rPr lang="zh-CN" altLang="en-US" dirty="0" smtClean="0"/>
              <a:t>急速地从身边呼啸而过</a:t>
            </a:r>
            <a:r>
              <a:rPr lang="en-US" dirty="0" smtClean="0"/>
              <a:t>,</a:t>
            </a:r>
            <a:r>
              <a:rPr lang="zh-CN" altLang="en-US" dirty="0" smtClean="0"/>
              <a:t>仿佛一不留神</a:t>
            </a:r>
            <a:r>
              <a:rPr lang="en-US" dirty="0" smtClean="0"/>
              <a:t>,</a:t>
            </a:r>
            <a:r>
              <a:rPr lang="zh-CN" altLang="en-US" dirty="0" smtClean="0"/>
              <a:t>就会被激流卷走。夏秋两季</a:t>
            </a:r>
            <a:r>
              <a:rPr lang="en-US" dirty="0" smtClean="0"/>
              <a:t>,</a:t>
            </a:r>
            <a:r>
              <a:rPr lang="zh-CN" altLang="en-US" dirty="0" smtClean="0"/>
              <a:t>壶底急升</a:t>
            </a:r>
            <a:r>
              <a:rPr lang="en-US" dirty="0" smtClean="0"/>
              <a:t>,</a:t>
            </a:r>
            <a:r>
              <a:rPr lang="zh-CN" altLang="en-US" dirty="0" smtClean="0"/>
              <a:t>随风而动的彩虹</a:t>
            </a:r>
            <a:r>
              <a:rPr lang="en-US" dirty="0" smtClean="0"/>
              <a:t>,</a:t>
            </a:r>
            <a:r>
              <a:rPr lang="zh-CN" altLang="en-US" dirty="0" smtClean="0"/>
              <a:t>使悬泻天地间的瀑布更具雄浑的美感。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寻章摘句</a:t>
            </a:r>
            <a:r>
              <a:rPr lang="en-US" dirty="0" smtClean="0"/>
              <a:t>,</a:t>
            </a:r>
            <a:r>
              <a:rPr lang="zh-CN" altLang="en-US" dirty="0" smtClean="0"/>
              <a:t>悟深意。</a:t>
            </a:r>
          </a:p>
          <a:p>
            <a:r>
              <a:rPr lang="zh-CN" altLang="en-US" dirty="0" smtClean="0"/>
              <a:t>作者写作本文</a:t>
            </a:r>
            <a:r>
              <a:rPr lang="en-US" dirty="0" smtClean="0"/>
              <a:t>,</a:t>
            </a:r>
            <a:r>
              <a:rPr lang="zh-CN" altLang="en-US" dirty="0" smtClean="0"/>
              <a:t>只是为了向我们介绍壶口瀑布吗</a:t>
            </a:r>
            <a:r>
              <a:rPr lang="en-US" dirty="0" smtClean="0"/>
              <a:t>?</a:t>
            </a:r>
            <a:r>
              <a:rPr lang="zh-CN" altLang="en-US" dirty="0" smtClean="0"/>
              <a:t>他在写景中蕴含了怎样的思想感情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1438" y="2928934"/>
            <a:ext cx="11882478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结合课文最后一段</a:t>
            </a:r>
            <a:r>
              <a:rPr lang="en-US" dirty="0" smtClean="0"/>
              <a:t>,</a:t>
            </a:r>
            <a:r>
              <a:rPr lang="zh-CN" altLang="en-US" dirty="0" smtClean="0"/>
              <a:t>紧紧抓住</a:t>
            </a:r>
            <a:r>
              <a:rPr lang="en-US" dirty="0" smtClean="0"/>
              <a:t>“</a:t>
            </a:r>
            <a:r>
              <a:rPr lang="zh-CN" altLang="en-US" dirty="0" smtClean="0"/>
              <a:t>黄河博大宽厚</a:t>
            </a:r>
            <a:r>
              <a:rPr lang="en-US" dirty="0" smtClean="0"/>
              <a:t>,</a:t>
            </a:r>
            <a:r>
              <a:rPr lang="zh-CN" altLang="en-US" dirty="0" smtClean="0"/>
              <a:t>柔中有刚</a:t>
            </a:r>
            <a:r>
              <a:rPr lang="en-US" dirty="0" smtClean="0"/>
              <a:t>;</a:t>
            </a:r>
            <a:r>
              <a:rPr lang="zh-CN" altLang="en-US" dirty="0" smtClean="0"/>
              <a:t>挟而不服</a:t>
            </a:r>
            <a:r>
              <a:rPr lang="en-US" dirty="0" smtClean="0"/>
              <a:t>,</a:t>
            </a:r>
            <a:r>
              <a:rPr lang="zh-CN" altLang="en-US" dirty="0" smtClean="0"/>
              <a:t>压而不弯</a:t>
            </a:r>
            <a:r>
              <a:rPr lang="en-US" dirty="0" smtClean="0"/>
              <a:t>;</a:t>
            </a:r>
            <a:r>
              <a:rPr lang="zh-CN" altLang="en-US" dirty="0" smtClean="0"/>
              <a:t>不平则呼</a:t>
            </a:r>
            <a:r>
              <a:rPr lang="en-US" dirty="0" smtClean="0"/>
              <a:t>,</a:t>
            </a:r>
            <a:r>
              <a:rPr lang="zh-CN" altLang="en-US" dirty="0" smtClean="0"/>
              <a:t>遇强则抗</a:t>
            </a:r>
            <a:r>
              <a:rPr lang="en-US" dirty="0" smtClean="0"/>
              <a:t>;</a:t>
            </a:r>
            <a:r>
              <a:rPr lang="zh-CN" altLang="en-US" dirty="0" smtClean="0"/>
              <a:t>死地必生</a:t>
            </a:r>
            <a:r>
              <a:rPr lang="en-US" dirty="0" smtClean="0"/>
              <a:t>,</a:t>
            </a:r>
            <a:r>
              <a:rPr lang="zh-CN" altLang="en-US" dirty="0" smtClean="0"/>
              <a:t>勇往直前</a:t>
            </a:r>
            <a:r>
              <a:rPr lang="en-US" dirty="0" smtClean="0"/>
              <a:t>”</a:t>
            </a:r>
            <a:r>
              <a:rPr lang="zh-CN" altLang="en-US" dirty="0" smtClean="0"/>
              <a:t>这句话来分析</a:t>
            </a:r>
            <a:r>
              <a:rPr lang="en-US" dirty="0" smtClean="0"/>
              <a:t>,</a:t>
            </a:r>
            <a:r>
              <a:rPr lang="zh-CN" altLang="en-US" dirty="0" smtClean="0"/>
              <a:t>从而把握本文作者的写作意图</a:t>
            </a:r>
            <a:r>
              <a:rPr lang="zh-CN" altLang="en-US" dirty="0" smtClean="0"/>
              <a:t>。</a:t>
            </a:r>
            <a:r>
              <a:rPr lang="zh-CN" altLang="en-US" dirty="0" smtClean="0"/>
              <a:t>作者写的不仅仅是黄河之水</a:t>
            </a:r>
            <a:r>
              <a:rPr lang="en-US" dirty="0" smtClean="0"/>
              <a:t>,</a:t>
            </a:r>
            <a:r>
              <a:rPr lang="zh-CN" altLang="en-US" dirty="0" smtClean="0"/>
              <a:t>更是一种人生的姿态</a:t>
            </a:r>
            <a:r>
              <a:rPr lang="en-US" dirty="0" smtClean="0"/>
              <a:t>,</a:t>
            </a:r>
            <a:r>
              <a:rPr lang="zh-CN" altLang="en-US" dirty="0" smtClean="0"/>
              <a:t>一种百折不挠、自强不息的民族精神。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黄河是中华民族的母亲河</a:t>
            </a:r>
            <a:r>
              <a:rPr lang="en-US" dirty="0" smtClean="0"/>
              <a:t>,</a:t>
            </a:r>
            <a:r>
              <a:rPr lang="zh-CN" altLang="en-US" dirty="0" smtClean="0"/>
              <a:t>黄河的性格也正是中华儿女的性格。黄河在壶口将其巨大力量淋漓尽致地展现了出来。作者赞美黄河</a:t>
            </a:r>
            <a:r>
              <a:rPr lang="en-US" dirty="0" smtClean="0"/>
              <a:t>,</a:t>
            </a:r>
            <a:r>
              <a:rPr lang="zh-CN" altLang="en-US" dirty="0" smtClean="0"/>
              <a:t>正是赞美中华民族百折不挠、自强不息的精神。</a:t>
            </a:r>
          </a:p>
          <a:p>
            <a:pPr>
              <a:lnSpc>
                <a:spcPct val="130000"/>
              </a:lnSpc>
            </a:pP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为什么作者会从壶口瀑布联想到中华民族</a:t>
            </a:r>
            <a:r>
              <a:rPr lang="en-US" dirty="0" smtClean="0"/>
              <a:t>?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感受壶口瀑布雄伟、壮阔的气势</a:t>
            </a:r>
            <a:r>
              <a:rPr lang="en-US" dirty="0" smtClean="0"/>
              <a:t>,</a:t>
            </a:r>
            <a:r>
              <a:rPr lang="zh-CN" altLang="en-US" dirty="0" smtClean="0"/>
              <a:t>了解壶口瀑布的特点。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品味文章优美的语言</a:t>
            </a:r>
            <a:r>
              <a:rPr lang="en-US" dirty="0" smtClean="0"/>
              <a:t>,</a:t>
            </a:r>
            <a:r>
              <a:rPr lang="zh-CN" altLang="en-US" dirty="0" smtClean="0"/>
              <a:t>学习运用多种手法描写景物。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学会联想和想象</a:t>
            </a:r>
            <a:r>
              <a:rPr lang="en-US" dirty="0" smtClean="0"/>
              <a:t>,</a:t>
            </a:r>
            <a:r>
              <a:rPr lang="zh-CN" altLang="en-US" dirty="0" smtClean="0"/>
              <a:t>领悟作者借自然景观所表达的对人生的思考和对民族精神的歌颂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第一课时</a:t>
            </a:r>
          </a:p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4786322"/>
            <a:ext cx="1107289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en-US" dirty="0" smtClean="0"/>
              <a:t> 1.</a:t>
            </a:r>
            <a:r>
              <a:rPr lang="zh-CN" altLang="en-US" dirty="0" smtClean="0"/>
              <a:t>感受壶口瀑布雄伟、壮阔的气势</a:t>
            </a:r>
            <a:r>
              <a:rPr lang="en-US" dirty="0" smtClean="0"/>
              <a:t>,</a:t>
            </a:r>
            <a:r>
              <a:rPr lang="zh-CN" altLang="en-US" dirty="0" smtClean="0"/>
              <a:t>了解壶口瀑布的特点。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领悟作者借自然景观所表达的对人生的思考和对民族精神的歌颂。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142984"/>
            <a:ext cx="10715700" cy="4214842"/>
          </a:xfrm>
        </p:spPr>
        <p:txBody>
          <a:bodyPr/>
          <a:lstStyle/>
          <a:p>
            <a:r>
              <a:rPr lang="zh-CN" altLang="en-US" dirty="0" smtClean="0"/>
              <a:t>作者写黄河不仅将它作为一条河来写</a:t>
            </a:r>
            <a:r>
              <a:rPr lang="en-US" dirty="0" smtClean="0"/>
              <a:t>,</a:t>
            </a:r>
            <a:r>
              <a:rPr lang="zh-CN" altLang="en-US" dirty="0" smtClean="0"/>
              <a:t>还赋予它一种无坚不摧、坚韧刚强的精神</a:t>
            </a:r>
            <a:r>
              <a:rPr lang="en-US" dirty="0" smtClean="0"/>
              <a:t>,</a:t>
            </a:r>
            <a:r>
              <a:rPr lang="zh-CN" altLang="en-US" dirty="0" smtClean="0"/>
              <a:t>这种精神正是我们民族精神的象征。黄河的美</a:t>
            </a:r>
            <a:r>
              <a:rPr lang="en-US" dirty="0" smtClean="0"/>
              <a:t>,</a:t>
            </a:r>
            <a:r>
              <a:rPr lang="zh-CN" altLang="en-US" dirty="0" smtClean="0"/>
              <a:t>在充满阳刚之气的惊涛拍岸的过程中</a:t>
            </a:r>
            <a:r>
              <a:rPr lang="en-US" dirty="0" smtClean="0"/>
              <a:t>,</a:t>
            </a:r>
            <a:r>
              <a:rPr lang="zh-CN" altLang="en-US" dirty="0" smtClean="0"/>
              <a:t>在惊雷行空般的咆哮声中</a:t>
            </a:r>
            <a:r>
              <a:rPr lang="en-US" dirty="0" smtClean="0"/>
              <a:t>,</a:t>
            </a:r>
            <a:r>
              <a:rPr lang="zh-CN" altLang="en-US" dirty="0" smtClean="0"/>
              <a:t>显示出祖国山河的粗犷雄伟、壮丽浩渺</a:t>
            </a:r>
            <a:r>
              <a:rPr lang="en-US" dirty="0" smtClean="0"/>
              <a:t>;</a:t>
            </a:r>
            <a:r>
              <a:rPr lang="zh-CN" altLang="en-US" dirty="0" smtClean="0"/>
              <a:t>黄河</a:t>
            </a:r>
            <a:r>
              <a:rPr lang="en-US" dirty="0" smtClean="0"/>
              <a:t>,</a:t>
            </a:r>
            <a:r>
              <a:rPr lang="zh-CN" altLang="en-US" dirty="0" smtClean="0"/>
              <a:t>中华民族的母亲河</a:t>
            </a:r>
            <a:r>
              <a:rPr lang="en-US" dirty="0" smtClean="0"/>
              <a:t>,</a:t>
            </a:r>
            <a:r>
              <a:rPr lang="zh-CN" altLang="en-US" dirty="0" smtClean="0"/>
              <a:t>又以它博大宽厚</a:t>
            </a:r>
            <a:r>
              <a:rPr lang="en-US" dirty="0" smtClean="0"/>
              <a:t>,</a:t>
            </a:r>
            <a:r>
              <a:rPr lang="zh-CN" altLang="en-US" dirty="0" smtClean="0"/>
              <a:t>柔中有刚的自然品格</a:t>
            </a:r>
            <a:r>
              <a:rPr lang="en-US" dirty="0" smtClean="0"/>
              <a:t>,</a:t>
            </a:r>
            <a:r>
              <a:rPr lang="zh-CN" altLang="en-US" dirty="0" smtClean="0"/>
              <a:t>孕育出中华民族挟而不服、压而不弯、不平则呼、遇强则抗、勇往直前的伟大品格</a:t>
            </a:r>
            <a:r>
              <a:rPr lang="en-US" dirty="0" smtClean="0"/>
              <a:t>;</a:t>
            </a:r>
            <a:r>
              <a:rPr lang="zh-CN" altLang="en-US" dirty="0" smtClean="0"/>
              <a:t>黄河</a:t>
            </a:r>
            <a:r>
              <a:rPr lang="en-US" dirty="0" smtClean="0"/>
              <a:t>,</a:t>
            </a:r>
            <a:r>
              <a:rPr lang="zh-CN" altLang="en-US" dirty="0" smtClean="0"/>
              <a:t>千百年来生生不息</a:t>
            </a:r>
            <a:r>
              <a:rPr lang="en-US" dirty="0" smtClean="0"/>
              <a:t>,</a:t>
            </a:r>
            <a:r>
              <a:rPr lang="zh-CN" altLang="en-US" dirty="0" smtClean="0"/>
              <a:t>而这象征着中华民族一脉相承</a:t>
            </a:r>
            <a:r>
              <a:rPr lang="en-US" dirty="0" smtClean="0"/>
              <a:t>,</a:t>
            </a:r>
            <a:r>
              <a:rPr lang="zh-CN" altLang="en-US" dirty="0" smtClean="0"/>
              <a:t>继往开来。这些</a:t>
            </a:r>
            <a:r>
              <a:rPr lang="en-US" dirty="0" smtClean="0"/>
              <a:t>,</a:t>
            </a:r>
            <a:r>
              <a:rPr lang="zh-CN" altLang="en-US" dirty="0" smtClean="0"/>
              <a:t>就是作者真正的写作意图。所以</a:t>
            </a:r>
            <a:r>
              <a:rPr lang="en-US" dirty="0" smtClean="0"/>
              <a:t>,</a:t>
            </a:r>
            <a:r>
              <a:rPr lang="zh-CN" altLang="en-US" dirty="0" smtClean="0"/>
              <a:t>作者是借景抒情</a:t>
            </a:r>
            <a:r>
              <a:rPr lang="en-US" dirty="0" smtClean="0"/>
              <a:t>,</a:t>
            </a:r>
            <a:r>
              <a:rPr lang="zh-CN" altLang="en-US" dirty="0" smtClean="0"/>
              <a:t>赞美祖国的壮丽山河</a:t>
            </a:r>
            <a:r>
              <a:rPr lang="en-US" dirty="0" smtClean="0"/>
              <a:t>,</a:t>
            </a:r>
            <a:r>
              <a:rPr lang="zh-CN" altLang="en-US" dirty="0" smtClean="0"/>
              <a:t>歌颂伟大的中华民族及其坚强不屈的民族精神。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组合 19"/>
          <p:cNvGrpSpPr/>
          <p:nvPr/>
        </p:nvGrpSpPr>
        <p:grpSpPr>
          <a:xfrm>
            <a:off x="2309786" y="2428868"/>
            <a:ext cx="6929486" cy="3608743"/>
            <a:chOff x="2024034" y="2428868"/>
            <a:chExt cx="6929486" cy="3608743"/>
          </a:xfrm>
        </p:grpSpPr>
        <p:pic>
          <p:nvPicPr>
            <p:cNvPr id="13" name="18DXAYWRJBD4DYT12.eps" descr="id:214749852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024034" y="2428868"/>
              <a:ext cx="6929486" cy="3608743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5810248" y="2500306"/>
              <a:ext cx="1714512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5738810" y="5286388"/>
              <a:ext cx="1714512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根据课文内容补全下图。</a:t>
            </a:r>
            <a:endParaRPr lang="zh-CN" altLang="en-US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6310314" y="2500306"/>
            <a:ext cx="1500198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雄壮伟大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6238876" y="5357826"/>
            <a:ext cx="1714512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刚中带柔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游记是散文的一种</a:t>
            </a:r>
            <a:r>
              <a:rPr lang="en-US" dirty="0" smtClean="0"/>
              <a:t>,</a:t>
            </a:r>
            <a:r>
              <a:rPr lang="zh-CN" altLang="en-US" dirty="0" smtClean="0"/>
              <a:t>是作者叙写游览途中所见、所闻、所感、所想的文章。游记侧重于描绘某一地方的山川景物、名胜古迹、珍贵物产、风土人情、政治生活和社会风尚等。优秀的游记作品具有景物的真实性、情感的真挚性和寓意的社会性等特点。</a:t>
            </a:r>
          </a:p>
          <a:p>
            <a:r>
              <a:rPr lang="en-US" dirty="0" smtClean="0"/>
              <a:t> </a:t>
            </a:r>
            <a:r>
              <a:rPr lang="zh-CN" altLang="en-US" dirty="0" smtClean="0"/>
              <a:t>从内容上看</a:t>
            </a:r>
            <a:r>
              <a:rPr lang="en-US" dirty="0" smtClean="0"/>
              <a:t>,</a:t>
            </a:r>
            <a:r>
              <a:rPr lang="zh-CN" altLang="en-US" dirty="0" smtClean="0"/>
              <a:t>游记散文有四个要素</a:t>
            </a:r>
            <a:r>
              <a:rPr lang="en-US" dirty="0" smtClean="0"/>
              <a:t>——</a:t>
            </a:r>
            <a:r>
              <a:rPr lang="zh-CN" altLang="en-US" dirty="0" smtClean="0"/>
              <a:t>时间、游踪、风物、游感</a:t>
            </a:r>
            <a:r>
              <a:rPr lang="en-US" dirty="0" smtClean="0"/>
              <a:t>;</a:t>
            </a:r>
            <a:r>
              <a:rPr lang="zh-CN" altLang="en-US" dirty="0" smtClean="0"/>
              <a:t>从标题上看</a:t>
            </a:r>
            <a:r>
              <a:rPr lang="en-US" dirty="0" smtClean="0"/>
              <a:t>,</a:t>
            </a:r>
            <a:r>
              <a:rPr lang="zh-CN" altLang="en-US" dirty="0" smtClean="0"/>
              <a:t>有些游记散文的文题常带有明显的游记特征</a:t>
            </a:r>
            <a:r>
              <a:rPr lang="en-US" dirty="0" smtClean="0"/>
              <a:t>:①</a:t>
            </a:r>
            <a:r>
              <a:rPr lang="zh-CN" altLang="en-US" dirty="0" smtClean="0"/>
              <a:t>有明显的词语标志</a:t>
            </a:r>
            <a:r>
              <a:rPr lang="en-US" dirty="0" smtClean="0"/>
              <a:t>,</a:t>
            </a:r>
            <a:r>
              <a:rPr lang="zh-CN" altLang="en-US" dirty="0" smtClean="0"/>
              <a:t>如常冠以</a:t>
            </a:r>
            <a:r>
              <a:rPr lang="en-US" dirty="0" smtClean="0"/>
              <a:t>“</a:t>
            </a:r>
            <a:r>
              <a:rPr lang="zh-CN" altLang="en-US" dirty="0" smtClean="0"/>
              <a:t>游</a:t>
            </a:r>
            <a:r>
              <a:rPr lang="en-US" dirty="0" smtClean="0"/>
              <a:t>”“</a:t>
            </a:r>
            <a:r>
              <a:rPr lang="zh-CN" altLang="en-US" dirty="0" smtClean="0"/>
              <a:t>漫游</a:t>
            </a:r>
            <a:r>
              <a:rPr lang="en-US" dirty="0" smtClean="0"/>
              <a:t>”“</a:t>
            </a:r>
            <a:r>
              <a:rPr lang="zh-CN" altLang="en-US" dirty="0" smtClean="0"/>
              <a:t>记</a:t>
            </a:r>
            <a:r>
              <a:rPr lang="en-US" dirty="0" smtClean="0"/>
              <a:t>”“</a:t>
            </a:r>
            <a:r>
              <a:rPr lang="zh-CN" altLang="en-US" dirty="0" smtClean="0"/>
              <a:t>游记</a:t>
            </a:r>
            <a:r>
              <a:rPr lang="en-US" dirty="0" smtClean="0"/>
              <a:t>”“</a:t>
            </a:r>
            <a:r>
              <a:rPr lang="zh-CN" altLang="en-US" dirty="0" smtClean="0"/>
              <a:t>杂记</a:t>
            </a:r>
            <a:r>
              <a:rPr lang="en-US" dirty="0" smtClean="0"/>
              <a:t>”“</a:t>
            </a:r>
            <a:r>
              <a:rPr lang="zh-CN" altLang="en-US" dirty="0" smtClean="0"/>
              <a:t>小记</a:t>
            </a:r>
            <a:r>
              <a:rPr lang="en-US" dirty="0" smtClean="0"/>
              <a:t>”“</a:t>
            </a:r>
            <a:r>
              <a:rPr lang="zh-CN" altLang="en-US" dirty="0" smtClean="0"/>
              <a:t>漫记</a:t>
            </a:r>
            <a:r>
              <a:rPr lang="en-US" dirty="0" smtClean="0"/>
              <a:t>”“</a:t>
            </a:r>
            <a:r>
              <a:rPr lang="zh-CN" altLang="en-US" dirty="0" smtClean="0"/>
              <a:t>散记</a:t>
            </a:r>
            <a:r>
              <a:rPr lang="en-US" dirty="0" smtClean="0"/>
              <a:t>”“</a:t>
            </a:r>
            <a:r>
              <a:rPr lang="zh-CN" altLang="en-US" dirty="0" smtClean="0"/>
              <a:t>游录</a:t>
            </a:r>
            <a:r>
              <a:rPr lang="en-US" dirty="0" smtClean="0"/>
              <a:t>”“</a:t>
            </a:r>
            <a:r>
              <a:rPr lang="zh-CN" altLang="en-US" dirty="0" smtClean="0"/>
              <a:t>行</a:t>
            </a:r>
            <a:r>
              <a:rPr lang="en-US" dirty="0" smtClean="0"/>
              <a:t>”</a:t>
            </a:r>
            <a:r>
              <a:rPr lang="zh-CN" altLang="en-US" dirty="0" smtClean="0"/>
              <a:t>等词语</a:t>
            </a:r>
            <a:r>
              <a:rPr lang="en-US" dirty="0" smtClean="0"/>
              <a:t>;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②</a:t>
            </a:r>
            <a:r>
              <a:rPr lang="zh-CN" altLang="en-US" dirty="0" smtClean="0"/>
              <a:t>以客体为题</a:t>
            </a:r>
            <a:r>
              <a:rPr lang="en-US" dirty="0" smtClean="0"/>
              <a:t>,</a:t>
            </a:r>
            <a:r>
              <a:rPr lang="zh-CN" altLang="en-US" dirty="0" smtClean="0"/>
              <a:t>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北固亭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镜泊湖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等文章的文题</a:t>
            </a:r>
            <a:r>
              <a:rPr lang="en-US" dirty="0" smtClean="0"/>
              <a:t>;③</a:t>
            </a:r>
            <a:r>
              <a:rPr lang="zh-CN" altLang="en-US" dirty="0" smtClean="0"/>
              <a:t>以嵌入客体方位的短语为题</a:t>
            </a:r>
            <a:r>
              <a:rPr lang="en-US" dirty="0" smtClean="0"/>
              <a:t>,</a:t>
            </a:r>
            <a:r>
              <a:rPr lang="zh-CN" altLang="en-US" dirty="0" smtClean="0"/>
              <a:t>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峨眉山下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在草原上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等文章的文题</a:t>
            </a:r>
            <a:r>
              <a:rPr lang="en-US" dirty="0" smtClean="0"/>
              <a:t>;④</a:t>
            </a:r>
            <a:r>
              <a:rPr lang="zh-CN" altLang="en-US" dirty="0" smtClean="0"/>
              <a:t>以客体的某一特色为题</a:t>
            </a:r>
            <a:r>
              <a:rPr lang="en-US" dirty="0" smtClean="0"/>
              <a:t>,</a:t>
            </a:r>
            <a:r>
              <a:rPr lang="zh-CN" altLang="en-US" dirty="0" smtClean="0"/>
              <a:t>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沧海日出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崂山降雪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等文章的文题</a:t>
            </a:r>
            <a:r>
              <a:rPr lang="en-US" dirty="0" smtClean="0"/>
              <a:t>;⑤</a:t>
            </a:r>
            <a:r>
              <a:rPr lang="zh-CN" altLang="en-US" dirty="0" smtClean="0"/>
              <a:t>以游历的中心事件为题</a:t>
            </a:r>
            <a:r>
              <a:rPr lang="en-US" dirty="0" smtClean="0"/>
              <a:t>,</a:t>
            </a:r>
            <a:r>
              <a:rPr lang="zh-CN" altLang="en-US" dirty="0" smtClean="0"/>
              <a:t>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雨中登泰山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重阳节游灵隐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等文章的文题。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3714776"/>
          </a:xfrm>
        </p:spPr>
        <p:txBody>
          <a:bodyPr/>
          <a:lstStyle/>
          <a:p>
            <a:r>
              <a:rPr lang="zh-CN" altLang="en-US" dirty="0" smtClean="0"/>
              <a:t>黄河是我们的母亲河</a:t>
            </a:r>
            <a:r>
              <a:rPr lang="en-US" dirty="0" smtClean="0"/>
              <a:t>,</a:t>
            </a:r>
            <a:r>
              <a:rPr lang="zh-CN" altLang="en-US" dirty="0" smtClean="0"/>
              <a:t>历代文人对其不乏赞美之词</a:t>
            </a:r>
            <a:r>
              <a:rPr lang="en-US" dirty="0" smtClean="0"/>
              <a:t>,</a:t>
            </a:r>
            <a:r>
              <a:rPr lang="zh-CN" altLang="en-US" dirty="0" smtClean="0"/>
              <a:t>如</a:t>
            </a:r>
            <a:r>
              <a:rPr lang="en-US" dirty="0" smtClean="0"/>
              <a:t>“</a:t>
            </a:r>
            <a:r>
              <a:rPr lang="zh-CN" altLang="en-US" dirty="0" smtClean="0"/>
              <a:t>黄河之水天上来</a:t>
            </a:r>
            <a:r>
              <a:rPr lang="en-US" dirty="0" smtClean="0"/>
              <a:t>,</a:t>
            </a:r>
            <a:r>
              <a:rPr lang="zh-CN" altLang="en-US" dirty="0" smtClean="0"/>
              <a:t>奔流到海不复回</a:t>
            </a:r>
            <a:r>
              <a:rPr lang="en-US" dirty="0" smtClean="0"/>
              <a:t>”“</a:t>
            </a:r>
            <a:r>
              <a:rPr lang="zh-CN" altLang="en-US" dirty="0" smtClean="0"/>
              <a:t>九曲黄河万里沙</a:t>
            </a:r>
            <a:r>
              <a:rPr lang="en-US" dirty="0" smtClean="0"/>
              <a:t>,</a:t>
            </a:r>
            <a:r>
              <a:rPr lang="zh-CN" altLang="en-US" dirty="0" smtClean="0"/>
              <a:t>浪淘风簸自天涯</a:t>
            </a:r>
            <a:r>
              <a:rPr lang="en-US" dirty="0" smtClean="0"/>
              <a:t>”</a:t>
            </a:r>
            <a:r>
              <a:rPr lang="zh-CN" altLang="en-US" dirty="0" smtClean="0"/>
              <a:t>。今天让我们通过梁衡的游记散文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壶口瀑布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一同去领略</a:t>
            </a:r>
            <a:r>
              <a:rPr lang="en-US" dirty="0" smtClean="0"/>
              <a:t>“</a:t>
            </a:r>
            <a:r>
              <a:rPr lang="zh-CN" altLang="en-US" dirty="0" smtClean="0"/>
              <a:t>天下黄河一壶收</a:t>
            </a:r>
            <a:r>
              <a:rPr lang="en-US" dirty="0" smtClean="0"/>
              <a:t>”</a:t>
            </a:r>
            <a:r>
              <a:rPr lang="zh-CN" altLang="en-US" dirty="0" smtClean="0"/>
              <a:t>的奇特景观。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71546"/>
            <a:ext cx="11358642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读作者资料。</a:t>
            </a:r>
          </a:p>
          <a:p>
            <a:r>
              <a:rPr lang="zh-CN" altLang="en-US" dirty="0" smtClean="0"/>
              <a:t>梁衡</a:t>
            </a:r>
            <a:r>
              <a:rPr lang="en-US" dirty="0" smtClean="0"/>
              <a:t>,</a:t>
            </a:r>
            <a:r>
              <a:rPr lang="zh-CN" altLang="en-US" dirty="0" smtClean="0"/>
              <a:t>山西霍州人。</a:t>
            </a:r>
            <a:r>
              <a:rPr lang="en-US" dirty="0" smtClean="0"/>
              <a:t>1968</a:t>
            </a:r>
            <a:r>
              <a:rPr lang="zh-CN" altLang="en-US" dirty="0" smtClean="0"/>
              <a:t>年毕业于中国人民大学。曾长期在基层当记者。他历任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光明日报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记者、国家新闻出版总署副署长等职</a:t>
            </a:r>
            <a:r>
              <a:rPr lang="en-US" dirty="0" smtClean="0"/>
              <a:t>,</a:t>
            </a:r>
            <a:r>
              <a:rPr lang="zh-CN" altLang="en-US" dirty="0" smtClean="0"/>
              <a:t>现任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人民日报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副总编辑、中国作家协会全委会委员、中国记者协会全委会常务理事。主要从事散文创作、散文理论研究。作品曾获青年文学奖、赵树理文学奖、全国优秀科普作品奖。作品</a:t>
            </a:r>
            <a:r>
              <a:rPr lang="en-US" dirty="0" smtClean="0"/>
              <a:t>:</a:t>
            </a:r>
            <a:r>
              <a:rPr lang="zh-CN" altLang="en-US" dirty="0" smtClean="0"/>
              <a:t>科学史章回体小说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数理化通俗演义</a:t>
            </a:r>
            <a:r>
              <a:rPr lang="en-US" altLang="zh-CN" dirty="0" smtClean="0"/>
              <a:t>》</a:t>
            </a:r>
            <a:r>
              <a:rPr lang="en-US" dirty="0" smtClean="0"/>
              <a:t>;</a:t>
            </a:r>
            <a:r>
              <a:rPr lang="zh-CN" altLang="en-US" dirty="0" smtClean="0"/>
              <a:t>新闻三部曲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没有新闻的角落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新闻绿叶的脉络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新闻原理的思考</a:t>
            </a:r>
            <a:r>
              <a:rPr lang="en-US" altLang="zh-CN" dirty="0" smtClean="0"/>
              <a:t>》</a:t>
            </a:r>
            <a:r>
              <a:rPr lang="en-US" dirty="0" smtClean="0"/>
              <a:t>;</a:t>
            </a:r>
            <a:r>
              <a:rPr lang="zh-CN" altLang="en-US" dirty="0" smtClean="0"/>
              <a:t>散文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晋词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觅渡</a:t>
            </a:r>
            <a:r>
              <a:rPr lang="en-US" dirty="0" smtClean="0"/>
              <a:t>,</a:t>
            </a:r>
            <a:r>
              <a:rPr lang="zh-CN" altLang="en-US" dirty="0" smtClean="0"/>
              <a:t>觅渡</a:t>
            </a:r>
            <a:r>
              <a:rPr lang="en-US" dirty="0" smtClean="0"/>
              <a:t>,</a:t>
            </a:r>
            <a:r>
              <a:rPr lang="zh-CN" altLang="en-US" dirty="0" smtClean="0"/>
              <a:t>渡何处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和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夏感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字词大观园。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给加点字注音</a:t>
            </a:r>
            <a:r>
              <a:rPr lang="en-US" dirty="0" smtClean="0"/>
              <a:t>,</a:t>
            </a:r>
            <a:r>
              <a:rPr lang="zh-CN" altLang="en-US" dirty="0" smtClean="0"/>
              <a:t>根据拼音写汉字。</a:t>
            </a:r>
          </a:p>
          <a:p>
            <a:pPr>
              <a:lnSpc>
                <a:spcPct val="130000"/>
              </a:lnSpc>
            </a:pPr>
            <a:r>
              <a:rPr lang="en-US" dirty="0" err="1" smtClean="0"/>
              <a:t>chí</a:t>
            </a:r>
            <a:r>
              <a:rPr lang="en-US" dirty="0" smtClean="0"/>
              <a:t> </a:t>
            </a:r>
            <a:r>
              <a:rPr lang="en-US" dirty="0" err="1" smtClean="0"/>
              <a:t>chěng</a:t>
            </a:r>
            <a:r>
              <a:rPr lang="en-US" dirty="0" smtClean="0"/>
              <a:t>(		)</a:t>
            </a:r>
            <a:r>
              <a:rPr lang="zh-CN" altLang="en-US" dirty="0" smtClean="0"/>
              <a:t>　　</a:t>
            </a:r>
            <a:r>
              <a:rPr lang="en-US" altLang="zh-CN" dirty="0" smtClean="0"/>
              <a:t>		</a:t>
            </a:r>
            <a:r>
              <a:rPr lang="zh-CN" altLang="en-US" dirty="0" smtClean="0"/>
              <a:t>寒噤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雾</a:t>
            </a:r>
            <a:r>
              <a:rPr lang="en-US" dirty="0" err="1" smtClean="0"/>
              <a:t>ǎi</a:t>
            </a:r>
            <a:r>
              <a:rPr lang="en-US" dirty="0" smtClean="0"/>
              <a:t>(		)</a:t>
            </a:r>
            <a:r>
              <a:rPr lang="en-US" dirty="0" smtClean="0"/>
              <a:t>	 </a:t>
            </a:r>
            <a:r>
              <a:rPr lang="en-US" dirty="0" smtClean="0"/>
              <a:t>		</a:t>
            </a:r>
            <a:r>
              <a:rPr lang="zh-CN" altLang="en-US" dirty="0" smtClean="0"/>
              <a:t>推搡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怒不可遏</a:t>
            </a:r>
            <a:r>
              <a:rPr lang="en-US" dirty="0" smtClean="0"/>
              <a:t>(	)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zh-CN" altLang="en-US" dirty="0" smtClean="0"/>
              <a:t>告</a:t>
            </a:r>
            <a:r>
              <a:rPr lang="en-US" dirty="0" err="1" smtClean="0"/>
              <a:t>jiè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 </a:t>
            </a:r>
            <a:r>
              <a:rPr lang="en-US" dirty="0" err="1" smtClean="0"/>
              <a:t>mí</a:t>
            </a:r>
            <a:r>
              <a:rPr lang="en-US" dirty="0" smtClean="0"/>
              <a:t> </a:t>
            </a:r>
            <a:r>
              <a:rPr lang="en-US" dirty="0" err="1" smtClean="0"/>
              <a:t>màn</a:t>
            </a:r>
            <a:r>
              <a:rPr lang="en-US" dirty="0" smtClean="0"/>
              <a:t>(	   )</a:t>
            </a:r>
            <a:r>
              <a:rPr lang="en-US" dirty="0" smtClean="0"/>
              <a:t>	 </a:t>
            </a:r>
            <a:r>
              <a:rPr lang="en-US" dirty="0" smtClean="0"/>
              <a:t>		</a:t>
            </a:r>
            <a:r>
              <a:rPr lang="zh-CN" altLang="en-US" dirty="0" smtClean="0"/>
              <a:t>霎</a:t>
            </a:r>
            <a:r>
              <a:rPr lang="en-US" dirty="0" smtClean="0"/>
              <a:t>(		)</a:t>
            </a:r>
            <a:r>
              <a:rPr lang="zh-CN" altLang="en-US" dirty="0" smtClean="0"/>
              <a:t>时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迂</a:t>
            </a:r>
            <a:r>
              <a:rPr lang="en-US" dirty="0" smtClean="0"/>
              <a:t>(	)</a:t>
            </a:r>
            <a:r>
              <a:rPr lang="zh-CN" altLang="en-US" dirty="0" smtClean="0"/>
              <a:t>回</a:t>
            </a:r>
            <a:r>
              <a:rPr lang="en-US" dirty="0" smtClean="0"/>
              <a:t>	</a:t>
            </a:r>
            <a:r>
              <a:rPr lang="en-US" dirty="0" smtClean="0"/>
              <a:t>			</a:t>
            </a:r>
            <a:r>
              <a:rPr lang="en-US" dirty="0" err="1" smtClean="0"/>
              <a:t>mì</a:t>
            </a:r>
            <a:r>
              <a:rPr lang="en-US" dirty="0" smtClean="0"/>
              <a:t>(		)</a:t>
            </a:r>
            <a:r>
              <a:rPr lang="zh-CN" altLang="en-US" dirty="0" smtClean="0"/>
              <a:t>缝</a:t>
            </a:r>
          </a:p>
          <a:p>
            <a:pPr>
              <a:lnSpc>
                <a:spcPct val="130000"/>
              </a:lnSpc>
            </a:pPr>
            <a:r>
              <a:rPr lang="en-US" dirty="0" err="1" smtClean="0"/>
              <a:t>gǔ</a:t>
            </a:r>
            <a:r>
              <a:rPr lang="en-US" dirty="0" smtClean="0"/>
              <a:t> </a:t>
            </a:r>
            <a:r>
              <a:rPr lang="en-US" dirty="0" err="1" smtClean="0"/>
              <a:t>gǔ</a:t>
            </a:r>
            <a:r>
              <a:rPr lang="en-US" dirty="0" smtClean="0"/>
              <a:t>(	)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en-US" dirty="0" err="1" smtClean="0"/>
              <a:t>chán</a:t>
            </a:r>
            <a:r>
              <a:rPr lang="en-US" dirty="0" smtClean="0"/>
              <a:t> </a:t>
            </a:r>
            <a:r>
              <a:rPr lang="en-US" dirty="0" err="1" smtClean="0"/>
              <a:t>chán</a:t>
            </a:r>
            <a:r>
              <a:rPr lang="en-US" dirty="0" smtClean="0"/>
              <a:t>(	)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挟</a:t>
            </a:r>
            <a:r>
              <a:rPr lang="en-US" dirty="0" smtClean="0"/>
              <a:t>(	)</a:t>
            </a:r>
            <a:r>
              <a:rPr lang="zh-CN" altLang="en-US" dirty="0" smtClean="0"/>
              <a:t>而不服</a:t>
            </a:r>
            <a:endParaRPr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2881290" y="2143116"/>
            <a:ext cx="2214578" cy="857256"/>
          </a:xfrm>
        </p:spPr>
        <p:txBody>
          <a:bodyPr/>
          <a:lstStyle/>
          <a:p>
            <a:r>
              <a:rPr lang="zh-CN" altLang="en-US" dirty="0" smtClean="0"/>
              <a:t>驰骋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9"/>
          <p:cNvSpPr txBox="1">
            <a:spLocks/>
          </p:cNvSpPr>
          <p:nvPr/>
        </p:nvSpPr>
        <p:spPr>
          <a:xfrm>
            <a:off x="6667504" y="2214554"/>
            <a:ext cx="221457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jìn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9"/>
          <p:cNvSpPr txBox="1">
            <a:spLocks/>
          </p:cNvSpPr>
          <p:nvPr/>
        </p:nvSpPr>
        <p:spPr>
          <a:xfrm>
            <a:off x="2595538" y="3286124"/>
            <a:ext cx="135732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è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9"/>
          <p:cNvSpPr txBox="1">
            <a:spLocks/>
          </p:cNvSpPr>
          <p:nvPr/>
        </p:nvSpPr>
        <p:spPr>
          <a:xfrm>
            <a:off x="6524628" y="2714620"/>
            <a:ext cx="178595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sǎng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9"/>
          <p:cNvSpPr txBox="1">
            <a:spLocks/>
          </p:cNvSpPr>
          <p:nvPr/>
        </p:nvSpPr>
        <p:spPr>
          <a:xfrm>
            <a:off x="2381224" y="3857628"/>
            <a:ext cx="2286016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弥漫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9" name="文本占位符 9"/>
          <p:cNvSpPr txBox="1">
            <a:spLocks/>
          </p:cNvSpPr>
          <p:nvPr/>
        </p:nvSpPr>
        <p:spPr>
          <a:xfrm>
            <a:off x="2095472" y="2714620"/>
            <a:ext cx="185738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霭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9"/>
          <p:cNvSpPr txBox="1">
            <a:spLocks/>
          </p:cNvSpPr>
          <p:nvPr/>
        </p:nvSpPr>
        <p:spPr>
          <a:xfrm>
            <a:off x="1523968" y="4429132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746602" y="2569485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文本占位符 9"/>
          <p:cNvSpPr txBox="1">
            <a:spLocks/>
          </p:cNvSpPr>
          <p:nvPr/>
        </p:nvSpPr>
        <p:spPr>
          <a:xfrm>
            <a:off x="6810380" y="3286124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文本占位符 9"/>
          <p:cNvSpPr txBox="1">
            <a:spLocks/>
          </p:cNvSpPr>
          <p:nvPr/>
        </p:nvSpPr>
        <p:spPr>
          <a:xfrm>
            <a:off x="6738942" y="4429132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觅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文本占位符 9"/>
          <p:cNvSpPr txBox="1">
            <a:spLocks/>
          </p:cNvSpPr>
          <p:nvPr/>
        </p:nvSpPr>
        <p:spPr>
          <a:xfrm>
            <a:off x="6453190" y="3857628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shà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4" name="文本占位符 9"/>
          <p:cNvSpPr txBox="1">
            <a:spLocks/>
          </p:cNvSpPr>
          <p:nvPr/>
        </p:nvSpPr>
        <p:spPr>
          <a:xfrm>
            <a:off x="2095472" y="4929198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汩汩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5" name="文本占位符 9"/>
          <p:cNvSpPr txBox="1">
            <a:spLocks/>
          </p:cNvSpPr>
          <p:nvPr/>
        </p:nvSpPr>
        <p:spPr>
          <a:xfrm>
            <a:off x="7667636" y="4929198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潺潺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6" name="文本占位符 9"/>
          <p:cNvSpPr txBox="1">
            <a:spLocks/>
          </p:cNvSpPr>
          <p:nvPr/>
        </p:nvSpPr>
        <p:spPr>
          <a:xfrm>
            <a:off x="1452530" y="5500702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xié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2746734" y="2571744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6818700" y="2571744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6810380" y="3212427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6818700" y="3712493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1" name="矩形 40"/>
          <p:cNvSpPr/>
          <p:nvPr/>
        </p:nvSpPr>
        <p:spPr>
          <a:xfrm>
            <a:off x="6461510" y="4283997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2" name="矩形 41"/>
          <p:cNvSpPr/>
          <p:nvPr/>
        </p:nvSpPr>
        <p:spPr>
          <a:xfrm>
            <a:off x="6453190" y="4855501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3" name="矩形 42"/>
          <p:cNvSpPr/>
          <p:nvPr/>
        </p:nvSpPr>
        <p:spPr>
          <a:xfrm>
            <a:off x="6605590" y="5355567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4" name="矩形 43"/>
          <p:cNvSpPr/>
          <p:nvPr/>
        </p:nvSpPr>
        <p:spPr>
          <a:xfrm>
            <a:off x="7675956" y="5357826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5" name="矩形 44"/>
          <p:cNvSpPr/>
          <p:nvPr/>
        </p:nvSpPr>
        <p:spPr>
          <a:xfrm>
            <a:off x="1738282" y="5357826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6" name="矩形 45"/>
          <p:cNvSpPr/>
          <p:nvPr/>
        </p:nvSpPr>
        <p:spPr>
          <a:xfrm>
            <a:off x="2246668" y="5355567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7" name="矩形 46"/>
          <p:cNvSpPr/>
          <p:nvPr/>
        </p:nvSpPr>
        <p:spPr>
          <a:xfrm>
            <a:off x="1666844" y="5998509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8" name="矩形 47"/>
          <p:cNvSpPr/>
          <p:nvPr/>
        </p:nvSpPr>
        <p:spPr>
          <a:xfrm>
            <a:off x="1666844" y="4857760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9" name="矩形 48"/>
          <p:cNvSpPr/>
          <p:nvPr/>
        </p:nvSpPr>
        <p:spPr>
          <a:xfrm>
            <a:off x="1818040" y="4214818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50" name="矩形 49"/>
          <p:cNvSpPr/>
          <p:nvPr/>
        </p:nvSpPr>
        <p:spPr>
          <a:xfrm>
            <a:off x="2452662" y="4214818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51" name="矩形 50"/>
          <p:cNvSpPr/>
          <p:nvPr/>
        </p:nvSpPr>
        <p:spPr>
          <a:xfrm>
            <a:off x="2746734" y="3714752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52" name="矩形 51"/>
          <p:cNvSpPr/>
          <p:nvPr/>
        </p:nvSpPr>
        <p:spPr>
          <a:xfrm>
            <a:off x="2024034" y="3140989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 build="p"/>
      <p:bldP spid="5" grpId="0" build="p"/>
      <p:bldP spid="6" grpId="0" build="p"/>
      <p:bldP spid="7" grpId="0" build="p"/>
      <p:bldP spid="8" grpId="0" build="p"/>
      <p:bldP spid="9" grpId="0" build="p"/>
      <p:bldP spid="11" grpId="0" build="p"/>
      <p:bldP spid="18" grpId="0" build="p"/>
      <p:bldP spid="25" grpId="0" build="p"/>
      <p:bldP spid="26" grpId="0" build="p"/>
      <p:bldP spid="34" grpId="0" build="p"/>
      <p:bldP spid="35" grpId="0" build="p"/>
      <p:bldP spid="3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知识小积累。</a:t>
            </a:r>
          </a:p>
          <a:p>
            <a:r>
              <a:rPr lang="zh-CN" altLang="en-US" dirty="0" smtClean="0"/>
              <a:t>任意写出两句描写黄河的诗句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0" y="2285992"/>
            <a:ext cx="10787138" cy="571504"/>
          </a:xfrm>
        </p:spPr>
        <p:txBody>
          <a:bodyPr/>
          <a:lstStyle/>
          <a:p>
            <a:r>
              <a:rPr lang="zh-CN" altLang="en-US" dirty="0" smtClean="0"/>
              <a:t>黄河之水天上来</a:t>
            </a:r>
            <a:r>
              <a:rPr lang="en-US" dirty="0" smtClean="0"/>
              <a:t>,</a:t>
            </a:r>
            <a:r>
              <a:rPr lang="zh-CN" altLang="en-US" dirty="0" smtClean="0"/>
              <a:t>奔流到海不复回。</a:t>
            </a:r>
            <a:r>
              <a:rPr lang="en-US" dirty="0" smtClean="0"/>
              <a:t>——</a:t>
            </a:r>
            <a:r>
              <a:rPr lang="zh-CN" altLang="en-US" dirty="0" smtClean="0"/>
              <a:t>李白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将进酒</a:t>
            </a:r>
            <a:r>
              <a:rPr lang="en-US" altLang="zh-CN" dirty="0" smtClean="0"/>
              <a:t>》</a:t>
            </a:r>
          </a:p>
          <a:p>
            <a:r>
              <a:rPr lang="zh-CN" altLang="en-US" dirty="0" smtClean="0"/>
              <a:t>大漠孤烟直</a:t>
            </a:r>
            <a:r>
              <a:rPr lang="en-US" dirty="0" smtClean="0"/>
              <a:t>,</a:t>
            </a:r>
            <a:r>
              <a:rPr lang="zh-CN" altLang="en-US" dirty="0" smtClean="0"/>
              <a:t>长河落日圆。</a:t>
            </a:r>
            <a:r>
              <a:rPr lang="en-US" dirty="0" smtClean="0"/>
              <a:t>——</a:t>
            </a:r>
            <a:r>
              <a:rPr lang="zh-CN" altLang="en-US" dirty="0" smtClean="0"/>
              <a:t>王维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使至塞上</a:t>
            </a:r>
            <a:r>
              <a:rPr lang="en-US" altLang="zh-CN" dirty="0" smtClean="0"/>
              <a:t>》</a:t>
            </a:r>
          </a:p>
          <a:p>
            <a:r>
              <a:rPr lang="zh-CN" altLang="en-US" dirty="0" smtClean="0"/>
              <a:t>黄河远上白云间</a:t>
            </a:r>
            <a:r>
              <a:rPr lang="en-US" dirty="0" smtClean="0"/>
              <a:t>,</a:t>
            </a:r>
            <a:r>
              <a:rPr lang="zh-CN" altLang="en-US" dirty="0" smtClean="0"/>
              <a:t>一片孤城万仞山。</a:t>
            </a:r>
            <a:r>
              <a:rPr lang="en-US" dirty="0" smtClean="0"/>
              <a:t>——</a:t>
            </a:r>
            <a:r>
              <a:rPr lang="zh-CN" altLang="en-US" dirty="0" smtClean="0"/>
              <a:t>王之涣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凉州词</a:t>
            </a:r>
            <a:r>
              <a:rPr lang="en-US" altLang="zh-CN" dirty="0" smtClean="0"/>
              <a:t>》</a:t>
            </a:r>
          </a:p>
          <a:p>
            <a:r>
              <a:rPr lang="zh-CN" altLang="en-US" dirty="0" smtClean="0"/>
              <a:t>欲渡黄河冰塞川</a:t>
            </a:r>
            <a:r>
              <a:rPr lang="en-US" dirty="0" smtClean="0"/>
              <a:t>,</a:t>
            </a:r>
            <a:r>
              <a:rPr lang="zh-CN" altLang="en-US" dirty="0" smtClean="0"/>
              <a:t>将登太行雪满山。</a:t>
            </a:r>
            <a:r>
              <a:rPr lang="en-US" dirty="0" smtClean="0"/>
              <a:t>——</a:t>
            </a:r>
            <a:r>
              <a:rPr lang="zh-CN" altLang="en-US" dirty="0" smtClean="0"/>
              <a:t>李白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行路难</a:t>
            </a:r>
            <a:r>
              <a:rPr lang="en-US" dirty="0" smtClean="0"/>
              <a:t>·</a:t>
            </a:r>
            <a:r>
              <a:rPr lang="zh-CN" altLang="en-US" dirty="0" smtClean="0"/>
              <a:t>其一</a:t>
            </a:r>
            <a:r>
              <a:rPr lang="en-US" altLang="zh-CN" dirty="0" smtClean="0"/>
              <a:t>》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资料小展台。</a:t>
            </a:r>
          </a:p>
          <a:p>
            <a:r>
              <a:rPr lang="zh-CN" altLang="en-US" dirty="0" smtClean="0"/>
              <a:t>将你课前搜集的关于壶口瀑布的小资料制成卡片或</a:t>
            </a:r>
            <a:r>
              <a:rPr lang="en-US" dirty="0" smtClean="0"/>
              <a:t>PPT</a:t>
            </a:r>
            <a:r>
              <a:rPr lang="zh-CN" altLang="en-US" dirty="0" smtClean="0"/>
              <a:t>给大家展示。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2877</TotalTime>
  <Words>2075</Words>
  <Application>Microsoft Office PowerPoint</Application>
  <PresentationFormat>自定义</PresentationFormat>
  <Paragraphs>111</Paragraphs>
  <Slides>23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620</cp:revision>
  <dcterms:created xsi:type="dcterms:W3CDTF">2017-02-11T06:33:00Z</dcterms:created>
  <dcterms:modified xsi:type="dcterms:W3CDTF">2019-12-28T09:26:37Z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