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8"/>
  </p:notesMasterIdLst>
  <p:handoutMasterIdLst>
    <p:handoutMasterId r:id="rId29"/>
  </p:handoutMasterIdLst>
  <p:sldIdLst>
    <p:sldId id="371" r:id="rId3"/>
    <p:sldId id="429" r:id="rId4"/>
    <p:sldId id="444" r:id="rId5"/>
    <p:sldId id="510" r:id="rId6"/>
    <p:sldId id="428" r:id="rId7"/>
    <p:sldId id="443" r:id="rId8"/>
    <p:sldId id="455" r:id="rId9"/>
    <p:sldId id="499" r:id="rId10"/>
    <p:sldId id="503" r:id="rId11"/>
    <p:sldId id="521" r:id="rId12"/>
    <p:sldId id="522" r:id="rId13"/>
    <p:sldId id="397" r:id="rId14"/>
    <p:sldId id="493" r:id="rId15"/>
    <p:sldId id="523" r:id="rId16"/>
    <p:sldId id="504" r:id="rId17"/>
    <p:sldId id="524" r:id="rId18"/>
    <p:sldId id="525" r:id="rId19"/>
    <p:sldId id="478" r:id="rId20"/>
    <p:sldId id="505" r:id="rId21"/>
    <p:sldId id="526" r:id="rId22"/>
    <p:sldId id="477" r:id="rId23"/>
    <p:sldId id="492" r:id="rId24"/>
    <p:sldId id="502" r:id="rId25"/>
    <p:sldId id="476" r:id="rId26"/>
    <p:sldId id="395" r:id="rId27"/>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8795" autoAdjust="0"/>
  </p:normalViewPr>
  <p:slideViewPr>
    <p:cSldViewPr>
      <p:cViewPr varScale="1">
        <p:scale>
          <a:sx n="56" d="100"/>
          <a:sy n="56" d="100"/>
        </p:scale>
        <p:origin x="-90" y="-756"/>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25</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无标题">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571612"/>
            <a:ext cx="10358510" cy="4214842"/>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第四单元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16</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9" r:id="rId6"/>
    <p:sldLayoutId id="2147483691" r:id="rId7"/>
    <p:sldLayoutId id="214748369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3809984" y="4000504"/>
            <a:ext cx="6763390" cy="646331"/>
          </a:xfrm>
          <a:prstGeom prst="rect">
            <a:avLst/>
          </a:prstGeom>
        </p:spPr>
        <p:txBody>
          <a:bodyPr wrap="none">
            <a:spAutoFit/>
          </a:bodyPr>
          <a:lstStyle/>
          <a:p>
            <a:r>
              <a:rPr lang="en-US" sz="3600" dirty="0" smtClean="0"/>
              <a:t>16.</a:t>
            </a:r>
            <a:r>
              <a:rPr lang="zh-CN" altLang="en-US" sz="3600" dirty="0" smtClean="0"/>
              <a:t>庆祝奥林匹克运动复兴</a:t>
            </a:r>
            <a:r>
              <a:rPr lang="en-US" sz="3600" dirty="0" smtClean="0"/>
              <a:t>25</a:t>
            </a:r>
            <a:r>
              <a:rPr lang="zh-CN" altLang="en-US" sz="3600" dirty="0" smtClean="0"/>
              <a:t>周年</a:t>
            </a:r>
            <a:endParaRPr lang="zh-CN" altLang="en-US" sz="3600" dirty="0"/>
          </a:p>
        </p:txBody>
      </p:sp>
      <p:sp>
        <p:nvSpPr>
          <p:cNvPr id="24" name="动作按钮: 声音 23">
            <a:hlinkClick r:id="" action="ppaction://noaction" highlightClick="1">
              <a:snd r:embed="rId2" name="applause.wav" builtIn="1"/>
            </a:hlinkClick>
          </p:cNvPr>
          <p:cNvSpPr/>
          <p:nvPr/>
        </p:nvSpPr>
        <p:spPr>
          <a:xfrm>
            <a:off x="2524100"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9" name="第4单元.eps" descr="id:2147497470;FounderCES"/>
          <p:cNvPicPr/>
          <p:nvPr/>
        </p:nvPicPr>
        <p:blipFill>
          <a:blip r:embed="rId3"/>
          <a:stretch>
            <a:fillRect/>
          </a:stretch>
        </p:blipFill>
        <p:spPr>
          <a:xfrm>
            <a:off x="1166778" y="1643050"/>
            <a:ext cx="10358510" cy="1802671"/>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(2)</a:t>
            </a:r>
            <a:r>
              <a:rPr lang="zh-CN" altLang="en-US" dirty="0" smtClean="0"/>
              <a:t>顾拜旦以什么理念开创了奥林匹克新时代</a:t>
            </a:r>
            <a:r>
              <a:rPr lang="en-US" dirty="0" smtClean="0"/>
              <a:t>?</a:t>
            </a:r>
            <a:endParaRPr lang="zh-CN" altLang="en-US" dirty="0"/>
          </a:p>
        </p:txBody>
      </p:sp>
      <p:sp>
        <p:nvSpPr>
          <p:cNvPr id="3" name="文本占位符 2"/>
          <p:cNvSpPr>
            <a:spLocks noGrp="1"/>
          </p:cNvSpPr>
          <p:nvPr>
            <p:ph type="body" sz="quarter" idx="11"/>
          </p:nvPr>
        </p:nvSpPr>
        <p:spPr>
          <a:xfrm>
            <a:off x="380960" y="1643050"/>
            <a:ext cx="10501386" cy="571504"/>
          </a:xfrm>
        </p:spPr>
        <p:txBody>
          <a:bodyPr/>
          <a:lstStyle/>
          <a:p>
            <a:r>
              <a:rPr lang="zh-CN" altLang="en-US" dirty="0" smtClean="0"/>
              <a:t>把运动功利主义同古希腊流传下来的高尚、强烈的观念结合起来。</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(3)</a:t>
            </a:r>
            <a:r>
              <a:rPr lang="zh-CN" altLang="en-US" dirty="0" smtClean="0"/>
              <a:t>顾拜旦倡导的近代奥林匹克精神包括哪些内容</a:t>
            </a:r>
            <a:r>
              <a:rPr lang="en-US" dirty="0" smtClean="0"/>
              <a:t>?</a:t>
            </a:r>
            <a:endParaRPr lang="zh-CN" altLang="en-US" dirty="0"/>
          </a:p>
        </p:txBody>
      </p:sp>
      <p:sp>
        <p:nvSpPr>
          <p:cNvPr id="3" name="文本占位符 2"/>
          <p:cNvSpPr>
            <a:spLocks noGrp="1"/>
          </p:cNvSpPr>
          <p:nvPr>
            <p:ph type="body" sz="quarter" idx="11"/>
          </p:nvPr>
        </p:nvSpPr>
        <p:spPr>
          <a:xfrm>
            <a:off x="380960" y="1643050"/>
            <a:ext cx="10501386" cy="571504"/>
          </a:xfrm>
        </p:spPr>
        <p:txBody>
          <a:bodyPr/>
          <a:lstStyle/>
          <a:p>
            <a:r>
              <a:rPr lang="zh-CN" altLang="en-US" dirty="0" smtClean="0"/>
              <a:t>大众参与、促进和平、促进公平、促进教育。</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一、活动</a:t>
            </a:r>
            <a:r>
              <a:rPr lang="en-US" dirty="0" smtClean="0"/>
              <a:t>:</a:t>
            </a:r>
            <a:r>
              <a:rPr lang="zh-CN" altLang="en-US" dirty="0" smtClean="0"/>
              <a:t>激情朗读</a:t>
            </a:r>
            <a:r>
              <a:rPr lang="en-US" dirty="0" smtClean="0"/>
              <a:t>,</a:t>
            </a:r>
            <a:r>
              <a:rPr lang="zh-CN" altLang="en-US" dirty="0" smtClean="0"/>
              <a:t>理解内涵。</a:t>
            </a:r>
          </a:p>
          <a:p>
            <a:r>
              <a:rPr lang="zh-CN" altLang="en-US" dirty="0" smtClean="0"/>
              <a:t>顾拜旦认为奥林匹克精神的内涵究竟是什么</a:t>
            </a:r>
            <a:r>
              <a:rPr lang="en-US" dirty="0" smtClean="0"/>
              <a:t>?</a:t>
            </a:r>
            <a:r>
              <a:rPr lang="zh-CN" altLang="en-US" dirty="0" smtClean="0"/>
              <a:t>他倡导的奥林匹克精神的根本出发点是什么</a:t>
            </a:r>
            <a:r>
              <a:rPr lang="en-US" dirty="0" smtClean="0"/>
              <a:t>?</a:t>
            </a:r>
            <a:r>
              <a:rPr lang="zh-CN" altLang="en-US" dirty="0" smtClean="0"/>
              <a:t>他是如何阐述奥林匹克的教育作用的</a:t>
            </a:r>
            <a:r>
              <a:rPr lang="en-US" dirty="0" smtClean="0"/>
              <a:t>?</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952464" y="1214422"/>
            <a:ext cx="10358510" cy="4214842"/>
          </a:xfrm>
        </p:spPr>
        <p:txBody>
          <a:bodyPr/>
          <a:lstStyle/>
          <a:p>
            <a:r>
              <a:rPr lang="zh-CN" altLang="en-US" dirty="0" smtClean="0"/>
              <a:t>顾拜旦认为</a:t>
            </a:r>
            <a:r>
              <a:rPr lang="en-US" dirty="0" smtClean="0"/>
              <a:t>,</a:t>
            </a:r>
            <a:r>
              <a:rPr lang="zh-CN" altLang="en-US" dirty="0" smtClean="0"/>
              <a:t>奥林匹克精神是人类吸收古代传统构筑未来的力量之一。主要体现在</a:t>
            </a:r>
            <a:r>
              <a:rPr lang="en-US" dirty="0" smtClean="0"/>
              <a:t>:①</a:t>
            </a:r>
            <a:r>
              <a:rPr lang="zh-CN" altLang="en-US" dirty="0" smtClean="0"/>
              <a:t>虽不足以保障社会层面的和平</a:t>
            </a:r>
            <a:r>
              <a:rPr lang="en-US" dirty="0" smtClean="0"/>
              <a:t>,</a:t>
            </a:r>
            <a:r>
              <a:rPr lang="zh-CN" altLang="en-US" dirty="0" smtClean="0"/>
              <a:t>仍可促进和平</a:t>
            </a:r>
            <a:r>
              <a:rPr lang="en-US" dirty="0" smtClean="0"/>
              <a:t>;②</a:t>
            </a:r>
            <a:r>
              <a:rPr lang="zh-CN" altLang="en-US" dirty="0" smtClean="0"/>
              <a:t>虽不能更加均衡地为人类分配生产和消费物质必需品</a:t>
            </a:r>
            <a:r>
              <a:rPr lang="en-US" dirty="0" smtClean="0"/>
              <a:t>,</a:t>
            </a:r>
            <a:r>
              <a:rPr lang="zh-CN" altLang="en-US" dirty="0" smtClean="0"/>
              <a:t>但仍可促进公平</a:t>
            </a:r>
            <a:r>
              <a:rPr lang="en-US" dirty="0" smtClean="0"/>
              <a:t>;③</a:t>
            </a:r>
            <a:r>
              <a:rPr lang="zh-CN" altLang="en-US" dirty="0" smtClean="0"/>
              <a:t>虽不足以为青少年提供免费接受智力培训的机会</a:t>
            </a:r>
            <a:r>
              <a:rPr lang="en-US" dirty="0" smtClean="0"/>
              <a:t>,</a:t>
            </a:r>
            <a:r>
              <a:rPr lang="zh-CN" altLang="en-US" dirty="0" smtClean="0"/>
              <a:t>但仍可促进教育。总之</a:t>
            </a:r>
            <a:r>
              <a:rPr lang="en-US" dirty="0" smtClean="0"/>
              <a:t>,</a:t>
            </a:r>
            <a:r>
              <a:rPr lang="zh-CN" altLang="en-US" dirty="0" smtClean="0"/>
              <a:t>和平</a:t>
            </a:r>
            <a:r>
              <a:rPr lang="en-US" dirty="0" smtClean="0"/>
              <a:t>,</a:t>
            </a:r>
            <a:r>
              <a:rPr lang="zh-CN" altLang="en-US" dirty="0" smtClean="0"/>
              <a:t>具有公平性和教育性</a:t>
            </a:r>
            <a:r>
              <a:rPr lang="en-US" dirty="0" smtClean="0"/>
              <a:t>,</a:t>
            </a:r>
            <a:r>
              <a:rPr lang="zh-CN" altLang="en-US" dirty="0" smtClean="0"/>
              <a:t>并为大众所享受</a:t>
            </a:r>
            <a:r>
              <a:rPr lang="en-US" dirty="0" smtClean="0"/>
              <a:t>,</a:t>
            </a:r>
            <a:r>
              <a:rPr lang="zh-CN" altLang="en-US" dirty="0" smtClean="0"/>
              <a:t>就是完整、民主的奥林匹克精神。</a:t>
            </a:r>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952464" y="1214422"/>
            <a:ext cx="10358510" cy="4214842"/>
          </a:xfrm>
        </p:spPr>
        <p:txBody>
          <a:bodyPr/>
          <a:lstStyle/>
          <a:p>
            <a:r>
              <a:rPr lang="zh-CN" altLang="en-US" dirty="0" smtClean="0"/>
              <a:t>奥林匹克精神的根本出发点是通过体育竞赛来教育青年。顾拜旦是一位教育家</a:t>
            </a:r>
            <a:r>
              <a:rPr lang="en-US" dirty="0" smtClean="0"/>
              <a:t>,</a:t>
            </a:r>
            <a:r>
              <a:rPr lang="zh-CN" altLang="en-US" dirty="0" smtClean="0"/>
              <a:t>教育思想是他体育思想的核心。在演说中</a:t>
            </a:r>
            <a:r>
              <a:rPr lang="en-US" dirty="0" smtClean="0"/>
              <a:t>,</a:t>
            </a:r>
            <a:r>
              <a:rPr lang="zh-CN" altLang="en-US" dirty="0" smtClean="0"/>
              <a:t>他阐释了</a:t>
            </a:r>
            <a:r>
              <a:rPr lang="en-US" dirty="0" smtClean="0"/>
              <a:t>“</a:t>
            </a:r>
            <a:r>
              <a:rPr lang="zh-CN" altLang="en-US" dirty="0" smtClean="0"/>
              <a:t>重启奥林匹克时代</a:t>
            </a:r>
            <a:r>
              <a:rPr lang="en-US" dirty="0" smtClean="0"/>
              <a:t>”</a:t>
            </a:r>
            <a:r>
              <a:rPr lang="zh-CN" altLang="en-US" dirty="0" smtClean="0"/>
              <a:t>的原因</a:t>
            </a:r>
            <a:r>
              <a:rPr lang="en-US" dirty="0" smtClean="0"/>
              <a:t>,</a:t>
            </a:r>
            <a:r>
              <a:rPr lang="zh-CN" altLang="en-US" dirty="0" smtClean="0"/>
              <a:t>是基于改革教育的愿望。他不满</a:t>
            </a:r>
            <a:r>
              <a:rPr lang="en-US" dirty="0" smtClean="0"/>
              <a:t>“</a:t>
            </a:r>
            <a:r>
              <a:rPr lang="zh-CN" altLang="en-US" dirty="0" smtClean="0"/>
              <a:t>青少年往往为陈旧、复杂的教学方法</a:t>
            </a:r>
            <a:r>
              <a:rPr lang="en-US" dirty="0" smtClean="0"/>
              <a:t>,</a:t>
            </a:r>
            <a:r>
              <a:rPr lang="zh-CN" altLang="en-US" dirty="0" smtClean="0"/>
              <a:t>愚蠢和严厉相交替的说教以及拙劣肤浅的哲学所束缚而失去平衡</a:t>
            </a:r>
            <a:r>
              <a:rPr lang="en-US" dirty="0" smtClean="0"/>
              <a:t>”</a:t>
            </a:r>
            <a:r>
              <a:rPr lang="zh-CN" altLang="en-US" dirty="0" smtClean="0"/>
              <a:t>的现状</a:t>
            </a:r>
            <a:r>
              <a:rPr lang="en-US" dirty="0" smtClean="0"/>
              <a:t>,</a:t>
            </a:r>
            <a:r>
              <a:rPr lang="zh-CN" altLang="en-US" dirty="0" smtClean="0"/>
              <a:t>希望通过复兴奥运会来改变传统教育方法与内容</a:t>
            </a:r>
            <a:r>
              <a:rPr lang="en-US" dirty="0" smtClean="0"/>
              <a:t>,</a:t>
            </a:r>
            <a:r>
              <a:rPr lang="zh-CN" altLang="en-US" dirty="0" smtClean="0"/>
              <a:t>从而促进青少年全面、均衡、协调地发展。</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二、活动</a:t>
            </a:r>
            <a:r>
              <a:rPr lang="en-US" dirty="0" smtClean="0"/>
              <a:t>:</a:t>
            </a:r>
            <a:r>
              <a:rPr lang="zh-CN" altLang="en-US" dirty="0" smtClean="0"/>
              <a:t>细读文本</a:t>
            </a:r>
            <a:r>
              <a:rPr lang="en-US" dirty="0" smtClean="0"/>
              <a:t>,</a:t>
            </a:r>
            <a:r>
              <a:rPr lang="zh-CN" altLang="en-US" dirty="0" smtClean="0"/>
              <a:t>体悟激情。</a:t>
            </a:r>
          </a:p>
          <a:p>
            <a:r>
              <a:rPr lang="zh-CN" altLang="en-US" dirty="0" smtClean="0"/>
              <a:t>演说需要激情</a:t>
            </a:r>
            <a:r>
              <a:rPr lang="en-US" dirty="0" smtClean="0"/>
              <a:t>,</a:t>
            </a:r>
            <a:r>
              <a:rPr lang="zh-CN" altLang="en-US" dirty="0" smtClean="0"/>
              <a:t>这篇演说词是如何体现激情的</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881026" y="1214422"/>
            <a:ext cx="10501386" cy="4214842"/>
          </a:xfrm>
        </p:spPr>
        <p:txBody>
          <a:bodyPr/>
          <a:lstStyle/>
          <a:p>
            <a:pPr>
              <a:lnSpc>
                <a:spcPct val="130000"/>
              </a:lnSpc>
            </a:pPr>
            <a:r>
              <a:rPr lang="zh-CN" altLang="en-US" dirty="0" smtClean="0"/>
              <a:t>顾拜旦一生致力于奥林匹克运动</a:t>
            </a:r>
            <a:r>
              <a:rPr lang="en-US" dirty="0" smtClean="0"/>
              <a:t>,</a:t>
            </a:r>
            <a:r>
              <a:rPr lang="zh-CN" altLang="en-US" dirty="0" smtClean="0"/>
              <a:t>做到了</a:t>
            </a:r>
            <a:r>
              <a:rPr lang="en-US" dirty="0" smtClean="0"/>
              <a:t>“</a:t>
            </a:r>
            <a:r>
              <a:rPr lang="zh-CN" altLang="en-US" dirty="0" smtClean="0"/>
              <a:t>鞠躬尽瘁</a:t>
            </a:r>
            <a:r>
              <a:rPr lang="en-US" dirty="0" smtClean="0"/>
              <a:t>,</a:t>
            </a:r>
            <a:r>
              <a:rPr lang="zh-CN" altLang="en-US" dirty="0" smtClean="0"/>
              <a:t>死而后已</a:t>
            </a:r>
            <a:r>
              <a:rPr lang="en-US" dirty="0" smtClean="0"/>
              <a:t>”</a:t>
            </a:r>
            <a:r>
              <a:rPr lang="zh-CN" altLang="en-US" dirty="0" smtClean="0"/>
              <a:t>。这首先应是源于他对奥林匹克运动的热爱</a:t>
            </a:r>
            <a:r>
              <a:rPr lang="en-US" dirty="0" smtClean="0"/>
              <a:t>,</a:t>
            </a:r>
            <a:r>
              <a:rPr lang="zh-CN" altLang="en-US" dirty="0" smtClean="0"/>
              <a:t>对生活充满热情。这篇简短的演说词充分体现了这一点。</a:t>
            </a:r>
          </a:p>
          <a:p>
            <a:pPr>
              <a:lnSpc>
                <a:spcPct val="130000"/>
              </a:lnSpc>
            </a:pPr>
            <a:r>
              <a:rPr lang="zh-CN" altLang="en-US" dirty="0" smtClean="0"/>
              <a:t>演说一开始</a:t>
            </a:r>
            <a:r>
              <a:rPr lang="en-US" dirty="0" smtClean="0"/>
              <a:t>,</a:t>
            </a:r>
            <a:r>
              <a:rPr lang="zh-CN" altLang="en-US" dirty="0" smtClean="0"/>
              <a:t>作者在回顾了过去五年局势后指出</a:t>
            </a:r>
            <a:r>
              <a:rPr lang="en-US" dirty="0" smtClean="0"/>
              <a:t>,</a:t>
            </a:r>
            <a:r>
              <a:rPr lang="zh-CN" altLang="en-US" dirty="0" smtClean="0"/>
              <a:t>世界崩溃了</a:t>
            </a:r>
            <a:r>
              <a:rPr lang="en-US" dirty="0" smtClean="0"/>
              <a:t>,</a:t>
            </a:r>
            <a:r>
              <a:rPr lang="zh-CN" altLang="en-US" dirty="0" smtClean="0"/>
              <a:t>但是奥林匹克精神没有恐惧</a:t>
            </a:r>
            <a:r>
              <a:rPr lang="en-US" dirty="0" smtClean="0"/>
              <a:t>,</a:t>
            </a:r>
            <a:r>
              <a:rPr lang="zh-CN" altLang="en-US" dirty="0" smtClean="0"/>
              <a:t>前景是</a:t>
            </a:r>
            <a:r>
              <a:rPr lang="en-US" dirty="0" smtClean="0"/>
              <a:t>“</a:t>
            </a:r>
            <a:r>
              <a:rPr lang="zh-CN" altLang="en-US" dirty="0" smtClean="0"/>
              <a:t>豁然开朗</a:t>
            </a:r>
            <a:r>
              <a:rPr lang="en-US" dirty="0" smtClean="0"/>
              <a:t>”</a:t>
            </a:r>
            <a:r>
              <a:rPr lang="zh-CN" altLang="en-US" dirty="0" smtClean="0"/>
              <a:t>的。在演说的结尾</a:t>
            </a:r>
            <a:r>
              <a:rPr lang="en-US" dirty="0" smtClean="0"/>
              <a:t>,</a:t>
            </a:r>
            <a:r>
              <a:rPr lang="zh-CN" altLang="en-US" dirty="0" smtClean="0"/>
              <a:t>作者又说到目前的形势依然很严峻</a:t>
            </a:r>
            <a:r>
              <a:rPr lang="en-US" dirty="0" smtClean="0"/>
              <a:t>,</a:t>
            </a:r>
            <a:r>
              <a:rPr lang="zh-CN" altLang="en-US" dirty="0" smtClean="0"/>
              <a:t>但是</a:t>
            </a:r>
            <a:r>
              <a:rPr lang="en-US" dirty="0" smtClean="0"/>
              <a:t>“</a:t>
            </a:r>
            <a:r>
              <a:rPr lang="zh-CN" altLang="en-US" dirty="0" smtClean="0"/>
              <a:t>待到中午时分</a:t>
            </a:r>
            <a:r>
              <a:rPr lang="en-US" dirty="0" smtClean="0"/>
              <a:t>,</a:t>
            </a:r>
            <a:r>
              <a:rPr lang="zh-CN" altLang="en-US" dirty="0" smtClean="0"/>
              <a:t>湛蓝的天空必将万里无云</a:t>
            </a:r>
            <a:r>
              <a:rPr lang="en-US" dirty="0" smtClean="0"/>
              <a:t>;</a:t>
            </a:r>
            <a:r>
              <a:rPr lang="zh-CN" altLang="en-US" dirty="0" smtClean="0"/>
              <a:t>收获者的双臂</a:t>
            </a:r>
            <a:r>
              <a:rPr lang="en-US" dirty="0" smtClean="0"/>
              <a:t>,</a:t>
            </a:r>
            <a:r>
              <a:rPr lang="zh-CN" altLang="en-US" dirty="0" smtClean="0"/>
              <a:t>捧满沉甸甸的金黄麦穗</a:t>
            </a:r>
            <a:r>
              <a:rPr lang="en-US" dirty="0" smtClean="0"/>
              <a:t>”</a:t>
            </a:r>
            <a:r>
              <a:rPr lang="zh-CN" altLang="en-US" dirty="0" smtClean="0"/>
              <a:t>。既有对冷峻现实的认识</a:t>
            </a:r>
            <a:r>
              <a:rPr lang="en-US" dirty="0" smtClean="0"/>
              <a:t>,</a:t>
            </a:r>
            <a:r>
              <a:rPr lang="zh-CN" altLang="en-US" dirty="0" smtClean="0"/>
              <a:t>又有对美好未来的憧憬</a:t>
            </a:r>
            <a:r>
              <a:rPr lang="en-US" dirty="0" smtClean="0"/>
              <a:t>,</a:t>
            </a:r>
            <a:r>
              <a:rPr lang="zh-CN" altLang="en-US" dirty="0" smtClean="0"/>
              <a:t>而且满怀必胜的信心。在演说中</a:t>
            </a:r>
            <a:r>
              <a:rPr lang="en-US" dirty="0" smtClean="0"/>
              <a:t>,</a:t>
            </a:r>
            <a:r>
              <a:rPr lang="zh-CN" altLang="en-US" dirty="0" smtClean="0"/>
              <a:t>作者也不断地使用反问、排比等手法</a:t>
            </a:r>
            <a:r>
              <a:rPr lang="en-US" dirty="0" smtClean="0"/>
              <a:t>,</a:t>
            </a:r>
            <a:r>
              <a:rPr lang="zh-CN" altLang="en-US" dirty="0" smtClean="0"/>
              <a:t>盛赞奥林匹克运动的价值和对人类的深远影响</a:t>
            </a:r>
            <a:r>
              <a:rPr lang="en-US" dirty="0" smtClean="0"/>
              <a:t>,</a:t>
            </a:r>
            <a:r>
              <a:rPr lang="zh-CN" altLang="en-US" dirty="0" smtClean="0"/>
              <a:t>给听者以强烈的感染。</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881026" y="1214422"/>
            <a:ext cx="10358510" cy="4214842"/>
          </a:xfrm>
        </p:spPr>
        <p:txBody>
          <a:bodyPr/>
          <a:lstStyle/>
          <a:p>
            <a:pPr>
              <a:lnSpc>
                <a:spcPct val="130000"/>
              </a:lnSpc>
            </a:pPr>
            <a:r>
              <a:rPr lang="zh-CN" altLang="en-US" dirty="0" smtClean="0"/>
              <a:t>如写到奥林匹克精神和纯粹的竞技精神的区别时</a:t>
            </a:r>
            <a:r>
              <a:rPr lang="en-US" dirty="0" smtClean="0"/>
              <a:t>,</a:t>
            </a:r>
            <a:r>
              <a:rPr lang="zh-CN" altLang="en-US" dirty="0" smtClean="0"/>
              <a:t>作者写道</a:t>
            </a:r>
            <a:r>
              <a:rPr lang="en-US" dirty="0" smtClean="0"/>
              <a:t>:“</a:t>
            </a:r>
            <a:r>
              <a:rPr lang="zh-CN" altLang="en-US" dirty="0" smtClean="0"/>
              <a:t>请想象一下</a:t>
            </a:r>
            <a:r>
              <a:rPr lang="en-US" dirty="0" smtClean="0"/>
              <a:t>,</a:t>
            </a:r>
            <a:r>
              <a:rPr lang="zh-CN" altLang="en-US" dirty="0" smtClean="0"/>
              <a:t>当这种愉悦向外喷涌</a:t>
            </a:r>
            <a:r>
              <a:rPr lang="en-US" dirty="0" smtClean="0"/>
              <a:t>,</a:t>
            </a:r>
            <a:r>
              <a:rPr lang="zh-CN" altLang="en-US" dirty="0" smtClean="0"/>
              <a:t>并与对大自然的热爱之情和对艺术的奔放激情融为一体</a:t>
            </a:r>
            <a:r>
              <a:rPr lang="en-US" dirty="0" smtClean="0"/>
              <a:t>;</a:t>
            </a:r>
            <a:r>
              <a:rPr lang="zh-CN" altLang="en-US" dirty="0" smtClean="0"/>
              <a:t>当它为灿烂阳光所萦绕</a:t>
            </a:r>
            <a:r>
              <a:rPr lang="en-US" dirty="0" smtClean="0"/>
              <a:t>,</a:t>
            </a:r>
            <a:r>
              <a:rPr lang="zh-CN" altLang="en-US" dirty="0" smtClean="0"/>
              <a:t>为音乐所振奋</a:t>
            </a:r>
            <a:r>
              <a:rPr lang="en-US" dirty="0" smtClean="0"/>
              <a:t>,</a:t>
            </a:r>
            <a:r>
              <a:rPr lang="zh-CN" altLang="en-US" dirty="0" smtClean="0"/>
              <a:t>或被嵌入圆柱式大厅时</a:t>
            </a:r>
            <a:r>
              <a:rPr lang="en-US" dirty="0" smtClean="0"/>
              <a:t>,</a:t>
            </a:r>
            <a:r>
              <a:rPr lang="zh-CN" altLang="en-US" dirty="0" smtClean="0"/>
              <a:t>会是怎样的情景</a:t>
            </a:r>
            <a:r>
              <a:rPr lang="en-US" dirty="0" smtClean="0"/>
              <a:t>?”</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三、活动</a:t>
            </a:r>
            <a:r>
              <a:rPr lang="en-US" dirty="0" smtClean="0"/>
              <a:t>:</a:t>
            </a:r>
            <a:r>
              <a:rPr lang="zh-CN" altLang="en-US" dirty="0" smtClean="0"/>
              <a:t>深层理解</a:t>
            </a:r>
            <a:r>
              <a:rPr lang="en-US" dirty="0" smtClean="0"/>
              <a:t>,</a:t>
            </a:r>
            <a:r>
              <a:rPr lang="zh-CN" altLang="en-US" dirty="0" smtClean="0"/>
              <a:t>尝试演讲。</a:t>
            </a:r>
          </a:p>
          <a:p>
            <a:r>
              <a:rPr lang="zh-CN" altLang="en-US" dirty="0" smtClean="0"/>
              <a:t>尝试演讲文章的第</a:t>
            </a:r>
            <a:r>
              <a:rPr lang="en-US" dirty="0" smtClean="0"/>
              <a:t>1~4</a:t>
            </a:r>
            <a:r>
              <a:rPr lang="zh-CN" altLang="en-US" dirty="0" smtClean="0"/>
              <a:t>段。</a:t>
            </a:r>
            <a:endParaRPr lang="zh-CN" altLang="en-US" dirty="0"/>
          </a:p>
        </p:txBody>
      </p:sp>
      <p:sp>
        <p:nvSpPr>
          <p:cNvPr id="3" name="文本占位符 2"/>
          <p:cNvSpPr>
            <a:spLocks noGrp="1"/>
          </p:cNvSpPr>
          <p:nvPr>
            <p:ph type="body" sz="quarter" idx="11"/>
          </p:nvPr>
        </p:nvSpPr>
        <p:spPr>
          <a:xfrm>
            <a:off x="523836" y="2285992"/>
            <a:ext cx="11382412" cy="857256"/>
          </a:xfrm>
        </p:spPr>
        <p:txBody>
          <a:bodyPr/>
          <a:lstStyle/>
          <a:p>
            <a:pPr>
              <a:lnSpc>
                <a:spcPct val="130000"/>
              </a:lnSpc>
            </a:pPr>
            <a:r>
              <a:rPr lang="en-US" dirty="0" smtClean="0"/>
              <a:t>1.</a:t>
            </a:r>
            <a:r>
              <a:rPr lang="zh-CN" altLang="en-US" dirty="0" smtClean="0"/>
              <a:t>熟悉内容时要抓住关键词</a:t>
            </a:r>
            <a:r>
              <a:rPr lang="en-US" dirty="0" smtClean="0"/>
              <a:t>,</a:t>
            </a:r>
            <a:r>
              <a:rPr lang="zh-CN" altLang="en-US" dirty="0" smtClean="0"/>
              <a:t>演讲时要抬头挺胸、精神饱满。</a:t>
            </a:r>
          </a:p>
          <a:p>
            <a:pPr>
              <a:lnSpc>
                <a:spcPct val="130000"/>
              </a:lnSpc>
            </a:pPr>
            <a:r>
              <a:rPr lang="en-US" dirty="0" smtClean="0"/>
              <a:t>2.</a:t>
            </a:r>
            <a:r>
              <a:rPr lang="zh-CN" altLang="en-US" dirty="0" smtClean="0"/>
              <a:t>三分钟时间</a:t>
            </a:r>
            <a:r>
              <a:rPr lang="en-US" dirty="0" smtClean="0"/>
              <a:t>,</a:t>
            </a:r>
            <a:r>
              <a:rPr lang="zh-CN" altLang="en-US" dirty="0" smtClean="0"/>
              <a:t>用朗读的方法熟悉这四段材料</a:t>
            </a:r>
            <a:r>
              <a:rPr lang="en-US" dirty="0" smtClean="0"/>
              <a:t>,</a:t>
            </a:r>
            <a:r>
              <a:rPr lang="zh-CN" altLang="en-US" dirty="0" smtClean="0"/>
              <a:t>力求记住关键内容。</a:t>
            </a:r>
          </a:p>
          <a:p>
            <a:pPr>
              <a:lnSpc>
                <a:spcPct val="130000"/>
              </a:lnSpc>
            </a:pPr>
            <a:r>
              <a:rPr lang="zh-CN" altLang="en-US" dirty="0" smtClean="0"/>
              <a:t>第</a:t>
            </a:r>
            <a:r>
              <a:rPr lang="en-US" dirty="0" smtClean="0"/>
              <a:t>1</a:t>
            </a:r>
            <a:r>
              <a:rPr lang="zh-CN" altLang="en-US" dirty="0" smtClean="0"/>
              <a:t>段的关键词应该是</a:t>
            </a:r>
            <a:r>
              <a:rPr lang="en-US" dirty="0" smtClean="0"/>
              <a:t>“5</a:t>
            </a:r>
            <a:r>
              <a:rPr lang="zh-CN" altLang="en-US" dirty="0" smtClean="0"/>
              <a:t>年前</a:t>
            </a:r>
            <a:r>
              <a:rPr lang="en-US" dirty="0" smtClean="0"/>
              <a:t>”</a:t>
            </a:r>
            <a:r>
              <a:rPr lang="zh-CN" altLang="en-US" dirty="0" smtClean="0"/>
              <a:t>。记住了这个</a:t>
            </a:r>
            <a:r>
              <a:rPr lang="en-US" dirty="0" smtClean="0"/>
              <a:t>“5</a:t>
            </a:r>
            <a:r>
              <a:rPr lang="zh-CN" altLang="en-US" dirty="0" smtClean="0"/>
              <a:t>年前</a:t>
            </a:r>
            <a:r>
              <a:rPr lang="en-US" dirty="0" smtClean="0"/>
              <a:t>”,</a:t>
            </a:r>
            <a:r>
              <a:rPr lang="zh-CN" altLang="en-US" dirty="0" smtClean="0"/>
              <a:t>就明白第</a:t>
            </a:r>
            <a:r>
              <a:rPr lang="en-US" dirty="0" smtClean="0"/>
              <a:t>1</a:t>
            </a:r>
            <a:r>
              <a:rPr lang="zh-CN" altLang="en-US" dirty="0" smtClean="0"/>
              <a:t>段是在回顾历史。</a:t>
            </a:r>
          </a:p>
          <a:p>
            <a:pPr>
              <a:lnSpc>
                <a:spcPct val="130000"/>
              </a:lnSpc>
            </a:pPr>
            <a:r>
              <a:rPr lang="zh-CN" altLang="en-US" dirty="0" smtClean="0"/>
              <a:t>第</a:t>
            </a:r>
            <a:r>
              <a:rPr lang="en-US" dirty="0" smtClean="0"/>
              <a:t>3</a:t>
            </a:r>
            <a:r>
              <a:rPr lang="zh-CN" altLang="en-US" dirty="0" smtClean="0"/>
              <a:t>、</a:t>
            </a:r>
            <a:r>
              <a:rPr lang="en-US" dirty="0" smtClean="0"/>
              <a:t>4</a:t>
            </a:r>
            <a:r>
              <a:rPr lang="zh-CN" altLang="en-US" dirty="0" smtClean="0"/>
              <a:t>段的关键词则是</a:t>
            </a:r>
            <a:r>
              <a:rPr lang="en-US" dirty="0" smtClean="0"/>
              <a:t>“</a:t>
            </a:r>
            <a:r>
              <a:rPr lang="zh-CN" altLang="en-US" dirty="0" smtClean="0"/>
              <a:t>区别</a:t>
            </a:r>
            <a:r>
              <a:rPr lang="en-US" dirty="0" smtClean="0"/>
              <a:t>”“</a:t>
            </a:r>
            <a:r>
              <a:rPr lang="zh-CN" altLang="en-US" dirty="0" smtClean="0"/>
              <a:t>详细阐述</a:t>
            </a:r>
            <a:r>
              <a:rPr lang="en-US" dirty="0" smtClean="0"/>
              <a:t>”</a:t>
            </a:r>
            <a:r>
              <a:rPr lang="zh-CN" altLang="en-US" dirty="0" smtClean="0"/>
              <a:t>。这三个关键词是第</a:t>
            </a:r>
            <a:r>
              <a:rPr lang="en-US" dirty="0" smtClean="0"/>
              <a:t>3</a:t>
            </a:r>
            <a:r>
              <a:rPr lang="zh-CN" altLang="en-US" dirty="0" smtClean="0"/>
              <a:t>段中主要内容的提示语。</a:t>
            </a:r>
            <a:r>
              <a:rPr lang="en-US" dirty="0" smtClean="0"/>
              <a:t>“</a:t>
            </a:r>
            <a:r>
              <a:rPr lang="zh-CN" altLang="en-US" dirty="0" smtClean="0"/>
              <a:t>不同之处</a:t>
            </a:r>
            <a:r>
              <a:rPr lang="en-US" dirty="0" smtClean="0"/>
              <a:t>”</a:t>
            </a:r>
            <a:r>
              <a:rPr lang="zh-CN" altLang="en-US" dirty="0" smtClean="0"/>
              <a:t>指的是奥林匹克精神与纯粹的竞技精神的不同之处。他认为</a:t>
            </a:r>
            <a:r>
              <a:rPr lang="en-US" dirty="0" smtClean="0"/>
              <a:t>,</a:t>
            </a:r>
            <a:r>
              <a:rPr lang="zh-CN" altLang="en-US" dirty="0" smtClean="0"/>
              <a:t>纯粹的竞技精神只能带给运动员心理上的自得其乐的愉悦感</a:t>
            </a:r>
            <a:r>
              <a:rPr lang="en-US" dirty="0" smtClean="0"/>
              <a:t>,</a:t>
            </a:r>
            <a:r>
              <a:rPr lang="zh-CN" altLang="en-US" dirty="0" smtClean="0"/>
              <a:t>而奥林匹克精神带给人们的将是美感和荣誉感。</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四、活动</a:t>
            </a:r>
            <a:r>
              <a:rPr lang="en-US" dirty="0" smtClean="0"/>
              <a:t>:</a:t>
            </a:r>
            <a:r>
              <a:rPr lang="zh-CN" altLang="en-US" dirty="0" smtClean="0"/>
              <a:t>延伸探讨</a:t>
            </a:r>
            <a:r>
              <a:rPr lang="en-US" dirty="0" smtClean="0"/>
              <a:t>,</a:t>
            </a:r>
            <a:r>
              <a:rPr lang="zh-CN" altLang="en-US" dirty="0" smtClean="0"/>
              <a:t>总结技巧。</a:t>
            </a:r>
          </a:p>
          <a:p>
            <a:r>
              <a:rPr lang="zh-CN" altLang="en-US" dirty="0" smtClean="0"/>
              <a:t>演讲是一种书面与口头艺术的结合体。成功的演讲与演讲者的口才和激情是分不开的</a:t>
            </a:r>
            <a:r>
              <a:rPr lang="en-US" dirty="0" smtClean="0"/>
              <a:t>,</a:t>
            </a:r>
            <a:r>
              <a:rPr lang="zh-CN" altLang="en-US" dirty="0" smtClean="0"/>
              <a:t>然而</a:t>
            </a:r>
            <a:r>
              <a:rPr lang="en-US" dirty="0" smtClean="0"/>
              <a:t>,</a:t>
            </a:r>
            <a:r>
              <a:rPr lang="zh-CN" altLang="en-US" dirty="0" smtClean="0"/>
              <a:t>它更离不开一份出色的演讲词。你能总结出演讲稿的写作要求吗</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理清文章的思路</a:t>
            </a:r>
            <a:r>
              <a:rPr lang="en-US" dirty="0" smtClean="0"/>
              <a:t>,</a:t>
            </a:r>
            <a:r>
              <a:rPr lang="zh-CN" altLang="en-US" dirty="0" smtClean="0"/>
              <a:t>理解文中关于奥林匹克精神的含义。</a:t>
            </a:r>
          </a:p>
          <a:p>
            <a:r>
              <a:rPr lang="en-US" dirty="0" smtClean="0"/>
              <a:t>2.</a:t>
            </a:r>
            <a:r>
              <a:rPr lang="zh-CN" altLang="en-US" dirty="0" smtClean="0"/>
              <a:t>了解奥运会</a:t>
            </a:r>
            <a:r>
              <a:rPr lang="en-US" dirty="0" smtClean="0"/>
              <a:t>,</a:t>
            </a:r>
            <a:r>
              <a:rPr lang="zh-CN" altLang="en-US" dirty="0" smtClean="0"/>
              <a:t>用奥林匹克精神来激发自己学习、生活的激情。</a:t>
            </a:r>
          </a:p>
          <a:p>
            <a:r>
              <a:rPr lang="en-US" dirty="0" smtClean="0"/>
              <a:t>3.</a:t>
            </a:r>
            <a:r>
              <a:rPr lang="zh-CN" altLang="en-US" dirty="0" smtClean="0"/>
              <a:t>用演讲的方式加深对课文内容的理解</a:t>
            </a:r>
            <a:r>
              <a:rPr lang="en-US" dirty="0" smtClean="0"/>
              <a:t>,</a:t>
            </a:r>
            <a:r>
              <a:rPr lang="zh-CN" altLang="en-US" dirty="0" smtClean="0"/>
              <a:t>掌握演讲的技巧</a:t>
            </a:r>
            <a:r>
              <a:rPr lang="en-US" dirty="0" smtClean="0"/>
              <a:t>,</a:t>
            </a:r>
            <a:r>
              <a:rPr lang="zh-CN" altLang="en-US" dirty="0" smtClean="0"/>
              <a:t>学习演讲稿的规范写作。</a:t>
            </a:r>
            <a:endParaRPr lang="zh-CN" altLang="en-US" dirty="0"/>
          </a:p>
        </p:txBody>
      </p:sp>
      <p:sp>
        <p:nvSpPr>
          <p:cNvPr id="4" name="文本占位符 3"/>
          <p:cNvSpPr>
            <a:spLocks noGrp="1"/>
          </p:cNvSpPr>
          <p:nvPr>
            <p:ph type="body" sz="quarter" idx="11"/>
          </p:nvPr>
        </p:nvSpPr>
        <p:spPr>
          <a:xfrm>
            <a:off x="666712" y="4786322"/>
            <a:ext cx="10644262" cy="857256"/>
          </a:xfrm>
        </p:spPr>
        <p:txBody>
          <a:bodyPr/>
          <a:lstStyle/>
          <a:p>
            <a:r>
              <a:rPr lang="en-US" dirty="0" smtClean="0"/>
              <a:t>◉</a:t>
            </a:r>
            <a:r>
              <a:rPr lang="zh-CN" altLang="en-US" dirty="0" smtClean="0"/>
              <a:t>重点</a:t>
            </a:r>
            <a:r>
              <a:rPr lang="en-US" dirty="0" smtClean="0"/>
              <a:t>:1.</a:t>
            </a:r>
            <a:r>
              <a:rPr lang="zh-CN" altLang="en-US" dirty="0" smtClean="0"/>
              <a:t>理解文中关于奥林匹克精神的含义。</a:t>
            </a:r>
          </a:p>
          <a:p>
            <a:r>
              <a:rPr lang="en-US" dirty="0" smtClean="0"/>
              <a:t>2.</a:t>
            </a:r>
            <a:r>
              <a:rPr lang="zh-CN" altLang="en-US" dirty="0" smtClean="0"/>
              <a:t>用演讲的方式加深对课文内容的理解</a:t>
            </a:r>
            <a:r>
              <a:rPr lang="en-US" dirty="0" smtClean="0"/>
              <a:t>,</a:t>
            </a:r>
            <a:r>
              <a:rPr lang="zh-CN" altLang="en-US" dirty="0" smtClean="0"/>
              <a:t>掌握演讲的技巧</a:t>
            </a:r>
            <a:r>
              <a:rPr lang="en-US" dirty="0" smtClean="0"/>
              <a:t>,</a:t>
            </a:r>
            <a:r>
              <a:rPr lang="zh-CN" altLang="en-US" dirty="0" smtClean="0"/>
              <a:t>学习演讲稿的规范写作。</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144328" cy="4214842"/>
          </a:xfrm>
        </p:spPr>
        <p:txBody>
          <a:bodyPr/>
          <a:lstStyle/>
          <a:p>
            <a:r>
              <a:rPr lang="zh-CN" altLang="en-US" dirty="0" smtClean="0"/>
              <a:t>写作演讲词要特别注意以下几个方面</a:t>
            </a:r>
            <a:r>
              <a:rPr lang="en-US" dirty="0" smtClean="0"/>
              <a:t>:</a:t>
            </a:r>
            <a:endParaRPr lang="zh-CN" altLang="en-US" dirty="0" smtClean="0"/>
          </a:p>
          <a:p>
            <a:r>
              <a:rPr lang="zh-CN" altLang="en-US" dirty="0" smtClean="0"/>
              <a:t>首先</a:t>
            </a:r>
            <a:r>
              <a:rPr lang="en-US" dirty="0" smtClean="0"/>
              <a:t>,</a:t>
            </a:r>
            <a:r>
              <a:rPr lang="zh-CN" altLang="en-US" dirty="0" smtClean="0"/>
              <a:t>演讲稿的内容、风格要根据对象、场合</a:t>
            </a:r>
            <a:r>
              <a:rPr lang="en-US" dirty="0" smtClean="0"/>
              <a:t>,</a:t>
            </a:r>
            <a:r>
              <a:rPr lang="zh-CN" altLang="en-US" dirty="0" smtClean="0"/>
              <a:t>甚至演讲者本人的一些特定情况而定。</a:t>
            </a:r>
          </a:p>
          <a:p>
            <a:r>
              <a:rPr lang="zh-CN" altLang="en-US" dirty="0" smtClean="0"/>
              <a:t>其次</a:t>
            </a:r>
            <a:r>
              <a:rPr lang="en-US" dirty="0" smtClean="0"/>
              <a:t>,</a:t>
            </a:r>
            <a:r>
              <a:rPr lang="zh-CN" altLang="en-US" dirty="0" smtClean="0"/>
              <a:t>演讲稿一定要有充沛的感情</a:t>
            </a:r>
            <a:r>
              <a:rPr lang="en-US" dirty="0" smtClean="0"/>
              <a:t>,</a:t>
            </a:r>
            <a:r>
              <a:rPr lang="zh-CN" altLang="en-US" dirty="0" smtClean="0"/>
              <a:t>有较强的说服力。像闻一多先生的</a:t>
            </a:r>
            <a:r>
              <a:rPr lang="en-US" altLang="zh-CN" dirty="0" smtClean="0"/>
              <a:t>《</a:t>
            </a:r>
            <a:r>
              <a:rPr lang="zh-CN" altLang="en-US" dirty="0" smtClean="0"/>
              <a:t>最后一次讲演</a:t>
            </a:r>
            <a:r>
              <a:rPr lang="en-US" altLang="zh-CN" dirty="0" smtClean="0"/>
              <a:t>》</a:t>
            </a:r>
            <a:r>
              <a:rPr lang="zh-CN" altLang="en-US" dirty="0" smtClean="0"/>
              <a:t>就是一篇富于激情</a:t>
            </a:r>
            <a:r>
              <a:rPr lang="en-US" dirty="0" smtClean="0"/>
              <a:t>,</a:t>
            </a:r>
            <a:r>
              <a:rPr lang="zh-CN" altLang="en-US" dirty="0" smtClean="0"/>
              <a:t>具有很强说服力的演讲稿。</a:t>
            </a:r>
          </a:p>
          <a:p>
            <a:r>
              <a:rPr lang="zh-CN" altLang="en-US" dirty="0" smtClean="0"/>
              <a:t>最后</a:t>
            </a:r>
            <a:r>
              <a:rPr lang="en-US" dirty="0" smtClean="0"/>
              <a:t>,</a:t>
            </a:r>
            <a:r>
              <a:rPr lang="zh-CN" altLang="en-US" dirty="0" smtClean="0"/>
              <a:t>演讲词的写作还要注意文学性、技巧性。为了使演讲词写得生动、形象</a:t>
            </a:r>
            <a:r>
              <a:rPr lang="en-US" dirty="0" smtClean="0"/>
              <a:t>,</a:t>
            </a:r>
            <a:r>
              <a:rPr lang="zh-CN" altLang="en-US" dirty="0" smtClean="0"/>
              <a:t>人们常常采用比喻的修辞手法。为了加强演讲词的感人效果和说服力</a:t>
            </a:r>
            <a:r>
              <a:rPr lang="en-US" dirty="0" smtClean="0"/>
              <a:t>,</a:t>
            </a:r>
            <a:r>
              <a:rPr lang="zh-CN" altLang="en-US" dirty="0" smtClean="0"/>
              <a:t>还可以在文中适当采用排比、反问和反复等修辞手法。</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zh-CN" altLang="en-US" dirty="0" smtClean="0"/>
              <a:t>课文最后一段说</a:t>
            </a:r>
            <a:r>
              <a:rPr lang="en-US" dirty="0" smtClean="0"/>
              <a:t>:“</a:t>
            </a:r>
            <a:r>
              <a:rPr lang="zh-CN" altLang="en-US" dirty="0" smtClean="0"/>
              <a:t>目前的形势</a:t>
            </a:r>
            <a:r>
              <a:rPr lang="en-US" dirty="0" smtClean="0"/>
              <a:t>,</a:t>
            </a:r>
            <a:r>
              <a:rPr lang="zh-CN" altLang="en-US" dirty="0" smtClean="0"/>
              <a:t>依然严峻。狂风骤雨之后</a:t>
            </a:r>
            <a:r>
              <a:rPr lang="en-US" dirty="0" smtClean="0"/>
              <a:t>,</a:t>
            </a:r>
            <a:r>
              <a:rPr lang="zh-CN" altLang="en-US" dirty="0" smtClean="0"/>
              <a:t>我们迎来破晓的黎明。待到中午时分</a:t>
            </a:r>
            <a:r>
              <a:rPr lang="en-US" dirty="0" smtClean="0"/>
              <a:t>,</a:t>
            </a:r>
            <a:r>
              <a:rPr lang="zh-CN" altLang="en-US" dirty="0" smtClean="0"/>
              <a:t>湛蓝的天空必将万里无云</a:t>
            </a:r>
            <a:r>
              <a:rPr lang="en-US" dirty="0" smtClean="0"/>
              <a:t>;</a:t>
            </a:r>
            <a:r>
              <a:rPr lang="zh-CN" altLang="en-US" dirty="0" smtClean="0"/>
              <a:t>收获者的双臂</a:t>
            </a:r>
            <a:r>
              <a:rPr lang="en-US" dirty="0" smtClean="0"/>
              <a:t>,</a:t>
            </a:r>
            <a:r>
              <a:rPr lang="zh-CN" altLang="en-US" dirty="0" smtClean="0"/>
              <a:t>捧满沉甸甸的金黄麦穗。</a:t>
            </a:r>
            <a:r>
              <a:rPr lang="en-US" dirty="0" smtClean="0"/>
              <a:t>”</a:t>
            </a:r>
            <a:r>
              <a:rPr lang="zh-CN" altLang="en-US" dirty="0" smtClean="0"/>
              <a:t>这段话应如何理解</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09588" y="1142984"/>
            <a:ext cx="10715700" cy="4214842"/>
          </a:xfrm>
        </p:spPr>
        <p:txBody>
          <a:bodyPr/>
          <a:lstStyle/>
          <a:p>
            <a:r>
              <a:rPr lang="zh-CN" altLang="en-US" dirty="0" smtClean="0"/>
              <a:t>可从以下几个方面理解</a:t>
            </a:r>
            <a:r>
              <a:rPr lang="en-US" dirty="0" smtClean="0"/>
              <a:t>:</a:t>
            </a:r>
            <a:endParaRPr lang="zh-CN" altLang="en-US" dirty="0" smtClean="0"/>
          </a:p>
          <a:p>
            <a:r>
              <a:rPr lang="en-US" dirty="0" smtClean="0"/>
              <a:t>(1)</a:t>
            </a:r>
            <a:r>
              <a:rPr lang="zh-CN" altLang="en-US" dirty="0" smtClean="0"/>
              <a:t>形势依然严峻。</a:t>
            </a:r>
            <a:r>
              <a:rPr lang="en-US" dirty="0" smtClean="0"/>
              <a:t>①</a:t>
            </a:r>
            <a:r>
              <a:rPr lang="zh-CN" altLang="en-US" dirty="0" smtClean="0"/>
              <a:t>奥林匹克运动只是贵族的活动</a:t>
            </a:r>
            <a:r>
              <a:rPr lang="en-US" dirty="0" smtClean="0"/>
              <a:t>,</a:t>
            </a:r>
            <a:r>
              <a:rPr lang="zh-CN" altLang="en-US" dirty="0" smtClean="0"/>
              <a:t>大众被排除在外</a:t>
            </a:r>
            <a:r>
              <a:rPr lang="en-US" dirty="0" smtClean="0"/>
              <a:t>;②</a:t>
            </a:r>
            <a:r>
              <a:rPr lang="zh-CN" altLang="en-US" dirty="0" smtClean="0"/>
              <a:t>人们渴望进步但往往被引入歧途</a:t>
            </a:r>
            <a:r>
              <a:rPr lang="en-US" dirty="0" smtClean="0"/>
              <a:t>;③</a:t>
            </a:r>
            <a:r>
              <a:rPr lang="zh-CN" altLang="en-US" dirty="0" smtClean="0"/>
              <a:t>青少年被落后的教育所束缚。这些都与奥林匹克精神相违背。</a:t>
            </a:r>
          </a:p>
          <a:p>
            <a:r>
              <a:rPr lang="en-US" dirty="0" smtClean="0"/>
              <a:t>(2)</a:t>
            </a:r>
            <a:r>
              <a:rPr lang="zh-CN" altLang="en-US" dirty="0" smtClean="0"/>
              <a:t>破晓的黎明。奥林匹克精神已逐渐被青年所崇尚</a:t>
            </a:r>
            <a:r>
              <a:rPr lang="en-US" dirty="0" smtClean="0"/>
              <a:t>,</a:t>
            </a:r>
            <a:r>
              <a:rPr lang="zh-CN" altLang="en-US" dirty="0" smtClean="0"/>
              <a:t>它必将以现代化产业发展所赋予的各种形式为地位最低下的公民所享受。</a:t>
            </a:r>
          </a:p>
          <a:p>
            <a:r>
              <a:rPr lang="en-US" dirty="0" smtClean="0"/>
              <a:t>(3)“</a:t>
            </a:r>
            <a:r>
              <a:rPr lang="zh-CN" altLang="en-US" dirty="0" smtClean="0"/>
              <a:t>金黄麦穗</a:t>
            </a:r>
            <a:r>
              <a:rPr lang="en-US" dirty="0" smtClean="0"/>
              <a:t>”,</a:t>
            </a:r>
            <a:r>
              <a:rPr lang="zh-CN" altLang="en-US" dirty="0" smtClean="0"/>
              <a:t>比喻沉甸甸的收获</a:t>
            </a:r>
            <a:r>
              <a:rPr lang="en-US" dirty="0" smtClean="0"/>
              <a:t>,</a:t>
            </a:r>
            <a:r>
              <a:rPr lang="zh-CN" altLang="en-US" dirty="0" smtClean="0"/>
              <a:t>作者相信通过努力</a:t>
            </a:r>
            <a:r>
              <a:rPr lang="en-US" dirty="0" smtClean="0"/>
              <a:t>,</a:t>
            </a:r>
            <a:r>
              <a:rPr lang="zh-CN" altLang="en-US" dirty="0" smtClean="0"/>
              <a:t>一定会有光明的前景。</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738282" y="2786058"/>
            <a:ext cx="8001056" cy="3112761"/>
            <a:chOff x="1738282" y="2786058"/>
            <a:chExt cx="8001056" cy="3112761"/>
          </a:xfrm>
        </p:grpSpPr>
        <p:pic>
          <p:nvPicPr>
            <p:cNvPr id="15" name="18DXAYWRJBD4DYT8.eps" descr="id:2147498074;FounderCES"/>
            <p:cNvPicPr/>
            <p:nvPr/>
          </p:nvPicPr>
          <p:blipFill>
            <a:blip r:embed="rId2" cstate="print"/>
            <a:stretch>
              <a:fillRect/>
            </a:stretch>
          </p:blipFill>
          <p:spPr>
            <a:xfrm>
              <a:off x="1738282" y="2786058"/>
              <a:ext cx="8001056" cy="3112761"/>
            </a:xfrm>
            <a:prstGeom prst="rect">
              <a:avLst/>
            </a:prstGeom>
          </p:spPr>
        </p:pic>
        <p:sp>
          <p:nvSpPr>
            <p:cNvPr id="16" name="矩形 15"/>
            <p:cNvSpPr/>
            <p:nvPr/>
          </p:nvSpPr>
          <p:spPr>
            <a:xfrm>
              <a:off x="7953388" y="3000372"/>
              <a:ext cx="1143008"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7" name="矩形 16"/>
            <p:cNvSpPr/>
            <p:nvPr/>
          </p:nvSpPr>
          <p:spPr>
            <a:xfrm>
              <a:off x="8096264" y="5286388"/>
              <a:ext cx="1143008"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完成填空。</a:t>
            </a:r>
            <a:endParaRPr lang="zh-CN" altLang="en-US" dirty="0"/>
          </a:p>
        </p:txBody>
      </p:sp>
      <p:sp>
        <p:nvSpPr>
          <p:cNvPr id="10" name="文本占位符 3"/>
          <p:cNvSpPr txBox="1">
            <a:spLocks/>
          </p:cNvSpPr>
          <p:nvPr/>
        </p:nvSpPr>
        <p:spPr>
          <a:xfrm>
            <a:off x="7881950" y="2857496"/>
            <a:ext cx="1500198"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促进和平</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3"/>
          <p:cNvSpPr txBox="1">
            <a:spLocks/>
          </p:cNvSpPr>
          <p:nvPr/>
        </p:nvSpPr>
        <p:spPr>
          <a:xfrm>
            <a:off x="7881950" y="5214950"/>
            <a:ext cx="1714512"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促进教育</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childTnLst>
              </p:cTn>
              <p:nextCondLst>
                <p:cond evt="onClick" delay="0">
                  <p:tgtEl>
                    <p:spTgt spid="12"/>
                  </p:tgtEl>
                </p:cond>
              </p:nextCondLst>
            </p:seq>
          </p:childTnLst>
        </p:cTn>
      </p:par>
    </p:tnLst>
    <p:bldLst>
      <p:bldP spid="10" grpId="0"/>
      <p:bldP spid="1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zh-CN" altLang="en-US" dirty="0" smtClean="0"/>
              <a:t>演讲词是演讲者参加各种主题演讲时使用的文稿</a:t>
            </a:r>
            <a:r>
              <a:rPr lang="en-US" dirty="0" smtClean="0"/>
              <a:t>,</a:t>
            </a:r>
            <a:r>
              <a:rPr lang="zh-CN" altLang="en-US" dirty="0" smtClean="0"/>
              <a:t>一般有叙事、说理、抒情三种类型。</a:t>
            </a:r>
          </a:p>
          <a:p>
            <a:r>
              <a:rPr lang="en-US" dirty="0" smtClean="0"/>
              <a:t>1.</a:t>
            </a:r>
            <a:r>
              <a:rPr lang="zh-CN" altLang="en-US" dirty="0" smtClean="0"/>
              <a:t>叙事型演讲词</a:t>
            </a:r>
            <a:r>
              <a:rPr lang="en-US" dirty="0" smtClean="0"/>
              <a:t>:</a:t>
            </a:r>
            <a:r>
              <a:rPr lang="zh-CN" altLang="en-US" dirty="0" smtClean="0"/>
              <a:t>以叙述为主要表达方式</a:t>
            </a:r>
            <a:r>
              <a:rPr lang="en-US" dirty="0" smtClean="0"/>
              <a:t>,</a:t>
            </a:r>
            <a:r>
              <a:rPr lang="zh-CN" altLang="en-US" dirty="0" smtClean="0"/>
              <a:t>辅以适当的议论、说明和抒情。叙事型演讲词通过对人物、事件、景物的记叙和描述</a:t>
            </a:r>
            <a:r>
              <a:rPr lang="en-US" dirty="0" smtClean="0"/>
              <a:t>,</a:t>
            </a:r>
            <a:r>
              <a:rPr lang="zh-CN" altLang="en-US" dirty="0" smtClean="0"/>
              <a:t>表达演讲者的思想感情</a:t>
            </a:r>
            <a:r>
              <a:rPr lang="en-US" dirty="0" smtClean="0"/>
              <a:t>,</a:t>
            </a:r>
            <a:r>
              <a:rPr lang="zh-CN" altLang="en-US" dirty="0" smtClean="0"/>
              <a:t>反映社会生活的本质和规律。</a:t>
            </a:r>
          </a:p>
          <a:p>
            <a:r>
              <a:rPr lang="en-US" dirty="0" smtClean="0"/>
              <a:t>2.</a:t>
            </a:r>
            <a:r>
              <a:rPr lang="zh-CN" altLang="en-US" dirty="0" smtClean="0"/>
              <a:t>说理型演讲词</a:t>
            </a:r>
            <a:r>
              <a:rPr lang="en-US" dirty="0" smtClean="0"/>
              <a:t>:</a:t>
            </a:r>
            <a:r>
              <a:rPr lang="zh-CN" altLang="en-US" dirty="0" smtClean="0"/>
              <a:t>以议论为主要表达方式。它应具有正确、深刻的论点</a:t>
            </a:r>
            <a:r>
              <a:rPr lang="en-US" dirty="0" smtClean="0"/>
              <a:t>,</a:t>
            </a:r>
            <a:r>
              <a:rPr lang="zh-CN" altLang="en-US" dirty="0" smtClean="0"/>
              <a:t>使用确凿、充分、具有说服力的论据</a:t>
            </a:r>
            <a:r>
              <a:rPr lang="en-US" dirty="0" smtClean="0"/>
              <a:t>,</a:t>
            </a:r>
            <a:r>
              <a:rPr lang="zh-CN" altLang="en-US" dirty="0" smtClean="0"/>
              <a:t>进行富有逻辑性的论证。</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0"/>
          </p:nvPr>
        </p:nvSpPr>
        <p:spPr/>
        <p:txBody>
          <a:bodyPr/>
          <a:lstStyle/>
          <a:p>
            <a:r>
              <a:rPr lang="en-US" dirty="0" smtClean="0"/>
              <a:t>3.</a:t>
            </a:r>
            <a:r>
              <a:rPr lang="zh-CN" altLang="en-US" dirty="0" smtClean="0"/>
              <a:t>抒情型演讲词</a:t>
            </a:r>
            <a:r>
              <a:rPr lang="en-US" dirty="0" smtClean="0"/>
              <a:t>:</a:t>
            </a:r>
            <a:r>
              <a:rPr lang="zh-CN" altLang="en-US" dirty="0" smtClean="0"/>
              <a:t>以抒情为主要表达方式</a:t>
            </a:r>
            <a:r>
              <a:rPr lang="en-US" dirty="0" smtClean="0"/>
              <a:t>,</a:t>
            </a:r>
            <a:r>
              <a:rPr lang="zh-CN" altLang="en-US" dirty="0" smtClean="0"/>
              <a:t>在演讲中抒发演讲者的爱恨、悲喜等强烈的感情</a:t>
            </a:r>
            <a:r>
              <a:rPr lang="en-US" dirty="0" smtClean="0"/>
              <a:t>,</a:t>
            </a:r>
            <a:r>
              <a:rPr lang="zh-CN" altLang="en-US" dirty="0" smtClean="0"/>
              <a:t>对听众动之以情</a:t>
            </a:r>
            <a:r>
              <a:rPr lang="en-US" dirty="0" smtClean="0"/>
              <a:t>,</a:t>
            </a:r>
            <a:r>
              <a:rPr lang="zh-CN" altLang="en-US" dirty="0" smtClean="0"/>
              <a:t>以</a:t>
            </a:r>
            <a:r>
              <a:rPr lang="en-US" dirty="0" smtClean="0"/>
              <a:t>“</a:t>
            </a:r>
            <a:r>
              <a:rPr lang="zh-CN" altLang="en-US" dirty="0" smtClean="0"/>
              <a:t>情</a:t>
            </a:r>
            <a:r>
              <a:rPr lang="en-US" dirty="0" smtClean="0"/>
              <a:t>”</a:t>
            </a:r>
            <a:r>
              <a:rPr lang="zh-CN" altLang="en-US" dirty="0" smtClean="0"/>
              <a:t>这把钥匙来开启听众的心灵。</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001452" cy="3714776"/>
          </a:xfrm>
        </p:spPr>
        <p:txBody>
          <a:bodyPr/>
          <a:lstStyle/>
          <a:p>
            <a:r>
              <a:rPr lang="en-US" dirty="0" smtClean="0"/>
              <a:t>1894</a:t>
            </a:r>
            <a:r>
              <a:rPr lang="zh-CN" altLang="en-US" dirty="0" smtClean="0"/>
              <a:t>年</a:t>
            </a:r>
            <a:r>
              <a:rPr lang="en-US" dirty="0" smtClean="0"/>
              <a:t>6</a:t>
            </a:r>
            <a:r>
              <a:rPr lang="zh-CN" altLang="en-US" dirty="0" smtClean="0"/>
              <a:t>月</a:t>
            </a:r>
            <a:r>
              <a:rPr lang="en-US" dirty="0" smtClean="0"/>
              <a:t>23</a:t>
            </a:r>
            <a:r>
              <a:rPr lang="zh-CN" altLang="en-US" dirty="0" smtClean="0"/>
              <a:t>日</a:t>
            </a:r>
            <a:r>
              <a:rPr lang="en-US" dirty="0" smtClean="0"/>
              <a:t>,</a:t>
            </a:r>
            <a:r>
              <a:rPr lang="zh-CN" altLang="en-US" dirty="0" smtClean="0"/>
              <a:t>当法国教育家皮埃尔</a:t>
            </a:r>
            <a:r>
              <a:rPr lang="en-US" dirty="0" smtClean="0"/>
              <a:t>·</a:t>
            </a:r>
            <a:r>
              <a:rPr lang="zh-CN" altLang="en-US" dirty="0" smtClean="0"/>
              <a:t>德</a:t>
            </a:r>
            <a:r>
              <a:rPr lang="en-US" dirty="0" smtClean="0"/>
              <a:t>·</a:t>
            </a:r>
            <a:r>
              <a:rPr lang="zh-CN" altLang="en-US" dirty="0" smtClean="0"/>
              <a:t>顾拜旦与</a:t>
            </a:r>
            <a:r>
              <a:rPr lang="en-US" dirty="0" smtClean="0"/>
              <a:t>12</a:t>
            </a:r>
            <a:r>
              <a:rPr lang="zh-CN" altLang="en-US" dirty="0" smtClean="0"/>
              <a:t>个国家的</a:t>
            </a:r>
            <a:r>
              <a:rPr lang="en-US" dirty="0" smtClean="0"/>
              <a:t>79</a:t>
            </a:r>
            <a:r>
              <a:rPr lang="zh-CN" altLang="en-US" dirty="0" smtClean="0"/>
              <a:t>名代表决定成立国际奥委会、开创奥林匹克运动时</a:t>
            </a:r>
            <a:r>
              <a:rPr lang="en-US" dirty="0" smtClean="0"/>
              <a:t>,</a:t>
            </a:r>
            <a:r>
              <a:rPr lang="zh-CN" altLang="en-US" dirty="0" smtClean="0"/>
              <a:t>这一壮举曾一度成为人们讽刺的对象。而在百年之后的今天</a:t>
            </a:r>
            <a:r>
              <a:rPr lang="en-US" dirty="0" smtClean="0"/>
              <a:t>,</a:t>
            </a:r>
            <a:r>
              <a:rPr lang="zh-CN" altLang="en-US" dirty="0" smtClean="0"/>
              <a:t>奥运会已成为普天同庆的节日</a:t>
            </a:r>
            <a:r>
              <a:rPr lang="en-US" dirty="0" smtClean="0"/>
              <a:t>,</a:t>
            </a:r>
            <a:r>
              <a:rPr lang="zh-CN" altLang="en-US" dirty="0" smtClean="0"/>
              <a:t>奥林匹克运动也吸引了</a:t>
            </a:r>
            <a:r>
              <a:rPr lang="en-US" dirty="0" smtClean="0"/>
              <a:t>202</a:t>
            </a:r>
            <a:r>
              <a:rPr lang="zh-CN" altLang="en-US" dirty="0" smtClean="0"/>
              <a:t>个国家和地区的积极参与。如今第</a:t>
            </a:r>
            <a:r>
              <a:rPr lang="en-US" dirty="0" smtClean="0"/>
              <a:t>32</a:t>
            </a:r>
            <a:r>
              <a:rPr lang="zh-CN" altLang="en-US" dirty="0" smtClean="0"/>
              <a:t>届奥运会也已向我们走来</a:t>
            </a:r>
            <a:r>
              <a:rPr lang="en-US" dirty="0" smtClean="0"/>
              <a:t>,</a:t>
            </a:r>
            <a:r>
              <a:rPr lang="zh-CN" altLang="en-US" dirty="0" smtClean="0"/>
              <a:t>让我们昂首走进奥运</a:t>
            </a:r>
            <a:r>
              <a:rPr lang="en-US" dirty="0" smtClean="0"/>
              <a:t>,</a:t>
            </a:r>
            <a:r>
              <a:rPr lang="zh-CN" altLang="en-US" dirty="0" smtClean="0"/>
              <a:t>走近顾拜旦。</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071546"/>
            <a:ext cx="10001320" cy="5214974"/>
          </a:xfrm>
        </p:spPr>
        <p:txBody>
          <a:bodyPr/>
          <a:lstStyle/>
          <a:p>
            <a:r>
              <a:rPr lang="en-US" dirty="0" smtClean="0"/>
              <a:t>1.</a:t>
            </a:r>
            <a:r>
              <a:rPr lang="zh-CN" altLang="en-US" dirty="0" smtClean="0"/>
              <a:t>作者你了解吗</a:t>
            </a:r>
            <a:r>
              <a:rPr lang="en-US" dirty="0" smtClean="0"/>
              <a:t>?</a:t>
            </a:r>
            <a:endParaRPr lang="zh-CN" altLang="en-US" dirty="0" smtClean="0"/>
          </a:p>
          <a:p>
            <a:r>
              <a:rPr lang="zh-CN" altLang="en-US" dirty="0" smtClean="0"/>
              <a:t>顾拜旦</a:t>
            </a:r>
            <a:r>
              <a:rPr lang="en-US" dirty="0" smtClean="0"/>
              <a:t>(1863-1937),</a:t>
            </a:r>
            <a:r>
              <a:rPr lang="zh-CN" altLang="en-US" dirty="0" smtClean="0"/>
              <a:t>近代</a:t>
            </a:r>
            <a:r>
              <a:rPr lang="zh-CN" altLang="en-US" u="sng" dirty="0" smtClean="0"/>
              <a:t>　</a:t>
            </a:r>
            <a:r>
              <a:rPr lang="en-US" altLang="zh-CN" u="sng" dirty="0" smtClean="0"/>
              <a:t>		    </a:t>
            </a:r>
            <a:r>
              <a:rPr lang="zh-CN" altLang="en-US" u="sng" dirty="0" smtClean="0"/>
              <a:t>　</a:t>
            </a:r>
            <a:r>
              <a:rPr lang="zh-CN" altLang="en-US" dirty="0" smtClean="0"/>
              <a:t>的创始人。他担任了近</a:t>
            </a:r>
            <a:r>
              <a:rPr lang="en-US" dirty="0" smtClean="0"/>
              <a:t>20</a:t>
            </a:r>
            <a:r>
              <a:rPr lang="zh-CN" altLang="en-US" dirty="0" smtClean="0"/>
              <a:t>年的国际奥委会主席</a:t>
            </a:r>
            <a:r>
              <a:rPr lang="en-US" dirty="0" smtClean="0"/>
              <a:t>,</a:t>
            </a:r>
            <a:r>
              <a:rPr lang="zh-CN" altLang="en-US" dirty="0" smtClean="0"/>
              <a:t>被称为</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dirty="0" smtClean="0"/>
              <a:t>。顾拜旦在为现代奥林匹克运动创立与发展的奋斗生涯中</a:t>
            </a:r>
            <a:r>
              <a:rPr lang="en-US" dirty="0" smtClean="0"/>
              <a:t>,</a:t>
            </a:r>
            <a:r>
              <a:rPr lang="zh-CN" altLang="en-US" dirty="0" smtClean="0"/>
              <a:t>发表了</a:t>
            </a:r>
            <a:r>
              <a:rPr lang="en-US" dirty="0" smtClean="0"/>
              <a:t>1200</a:t>
            </a:r>
            <a:r>
              <a:rPr lang="zh-CN" altLang="en-US" dirty="0" smtClean="0"/>
              <a:t>多篇著作和演说</a:t>
            </a:r>
            <a:r>
              <a:rPr lang="en-US" dirty="0" smtClean="0"/>
              <a:t>,</a:t>
            </a:r>
            <a:r>
              <a:rPr lang="zh-CN" altLang="en-US" dirty="0" smtClean="0"/>
              <a:t>内容涉及教育学、社会学、医学、心理学和美学等方面</a:t>
            </a:r>
            <a:r>
              <a:rPr lang="en-US" dirty="0" smtClean="0"/>
              <a:t>,</a:t>
            </a:r>
            <a:r>
              <a:rPr lang="zh-CN" altLang="en-US" dirty="0" smtClean="0"/>
              <a:t>其中闪烁着他的体育思想。由于他对现代奥林匹克运动的卓越贡献</a:t>
            </a:r>
            <a:r>
              <a:rPr lang="en-US" dirty="0" smtClean="0"/>
              <a:t>,</a:t>
            </a:r>
            <a:r>
              <a:rPr lang="zh-CN" altLang="en-US" dirty="0" smtClean="0"/>
              <a:t>被国际奥委会授予</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dirty="0" smtClean="0"/>
              <a:t>称号。他用光辉的一生为奥林匹克运动</a:t>
            </a:r>
            <a:r>
              <a:rPr lang="en-US" dirty="0" smtClean="0"/>
              <a:t>“</a:t>
            </a:r>
            <a:r>
              <a:rPr lang="zh-CN" altLang="en-US" dirty="0" smtClean="0"/>
              <a:t>鞠躬尽瘁</a:t>
            </a:r>
            <a:r>
              <a:rPr lang="en-US" dirty="0" smtClean="0"/>
              <a:t>,</a:t>
            </a:r>
            <a:r>
              <a:rPr lang="zh-CN" altLang="en-US" dirty="0" smtClean="0"/>
              <a:t>死而后已</a:t>
            </a:r>
            <a:r>
              <a:rPr lang="en-US" dirty="0" smtClean="0"/>
              <a:t>”,</a:t>
            </a:r>
            <a:r>
              <a:rPr lang="zh-CN" altLang="en-US" dirty="0" smtClean="0"/>
              <a:t>为世界文化史和体育史留下了不朽的篇章。</a:t>
            </a:r>
            <a:r>
              <a:rPr lang="en-US" dirty="0" smtClean="0"/>
              <a:t> </a:t>
            </a:r>
            <a:endParaRPr lang="zh-CN" altLang="en-US" dirty="0"/>
          </a:p>
        </p:txBody>
      </p:sp>
      <p:sp>
        <p:nvSpPr>
          <p:cNvPr id="3" name="文本占位符 2"/>
          <p:cNvSpPr>
            <a:spLocks noGrp="1"/>
          </p:cNvSpPr>
          <p:nvPr>
            <p:ph type="body" sz="quarter" idx="11"/>
          </p:nvPr>
        </p:nvSpPr>
        <p:spPr>
          <a:xfrm>
            <a:off x="5024430" y="1714488"/>
            <a:ext cx="2500330" cy="571504"/>
          </a:xfrm>
        </p:spPr>
        <p:txBody>
          <a:bodyPr/>
          <a:lstStyle/>
          <a:p>
            <a:pPr indent="0"/>
            <a:r>
              <a:rPr lang="zh-CN" altLang="en-US" dirty="0" smtClean="0"/>
              <a:t>奥林匹克运动</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3" name="文本占位符 2"/>
          <p:cNvSpPr txBox="1">
            <a:spLocks/>
          </p:cNvSpPr>
          <p:nvPr/>
        </p:nvSpPr>
        <p:spPr>
          <a:xfrm>
            <a:off x="6667504" y="2285992"/>
            <a:ext cx="250033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奥林匹克之父</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pic>
        <p:nvPicPr>
          <p:cNvPr id="8" name="图片 7"/>
          <p:cNvPicPr/>
          <p:nvPr/>
        </p:nvPicPr>
        <p:blipFill>
          <a:blip r:embed="rId2"/>
          <a:srcRect/>
          <a:stretch>
            <a:fillRect/>
          </a:stretch>
        </p:blipFill>
        <p:spPr bwMode="auto">
          <a:xfrm>
            <a:off x="10344141" y="2214554"/>
            <a:ext cx="1847859" cy="2662170"/>
          </a:xfrm>
          <a:prstGeom prst="rect">
            <a:avLst/>
          </a:prstGeom>
          <a:noFill/>
          <a:ln w="9525">
            <a:noFill/>
            <a:miter lim="800000"/>
            <a:headEnd/>
            <a:tailEnd/>
          </a:ln>
        </p:spPr>
      </p:pic>
      <p:sp>
        <p:nvSpPr>
          <p:cNvPr id="9" name="文本占位符 2"/>
          <p:cNvSpPr txBox="1">
            <a:spLocks/>
          </p:cNvSpPr>
          <p:nvPr/>
        </p:nvSpPr>
        <p:spPr>
          <a:xfrm>
            <a:off x="6524628" y="4857760"/>
            <a:ext cx="250033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终身名誉主席</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linds(horizontal)">
                                      <p:cBhvr>
                                        <p:cTn id="10" dur="500"/>
                                        <p:tgtEl>
                                          <p:spTgt spid="2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childTnLst>
                          </p:cTn>
                        </p:par>
                      </p:childTnLst>
                    </p:cTn>
                  </p:par>
                </p:childTnLst>
              </p:cTn>
              <p:nextCondLst>
                <p:cond evt="onClick" delay="0">
                  <p:tgtEl>
                    <p:spTgt spid="4"/>
                  </p:tgtEl>
                </p:cond>
              </p:nextCondLst>
            </p:seq>
          </p:childTnLst>
        </p:cTn>
      </p:par>
    </p:tnLst>
    <p:bldLst>
      <p:bldP spid="3" grpId="0" build="p"/>
      <p:bldP spid="23"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字音你记准了吗</a:t>
            </a:r>
            <a:r>
              <a:rPr lang="en-US" dirty="0" smtClean="0"/>
              <a:t>?</a:t>
            </a:r>
            <a:endParaRPr lang="zh-CN" altLang="en-US" dirty="0" smtClean="0"/>
          </a:p>
          <a:p>
            <a:r>
              <a:rPr lang="zh-CN" altLang="en-US" dirty="0" smtClean="0"/>
              <a:t>给下列加点字注音。</a:t>
            </a:r>
          </a:p>
          <a:p>
            <a:r>
              <a:rPr lang="zh-CN" altLang="en-US" dirty="0" smtClean="0"/>
              <a:t>拙劣</a:t>
            </a:r>
            <a:r>
              <a:rPr lang="en-US" dirty="0" smtClean="0"/>
              <a:t>(			)</a:t>
            </a:r>
            <a:r>
              <a:rPr lang="zh-CN" altLang="en-US" dirty="0" smtClean="0"/>
              <a:t>　　　　</a:t>
            </a:r>
            <a:r>
              <a:rPr lang="en-US" altLang="zh-CN" dirty="0" smtClean="0"/>
              <a:t>	</a:t>
            </a:r>
            <a:r>
              <a:rPr lang="zh-CN" altLang="en-US" dirty="0" smtClean="0"/>
              <a:t>推崇</a:t>
            </a:r>
            <a:r>
              <a:rPr lang="en-US" dirty="0" smtClean="0"/>
              <a:t>(		    )</a:t>
            </a:r>
            <a:endParaRPr lang="zh-CN" altLang="en-US" dirty="0" smtClean="0"/>
          </a:p>
          <a:p>
            <a:r>
              <a:rPr lang="zh-CN" altLang="en-US" dirty="0" smtClean="0"/>
              <a:t>襁褓</a:t>
            </a:r>
            <a:r>
              <a:rPr lang="en-US" dirty="0" smtClean="0"/>
              <a:t>(			)		</a:t>
            </a:r>
            <a:r>
              <a:rPr lang="zh-CN" altLang="en-US" dirty="0" smtClean="0"/>
              <a:t>绚丽</a:t>
            </a:r>
            <a:r>
              <a:rPr lang="en-US" dirty="0" smtClean="0"/>
              <a:t>(		    )</a:t>
            </a:r>
            <a:endParaRPr lang="zh-CN" altLang="en-US" dirty="0" smtClean="0"/>
          </a:p>
          <a:p>
            <a:r>
              <a:rPr lang="zh-CN" altLang="en-US" dirty="0" smtClean="0"/>
              <a:t>祈祷</a:t>
            </a:r>
            <a:r>
              <a:rPr lang="en-US" dirty="0" smtClean="0"/>
              <a:t>(			)		</a:t>
            </a:r>
            <a:r>
              <a:rPr lang="zh-CN" altLang="en-US" dirty="0" smtClean="0"/>
              <a:t>严峻</a:t>
            </a:r>
            <a:r>
              <a:rPr lang="en-US" dirty="0" smtClean="0"/>
              <a:t>(		    )</a:t>
            </a:r>
            <a:endParaRPr lang="zh-CN" altLang="en-US" dirty="0" smtClean="0"/>
          </a:p>
          <a:p>
            <a:r>
              <a:rPr lang="zh-CN" altLang="en-US" dirty="0" smtClean="0"/>
              <a:t>枷锁</a:t>
            </a:r>
            <a:r>
              <a:rPr lang="en-US" dirty="0" smtClean="0"/>
              <a:t>(		)			</a:t>
            </a:r>
            <a:r>
              <a:rPr lang="zh-CN" altLang="en-US" dirty="0" smtClean="0"/>
              <a:t>湛蓝</a:t>
            </a:r>
            <a:r>
              <a:rPr lang="en-US" dirty="0" smtClean="0"/>
              <a:t>(		    )</a:t>
            </a:r>
            <a:endParaRPr lang="zh-CN" altLang="en-US" dirty="0" smtClean="0"/>
          </a:p>
          <a:p>
            <a:r>
              <a:rPr lang="zh-CN" altLang="en-US" dirty="0" smtClean="0"/>
              <a:t>浩劫</a:t>
            </a:r>
            <a:r>
              <a:rPr lang="en-US" dirty="0" smtClean="0"/>
              <a:t>(		)			</a:t>
            </a:r>
            <a:r>
              <a:rPr lang="zh-CN" altLang="en-US" dirty="0" smtClean="0"/>
              <a:t>挚爱</a:t>
            </a:r>
            <a:r>
              <a:rPr lang="en-US" dirty="0" smtClean="0"/>
              <a:t>(		)</a:t>
            </a:r>
            <a:endParaRPr lang="zh-CN" altLang="en-US" dirty="0"/>
          </a:p>
        </p:txBody>
      </p:sp>
      <p:sp>
        <p:nvSpPr>
          <p:cNvPr id="10" name="文本占位符 9"/>
          <p:cNvSpPr>
            <a:spLocks noGrp="1"/>
          </p:cNvSpPr>
          <p:nvPr>
            <p:ph type="body" sz="quarter" idx="11"/>
          </p:nvPr>
        </p:nvSpPr>
        <p:spPr>
          <a:xfrm>
            <a:off x="2024034" y="2428868"/>
            <a:ext cx="2214578" cy="857256"/>
          </a:xfrm>
        </p:spPr>
        <p:txBody>
          <a:bodyPr/>
          <a:lstStyle/>
          <a:p>
            <a:r>
              <a:rPr lang="en-US" dirty="0" err="1" smtClean="0"/>
              <a:t>zhuō</a:t>
            </a:r>
            <a:r>
              <a:rPr lang="en-US" dirty="0" smtClean="0"/>
              <a:t> </a:t>
            </a:r>
            <a:r>
              <a:rPr lang="en-US" dirty="0" err="1" smtClean="0"/>
              <a:t>liè</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9"/>
          <p:cNvSpPr txBox="1">
            <a:spLocks/>
          </p:cNvSpPr>
          <p:nvPr/>
        </p:nvSpPr>
        <p:spPr>
          <a:xfrm>
            <a:off x="6453190" y="2357430"/>
            <a:ext cx="2214578"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chóng</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9"/>
          <p:cNvSpPr txBox="1">
            <a:spLocks/>
          </p:cNvSpPr>
          <p:nvPr/>
        </p:nvSpPr>
        <p:spPr>
          <a:xfrm>
            <a:off x="1809720" y="3071810"/>
            <a:ext cx="2928958"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qiǎng</a:t>
            </a:r>
            <a:r>
              <a:rPr lang="en-US" sz="2800" dirty="0" smtClean="0">
                <a:solidFill>
                  <a:srgbClr val="FF0000"/>
                </a:solidFill>
                <a:latin typeface="华文细黑" pitchFamily="2" charset="-122"/>
                <a:ea typeface="华文细黑" pitchFamily="2" charset="-122"/>
              </a:rPr>
              <a:t> </a:t>
            </a:r>
            <a:r>
              <a:rPr lang="en-US" sz="2800" dirty="0" err="1" smtClean="0">
                <a:solidFill>
                  <a:srgbClr val="FF0000"/>
                </a:solidFill>
                <a:latin typeface="华文细黑" pitchFamily="2" charset="-122"/>
                <a:ea typeface="华文细黑" pitchFamily="2" charset="-122"/>
              </a:rPr>
              <a:t>bǎo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9"/>
          <p:cNvSpPr txBox="1">
            <a:spLocks/>
          </p:cNvSpPr>
          <p:nvPr/>
        </p:nvSpPr>
        <p:spPr>
          <a:xfrm>
            <a:off x="6881818" y="3643314"/>
            <a:ext cx="1785950"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jùn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9"/>
          <p:cNvSpPr txBox="1">
            <a:spLocks/>
          </p:cNvSpPr>
          <p:nvPr/>
        </p:nvSpPr>
        <p:spPr>
          <a:xfrm>
            <a:off x="2238348" y="3643314"/>
            <a:ext cx="2286016"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qí</a:t>
            </a:r>
            <a:r>
              <a:rPr lang="en-US" sz="2800" dirty="0" smtClean="0">
                <a:solidFill>
                  <a:srgbClr val="FF0000"/>
                </a:solidFill>
                <a:latin typeface="华文细黑" pitchFamily="2" charset="-122"/>
                <a:ea typeface="华文细黑" pitchFamily="2" charset="-122"/>
              </a:rPr>
              <a:t> </a:t>
            </a:r>
            <a:r>
              <a:rPr lang="en-US" sz="2800" dirty="0" err="1" smtClean="0">
                <a:solidFill>
                  <a:srgbClr val="FF0000"/>
                </a:solidFill>
                <a:latin typeface="华文细黑" pitchFamily="2" charset="-122"/>
                <a:ea typeface="华文细黑" pitchFamily="2" charset="-122"/>
              </a:rPr>
              <a:t>dǎo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9"/>
          <p:cNvSpPr txBox="1">
            <a:spLocks/>
          </p:cNvSpPr>
          <p:nvPr/>
        </p:nvSpPr>
        <p:spPr>
          <a:xfrm>
            <a:off x="6667504" y="3000372"/>
            <a:ext cx="1857388"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xuàn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9"/>
          <p:cNvSpPr txBox="1">
            <a:spLocks/>
          </p:cNvSpPr>
          <p:nvPr/>
        </p:nvSpPr>
        <p:spPr>
          <a:xfrm>
            <a:off x="2024034" y="4286256"/>
            <a:ext cx="2071702"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jiā</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5" name="矩形 14"/>
          <p:cNvSpPr/>
          <p:nvPr/>
        </p:nvSpPr>
        <p:spPr>
          <a:xfrm>
            <a:off x="6738942" y="2857496"/>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19" name="矩形 18"/>
          <p:cNvSpPr/>
          <p:nvPr/>
        </p:nvSpPr>
        <p:spPr>
          <a:xfrm>
            <a:off x="6818700" y="4141121"/>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20" name="矩形 19"/>
          <p:cNvSpPr/>
          <p:nvPr/>
        </p:nvSpPr>
        <p:spPr>
          <a:xfrm>
            <a:off x="6453190" y="3498179"/>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21" name="矩形 20"/>
          <p:cNvSpPr/>
          <p:nvPr/>
        </p:nvSpPr>
        <p:spPr>
          <a:xfrm>
            <a:off x="6453190" y="4786322"/>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22" name="矩形 21"/>
          <p:cNvSpPr/>
          <p:nvPr/>
        </p:nvSpPr>
        <p:spPr>
          <a:xfrm>
            <a:off x="2024034" y="5427005"/>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23" name="矩形 22"/>
          <p:cNvSpPr/>
          <p:nvPr/>
        </p:nvSpPr>
        <p:spPr>
          <a:xfrm>
            <a:off x="6381752" y="5429264"/>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24" name="矩形 23"/>
          <p:cNvSpPr/>
          <p:nvPr/>
        </p:nvSpPr>
        <p:spPr>
          <a:xfrm>
            <a:off x="2309786" y="6641403"/>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18" name="文本占位符 9"/>
          <p:cNvSpPr txBox="1">
            <a:spLocks/>
          </p:cNvSpPr>
          <p:nvPr/>
        </p:nvSpPr>
        <p:spPr>
          <a:xfrm>
            <a:off x="6738942" y="4286256"/>
            <a:ext cx="2071702"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zhàn</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5" name="文本占位符 9"/>
          <p:cNvSpPr txBox="1">
            <a:spLocks/>
          </p:cNvSpPr>
          <p:nvPr/>
        </p:nvSpPr>
        <p:spPr>
          <a:xfrm>
            <a:off x="2095472" y="4929198"/>
            <a:ext cx="2071702"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jié</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6" name="文本占位符 9"/>
          <p:cNvSpPr txBox="1">
            <a:spLocks/>
          </p:cNvSpPr>
          <p:nvPr/>
        </p:nvSpPr>
        <p:spPr>
          <a:xfrm>
            <a:off x="6738942" y="4929198"/>
            <a:ext cx="2071702"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zhì</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7" name="矩形 26"/>
          <p:cNvSpPr/>
          <p:nvPr/>
        </p:nvSpPr>
        <p:spPr>
          <a:xfrm>
            <a:off x="1666844" y="4784063"/>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28" name="矩形 27"/>
          <p:cNvSpPr/>
          <p:nvPr/>
        </p:nvSpPr>
        <p:spPr>
          <a:xfrm>
            <a:off x="1666844" y="4143380"/>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29" name="矩形 28"/>
          <p:cNvSpPr/>
          <p:nvPr/>
        </p:nvSpPr>
        <p:spPr>
          <a:xfrm>
            <a:off x="2032354" y="4143380"/>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30" name="矩形 29"/>
          <p:cNvSpPr/>
          <p:nvPr/>
        </p:nvSpPr>
        <p:spPr>
          <a:xfrm>
            <a:off x="2095472" y="3500438"/>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31" name="矩形 30"/>
          <p:cNvSpPr/>
          <p:nvPr/>
        </p:nvSpPr>
        <p:spPr>
          <a:xfrm>
            <a:off x="1738282" y="3500438"/>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32" name="矩形 31"/>
          <p:cNvSpPr/>
          <p:nvPr/>
        </p:nvSpPr>
        <p:spPr>
          <a:xfrm>
            <a:off x="2095472" y="2857496"/>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
        <p:nvSpPr>
          <p:cNvPr id="33" name="矩形 32"/>
          <p:cNvSpPr/>
          <p:nvPr/>
        </p:nvSpPr>
        <p:spPr>
          <a:xfrm>
            <a:off x="1666844" y="2857496"/>
            <a:ext cx="420308" cy="430887"/>
          </a:xfrm>
          <a:prstGeom prst="rect">
            <a:avLst/>
          </a:prstGeom>
        </p:spPr>
        <p:txBody>
          <a:bodyPr wrap="squar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6">
                                            <p:txEl>
                                              <p:pRg st="0" end="0"/>
                                            </p:txEl>
                                          </p:spTgt>
                                        </p:tgtEl>
                                        <p:attrNameLst>
                                          <p:attrName>style.visibility</p:attrName>
                                        </p:attrNameLst>
                                      </p:cBhvr>
                                      <p:to>
                                        <p:strVal val="visible"/>
                                      </p:to>
                                    </p:set>
                                    <p:animEffect transition="in" filter="blinds(horizontal)">
                                      <p:cBhvr>
                                        <p:cTn id="13" dur="500"/>
                                        <p:tgtEl>
                                          <p:spTgt spid="26">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5">
                                            <p:txEl>
                                              <p:pRg st="0" end="0"/>
                                            </p:txEl>
                                          </p:spTgt>
                                        </p:tgtEl>
                                        <p:attrNameLst>
                                          <p:attrName>style.visibility</p:attrName>
                                        </p:attrNameLst>
                                      </p:cBhvr>
                                      <p:to>
                                        <p:strVal val="visible"/>
                                      </p:to>
                                    </p:set>
                                    <p:animEffect transition="in" filter="blinds(horizontal)">
                                      <p:cBhvr>
                                        <p:cTn id="16" dur="500"/>
                                        <p:tgtEl>
                                          <p:spTgt spid="25">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
                                            <p:txEl>
                                              <p:pRg st="0" end="0"/>
                                            </p:txEl>
                                          </p:spTgt>
                                        </p:tgtEl>
                                        <p:attrNameLst>
                                          <p:attrName>style.visibility</p:attrName>
                                        </p:attrNameLst>
                                      </p:cBhvr>
                                      <p:to>
                                        <p:strVal val="visible"/>
                                      </p:to>
                                    </p:set>
                                    <p:animEffect transition="in" filter="blinds(horizontal)">
                                      <p:cBhvr>
                                        <p:cTn id="19" dur="500"/>
                                        <p:tgtEl>
                                          <p:spTgt spid="6">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8">
                                            <p:txEl>
                                              <p:pRg st="0" end="0"/>
                                            </p:txEl>
                                          </p:spTgt>
                                        </p:tgtEl>
                                        <p:attrNameLst>
                                          <p:attrName>style.visibility</p:attrName>
                                        </p:attrNameLst>
                                      </p:cBhvr>
                                      <p:to>
                                        <p:strVal val="visible"/>
                                      </p:to>
                                    </p:set>
                                    <p:animEffect transition="in" filter="blinds(horizontal)">
                                      <p:cBhvr>
                                        <p:cTn id="22" dur="500"/>
                                        <p:tgtEl>
                                          <p:spTgt spid="18">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blinds(horizontal)">
                                      <p:cBhvr>
                                        <p:cTn id="25" dur="500"/>
                                        <p:tgtEl>
                                          <p:spTgt spid="7">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blinds(horizontal)">
                                      <p:cBhvr>
                                        <p:cTn id="28" dur="500"/>
                                        <p:tgtEl>
                                          <p:spTgt spid="8">
                                            <p:txEl>
                                              <p:pRg st="0" end="0"/>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9">
                                            <p:txEl>
                                              <p:pRg st="0" end="0"/>
                                            </p:txEl>
                                          </p:spTgt>
                                        </p:tgtEl>
                                        <p:attrNameLst>
                                          <p:attrName>style.visibility</p:attrName>
                                        </p:attrNameLst>
                                      </p:cBhvr>
                                      <p:to>
                                        <p:strVal val="visible"/>
                                      </p:to>
                                    </p:set>
                                    <p:animEffect transition="in" filter="blinds(horizontal)">
                                      <p:cBhvr>
                                        <p:cTn id="31" dur="500"/>
                                        <p:tgtEl>
                                          <p:spTgt spid="9">
                                            <p:txEl>
                                              <p:pRg st="0" end="0"/>
                                            </p:txEl>
                                          </p:spTgt>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11">
                                            <p:txEl>
                                              <p:pRg st="0" end="0"/>
                                            </p:txEl>
                                          </p:spTgt>
                                        </p:tgtEl>
                                        <p:attrNameLst>
                                          <p:attrName>style.visibility</p:attrName>
                                        </p:attrNameLst>
                                      </p:cBhvr>
                                      <p:to>
                                        <p:strVal val="visible"/>
                                      </p:to>
                                    </p:set>
                                    <p:animEffect transition="in" filter="blinds(horizontal)">
                                      <p:cBhvr>
                                        <p:cTn id="34" dur="500"/>
                                        <p:tgtEl>
                                          <p:spTgt spid="11">
                                            <p:txEl>
                                              <p:pRg st="0" end="0"/>
                                            </p:txEl>
                                          </p:spTgt>
                                        </p:tgtEl>
                                      </p:cBhvr>
                                    </p:animEffect>
                                  </p:childTnLst>
                                </p:cTn>
                              </p:par>
                            </p:childTnLst>
                          </p:cTn>
                        </p:par>
                      </p:childTnLst>
                    </p:cTn>
                  </p:par>
                </p:childTnLst>
              </p:cTn>
              <p:nextCondLst>
                <p:cond evt="onClick" delay="0">
                  <p:tgtEl>
                    <p:spTgt spid="4"/>
                  </p:tgtEl>
                </p:cond>
              </p:nextCondLst>
            </p:seq>
          </p:childTnLst>
        </p:cTn>
      </p:par>
    </p:tnLst>
    <p:bldLst>
      <p:bldP spid="10" grpId="0" build="p"/>
      <p:bldP spid="5" grpId="0" build="p"/>
      <p:bldP spid="6" grpId="0" build="p"/>
      <p:bldP spid="7" grpId="0" build="p"/>
      <p:bldP spid="8" grpId="0" build="p"/>
      <p:bldP spid="9" grpId="0" build="p"/>
      <p:bldP spid="11" grpId="0" build="p"/>
      <p:bldP spid="18" grpId="0" build="p"/>
      <p:bldP spid="25" grpId="0" build="p"/>
      <p:bldP spid="26"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3.</a:t>
            </a:r>
            <a:r>
              <a:rPr lang="zh-CN" altLang="en-US" dirty="0" smtClean="0"/>
              <a:t>结构你梳理了吗</a:t>
            </a:r>
            <a:r>
              <a:rPr lang="en-US" dirty="0" smtClean="0"/>
              <a:t>?</a:t>
            </a:r>
            <a:endParaRPr lang="zh-CN" altLang="en-US" dirty="0" smtClean="0"/>
          </a:p>
          <a:p>
            <a:r>
              <a:rPr lang="zh-CN" altLang="en-US" dirty="0" smtClean="0"/>
              <a:t>本文条理清晰</a:t>
            </a:r>
            <a:r>
              <a:rPr lang="en-US" dirty="0" smtClean="0"/>
              <a:t>,</a:t>
            </a:r>
            <a:r>
              <a:rPr lang="zh-CN" altLang="en-US" dirty="0" smtClean="0"/>
              <a:t>你知道文章是围绕哪些内容来写的吗</a:t>
            </a:r>
            <a:r>
              <a:rPr lang="en-US" dirty="0" smtClean="0"/>
              <a:t>?</a:t>
            </a:r>
            <a:endParaRPr lang="zh-CN" altLang="en-US" dirty="0"/>
          </a:p>
        </p:txBody>
      </p:sp>
      <p:sp>
        <p:nvSpPr>
          <p:cNvPr id="3" name="文本占位符 2"/>
          <p:cNvSpPr>
            <a:spLocks noGrp="1"/>
          </p:cNvSpPr>
          <p:nvPr>
            <p:ph type="body" sz="quarter" idx="11"/>
          </p:nvPr>
        </p:nvSpPr>
        <p:spPr>
          <a:xfrm>
            <a:off x="666712" y="2214554"/>
            <a:ext cx="10787138" cy="571504"/>
          </a:xfrm>
        </p:spPr>
        <p:txBody>
          <a:bodyPr/>
          <a:lstStyle/>
          <a:p>
            <a:r>
              <a:rPr lang="zh-CN" altLang="en-US" dirty="0" smtClean="0"/>
              <a:t>回顾奥林匹克运动发展史</a:t>
            </a:r>
            <a:r>
              <a:rPr lang="en-US" dirty="0" smtClean="0"/>
              <a:t>,</a:t>
            </a:r>
            <a:r>
              <a:rPr lang="zh-CN" altLang="en-US" dirty="0" smtClean="0"/>
              <a:t>详细阐述了奥林匹克精神与纯粹的竞技精神的区别</a:t>
            </a:r>
            <a:r>
              <a:rPr lang="en-US" dirty="0" smtClean="0"/>
              <a:t>;</a:t>
            </a:r>
            <a:endParaRPr lang="zh-CN" altLang="en-US" dirty="0" smtClean="0"/>
          </a:p>
          <a:p>
            <a:r>
              <a:rPr lang="zh-CN" altLang="en-US" dirty="0" smtClean="0"/>
              <a:t>阐明以全新的理念来重开奥林匹克运动</a:t>
            </a:r>
            <a:r>
              <a:rPr lang="en-US" dirty="0" smtClean="0"/>
              <a:t>;</a:t>
            </a:r>
            <a:endParaRPr lang="zh-CN" altLang="en-US" dirty="0" smtClean="0"/>
          </a:p>
          <a:p>
            <a:r>
              <a:rPr lang="zh-CN" altLang="en-US" dirty="0" smtClean="0"/>
              <a:t>阐述自己关于近代奥林匹克精神的理解</a:t>
            </a:r>
            <a:r>
              <a:rPr lang="en-US" dirty="0" smtClean="0"/>
              <a:t>;</a:t>
            </a:r>
            <a:endParaRPr lang="zh-CN" altLang="en-US" dirty="0" smtClean="0"/>
          </a:p>
          <a:p>
            <a:r>
              <a:rPr lang="zh-CN" altLang="en-US" dirty="0" smtClean="0"/>
              <a:t>表示对纪念活动主办方的感谢</a:t>
            </a:r>
            <a:r>
              <a:rPr lang="en-US" dirty="0" smtClean="0"/>
              <a:t>;</a:t>
            </a:r>
            <a:endParaRPr lang="zh-CN" altLang="en-US" dirty="0" smtClean="0"/>
          </a:p>
          <a:p>
            <a:r>
              <a:rPr lang="zh-CN" altLang="en-US" dirty="0" smtClean="0"/>
              <a:t>对奥林匹克运动美好未来的坚定信念。</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4.</a:t>
            </a:r>
            <a:r>
              <a:rPr lang="zh-CN" altLang="en-US" dirty="0" smtClean="0"/>
              <a:t>内容你理解了吗</a:t>
            </a:r>
            <a:r>
              <a:rPr lang="en-US" dirty="0" smtClean="0"/>
              <a:t>?</a:t>
            </a:r>
            <a:endParaRPr lang="zh-CN" altLang="en-US" dirty="0" smtClean="0"/>
          </a:p>
          <a:p>
            <a:r>
              <a:rPr lang="en-US" dirty="0" smtClean="0"/>
              <a:t>(1)</a:t>
            </a:r>
            <a:r>
              <a:rPr lang="zh-CN" altLang="en-US" dirty="0" smtClean="0"/>
              <a:t>敲响重开奥林匹克时代钟声的原因是什么</a:t>
            </a:r>
            <a:r>
              <a:rPr lang="en-US" dirty="0" smtClean="0"/>
              <a:t>?</a:t>
            </a:r>
            <a:endParaRPr lang="zh-CN" altLang="en-US" dirty="0"/>
          </a:p>
        </p:txBody>
      </p:sp>
      <p:sp>
        <p:nvSpPr>
          <p:cNvPr id="3" name="文本占位符 2"/>
          <p:cNvSpPr>
            <a:spLocks noGrp="1"/>
          </p:cNvSpPr>
          <p:nvPr>
            <p:ph type="body" sz="quarter" idx="11"/>
          </p:nvPr>
        </p:nvSpPr>
        <p:spPr>
          <a:xfrm>
            <a:off x="952464" y="2214554"/>
            <a:ext cx="10501386" cy="571504"/>
          </a:xfrm>
        </p:spPr>
        <p:txBody>
          <a:bodyPr/>
          <a:lstStyle/>
          <a:p>
            <a:r>
              <a:rPr lang="zh-CN" altLang="en-US" dirty="0" smtClean="0"/>
              <a:t>是对教育方法与内容的不满</a:t>
            </a:r>
            <a:r>
              <a:rPr lang="en-US" dirty="0" smtClean="0"/>
              <a:t>,</a:t>
            </a:r>
            <a:r>
              <a:rPr lang="zh-CN" altLang="en-US" dirty="0" smtClean="0"/>
              <a:t>希望通过复兴奥林匹克运动会来改革教育</a:t>
            </a:r>
            <a:r>
              <a:rPr lang="en-US" dirty="0" smtClean="0"/>
              <a:t>,</a:t>
            </a:r>
            <a:r>
              <a:rPr lang="zh-CN" altLang="en-US" dirty="0" smtClean="0"/>
              <a:t>从而促进青少年全面、均衡、协调的发展。</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2867</TotalTime>
  <Words>1731</Words>
  <Application>Microsoft Office PowerPoint</Application>
  <PresentationFormat>自定义</PresentationFormat>
  <Paragraphs>115</Paragraphs>
  <Slides>25</Slides>
  <Notes>1</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618</cp:revision>
  <dcterms:created xsi:type="dcterms:W3CDTF">2017-02-11T06:33:00Z</dcterms:created>
  <dcterms:modified xsi:type="dcterms:W3CDTF">2019-12-28T09:04:41Z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