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8"/>
  </p:notesMasterIdLst>
  <p:handoutMasterIdLst>
    <p:handoutMasterId r:id="rId29"/>
  </p:handoutMasterIdLst>
  <p:sldIdLst>
    <p:sldId id="371" r:id="rId3"/>
    <p:sldId id="429" r:id="rId4"/>
    <p:sldId id="444" r:id="rId5"/>
    <p:sldId id="541" r:id="rId6"/>
    <p:sldId id="428" r:id="rId7"/>
    <p:sldId id="443" r:id="rId8"/>
    <p:sldId id="532" r:id="rId9"/>
    <p:sldId id="537" r:id="rId10"/>
    <p:sldId id="538" r:id="rId11"/>
    <p:sldId id="397" r:id="rId12"/>
    <p:sldId id="478" r:id="rId13"/>
    <p:sldId id="539" r:id="rId14"/>
    <p:sldId id="542" r:id="rId15"/>
    <p:sldId id="543" r:id="rId16"/>
    <p:sldId id="505" r:id="rId17"/>
    <p:sldId id="526" r:id="rId18"/>
    <p:sldId id="540" r:id="rId19"/>
    <p:sldId id="533" r:id="rId20"/>
    <p:sldId id="544" r:id="rId21"/>
    <p:sldId id="477" r:id="rId22"/>
    <p:sldId id="492" r:id="rId23"/>
    <p:sldId id="545" r:id="rId24"/>
    <p:sldId id="502" r:id="rId25"/>
    <p:sldId id="476" r:id="rId26"/>
    <p:sldId id="395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20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67306" y="4000504"/>
            <a:ext cx="39934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20.</a:t>
            </a:r>
            <a:r>
              <a:rPr lang="zh-CN" altLang="en-US" sz="3600" dirty="0" smtClean="0"/>
              <a:t>一滴水经过丽江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5单元.eps" descr="id:21474983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857364"/>
            <a:ext cx="10215634" cy="1777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把握内容。</a:t>
            </a:r>
          </a:p>
          <a:p>
            <a:r>
              <a:rPr lang="zh-CN" altLang="en-US" dirty="0" smtClean="0"/>
              <a:t>全文以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    </a:t>
            </a:r>
            <a:r>
              <a:rPr lang="en-US" dirty="0" smtClean="0"/>
              <a:t>”</a:t>
            </a:r>
            <a:r>
              <a:rPr lang="zh-CN" altLang="en-US" dirty="0" smtClean="0"/>
              <a:t>的身份</a:t>
            </a:r>
            <a:r>
              <a:rPr lang="en-US" dirty="0" smtClean="0"/>
              <a:t>,</a:t>
            </a:r>
            <a:r>
              <a:rPr lang="zh-CN" altLang="en-US" dirty="0" smtClean="0"/>
              <a:t>讲述自己由雪变成冰川</a:t>
            </a:r>
            <a:r>
              <a:rPr lang="en-US" dirty="0" smtClean="0"/>
              <a:t>,</a:t>
            </a:r>
            <a:r>
              <a:rPr lang="zh-CN" altLang="en-US" dirty="0" smtClean="0"/>
              <a:t>再变成一滴水</a:t>
            </a:r>
            <a:r>
              <a:rPr lang="en-US" dirty="0" smtClean="0"/>
              <a:t>,</a:t>
            </a:r>
            <a:r>
              <a:rPr lang="zh-CN" altLang="en-US" dirty="0" smtClean="0"/>
              <a:t>再由一滴水经过驿道、纳西族村庄、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dirty="0" smtClean="0"/>
              <a:t>、</a:t>
            </a:r>
            <a:r>
              <a:rPr lang="zh-CN" altLang="en-US" dirty="0" smtClean="0"/>
              <a:t>落水洞、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en-US" altLang="zh-CN" u="sng" dirty="0" smtClean="0"/>
              <a:t> </a:t>
            </a:r>
            <a:r>
              <a:rPr lang="en-US" altLang="zh-CN" u="sng" dirty="0" smtClean="0"/>
              <a:t>  </a:t>
            </a:r>
            <a:r>
              <a:rPr lang="zh-CN" altLang="en-US" dirty="0" smtClean="0"/>
              <a:t>、</a:t>
            </a:r>
            <a:r>
              <a:rPr lang="zh-CN" altLang="en-US" dirty="0" smtClean="0"/>
              <a:t>四方街、街道店面、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最后奔流到金沙江边的经历。</a:t>
            </a:r>
            <a:r>
              <a:rPr lang="en-US" dirty="0" smtClean="0"/>
              <a:t>“</a:t>
            </a:r>
            <a:r>
              <a:rPr lang="zh-CN" altLang="en-US" dirty="0" smtClean="0"/>
              <a:t>一滴水</a:t>
            </a:r>
            <a:r>
              <a:rPr lang="en-US" dirty="0" smtClean="0"/>
              <a:t>”</a:t>
            </a:r>
            <a:r>
              <a:rPr lang="zh-CN" altLang="en-US" dirty="0" smtClean="0"/>
              <a:t>将所见景色娓娓道来</a:t>
            </a:r>
            <a:r>
              <a:rPr lang="en-US" dirty="0" smtClean="0"/>
              <a:t>,</a:t>
            </a:r>
            <a:r>
              <a:rPr lang="zh-CN" altLang="en-US" dirty="0" smtClean="0"/>
              <a:t>富有浪漫和童趣</a:t>
            </a:r>
            <a:r>
              <a:rPr lang="en-US" dirty="0" smtClean="0"/>
              <a:t>,</a:t>
            </a:r>
            <a:r>
              <a:rPr lang="zh-CN" altLang="en-US" dirty="0" smtClean="0"/>
              <a:t>全文所展示的自然景观、人文景观、风土人情如同风景画、建筑画、民俗画</a:t>
            </a:r>
            <a:r>
              <a:rPr lang="en-US" dirty="0" smtClean="0"/>
              <a:t>,</a:t>
            </a:r>
            <a:r>
              <a:rPr lang="zh-CN" altLang="en-US" dirty="0" smtClean="0"/>
              <a:t>美不胜收。</a:t>
            </a:r>
            <a:endParaRPr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3095604" y="2285992"/>
            <a:ext cx="2000264" cy="57150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zh-CN" altLang="en-US" sz="2400" dirty="0" smtClean="0"/>
              <a:t>一</a:t>
            </a:r>
            <a:r>
              <a:rPr lang="zh-CN" altLang="en-US" sz="2400" dirty="0" smtClean="0"/>
              <a:t>滴水</a:t>
            </a:r>
            <a:endParaRPr lang="zh-CN" altLang="en-US" sz="2400" kern="100" dirty="0">
              <a:cs typeface="Times New Roman"/>
            </a:endParaRPr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3"/>
          <p:cNvSpPr txBox="1">
            <a:spLocks/>
          </p:cNvSpPr>
          <p:nvPr/>
        </p:nvSpPr>
        <p:spPr>
          <a:xfrm>
            <a:off x="3952860" y="3643314"/>
            <a:ext cx="185738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纳西人院子</a:t>
            </a:r>
            <a:endParaRPr lang="zh-CN" altLang="en-US" sz="24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7024694" y="2928934"/>
            <a:ext cx="107157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草甸　</a:t>
            </a:r>
            <a:endParaRPr lang="zh-CN" altLang="en-US" sz="24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3"/>
          <p:cNvSpPr txBox="1">
            <a:spLocks/>
          </p:cNvSpPr>
          <p:nvPr/>
        </p:nvSpPr>
        <p:spPr>
          <a:xfrm>
            <a:off x="9525024" y="2928934"/>
            <a:ext cx="135732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黑龙潭</a:t>
            </a:r>
            <a:endParaRPr lang="zh-CN" altLang="en-US" sz="24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欣赏美景</a:t>
            </a:r>
            <a:r>
              <a:rPr lang="en-US" dirty="0" smtClean="0"/>
              <a:t>,</a:t>
            </a:r>
            <a:r>
              <a:rPr lang="zh-CN" altLang="en-US" dirty="0" smtClean="0"/>
              <a:t>发现美点。</a:t>
            </a:r>
          </a:p>
          <a:p>
            <a:r>
              <a:rPr lang="zh-CN" altLang="en-US" dirty="0" smtClean="0"/>
              <a:t>丽江步步皆景</a:t>
            </a:r>
            <a:r>
              <a:rPr lang="en-US" dirty="0" smtClean="0"/>
              <a:t>,</a:t>
            </a:r>
            <a:r>
              <a:rPr lang="zh-CN" altLang="en-US" dirty="0" smtClean="0"/>
              <a:t>处处是画。阅读课文并归纳</a:t>
            </a:r>
            <a:r>
              <a:rPr lang="en-US" dirty="0" smtClean="0"/>
              <a:t>:</a:t>
            </a:r>
            <a:r>
              <a:rPr lang="zh-CN" altLang="en-US" dirty="0" smtClean="0"/>
              <a:t>你发现了哪些美景</a:t>
            </a:r>
            <a:r>
              <a:rPr lang="en-US" dirty="0" smtClean="0"/>
              <a:t>?</a:t>
            </a:r>
            <a:r>
              <a:rPr lang="zh-CN" altLang="en-US" dirty="0" smtClean="0"/>
              <a:t>它美在哪里</a:t>
            </a:r>
            <a:r>
              <a:rPr lang="en-US" dirty="0" smtClean="0"/>
              <a:t>?</a:t>
            </a:r>
          </a:p>
          <a:p>
            <a:r>
              <a:rPr lang="zh-CN" altLang="en-US" dirty="0" smtClean="0"/>
              <a:t>你可以采用这样的句式作答</a:t>
            </a:r>
            <a:r>
              <a:rPr lang="en-US" dirty="0" smtClean="0"/>
              <a:t>:“</a:t>
            </a:r>
            <a:r>
              <a:rPr lang="zh-CN" altLang="en-US" dirty="0" smtClean="0"/>
              <a:t>丽江真美</a:t>
            </a:r>
            <a:r>
              <a:rPr lang="en-US" dirty="0" smtClean="0"/>
              <a:t>,</a:t>
            </a:r>
            <a:r>
              <a:rPr lang="zh-CN" altLang="en-US" dirty="0" smtClean="0"/>
              <a:t>美在 </a:t>
            </a:r>
            <a:r>
              <a:rPr lang="zh-CN" altLang="en-US" u="sng" dirty="0" smtClean="0"/>
              <a:t>　　　　</a:t>
            </a:r>
            <a:r>
              <a:rPr lang="zh-CN" altLang="en-US" dirty="0" smtClean="0"/>
              <a:t>。</a:t>
            </a:r>
            <a:r>
              <a:rPr lang="en-US" dirty="0" smtClean="0"/>
              <a:t>”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142984"/>
            <a:ext cx="11287204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丽江真美</a:t>
            </a:r>
            <a:r>
              <a:rPr lang="en-US" dirty="0" smtClean="0"/>
              <a:t>,</a:t>
            </a:r>
            <a:r>
              <a:rPr lang="zh-CN" altLang="en-US" dirty="0" smtClean="0"/>
              <a:t>美在多彩。白色的雪花</a:t>
            </a:r>
            <a:r>
              <a:rPr lang="en-US" dirty="0" smtClean="0"/>
              <a:t>,</a:t>
            </a:r>
            <a:r>
              <a:rPr lang="zh-CN" altLang="en-US" dirty="0" smtClean="0"/>
              <a:t>白色的冰川</a:t>
            </a:r>
            <a:r>
              <a:rPr lang="en-US" dirty="0" smtClean="0"/>
              <a:t>,</a:t>
            </a:r>
            <a:r>
              <a:rPr lang="zh-CN" altLang="en-US" dirty="0" smtClean="0"/>
              <a:t>蓝色的天空</a:t>
            </a:r>
            <a:r>
              <a:rPr lang="en-US" dirty="0" smtClean="0"/>
              <a:t>,</a:t>
            </a:r>
            <a:r>
              <a:rPr lang="zh-CN" altLang="en-US" dirty="0" smtClean="0"/>
              <a:t>绿色的松、杉、草甸</a:t>
            </a:r>
            <a:r>
              <a:rPr lang="en-US" dirty="0" smtClean="0"/>
              <a:t>,</a:t>
            </a:r>
            <a:r>
              <a:rPr lang="zh-CN" altLang="en-US" dirty="0" smtClean="0"/>
              <a:t>翠绿的象山、凤凰山、笔架山</a:t>
            </a:r>
            <a:r>
              <a:rPr lang="en-US" dirty="0" smtClean="0"/>
              <a:t>,</a:t>
            </a:r>
            <a:r>
              <a:rPr lang="zh-CN" altLang="en-US" dirty="0" smtClean="0"/>
              <a:t>碧绿的深潭</a:t>
            </a:r>
            <a:r>
              <a:rPr lang="en-US" dirty="0" smtClean="0"/>
              <a:t>,</a:t>
            </a:r>
            <a:r>
              <a:rPr lang="zh-CN" altLang="en-US" dirty="0" smtClean="0"/>
              <a:t>同时还有其他色彩</a:t>
            </a:r>
            <a:r>
              <a:rPr lang="en-US" dirty="0" smtClean="0"/>
              <a:t>,</a:t>
            </a:r>
            <a:r>
              <a:rPr lang="zh-CN" altLang="en-US" dirty="0" smtClean="0"/>
              <a:t>如红色的杜鹃、山茶、角砾岩街道和潭边的亭台楼阁</a:t>
            </a:r>
            <a:r>
              <a:rPr lang="en-US" dirty="0" smtClean="0"/>
              <a:t>,</a:t>
            </a:r>
            <a:r>
              <a:rPr lang="zh-CN" altLang="en-US" dirty="0" smtClean="0"/>
              <a:t>白色的马帮驿道和纳西人院墙</a:t>
            </a:r>
            <a:r>
              <a:rPr lang="en-US" dirty="0" smtClean="0"/>
              <a:t>,</a:t>
            </a:r>
            <a:r>
              <a:rPr lang="zh-CN" altLang="en-US" dirty="0" smtClean="0"/>
              <a:t>青瓦色的四方街</a:t>
            </a:r>
            <a:r>
              <a:rPr lang="en-US" dirty="0" smtClean="0"/>
              <a:t>,</a:t>
            </a:r>
            <a:r>
              <a:rPr lang="zh-CN" altLang="en-US" dirty="0" smtClean="0"/>
              <a:t>黑褐色的大水车</a:t>
            </a:r>
            <a:r>
              <a:rPr lang="en-US" dirty="0" smtClean="0"/>
              <a:t>,</a:t>
            </a:r>
            <a:r>
              <a:rPr lang="zh-CN" altLang="en-US" dirty="0" smtClean="0"/>
              <a:t>黄昏时五彩的灯光</a:t>
            </a:r>
            <a:r>
              <a:rPr lang="en-US" dirty="0" smtClean="0"/>
              <a:t>,</a:t>
            </a:r>
            <a:r>
              <a:rPr lang="zh-CN" altLang="en-US" dirty="0" smtClean="0"/>
              <a:t>以绿色为底色</a:t>
            </a:r>
            <a:r>
              <a:rPr lang="en-US" dirty="0" smtClean="0"/>
              <a:t>,</a:t>
            </a:r>
            <a:r>
              <a:rPr lang="zh-CN" altLang="en-US" dirty="0" smtClean="0"/>
              <a:t>点染着红色、白色、黑褐色、青瓦色</a:t>
            </a:r>
            <a:r>
              <a:rPr lang="en-US" dirty="0" smtClean="0"/>
              <a:t>,</a:t>
            </a:r>
            <a:r>
              <a:rPr lang="zh-CN" altLang="en-US" dirty="0" smtClean="0"/>
              <a:t>让画面充满色彩美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142984"/>
            <a:ext cx="11287204" cy="4214842"/>
          </a:xfrm>
        </p:spPr>
        <p:txBody>
          <a:bodyPr/>
          <a:lstStyle/>
          <a:p>
            <a:r>
              <a:rPr lang="zh-CN" altLang="en-US" dirty="0" smtClean="0"/>
              <a:t>丽</a:t>
            </a:r>
            <a:r>
              <a:rPr lang="zh-CN" altLang="en-US" dirty="0" smtClean="0"/>
              <a:t>江真美</a:t>
            </a:r>
            <a:r>
              <a:rPr lang="en-US" dirty="0" smtClean="0"/>
              <a:t>,</a:t>
            </a:r>
            <a:r>
              <a:rPr lang="zh-CN" altLang="en-US" dirty="0" smtClean="0"/>
              <a:t>美在构图。纵观全文之丽江古城画</a:t>
            </a:r>
            <a:r>
              <a:rPr lang="en-US" dirty="0" smtClean="0"/>
              <a:t>,</a:t>
            </a:r>
            <a:r>
              <a:rPr lang="zh-CN" altLang="en-US" dirty="0" smtClean="0"/>
              <a:t>构图有三角形、圆形、曲线。远景的玉龙雪山是三角形</a:t>
            </a:r>
            <a:r>
              <a:rPr lang="en-US" dirty="0" smtClean="0"/>
              <a:t>,</a:t>
            </a:r>
            <a:r>
              <a:rPr lang="zh-CN" altLang="en-US" dirty="0" smtClean="0"/>
              <a:t>让人产生一种稳定之感。中景的丽江古城是</a:t>
            </a:r>
            <a:r>
              <a:rPr lang="en-US" dirty="0" smtClean="0"/>
              <a:t>“</a:t>
            </a:r>
            <a:r>
              <a:rPr lang="zh-CN" altLang="en-US" dirty="0" smtClean="0"/>
              <a:t>硕大的银盘</a:t>
            </a:r>
            <a:r>
              <a:rPr lang="en-US" dirty="0" smtClean="0"/>
              <a:t>”,</a:t>
            </a:r>
            <a:r>
              <a:rPr lang="zh-CN" altLang="en-US" dirty="0" smtClean="0"/>
              <a:t>是圆形</a:t>
            </a:r>
            <a:r>
              <a:rPr lang="en-US" dirty="0" smtClean="0"/>
              <a:t>,</a:t>
            </a:r>
            <a:r>
              <a:rPr lang="zh-CN" altLang="en-US" dirty="0" smtClean="0"/>
              <a:t>使画面具有强烈的向心力和整体感。中景里的</a:t>
            </a:r>
            <a:r>
              <a:rPr lang="en-US" dirty="0" smtClean="0"/>
              <a:t>“</a:t>
            </a:r>
            <a:r>
              <a:rPr lang="zh-CN" altLang="en-US" dirty="0" smtClean="0"/>
              <a:t>潭水映照雪山</a:t>
            </a:r>
            <a:r>
              <a:rPr lang="en-US" dirty="0" smtClean="0"/>
              <a:t>”</a:t>
            </a:r>
            <a:r>
              <a:rPr lang="zh-CN" altLang="en-US" dirty="0" smtClean="0"/>
              <a:t>构成的倒立三角形</a:t>
            </a:r>
            <a:r>
              <a:rPr lang="en-US" dirty="0" smtClean="0"/>
              <a:t>,</a:t>
            </a:r>
            <a:r>
              <a:rPr lang="zh-CN" altLang="en-US" dirty="0" smtClean="0"/>
              <a:t>又与远景的玉龙雪山的三角形遥相呼应</a:t>
            </a:r>
            <a:r>
              <a:rPr lang="en-US" dirty="0" smtClean="0"/>
              <a:t>,</a:t>
            </a:r>
            <a:r>
              <a:rPr lang="zh-CN" altLang="en-US" dirty="0" smtClean="0"/>
              <a:t>呈现出了既稳重又活跃的画面效果。玉河是曲线</a:t>
            </a:r>
            <a:r>
              <a:rPr lang="en-US" dirty="0" smtClean="0"/>
              <a:t>,</a:t>
            </a:r>
            <a:r>
              <a:rPr lang="zh-CN" altLang="en-US" dirty="0" smtClean="0"/>
              <a:t>它穿越树林、村庄、丽江坝、四方街、小桥、庭院、田野、丽江街道</a:t>
            </a:r>
            <a:r>
              <a:rPr lang="en-US" dirty="0" smtClean="0"/>
              <a:t>,</a:t>
            </a:r>
            <a:r>
              <a:rPr lang="zh-CN" altLang="en-US" dirty="0" smtClean="0"/>
              <a:t>顺水流而设</a:t>
            </a:r>
            <a:r>
              <a:rPr lang="en-US" dirty="0" smtClean="0"/>
              <a:t>,</a:t>
            </a:r>
            <a:r>
              <a:rPr lang="zh-CN" altLang="en-US" dirty="0" smtClean="0"/>
              <a:t>给人一种动态美的感觉。三角形、圆形、曲线的构图</a:t>
            </a:r>
            <a:r>
              <a:rPr lang="en-US" dirty="0" smtClean="0"/>
              <a:t>,</a:t>
            </a:r>
            <a:r>
              <a:rPr lang="zh-CN" altLang="en-US" dirty="0" smtClean="0"/>
              <a:t>让丽江古城画内容丰富</a:t>
            </a:r>
            <a:r>
              <a:rPr lang="en-US" dirty="0" smtClean="0"/>
              <a:t>,</a:t>
            </a:r>
            <a:r>
              <a:rPr lang="zh-CN" altLang="en-US" dirty="0" smtClean="0"/>
              <a:t>主次分明</a:t>
            </a:r>
            <a:r>
              <a:rPr lang="en-US" dirty="0" smtClean="0"/>
              <a:t>,</a:t>
            </a:r>
            <a:r>
              <a:rPr lang="zh-CN" altLang="en-US" dirty="0" smtClean="0"/>
              <a:t>主题突出</a:t>
            </a:r>
            <a:r>
              <a:rPr lang="en-US" dirty="0" smtClean="0"/>
              <a:t>,</a:t>
            </a:r>
            <a:r>
              <a:rPr lang="zh-CN" altLang="en-US" dirty="0" smtClean="0"/>
              <a:t>赏心悦目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142984"/>
            <a:ext cx="11287204" cy="4214842"/>
          </a:xfrm>
        </p:spPr>
        <p:txBody>
          <a:bodyPr/>
          <a:lstStyle/>
          <a:p>
            <a:r>
              <a:rPr lang="zh-CN" altLang="en-US" dirty="0" smtClean="0"/>
              <a:t>丽</a:t>
            </a:r>
            <a:r>
              <a:rPr lang="zh-CN" altLang="en-US" dirty="0" smtClean="0"/>
              <a:t>江真美</a:t>
            </a:r>
            <a:r>
              <a:rPr lang="en-US" dirty="0" smtClean="0"/>
              <a:t>,</a:t>
            </a:r>
            <a:r>
              <a:rPr lang="zh-CN" altLang="en-US" dirty="0" smtClean="0"/>
              <a:t>美在建筑。城里的街道、宫殿、水车、小桥</a:t>
            </a:r>
            <a:r>
              <a:rPr lang="en-US" dirty="0" smtClean="0"/>
              <a:t>,</a:t>
            </a:r>
            <a:r>
              <a:rPr lang="zh-CN" altLang="en-US" dirty="0" smtClean="0"/>
              <a:t>都具有鲜明的地域特色。四方街</a:t>
            </a:r>
            <a:r>
              <a:rPr lang="en-US" dirty="0" smtClean="0"/>
              <a:t>,</a:t>
            </a:r>
            <a:r>
              <a:rPr lang="zh-CN" altLang="en-US" dirty="0" smtClean="0"/>
              <a:t>交通四通八达</a:t>
            </a:r>
            <a:r>
              <a:rPr lang="en-US" dirty="0" smtClean="0"/>
              <a:t>,</a:t>
            </a:r>
            <a:r>
              <a:rPr lang="zh-CN" altLang="en-US" dirty="0" smtClean="0"/>
              <a:t>周围小巷通幽</a:t>
            </a:r>
            <a:r>
              <a:rPr lang="en-US" dirty="0" smtClean="0"/>
              <a:t>,</a:t>
            </a:r>
            <a:r>
              <a:rPr lang="zh-CN" altLang="en-US" dirty="0" smtClean="0"/>
              <a:t>街道形状像印玺</a:t>
            </a:r>
            <a:r>
              <a:rPr lang="en-US" dirty="0" smtClean="0"/>
              <a:t>,</a:t>
            </a:r>
            <a:r>
              <a:rPr lang="zh-CN" altLang="en-US" dirty="0" smtClean="0"/>
              <a:t>具有独特艺术美和地域特色。街道</a:t>
            </a:r>
            <a:r>
              <a:rPr lang="en-US" dirty="0" smtClean="0"/>
              <a:t>:</a:t>
            </a:r>
            <a:r>
              <a:rPr lang="zh-CN" altLang="en-US" dirty="0" smtClean="0"/>
              <a:t>依山势而建</a:t>
            </a:r>
            <a:r>
              <a:rPr lang="en-US" dirty="0" smtClean="0"/>
              <a:t>,</a:t>
            </a:r>
            <a:r>
              <a:rPr lang="zh-CN" altLang="en-US" dirty="0" smtClean="0"/>
              <a:t>顺水流而设</a:t>
            </a:r>
            <a:r>
              <a:rPr lang="en-US" dirty="0" smtClean="0"/>
              <a:t>,</a:t>
            </a:r>
            <a:r>
              <a:rPr lang="zh-CN" altLang="en-US" dirty="0" smtClean="0"/>
              <a:t>开闸放水</a:t>
            </a:r>
            <a:r>
              <a:rPr lang="en-US" dirty="0" smtClean="0"/>
              <a:t>,</a:t>
            </a:r>
            <a:r>
              <a:rPr lang="zh-CN" altLang="en-US" dirty="0" smtClean="0"/>
              <a:t>以水洗净街道</a:t>
            </a:r>
            <a:r>
              <a:rPr lang="en-US" dirty="0" smtClean="0"/>
              <a:t>,</a:t>
            </a:r>
            <a:r>
              <a:rPr lang="zh-CN" altLang="en-US" dirty="0" smtClean="0"/>
              <a:t>地域特色明显。 水车</a:t>
            </a:r>
            <a:r>
              <a:rPr lang="en-US" dirty="0" smtClean="0"/>
              <a:t>:“</a:t>
            </a:r>
            <a:r>
              <a:rPr lang="zh-CN" altLang="en-US" dirty="0" smtClean="0"/>
              <a:t>一架大水车来把我们扬到高处</a:t>
            </a:r>
            <a:r>
              <a:rPr lang="en-US" dirty="0" smtClean="0"/>
              <a:t>,</a:t>
            </a:r>
            <a:r>
              <a:rPr lang="zh-CN" altLang="en-US" dirty="0" smtClean="0"/>
              <a:t>游览古城的人要把这水车和清凉的水作一个美丽的背景摄影留念</a:t>
            </a:r>
            <a:r>
              <a:rPr lang="en-US" dirty="0" smtClean="0"/>
              <a:t>”,“</a:t>
            </a:r>
            <a:r>
              <a:rPr lang="zh-CN" altLang="en-US" dirty="0" smtClean="0"/>
              <a:t>水车转轮缓缓升高</a:t>
            </a:r>
            <a:r>
              <a:rPr lang="en-US" dirty="0" smtClean="0"/>
              <a:t>”</a:t>
            </a:r>
            <a:r>
              <a:rPr lang="zh-CN" altLang="en-US" dirty="0" smtClean="0"/>
              <a:t>。地域特色突出</a:t>
            </a:r>
            <a:r>
              <a:rPr lang="en-US" dirty="0" smtClean="0"/>
              <a:t>,</a:t>
            </a:r>
            <a:r>
              <a:rPr lang="zh-CN" altLang="en-US" dirty="0" smtClean="0"/>
              <a:t>游客们才会以此为背景摄影留念。 小桥</a:t>
            </a:r>
            <a:r>
              <a:rPr lang="en-US" dirty="0" smtClean="0"/>
              <a:t>:</a:t>
            </a:r>
            <a:r>
              <a:rPr lang="zh-CN" altLang="en-US" dirty="0" smtClean="0"/>
              <a:t>历史悠久</a:t>
            </a:r>
            <a:r>
              <a:rPr lang="en-US" dirty="0" smtClean="0"/>
              <a:t>,</a:t>
            </a:r>
            <a:r>
              <a:rPr lang="zh-CN" altLang="en-US" dirty="0" smtClean="0"/>
              <a:t>数量大</a:t>
            </a:r>
            <a:r>
              <a:rPr lang="en-US" dirty="0" smtClean="0"/>
              <a:t>,</a:t>
            </a:r>
            <a:r>
              <a:rPr lang="zh-CN" altLang="en-US" dirty="0" smtClean="0"/>
              <a:t>形式多。有的桥建于明清时期</a:t>
            </a:r>
            <a:r>
              <a:rPr lang="en-US" dirty="0" smtClean="0"/>
              <a:t>,</a:t>
            </a:r>
            <a:r>
              <a:rPr lang="zh-CN" altLang="en-US" dirty="0" smtClean="0"/>
              <a:t>形式有廊桥</a:t>
            </a:r>
            <a:r>
              <a:rPr lang="en-US" dirty="0" smtClean="0"/>
              <a:t>(</a:t>
            </a:r>
            <a:r>
              <a:rPr lang="zh-CN" altLang="en-US" dirty="0" smtClean="0"/>
              <a:t>风雨桥</a:t>
            </a:r>
            <a:r>
              <a:rPr lang="en-US" dirty="0" smtClean="0"/>
              <a:t>)</a:t>
            </a:r>
            <a:r>
              <a:rPr lang="zh-CN" altLang="en-US" dirty="0" smtClean="0"/>
              <a:t>、石拱桥、石板桥、木板桥等</a:t>
            </a:r>
            <a:r>
              <a:rPr lang="en-US" dirty="0" smtClean="0"/>
              <a:t>,</a:t>
            </a:r>
            <a:r>
              <a:rPr lang="zh-CN" altLang="en-US" dirty="0" smtClean="0"/>
              <a:t>富有地域特色。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身临其境</a:t>
            </a:r>
            <a:r>
              <a:rPr lang="en-US" dirty="0" smtClean="0"/>
              <a:t>,</a:t>
            </a:r>
            <a:r>
              <a:rPr lang="zh-CN" altLang="en-US" dirty="0" smtClean="0"/>
              <a:t>巧做导游。</a:t>
            </a:r>
          </a:p>
          <a:p>
            <a:r>
              <a:rPr lang="zh-CN" altLang="en-US" dirty="0" smtClean="0"/>
              <a:t>如果你是一名导游</a:t>
            </a:r>
            <a:r>
              <a:rPr lang="en-US" dirty="0" smtClean="0"/>
              <a:t>,</a:t>
            </a:r>
            <a:r>
              <a:rPr lang="zh-CN" altLang="en-US" dirty="0" smtClean="0"/>
              <a:t>打算如何引领外地游客游览丽江并介绍其独特的美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zh-CN" altLang="en-US" dirty="0" smtClean="0"/>
              <a:t>此题就是导游词的写作训练</a:t>
            </a:r>
            <a:r>
              <a:rPr lang="en-US" dirty="0" smtClean="0"/>
              <a:t>,</a:t>
            </a:r>
            <a:r>
              <a:rPr lang="zh-CN" altLang="en-US" dirty="0" smtClean="0"/>
              <a:t>要抓住景物特点</a:t>
            </a:r>
            <a:r>
              <a:rPr lang="en-US" dirty="0" smtClean="0"/>
              <a:t>,</a:t>
            </a:r>
            <a:r>
              <a:rPr lang="zh-CN" altLang="en-US" dirty="0" smtClean="0"/>
              <a:t>条理清楚地介绍。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r>
              <a:rPr lang="zh-CN" altLang="en-US" dirty="0" smtClean="0"/>
              <a:t>大家好</a:t>
            </a:r>
            <a:r>
              <a:rPr lang="en-US" dirty="0" smtClean="0"/>
              <a:t>,</a:t>
            </a:r>
            <a:r>
              <a:rPr lang="zh-CN" altLang="en-US" dirty="0" smtClean="0"/>
              <a:t>欢迎来到丽江</a:t>
            </a:r>
            <a:r>
              <a:rPr lang="en-US" dirty="0" smtClean="0"/>
              <a:t>,</a:t>
            </a:r>
            <a:r>
              <a:rPr lang="zh-CN" altLang="en-US" dirty="0" smtClean="0"/>
              <a:t>现在</a:t>
            </a:r>
            <a:r>
              <a:rPr lang="en-US" dirty="0" smtClean="0"/>
              <a:t>,</a:t>
            </a:r>
            <a:r>
              <a:rPr lang="zh-CN" altLang="en-US" dirty="0" smtClean="0"/>
              <a:t>我将带大家游览丽江最著名的景点</a:t>
            </a:r>
            <a:r>
              <a:rPr lang="en-US" dirty="0" smtClean="0"/>
              <a:t>——</a:t>
            </a:r>
            <a:r>
              <a:rPr lang="zh-CN" altLang="en-US" dirty="0" smtClean="0"/>
              <a:t>丽江古城</a:t>
            </a:r>
            <a:r>
              <a:rPr lang="en-US" dirty="0" smtClean="0"/>
              <a:t>,</a:t>
            </a:r>
            <a:r>
              <a:rPr lang="zh-CN" altLang="en-US" dirty="0" smtClean="0"/>
              <a:t>请跟我来。</a:t>
            </a:r>
          </a:p>
          <a:p>
            <a:r>
              <a:rPr lang="en-US" dirty="0" smtClean="0"/>
              <a:t>  </a:t>
            </a:r>
            <a:r>
              <a:rPr lang="zh-CN" altLang="en-US" dirty="0" smtClean="0"/>
              <a:t>朋友们</a:t>
            </a:r>
            <a:r>
              <a:rPr lang="en-US" dirty="0" smtClean="0"/>
              <a:t>!</a:t>
            </a:r>
            <a:r>
              <a:rPr lang="zh-CN" altLang="en-US" dirty="0" smtClean="0"/>
              <a:t>此刻我们正在漫步古城。大家看</a:t>
            </a:r>
            <a:r>
              <a:rPr lang="en-US" dirty="0" smtClean="0"/>
              <a:t>,</a:t>
            </a:r>
            <a:r>
              <a:rPr lang="zh-CN" altLang="en-US" dirty="0" smtClean="0"/>
              <a:t>在我们的周围是鳞次栉比的纳西风格的民居。清清的溪流穿过街道</a:t>
            </a:r>
            <a:r>
              <a:rPr lang="en-US" dirty="0" smtClean="0"/>
              <a:t>,</a:t>
            </a:r>
            <a:r>
              <a:rPr lang="zh-CN" altLang="en-US" dirty="0" smtClean="0"/>
              <a:t>一座座小桥如彩虹横跨小溪</a:t>
            </a:r>
            <a:r>
              <a:rPr lang="en-US" dirty="0" smtClean="0"/>
              <a:t>,</a:t>
            </a:r>
            <a:r>
              <a:rPr lang="zh-CN" altLang="en-US" dirty="0" smtClean="0"/>
              <a:t>一排排垂柳在清风中摇曳</a:t>
            </a:r>
            <a:r>
              <a:rPr lang="en-US" dirty="0" smtClean="0"/>
              <a:t>,</a:t>
            </a:r>
            <a:r>
              <a:rPr lang="zh-CN" altLang="en-US" dirty="0" smtClean="0"/>
              <a:t>虽是云贵高原小镇</a:t>
            </a:r>
            <a:r>
              <a:rPr lang="en-US" dirty="0" smtClean="0"/>
              <a:t>,</a:t>
            </a:r>
            <a:r>
              <a:rPr lang="zh-CN" altLang="en-US" dirty="0" smtClean="0"/>
              <a:t>却颇有江南水乡的特色。还有更多好看的呢</a:t>
            </a:r>
            <a:r>
              <a:rPr lang="en-US" dirty="0" smtClean="0"/>
              <a:t>!</a:t>
            </a:r>
            <a:r>
              <a:rPr lang="zh-CN" altLang="en-US" dirty="0" smtClean="0"/>
              <a:t>大家跟我往前走</a:t>
            </a:r>
            <a:r>
              <a:rPr lang="en-US" dirty="0" smtClean="0"/>
              <a:t>!</a:t>
            </a:r>
            <a:r>
              <a:rPr lang="zh-CN" altLang="en-US" dirty="0" smtClean="0"/>
              <a:t>再看街道两旁</a:t>
            </a:r>
            <a:r>
              <a:rPr lang="en-US" dirty="0" smtClean="0"/>
              <a:t>,</a:t>
            </a:r>
            <a:r>
              <a:rPr lang="zh-CN" altLang="en-US" dirty="0" smtClean="0"/>
              <a:t>店铺林立</a:t>
            </a:r>
            <a:r>
              <a:rPr lang="en-US" dirty="0" smtClean="0"/>
              <a:t>,</a:t>
            </a:r>
            <a:r>
              <a:rPr lang="zh-CN" altLang="en-US" dirty="0" smtClean="0"/>
              <a:t>各式各样的商品应有尽有</a:t>
            </a:r>
            <a:r>
              <a:rPr lang="en-US" dirty="0" smtClean="0"/>
              <a:t>,</a:t>
            </a:r>
            <a:r>
              <a:rPr lang="zh-CN" altLang="en-US" dirty="0" smtClean="0"/>
              <a:t>尤其是那各式的光亮铜器</a:t>
            </a:r>
            <a:r>
              <a:rPr lang="en-US" dirty="0" smtClean="0"/>
              <a:t>,</a:t>
            </a:r>
            <a:r>
              <a:rPr lang="zh-CN" altLang="en-US" dirty="0" smtClean="0"/>
              <a:t>一向都是为广大游客所称道的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zh-CN" altLang="en-US" dirty="0" smtClean="0"/>
              <a:t>朋友们</a:t>
            </a:r>
            <a:r>
              <a:rPr lang="en-US" dirty="0" smtClean="0"/>
              <a:t>!</a:t>
            </a:r>
            <a:r>
              <a:rPr lang="zh-CN" altLang="en-US" dirty="0" smtClean="0"/>
              <a:t>丽江古城自古就是重要的政治和经济中心</a:t>
            </a:r>
            <a:r>
              <a:rPr lang="en-US" dirty="0" smtClean="0"/>
              <a:t>,</a:t>
            </a:r>
            <a:r>
              <a:rPr lang="zh-CN" altLang="en-US" dirty="0" smtClean="0"/>
              <a:t>四方街、丽江木府是丽江历史的见证。</a:t>
            </a:r>
          </a:p>
          <a:p>
            <a:r>
              <a:rPr lang="en-US" dirty="0" smtClean="0"/>
              <a:t>  </a:t>
            </a:r>
            <a:r>
              <a:rPr lang="zh-CN" altLang="en-US" dirty="0" smtClean="0"/>
              <a:t>各位游客朋友</a:t>
            </a:r>
            <a:r>
              <a:rPr lang="en-US" dirty="0" smtClean="0"/>
              <a:t>,</a:t>
            </a:r>
            <a:r>
              <a:rPr lang="zh-CN" altLang="en-US" dirty="0" smtClean="0"/>
              <a:t>今天的丽江古城一日游就快要结束了</a:t>
            </a:r>
            <a:r>
              <a:rPr lang="en-US" dirty="0" smtClean="0"/>
              <a:t>,</a:t>
            </a:r>
            <a:r>
              <a:rPr lang="zh-CN" altLang="en-US" dirty="0" smtClean="0"/>
              <a:t>下次有机会我再带你们来领略丽江古城的风光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四、</a:t>
            </a:r>
            <a:r>
              <a:rPr lang="zh-CN" altLang="en-US" dirty="0" smtClean="0"/>
              <a:t>活动</a:t>
            </a:r>
            <a:r>
              <a:rPr lang="en-US" dirty="0" smtClean="0"/>
              <a:t>:</a:t>
            </a:r>
            <a:r>
              <a:rPr lang="zh-CN" altLang="en-US" dirty="0" smtClean="0"/>
              <a:t>美读文本</a:t>
            </a:r>
            <a:r>
              <a:rPr lang="en-US" dirty="0" smtClean="0"/>
              <a:t>,</a:t>
            </a:r>
            <a:r>
              <a:rPr lang="zh-CN" altLang="en-US" dirty="0" smtClean="0"/>
              <a:t>积累素材。</a:t>
            </a:r>
          </a:p>
          <a:p>
            <a:r>
              <a:rPr lang="zh-CN" altLang="en-US" dirty="0" smtClean="0"/>
              <a:t>美</a:t>
            </a:r>
            <a:r>
              <a:rPr lang="zh-CN" altLang="en-US" dirty="0" smtClean="0"/>
              <a:t>的画面需要美的语言进行描绘。搜索并积累</a:t>
            </a:r>
            <a:r>
              <a:rPr lang="en-US" dirty="0" smtClean="0"/>
              <a:t>:</a:t>
            </a:r>
            <a:r>
              <a:rPr lang="zh-CN" altLang="en-US" dirty="0" smtClean="0"/>
              <a:t>你发现哪些美的词语、句子</a:t>
            </a:r>
            <a:r>
              <a:rPr lang="en-US" dirty="0" smtClean="0"/>
              <a:t>?</a:t>
            </a:r>
            <a:r>
              <a:rPr lang="zh-CN" altLang="en-US" dirty="0" smtClean="0"/>
              <a:t>请找出来做成分类积累卡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144328" cy="4214842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美的动词</a:t>
            </a:r>
            <a:r>
              <a:rPr lang="en-US" dirty="0" smtClean="0"/>
              <a:t>:</a:t>
            </a:r>
            <a:r>
              <a:rPr lang="zh-CN" altLang="en-US" dirty="0" smtClean="0"/>
              <a:t>漫溢、流淌、喧腾、催动、辉映、跌落、徘徊、矗立。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美的形容词</a:t>
            </a:r>
            <a:r>
              <a:rPr lang="en-US" dirty="0" smtClean="0"/>
              <a:t>:</a:t>
            </a:r>
            <a:r>
              <a:rPr lang="zh-CN" altLang="en-US" dirty="0" smtClean="0"/>
              <a:t>苍劲、蜿蜒、挺拔、轻盈。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美的成语</a:t>
            </a:r>
            <a:r>
              <a:rPr lang="en-US" dirty="0" smtClean="0"/>
              <a:t>:</a:t>
            </a:r>
            <a:r>
              <a:rPr lang="zh-CN" altLang="en-US" dirty="0" smtClean="0"/>
              <a:t>亭台楼阁、目眩神迷、五彩斑斓、名扬世界。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美的句子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①</a:t>
            </a:r>
            <a:r>
              <a:rPr lang="zh-CN" altLang="en-US" dirty="0" smtClean="0"/>
              <a:t>一些薄云掠过月亮时</a:t>
            </a:r>
            <a:r>
              <a:rPr lang="en-US" dirty="0" smtClean="0"/>
              <a:t>,</a:t>
            </a:r>
            <a:r>
              <a:rPr lang="zh-CN" altLang="en-US" dirty="0" smtClean="0"/>
              <a:t>就像丽江古城中</a:t>
            </a:r>
            <a:r>
              <a:rPr lang="en-US" dirty="0" smtClean="0"/>
              <a:t>,</a:t>
            </a:r>
            <a:r>
              <a:rPr lang="zh-CN" altLang="en-US" dirty="0" smtClean="0"/>
              <a:t>一个银匠</a:t>
            </a:r>
            <a:r>
              <a:rPr lang="en-US" dirty="0" smtClean="0"/>
              <a:t>,</a:t>
            </a:r>
            <a:r>
              <a:rPr lang="zh-CN" altLang="en-US" dirty="0" smtClean="0"/>
              <a:t>正在擦拭一只硕大的银盘。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②</a:t>
            </a:r>
            <a:r>
              <a:rPr lang="zh-CN" altLang="en-US" dirty="0" smtClean="0"/>
              <a:t>所有的水</a:t>
            </a:r>
            <a:r>
              <a:rPr lang="en-US" dirty="0" smtClean="0"/>
              <a:t>,</a:t>
            </a:r>
            <a:r>
              <a:rPr lang="zh-CN" altLang="en-US" dirty="0" smtClean="0"/>
              <a:t>都在稍作徘徊时</a:t>
            </a:r>
            <a:r>
              <a:rPr lang="en-US" dirty="0" smtClean="0"/>
              <a:t>,</a:t>
            </a:r>
            <a:r>
              <a:rPr lang="zh-CN" altLang="en-US" dirty="0" smtClean="0"/>
              <a:t>被急匆匆的后来者推着前行。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③</a:t>
            </a:r>
            <a:r>
              <a:rPr lang="zh-CN" altLang="en-US" dirty="0" smtClean="0"/>
              <a:t>我乘水车转轮缓缓升高</a:t>
            </a:r>
            <a:r>
              <a:rPr lang="en-US" dirty="0" smtClean="0"/>
              <a:t>,</a:t>
            </a:r>
            <a:r>
              <a:rPr lang="zh-CN" altLang="en-US" dirty="0" smtClean="0"/>
              <a:t>看到了古城</a:t>
            </a:r>
            <a:r>
              <a:rPr lang="en-US" dirty="0" smtClean="0"/>
              <a:t>,</a:t>
            </a:r>
            <a:r>
              <a:rPr lang="zh-CN" altLang="en-US" dirty="0" smtClean="0"/>
              <a:t>看到了狮子山上苍劲的老柏树</a:t>
            </a:r>
            <a:r>
              <a:rPr lang="en-US" dirty="0" smtClean="0"/>
              <a:t>,</a:t>
            </a:r>
            <a:r>
              <a:rPr lang="zh-CN" altLang="en-US" dirty="0" smtClean="0"/>
              <a:t>看到了依山而起的重重房屋</a:t>
            </a:r>
            <a:r>
              <a:rPr lang="en-US" dirty="0" smtClean="0"/>
              <a:t>,</a:t>
            </a:r>
            <a:r>
              <a:rPr lang="zh-CN" altLang="en-US" dirty="0" smtClean="0"/>
              <a:t>看见了顺水而去的蜿蜒老街。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④</a:t>
            </a:r>
            <a:r>
              <a:rPr lang="zh-CN" altLang="en-US" dirty="0" smtClean="0"/>
              <a:t>曲折的水道</a:t>
            </a:r>
            <a:r>
              <a:rPr lang="en-US" dirty="0" smtClean="0"/>
              <a:t>,</a:t>
            </a:r>
            <a:r>
              <a:rPr lang="zh-CN" altLang="en-US" dirty="0" smtClean="0"/>
              <a:t>安静的深潭。在充满寂静和岩石的味道的地下</a:t>
            </a:r>
            <a:r>
              <a:rPr lang="en-US" dirty="0" smtClean="0"/>
              <a:t>,</a:t>
            </a:r>
            <a:r>
              <a:rPr lang="zh-CN" altLang="en-US" dirty="0" smtClean="0"/>
              <a:t>我又睡去了。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感受丽江的自然风光和文化艺术。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体会作者清新自然、充满诗意的语言风格。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学习游记中移步换景的写作手法。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4572008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体会作者清新自然的语言风格。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有人说本文是一幅丰富而融合的民俗画</a:t>
            </a:r>
            <a:r>
              <a:rPr lang="en-US" dirty="0" smtClean="0"/>
              <a:t>,</a:t>
            </a:r>
            <a:r>
              <a:rPr lang="zh-CN" altLang="en-US" dirty="0" smtClean="0"/>
              <a:t>你能从文中找到依据吗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4214842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一滴水经过丽江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一文所写的民众活动</a:t>
            </a:r>
            <a:r>
              <a:rPr lang="en-US" dirty="0" smtClean="0"/>
              <a:t>,</a:t>
            </a:r>
            <a:r>
              <a:rPr lang="zh-CN" altLang="en-US" dirty="0" smtClean="0"/>
              <a:t>前文少后文多</a:t>
            </a:r>
            <a:r>
              <a:rPr lang="en-US" dirty="0" smtClean="0"/>
              <a:t>,</a:t>
            </a:r>
            <a:r>
              <a:rPr lang="zh-CN" altLang="en-US" dirty="0" smtClean="0"/>
              <a:t>赶路、建设、放牧、经商、拉琴、浇花、闲聊、畅游、集聚、唱歌</a:t>
            </a:r>
            <a:r>
              <a:rPr lang="en-US" dirty="0" smtClean="0"/>
              <a:t>,</a:t>
            </a:r>
            <a:r>
              <a:rPr lang="zh-CN" altLang="en-US" dirty="0" smtClean="0"/>
              <a:t>构成了一幅丽江民俗画。 马帮在驿道上来往</a:t>
            </a:r>
            <a:r>
              <a:rPr lang="en-US" dirty="0" smtClean="0"/>
              <a:t>,</a:t>
            </a:r>
            <a:r>
              <a:rPr lang="zh-CN" altLang="en-US" dirty="0" smtClean="0"/>
              <a:t>木匠石匠在小山前建城</a:t>
            </a:r>
            <a:r>
              <a:rPr lang="en-US" dirty="0" smtClean="0"/>
              <a:t>,</a:t>
            </a:r>
            <a:r>
              <a:rPr lang="zh-CN" altLang="en-US" dirty="0" smtClean="0"/>
              <a:t>牧童在草甸上放牧</a:t>
            </a:r>
            <a:r>
              <a:rPr lang="en-US" dirty="0" smtClean="0"/>
              <a:t>,</a:t>
            </a:r>
            <a:r>
              <a:rPr lang="zh-CN" altLang="en-US" dirty="0" smtClean="0"/>
              <a:t>劳作民俗图</a:t>
            </a:r>
            <a:r>
              <a:rPr lang="en-US" dirty="0" smtClean="0"/>
              <a:t>——</a:t>
            </a:r>
            <a:r>
              <a:rPr lang="zh-CN" altLang="en-US" dirty="0" smtClean="0"/>
              <a:t>勤劳、吃苦。 在街道上</a:t>
            </a:r>
            <a:r>
              <a:rPr lang="en-US" dirty="0" smtClean="0"/>
              <a:t>,</a:t>
            </a:r>
            <a:r>
              <a:rPr lang="zh-CN" altLang="en-US" dirty="0" smtClean="0"/>
              <a:t>银匠敲打着银器</a:t>
            </a:r>
            <a:r>
              <a:rPr lang="en-US" dirty="0" smtClean="0"/>
              <a:t>,</a:t>
            </a:r>
            <a:r>
              <a:rPr lang="zh-CN" altLang="en-US" dirty="0" smtClean="0"/>
              <a:t>玉器店的老板挂出翡翠</a:t>
            </a:r>
            <a:r>
              <a:rPr lang="en-US" dirty="0" smtClean="0"/>
              <a:t>,</a:t>
            </a:r>
            <a:r>
              <a:rPr lang="zh-CN" altLang="en-US" dirty="0" smtClean="0"/>
              <a:t>字画店的老板售卖字画</a:t>
            </a:r>
            <a:r>
              <a:rPr lang="en-US" dirty="0" smtClean="0"/>
              <a:t>,</a:t>
            </a:r>
            <a:r>
              <a:rPr lang="zh-CN" altLang="en-US" dirty="0" smtClean="0"/>
              <a:t>老者们演奏古代的音乐</a:t>
            </a:r>
            <a:r>
              <a:rPr lang="en-US" dirty="0" smtClean="0"/>
              <a:t>,</a:t>
            </a:r>
            <a:r>
              <a:rPr lang="zh-CN" altLang="en-US" dirty="0" smtClean="0"/>
              <a:t>银器、翡翠、东巴象形文、纳西古乐</a:t>
            </a:r>
            <a:r>
              <a:rPr lang="en-US" dirty="0" smtClean="0"/>
              <a:t>,</a:t>
            </a:r>
            <a:r>
              <a:rPr lang="zh-CN" altLang="en-US" dirty="0" smtClean="0"/>
              <a:t>极富有纳西族的民族特色</a:t>
            </a:r>
            <a:r>
              <a:rPr lang="en-US" dirty="0" smtClean="0"/>
              <a:t>,</a:t>
            </a:r>
            <a:r>
              <a:rPr lang="zh-CN" altLang="en-US" dirty="0" smtClean="0"/>
              <a:t>这又构成一幅市井民俗图</a:t>
            </a:r>
            <a:r>
              <a:rPr lang="en-US" dirty="0" smtClean="0"/>
              <a:t>——</a:t>
            </a:r>
            <a:r>
              <a:rPr lang="zh-CN" altLang="en-US" dirty="0" smtClean="0"/>
              <a:t>热闹、勤奋。 浇花人在院子里给兰花浇水</a:t>
            </a:r>
            <a:r>
              <a:rPr lang="en-US" dirty="0" smtClean="0"/>
              <a:t>,</a:t>
            </a:r>
            <a:r>
              <a:rPr lang="zh-CN" altLang="en-US" dirty="0" smtClean="0"/>
              <a:t>浇花民俗图</a:t>
            </a:r>
            <a:r>
              <a:rPr lang="en-US" dirty="0" smtClean="0"/>
              <a:t>——</a:t>
            </a:r>
            <a:r>
              <a:rPr lang="zh-CN" altLang="en-US" dirty="0" smtClean="0"/>
              <a:t>平和、悠然。</a:t>
            </a:r>
            <a:r>
              <a:rPr lang="en-US" dirty="0" smtClean="0"/>
              <a:t> “</a:t>
            </a:r>
            <a:r>
              <a:rPr lang="zh-CN" altLang="en-US" dirty="0" smtClean="0"/>
              <a:t>楼下正屋</a:t>
            </a:r>
            <a:r>
              <a:rPr lang="en-US" dirty="0" smtClean="0"/>
              <a:t>,</a:t>
            </a:r>
            <a:r>
              <a:rPr lang="zh-CN" altLang="en-US" dirty="0" smtClean="0"/>
              <a:t>主人一家在闲话</a:t>
            </a:r>
            <a:r>
              <a:rPr lang="en-US" dirty="0" smtClean="0"/>
              <a:t>”,</a:t>
            </a:r>
            <a:r>
              <a:rPr lang="zh-CN" altLang="en-US" dirty="0" smtClean="0"/>
              <a:t>休闲民俗图</a:t>
            </a:r>
            <a:r>
              <a:rPr lang="en-US" dirty="0" smtClean="0"/>
              <a:t>——</a:t>
            </a:r>
            <a:r>
              <a:rPr lang="zh-CN" altLang="en-US" dirty="0" smtClean="0"/>
              <a:t>恬静、和谐。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421484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全中国全世界的人都要来丽江</a:t>
            </a:r>
            <a:r>
              <a:rPr lang="en-US" dirty="0" smtClean="0"/>
              <a:t>,</a:t>
            </a:r>
            <a:r>
              <a:rPr lang="zh-CN" altLang="en-US" dirty="0" smtClean="0"/>
              <a:t>看纳西古城的四方街</a:t>
            </a:r>
            <a:r>
              <a:rPr lang="en-US" dirty="0" smtClean="0"/>
              <a:t>,</a:t>
            </a:r>
            <a:r>
              <a:rPr lang="zh-CN" altLang="en-US" dirty="0" smtClean="0"/>
              <a:t>看玉龙雪山</a:t>
            </a:r>
            <a:r>
              <a:rPr lang="en-US" dirty="0" smtClean="0"/>
              <a:t>”,“</a:t>
            </a:r>
            <a:r>
              <a:rPr lang="zh-CN" altLang="en-US" dirty="0" smtClean="0"/>
              <a:t>游览古城的人要把水车和清凉的水作一个美丽的背景摄影留念</a:t>
            </a:r>
            <a:r>
              <a:rPr lang="en-US" dirty="0" smtClean="0"/>
              <a:t>”,</a:t>
            </a:r>
            <a:r>
              <a:rPr lang="zh-CN" altLang="en-US" dirty="0" smtClean="0"/>
              <a:t>游客畅游民俗图</a:t>
            </a:r>
            <a:r>
              <a:rPr lang="en-US" dirty="0" smtClean="0"/>
              <a:t>——</a:t>
            </a:r>
            <a:r>
              <a:rPr lang="zh-CN" altLang="en-US" dirty="0" smtClean="0"/>
              <a:t>欢快、休闲。</a:t>
            </a:r>
            <a:r>
              <a:rPr lang="en-US" dirty="0" smtClean="0"/>
              <a:t> “</a:t>
            </a:r>
            <a:r>
              <a:rPr lang="zh-CN" altLang="en-US" dirty="0" smtClean="0"/>
              <a:t>黄昏时</a:t>
            </a:r>
            <a:r>
              <a:rPr lang="en-US" dirty="0" smtClean="0"/>
              <a:t>,</a:t>
            </a:r>
            <a:r>
              <a:rPr lang="zh-CN" altLang="en-US" dirty="0" smtClean="0"/>
              <a:t>游客聚集的茶楼酒吧中</a:t>
            </a:r>
            <a:r>
              <a:rPr lang="en-US" dirty="0" smtClean="0"/>
              <a:t>,</a:t>
            </a:r>
            <a:r>
              <a:rPr lang="zh-CN" altLang="en-US" dirty="0" smtClean="0"/>
              <a:t>传来人们的欢笑与歌唱</a:t>
            </a:r>
            <a:r>
              <a:rPr lang="en-US" dirty="0" smtClean="0"/>
              <a:t>”,“</a:t>
            </a:r>
            <a:r>
              <a:rPr lang="zh-CN" altLang="en-US" dirty="0" smtClean="0"/>
              <a:t>在这里</a:t>
            </a:r>
            <a:r>
              <a:rPr lang="en-US" dirty="0" smtClean="0"/>
              <a:t>,</a:t>
            </a:r>
            <a:r>
              <a:rPr lang="zh-CN" altLang="en-US" dirty="0" smtClean="0"/>
              <a:t>尽情欢歌处</a:t>
            </a:r>
            <a:r>
              <a:rPr lang="en-US" dirty="0" smtClean="0"/>
              <a:t>,</a:t>
            </a:r>
            <a:r>
              <a:rPr lang="zh-CN" altLang="en-US" dirty="0" smtClean="0"/>
              <a:t>夜凉如水</a:t>
            </a:r>
            <a:r>
              <a:rPr lang="en-US" dirty="0" smtClean="0"/>
              <a:t>,</a:t>
            </a:r>
            <a:r>
              <a:rPr lang="zh-CN" altLang="en-US" dirty="0" smtClean="0"/>
              <a:t>他们的心像一滴水一样晶莹</a:t>
            </a:r>
            <a:r>
              <a:rPr lang="en-US" dirty="0" smtClean="0"/>
              <a:t>”,</a:t>
            </a:r>
            <a:r>
              <a:rPr lang="zh-CN" altLang="en-US" dirty="0" smtClean="0"/>
              <a:t>游客欢乐民俗图</a:t>
            </a:r>
            <a:r>
              <a:rPr lang="en-US" dirty="0" smtClean="0"/>
              <a:t>——</a:t>
            </a:r>
            <a:r>
              <a:rPr lang="zh-CN" altLang="en-US" dirty="0" smtClean="0"/>
              <a:t>热烈、愉悦。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组合 17"/>
          <p:cNvGrpSpPr/>
          <p:nvPr/>
        </p:nvGrpSpPr>
        <p:grpSpPr>
          <a:xfrm>
            <a:off x="4024297" y="2500306"/>
            <a:ext cx="3805953" cy="4357694"/>
            <a:chOff x="4024297" y="2500306"/>
            <a:chExt cx="3805953" cy="4357694"/>
          </a:xfrm>
        </p:grpSpPr>
        <p:pic>
          <p:nvPicPr>
            <p:cNvPr id="15" name="18DXAYWRJBD5DYT2.eps" descr="id:214749919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4024297" y="2500306"/>
              <a:ext cx="3805953" cy="4357694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6024562" y="3214686"/>
              <a:ext cx="500066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6024562" y="4214818"/>
              <a:ext cx="500066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5881686" y="3000372"/>
            <a:ext cx="1500198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多彩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根据课文内容补全下图。</a:t>
            </a:r>
            <a:endParaRPr lang="zh-CN" altLang="en-US" dirty="0"/>
          </a:p>
        </p:txBody>
      </p:sp>
      <p:sp>
        <p:nvSpPr>
          <p:cNvPr id="19" name="文本占位符 3"/>
          <p:cNvSpPr txBox="1">
            <a:spLocks/>
          </p:cNvSpPr>
          <p:nvPr/>
        </p:nvSpPr>
        <p:spPr>
          <a:xfrm>
            <a:off x="5881686" y="4071942"/>
            <a:ext cx="1500198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建筑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丽江名字的由来</a:t>
            </a:r>
          </a:p>
          <a:p>
            <a:r>
              <a:rPr lang="zh-CN" altLang="en-US" dirty="0" smtClean="0"/>
              <a:t>据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云南通志</a:t>
            </a:r>
            <a:r>
              <a:rPr lang="en-US" altLang="zh-CN" dirty="0" smtClean="0"/>
              <a:t>》</a:t>
            </a:r>
            <a:r>
              <a:rPr lang="en-US" dirty="0" smtClean="0"/>
              <a:t>:“</a:t>
            </a:r>
            <a:r>
              <a:rPr lang="zh-CN" altLang="en-US" dirty="0" smtClean="0"/>
              <a:t>江名丽水</a:t>
            </a:r>
            <a:r>
              <a:rPr lang="en-US" dirty="0" smtClean="0"/>
              <a:t>,</a:t>
            </a:r>
            <a:r>
              <a:rPr lang="zh-CN" altLang="en-US" dirty="0" smtClean="0"/>
              <a:t>源出吐蕃界</a:t>
            </a:r>
            <a:r>
              <a:rPr lang="en-US" dirty="0" smtClean="0"/>
              <a:t>,</a:t>
            </a:r>
            <a:r>
              <a:rPr lang="zh-CN" altLang="en-US" dirty="0" smtClean="0"/>
              <a:t>共龙川犁牛石下</a:t>
            </a:r>
            <a:r>
              <a:rPr lang="en-US" dirty="0" smtClean="0"/>
              <a:t>,</a:t>
            </a:r>
            <a:r>
              <a:rPr lang="zh-CN" altLang="en-US" dirty="0" smtClean="0"/>
              <a:t>本名犁水</a:t>
            </a:r>
            <a:r>
              <a:rPr lang="en-US" dirty="0" smtClean="0"/>
              <a:t>,</a:t>
            </a:r>
            <a:r>
              <a:rPr lang="zh-CN" altLang="en-US" dirty="0" smtClean="0"/>
              <a:t>化犁为丽。</a:t>
            </a:r>
            <a:r>
              <a:rPr lang="en-US" dirty="0" smtClean="0"/>
              <a:t>”</a:t>
            </a:r>
            <a:r>
              <a:rPr lang="zh-CN" altLang="en-US" dirty="0" smtClean="0"/>
              <a:t>这句话的大意就是丽江之名源于穿过丽江的这条江</a:t>
            </a:r>
            <a:r>
              <a:rPr lang="en-US" dirty="0" smtClean="0"/>
              <a:t>,</a:t>
            </a:r>
            <a:r>
              <a:rPr lang="zh-CN" altLang="en-US" dirty="0" smtClean="0"/>
              <a:t>这条江的本名叫犁水</a:t>
            </a:r>
            <a:r>
              <a:rPr lang="en-US" dirty="0" smtClean="0"/>
              <a:t>,</a:t>
            </a:r>
            <a:r>
              <a:rPr lang="zh-CN" altLang="en-US" dirty="0" smtClean="0"/>
              <a:t>不过犁水不好听</a:t>
            </a:r>
            <a:r>
              <a:rPr lang="en-US" dirty="0" smtClean="0"/>
              <a:t>,</a:t>
            </a:r>
            <a:r>
              <a:rPr lang="zh-CN" altLang="en-US" dirty="0" smtClean="0"/>
              <a:t>就取用了同音字化</a:t>
            </a:r>
            <a:r>
              <a:rPr lang="en-US" dirty="0" smtClean="0"/>
              <a:t>“</a:t>
            </a:r>
            <a:r>
              <a:rPr lang="zh-CN" altLang="en-US" dirty="0" smtClean="0"/>
              <a:t>犁</a:t>
            </a:r>
            <a:r>
              <a:rPr lang="en-US" dirty="0" smtClean="0"/>
              <a:t>”</a:t>
            </a:r>
            <a:r>
              <a:rPr lang="zh-CN" altLang="en-US" dirty="0" smtClean="0"/>
              <a:t>为</a:t>
            </a:r>
            <a:r>
              <a:rPr lang="en-US" dirty="0" smtClean="0"/>
              <a:t>“</a:t>
            </a:r>
            <a:r>
              <a:rPr lang="zh-CN" altLang="en-US" dirty="0" smtClean="0"/>
              <a:t>丽</a:t>
            </a:r>
            <a:r>
              <a:rPr lang="en-US" dirty="0" smtClean="0"/>
              <a:t>”</a:t>
            </a:r>
            <a:r>
              <a:rPr lang="zh-CN" altLang="en-US" dirty="0" smtClean="0"/>
              <a:t>。这就是丽江之名的来由</a:t>
            </a:r>
            <a:r>
              <a:rPr lang="en-US" dirty="0" smtClean="0"/>
              <a:t>!</a:t>
            </a:r>
            <a:r>
              <a:rPr lang="zh-CN" altLang="en-US" dirty="0" smtClean="0"/>
              <a:t>在战国的时候</a:t>
            </a:r>
            <a:r>
              <a:rPr lang="en-US" dirty="0" smtClean="0"/>
              <a:t>,</a:t>
            </a:r>
            <a:r>
              <a:rPr lang="zh-CN" altLang="en-US" dirty="0" smtClean="0"/>
              <a:t>丽江属于秦国</a:t>
            </a:r>
            <a:r>
              <a:rPr lang="en-US" dirty="0" smtClean="0"/>
              <a:t>,</a:t>
            </a:r>
            <a:r>
              <a:rPr lang="zh-CN" altLang="en-US" dirty="0" smtClean="0"/>
              <a:t>所以丽江人其实也是秦人</a:t>
            </a:r>
            <a:r>
              <a:rPr lang="en-US" dirty="0" smtClean="0"/>
              <a:t>,</a:t>
            </a:r>
            <a:r>
              <a:rPr lang="zh-CN" altLang="en-US" dirty="0" smtClean="0"/>
              <a:t>以后看历史剧的时候</a:t>
            </a:r>
            <a:r>
              <a:rPr lang="en-US" dirty="0" smtClean="0"/>
              <a:t>,</a:t>
            </a:r>
            <a:r>
              <a:rPr lang="zh-CN" altLang="en-US" dirty="0" smtClean="0"/>
              <a:t>比如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芈月传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我们就要有代入感</a:t>
            </a:r>
            <a:r>
              <a:rPr lang="en-US" dirty="0" smtClean="0"/>
              <a:t>!</a:t>
            </a:r>
            <a:r>
              <a:rPr lang="zh-CN" altLang="en-US" dirty="0" smtClean="0"/>
              <a:t>不过楚国将军庄蹻伐滇</a:t>
            </a:r>
            <a:r>
              <a:rPr lang="en-US" dirty="0" smtClean="0"/>
              <a:t>,</a:t>
            </a:r>
            <a:r>
              <a:rPr lang="zh-CN" altLang="en-US" dirty="0" smtClean="0"/>
              <a:t>退路被秦军堵塞</a:t>
            </a:r>
            <a:r>
              <a:rPr lang="en-US" dirty="0" smtClean="0"/>
              <a:t>,</a:t>
            </a:r>
            <a:r>
              <a:rPr lang="zh-CN" altLang="en-US" dirty="0" smtClean="0"/>
              <a:t>就在云南建立了滇国</a:t>
            </a:r>
            <a:r>
              <a:rPr lang="en-US" dirty="0" smtClean="0"/>
              <a:t>(</a:t>
            </a:r>
            <a:r>
              <a:rPr lang="zh-CN" altLang="en-US" dirty="0" smtClean="0"/>
              <a:t>公元前</a:t>
            </a:r>
            <a:r>
              <a:rPr lang="en-US" dirty="0" smtClean="0"/>
              <a:t>278</a:t>
            </a:r>
            <a:r>
              <a:rPr lang="zh-CN" altLang="en-US" dirty="0" smtClean="0"/>
              <a:t>年</a:t>
            </a:r>
            <a:r>
              <a:rPr lang="en-US" dirty="0" smtClean="0"/>
              <a:t>),</a:t>
            </a:r>
            <a:r>
              <a:rPr lang="zh-CN" altLang="en-US" dirty="0" smtClean="0"/>
              <a:t>丽江此时就又变成了滇国人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直到汉武帝时期</a:t>
            </a:r>
            <a:r>
              <a:rPr lang="en-US" dirty="0" smtClean="0"/>
              <a:t>,</a:t>
            </a:r>
            <a:r>
              <a:rPr lang="zh-CN" altLang="en-US" dirty="0" smtClean="0"/>
              <a:t>汉武帝</a:t>
            </a:r>
            <a:r>
              <a:rPr lang="en-US" dirty="0" smtClean="0"/>
              <a:t>-</a:t>
            </a:r>
            <a:r>
              <a:rPr lang="zh-CN" altLang="en-US" dirty="0" smtClean="0"/>
              <a:t>派兵进入云南</a:t>
            </a:r>
            <a:r>
              <a:rPr lang="en-US" dirty="0" smtClean="0"/>
              <a:t>,</a:t>
            </a:r>
            <a:r>
              <a:rPr lang="zh-CN" altLang="en-US" dirty="0" smtClean="0"/>
              <a:t>丽江人变成了大汉人</a:t>
            </a:r>
            <a:r>
              <a:rPr lang="en-US" dirty="0" smtClean="0"/>
              <a:t>!</a:t>
            </a:r>
            <a:r>
              <a:rPr lang="zh-CN" altLang="en-US" dirty="0" smtClean="0"/>
              <a:t>元朝</a:t>
            </a:r>
            <a:r>
              <a:rPr lang="en-US" dirty="0" smtClean="0"/>
              <a:t>(1276</a:t>
            </a:r>
            <a:r>
              <a:rPr lang="zh-CN" altLang="en-US" dirty="0" smtClean="0"/>
              <a:t>年</a:t>
            </a:r>
            <a:r>
              <a:rPr lang="en-US" dirty="0" smtClean="0"/>
              <a:t>)</a:t>
            </a:r>
            <a:r>
              <a:rPr lang="zh-CN" altLang="en-US" dirty="0" smtClean="0"/>
              <a:t>的时候元朝政府在丽江设置丽江路军民总管府</a:t>
            </a:r>
            <a:r>
              <a:rPr lang="en-US" dirty="0" smtClean="0"/>
              <a:t>,</a:t>
            </a:r>
            <a:r>
              <a:rPr lang="zh-CN" altLang="en-US" dirty="0" smtClean="0"/>
              <a:t>之后丽江这个名字就一直沿用至今。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江山如此多娇</a:t>
            </a:r>
            <a:r>
              <a:rPr lang="en-US" dirty="0" smtClean="0"/>
              <a:t>,</a:t>
            </a:r>
            <a:r>
              <a:rPr lang="zh-CN" altLang="en-US" dirty="0" smtClean="0"/>
              <a:t>引无数英雄竞折腰。我们曾跟随郦道元游览长江三峡</a:t>
            </a:r>
            <a:r>
              <a:rPr lang="en-US" dirty="0" smtClean="0"/>
              <a:t>,</a:t>
            </a:r>
            <a:r>
              <a:rPr lang="zh-CN" altLang="en-US" dirty="0" smtClean="0"/>
              <a:t>流连于连绵高峻的山峰、浊浪滔天的激流</a:t>
            </a:r>
            <a:r>
              <a:rPr lang="en-US" dirty="0" smtClean="0"/>
              <a:t>;</a:t>
            </a:r>
            <a:r>
              <a:rPr lang="zh-CN" altLang="en-US" dirty="0" smtClean="0"/>
              <a:t>我们也曾结伴老舍走进泉城济南</a:t>
            </a:r>
            <a:r>
              <a:rPr lang="en-US" dirty="0" smtClean="0"/>
              <a:t>,</a:t>
            </a:r>
            <a:r>
              <a:rPr lang="zh-CN" altLang="en-US" dirty="0" smtClean="0"/>
              <a:t>惊叹其秀气温晴的小山、绿藻空灵的水汽。今天</a:t>
            </a:r>
            <a:r>
              <a:rPr lang="en-US" dirty="0" smtClean="0"/>
              <a:t>,</a:t>
            </a:r>
            <a:r>
              <a:rPr lang="zh-CN" altLang="en-US" dirty="0" smtClean="0"/>
              <a:t>让我们一起走进丽江</a:t>
            </a:r>
            <a:r>
              <a:rPr lang="en-US" dirty="0" smtClean="0"/>
              <a:t>,</a:t>
            </a:r>
            <a:r>
              <a:rPr lang="zh-CN" altLang="en-US" dirty="0" smtClean="0"/>
              <a:t>畅游这古朴典雅、温婉秀丽的名城。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857232"/>
            <a:ext cx="1014419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作者资料我了解。</a:t>
            </a:r>
          </a:p>
          <a:p>
            <a:r>
              <a:rPr lang="zh-CN" altLang="en-US" dirty="0" smtClean="0"/>
              <a:t>阿来</a:t>
            </a:r>
            <a:r>
              <a:rPr lang="en-US" dirty="0" smtClean="0"/>
              <a:t>,</a:t>
            </a:r>
            <a:r>
              <a:rPr lang="zh-CN" altLang="en-US" dirty="0" smtClean="0"/>
              <a:t>藏族</a:t>
            </a:r>
            <a:r>
              <a:rPr lang="en-US" dirty="0" smtClean="0"/>
              <a:t>,1959</a:t>
            </a:r>
            <a:r>
              <a:rPr lang="zh-CN" altLang="en-US" dirty="0" smtClean="0"/>
              <a:t>年生于四川省马尔康县</a:t>
            </a:r>
            <a:r>
              <a:rPr lang="en-US" dirty="0" smtClean="0"/>
              <a:t>,</a:t>
            </a:r>
            <a:r>
              <a:rPr lang="zh-CN" altLang="en-US" dirty="0" smtClean="0"/>
              <a:t>当代著名作家</a:t>
            </a:r>
            <a:r>
              <a:rPr lang="en-US" dirty="0" smtClean="0"/>
              <a:t>,1982</a:t>
            </a:r>
            <a:r>
              <a:rPr lang="zh-CN" altLang="en-US" dirty="0" smtClean="0"/>
              <a:t>年开始诗歌创作</a:t>
            </a:r>
            <a:r>
              <a:rPr lang="en-US" dirty="0" smtClean="0"/>
              <a:t>,80</a:t>
            </a:r>
            <a:r>
              <a:rPr lang="zh-CN" altLang="en-US" dirty="0" smtClean="0"/>
              <a:t>年代中后期转向小说创作。主要作品有诗集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梭磨河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小说集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月光下的银匠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长篇小说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空山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长篇地理散文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大地的阶梯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散文集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就这样日益在丰盈</a:t>
            </a:r>
            <a:r>
              <a:rPr lang="en-US" altLang="zh-CN" dirty="0" smtClean="0"/>
              <a:t>》</a:t>
            </a:r>
            <a:r>
              <a:rPr lang="en-US" dirty="0" smtClean="0"/>
              <a:t>,2000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年仅</a:t>
            </a:r>
            <a:r>
              <a:rPr lang="en-US" dirty="0" smtClean="0"/>
              <a:t>41</a:t>
            </a:r>
            <a:r>
              <a:rPr lang="zh-CN" altLang="en-US" dirty="0" smtClean="0"/>
              <a:t>岁的阿来凭借长篇小说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尘埃落定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荣获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 </a:t>
            </a:r>
            <a:r>
              <a:rPr lang="zh-CN" altLang="en-US" dirty="0" smtClean="0"/>
              <a:t>文学</a:t>
            </a:r>
            <a:r>
              <a:rPr lang="zh-CN" altLang="en-US" dirty="0" smtClean="0"/>
              <a:t>奖</a:t>
            </a:r>
            <a:r>
              <a:rPr lang="en-US" dirty="0" smtClean="0"/>
              <a:t>,</a:t>
            </a:r>
            <a:r>
              <a:rPr lang="zh-CN" altLang="en-US" dirty="0" smtClean="0"/>
              <a:t>成为史上最年轻的茅盾文学奖获得者。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667108" y="2714620"/>
            <a:ext cx="2214578" cy="857256"/>
          </a:xfrm>
        </p:spPr>
        <p:txBody>
          <a:bodyPr/>
          <a:lstStyle/>
          <a:p>
            <a:pPr indent="0"/>
            <a:r>
              <a:rPr lang="zh-CN" altLang="en-US" dirty="0" smtClean="0"/>
              <a:t>旧年的血迹</a:t>
            </a: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238216" y="3357562"/>
            <a:ext cx="164307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尘埃落定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309918" y="4572008"/>
            <a:ext cx="200026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第五届茅盾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2" name="18DXAYWRJBD5DYT1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239404" y="2643182"/>
            <a:ext cx="1750486" cy="1470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多音字我会读。</a:t>
            </a:r>
          </a:p>
          <a:p>
            <a:r>
              <a:rPr lang="en-US" dirty="0" smtClean="0"/>
              <a:t>(1)“</a:t>
            </a:r>
            <a:r>
              <a:rPr lang="zh-CN" altLang="en-US" dirty="0" smtClean="0"/>
              <a:t>薄</a:t>
            </a:r>
            <a:r>
              <a:rPr lang="en-US" dirty="0" smtClean="0"/>
              <a:t>”</a:t>
            </a:r>
            <a:r>
              <a:rPr lang="zh-CN" altLang="en-US" dirty="0" smtClean="0"/>
              <a:t>是多音字</a:t>
            </a:r>
            <a:r>
              <a:rPr lang="en-US" dirty="0" smtClean="0"/>
              <a:t>,</a:t>
            </a:r>
            <a:r>
              <a:rPr lang="zh-CN" altLang="en-US" dirty="0" smtClean="0"/>
              <a:t>通常有两种读音。作</a:t>
            </a:r>
            <a:r>
              <a:rPr lang="en-US" dirty="0" smtClean="0"/>
              <a:t>“</a:t>
            </a:r>
            <a:r>
              <a:rPr lang="zh-CN" altLang="en-US" dirty="0" smtClean="0"/>
              <a:t>厚度小的</a:t>
            </a:r>
            <a:r>
              <a:rPr lang="en-US" dirty="0" smtClean="0"/>
              <a:t>,</a:t>
            </a:r>
            <a:r>
              <a:rPr lang="zh-CN" altLang="en-US" dirty="0" smtClean="0"/>
              <a:t>冷淡</a:t>
            </a:r>
            <a:r>
              <a:rPr lang="en-US" dirty="0" smtClean="0"/>
              <a:t>,</a:t>
            </a:r>
            <a:r>
              <a:rPr lang="zh-CN" altLang="en-US" dirty="0" smtClean="0"/>
              <a:t>不热情</a:t>
            </a:r>
            <a:r>
              <a:rPr lang="en-US" dirty="0" smtClean="0"/>
              <a:t>”</a:t>
            </a:r>
            <a:r>
              <a:rPr lang="zh-CN" altLang="en-US" dirty="0" smtClean="0"/>
              <a:t>讲</a:t>
            </a:r>
            <a:r>
              <a:rPr lang="en-US" dirty="0" smtClean="0"/>
              <a:t>,</a:t>
            </a:r>
            <a:r>
              <a:rPr lang="zh-CN" altLang="en-US" dirty="0" smtClean="0"/>
              <a:t>读</a:t>
            </a:r>
            <a:r>
              <a:rPr lang="en-US" dirty="0" smtClean="0"/>
              <a:t>“</a:t>
            </a:r>
            <a:r>
              <a:rPr lang="en-US" dirty="0" err="1" smtClean="0"/>
              <a:t>báo</a:t>
            </a:r>
            <a:r>
              <a:rPr lang="en-US" dirty="0" smtClean="0"/>
              <a:t>”,</a:t>
            </a:r>
            <a:r>
              <a:rPr lang="zh-CN" altLang="en-US" dirty="0" smtClean="0"/>
              <a:t>如薄饼、薄待</a:t>
            </a:r>
            <a:r>
              <a:rPr lang="en-US" dirty="0" smtClean="0"/>
              <a:t>;</a:t>
            </a:r>
            <a:r>
              <a:rPr lang="zh-CN" altLang="en-US" dirty="0" smtClean="0"/>
              <a:t>作</a:t>
            </a:r>
            <a:r>
              <a:rPr lang="en-US" dirty="0" smtClean="0"/>
              <a:t>“</a:t>
            </a:r>
            <a:r>
              <a:rPr lang="zh-CN" altLang="en-US" dirty="0" smtClean="0"/>
              <a:t>轻微</a:t>
            </a:r>
            <a:r>
              <a:rPr lang="en-US" dirty="0" smtClean="0"/>
              <a:t>,</a:t>
            </a:r>
            <a:r>
              <a:rPr lang="zh-CN" altLang="en-US" dirty="0" smtClean="0"/>
              <a:t>轻视</a:t>
            </a:r>
            <a:r>
              <a:rPr lang="en-US" dirty="0" smtClean="0"/>
              <a:t>,</a:t>
            </a:r>
            <a:r>
              <a:rPr lang="zh-CN" altLang="en-US" dirty="0" smtClean="0"/>
              <a:t>迫近</a:t>
            </a:r>
            <a:r>
              <a:rPr lang="en-US" dirty="0" smtClean="0"/>
              <a:t>”</a:t>
            </a:r>
            <a:r>
              <a:rPr lang="zh-CN" altLang="en-US" dirty="0" smtClean="0"/>
              <a:t>讲</a:t>
            </a:r>
            <a:r>
              <a:rPr lang="en-US" dirty="0" smtClean="0"/>
              <a:t>,</a:t>
            </a:r>
            <a:r>
              <a:rPr lang="zh-CN" altLang="en-US" dirty="0" smtClean="0"/>
              <a:t>读</a:t>
            </a:r>
            <a:r>
              <a:rPr lang="en-US" dirty="0" smtClean="0"/>
              <a:t>“</a:t>
            </a:r>
            <a:r>
              <a:rPr lang="en-US" dirty="0" err="1" smtClean="0"/>
              <a:t>bó</a:t>
            </a:r>
            <a:r>
              <a:rPr lang="en-US" dirty="0" smtClean="0"/>
              <a:t>”,</a:t>
            </a:r>
            <a:r>
              <a:rPr lang="zh-CN" altLang="en-US" dirty="0" smtClean="0"/>
              <a:t>如薄礼、轻薄、日薄西山</a:t>
            </a:r>
            <a:r>
              <a:rPr lang="en-US" dirty="0" smtClean="0"/>
              <a:t>;</a:t>
            </a:r>
            <a:r>
              <a:rPr lang="zh-CN" altLang="en-US" dirty="0" smtClean="0"/>
              <a:t>用于多年生草本植物时读</a:t>
            </a:r>
            <a:r>
              <a:rPr lang="en-US" dirty="0" smtClean="0"/>
              <a:t>“</a:t>
            </a:r>
            <a:r>
              <a:rPr lang="en-US" dirty="0" err="1" smtClean="0"/>
              <a:t>bò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薄</a:t>
            </a:r>
            <a:r>
              <a:rPr lang="en-US" dirty="0" smtClean="0"/>
              <a:t>(</a:t>
            </a:r>
            <a:r>
              <a:rPr lang="en-US" dirty="0" err="1" smtClean="0"/>
              <a:t>bò</a:t>
            </a:r>
            <a:r>
              <a:rPr lang="en-US" dirty="0" smtClean="0"/>
              <a:t>)</a:t>
            </a:r>
            <a:r>
              <a:rPr lang="zh-CN" altLang="en-US" dirty="0" smtClean="0"/>
              <a:t>荷油味不薄</a:t>
            </a:r>
            <a:r>
              <a:rPr lang="en-US" dirty="0" smtClean="0"/>
              <a:t>(</a:t>
            </a:r>
            <a:r>
              <a:rPr lang="en-US" dirty="0" err="1" smtClean="0"/>
              <a:t>báo</a:t>
            </a:r>
            <a:r>
              <a:rPr lang="en-US" dirty="0" smtClean="0"/>
              <a:t>),</a:t>
            </a:r>
            <a:r>
              <a:rPr lang="zh-CN" altLang="en-US" dirty="0" smtClean="0"/>
              <a:t>很受欢迎</a:t>
            </a:r>
            <a:r>
              <a:rPr lang="en-US" dirty="0" smtClean="0"/>
              <a:t>,</a:t>
            </a:r>
            <a:r>
              <a:rPr lang="zh-CN" altLang="en-US" dirty="0" smtClean="0"/>
              <a:t>故能薄</a:t>
            </a:r>
            <a:r>
              <a:rPr lang="en-US" dirty="0" smtClean="0"/>
              <a:t>(</a:t>
            </a:r>
            <a:r>
              <a:rPr lang="en-US" dirty="0" err="1" smtClean="0"/>
              <a:t>bó</a:t>
            </a:r>
            <a:r>
              <a:rPr lang="en-US" dirty="0" smtClean="0"/>
              <a:t>)</a:t>
            </a:r>
            <a:r>
              <a:rPr lang="zh-CN" altLang="en-US" dirty="0" smtClean="0"/>
              <a:t>利多销。</a:t>
            </a:r>
          </a:p>
          <a:p>
            <a:r>
              <a:rPr lang="en-US" dirty="0" smtClean="0"/>
              <a:t>(2)“</a:t>
            </a:r>
            <a:r>
              <a:rPr lang="zh-CN" altLang="en-US" dirty="0" smtClean="0"/>
              <a:t>劲</a:t>
            </a:r>
            <a:r>
              <a:rPr lang="en-US" dirty="0" smtClean="0"/>
              <a:t>”</a:t>
            </a:r>
            <a:r>
              <a:rPr lang="zh-CN" altLang="en-US" dirty="0" smtClean="0"/>
              <a:t>是多音字</a:t>
            </a:r>
            <a:r>
              <a:rPr lang="en-US" dirty="0" smtClean="0"/>
              <a:t>,</a:t>
            </a:r>
            <a:r>
              <a:rPr lang="zh-CN" altLang="en-US" dirty="0" smtClean="0"/>
              <a:t>通常读</a:t>
            </a:r>
            <a:r>
              <a:rPr lang="en-US" dirty="0" err="1" smtClean="0"/>
              <a:t>jìn</a:t>
            </a:r>
            <a:r>
              <a:rPr lang="en-US" dirty="0" smtClean="0"/>
              <a:t>,</a:t>
            </a:r>
            <a:r>
              <a:rPr lang="zh-CN" altLang="en-US" dirty="0" smtClean="0"/>
              <a:t>作</a:t>
            </a:r>
            <a:r>
              <a:rPr lang="en-US" dirty="0" smtClean="0"/>
              <a:t>“</a:t>
            </a:r>
            <a:r>
              <a:rPr lang="zh-CN" altLang="en-US" dirty="0" smtClean="0"/>
              <a:t>力气、力量</a:t>
            </a:r>
            <a:r>
              <a:rPr lang="en-US" dirty="0" smtClean="0"/>
              <a:t>,</a:t>
            </a:r>
            <a:r>
              <a:rPr lang="zh-CN" altLang="en-US" dirty="0" smtClean="0"/>
              <a:t>精神、情绪、作用、效力、神情、态度、趣味</a:t>
            </a:r>
            <a:r>
              <a:rPr lang="en-US" dirty="0" smtClean="0"/>
              <a:t>”</a:t>
            </a:r>
            <a:r>
              <a:rPr lang="zh-CN" altLang="en-US" dirty="0" smtClean="0"/>
              <a:t>讲</a:t>
            </a:r>
            <a:r>
              <a:rPr lang="en-US" dirty="0" smtClean="0"/>
              <a:t>,</a:t>
            </a:r>
            <a:r>
              <a:rPr lang="zh-CN" altLang="en-US" dirty="0" smtClean="0"/>
              <a:t>如劲头、费劲等。读</a:t>
            </a:r>
            <a:r>
              <a:rPr lang="en-US" dirty="0" err="1" smtClean="0"/>
              <a:t>jìng</a:t>
            </a:r>
            <a:r>
              <a:rPr lang="en-US" dirty="0" smtClean="0"/>
              <a:t>,</a:t>
            </a:r>
            <a:r>
              <a:rPr lang="zh-CN" altLang="en-US" dirty="0" smtClean="0"/>
              <a:t>作</a:t>
            </a:r>
            <a:r>
              <a:rPr lang="en-US" dirty="0" smtClean="0"/>
              <a:t>“</a:t>
            </a:r>
            <a:r>
              <a:rPr lang="zh-CN" altLang="en-US" dirty="0" smtClean="0"/>
              <a:t>坚强有力</a:t>
            </a:r>
            <a:r>
              <a:rPr lang="en-US" dirty="0" smtClean="0"/>
              <a:t>”</a:t>
            </a:r>
            <a:r>
              <a:rPr lang="zh-CN" altLang="en-US" dirty="0" smtClean="0"/>
              <a:t>讲</a:t>
            </a:r>
            <a:r>
              <a:rPr lang="en-US" dirty="0" smtClean="0"/>
              <a:t>,</a:t>
            </a:r>
            <a:r>
              <a:rPr lang="zh-CN" altLang="en-US" dirty="0" smtClean="0"/>
              <a:t>如劲松、强劲。</a:t>
            </a:r>
          </a:p>
          <a:p>
            <a:r>
              <a:rPr lang="zh-CN" altLang="en-US" dirty="0" smtClean="0"/>
              <a:t>球场上遇到劲</a:t>
            </a:r>
            <a:r>
              <a:rPr lang="en-US" dirty="0" smtClean="0"/>
              <a:t>(</a:t>
            </a:r>
            <a:r>
              <a:rPr lang="en-US" dirty="0" err="1" smtClean="0"/>
              <a:t>jìng</a:t>
            </a:r>
            <a:r>
              <a:rPr lang="en-US" dirty="0" smtClean="0"/>
              <a:t>)</a:t>
            </a:r>
            <a:r>
              <a:rPr lang="zh-CN" altLang="en-US" dirty="0" smtClean="0"/>
              <a:t>敌</a:t>
            </a:r>
            <a:r>
              <a:rPr lang="en-US" dirty="0" smtClean="0"/>
              <a:t>,</a:t>
            </a:r>
            <a:r>
              <a:rPr lang="zh-CN" altLang="en-US" dirty="0" smtClean="0"/>
              <a:t>倒使他干劲</a:t>
            </a:r>
            <a:r>
              <a:rPr lang="en-US" dirty="0" smtClean="0"/>
              <a:t>(</a:t>
            </a:r>
            <a:r>
              <a:rPr lang="en-US" dirty="0" err="1" smtClean="0"/>
              <a:t>jìn</a:t>
            </a:r>
            <a:r>
              <a:rPr lang="en-US" dirty="0" smtClean="0"/>
              <a:t>)</a:t>
            </a:r>
            <a:r>
              <a:rPr lang="zh-CN" altLang="en-US" dirty="0" smtClean="0"/>
              <a:t>更足了。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重点词语我会补。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我是一片雪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地落在了玉龙雪山顶上。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但是</a:t>
            </a:r>
            <a:r>
              <a:rPr lang="en-US" dirty="0" smtClean="0"/>
              <a:t>,</a:t>
            </a:r>
            <a:r>
              <a:rPr lang="zh-CN" altLang="en-US" dirty="0" smtClean="0"/>
              <a:t>眼前一黑</a:t>
            </a:r>
            <a:r>
              <a:rPr lang="en-US" dirty="0" smtClean="0"/>
              <a:t>,</a:t>
            </a:r>
            <a:r>
              <a:rPr lang="zh-CN" altLang="en-US" dirty="0" smtClean="0"/>
              <a:t>我就和很多水一起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到地底下去了。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好像是因为那些鼓点的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水流得越来越快。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809852" y="1571612"/>
            <a:ext cx="2143140" cy="571504"/>
          </a:xfrm>
        </p:spPr>
        <p:txBody>
          <a:bodyPr/>
          <a:lstStyle/>
          <a:p>
            <a:r>
              <a:rPr lang="zh-CN" altLang="en-US" dirty="0" smtClean="0"/>
              <a:t>轻盈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6381752" y="2214554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跌落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595802" y="2857496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催动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1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漫游路线我会填。</a:t>
            </a:r>
          </a:p>
          <a:p>
            <a:r>
              <a:rPr lang="zh-CN" altLang="en-US" dirty="0" smtClean="0"/>
              <a:t>借助移步换景的写法</a:t>
            </a:r>
            <a:r>
              <a:rPr lang="en-US" dirty="0" smtClean="0"/>
              <a:t>,</a:t>
            </a:r>
            <a:r>
              <a:rPr lang="zh-CN" altLang="en-US" dirty="0" smtClean="0"/>
              <a:t>梳理一滴水漫游丽江的路线。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2214554"/>
            <a:ext cx="11215766" cy="857256"/>
          </a:xfrm>
        </p:spPr>
        <p:txBody>
          <a:bodyPr/>
          <a:lstStyle/>
          <a:p>
            <a:r>
              <a:rPr lang="zh-CN" altLang="en-US" dirty="0" smtClean="0"/>
              <a:t>玉龙雪山顶</a:t>
            </a:r>
            <a:r>
              <a:rPr lang="en-US" dirty="0" smtClean="0"/>
              <a:t>—</a:t>
            </a:r>
            <a:r>
              <a:rPr lang="zh-CN" altLang="en-US" dirty="0" smtClean="0"/>
              <a:t>驿道</a:t>
            </a:r>
            <a:r>
              <a:rPr lang="en-US" dirty="0" smtClean="0"/>
              <a:t>—</a:t>
            </a:r>
            <a:r>
              <a:rPr lang="zh-CN" altLang="en-US" dirty="0" smtClean="0"/>
              <a:t>纳西族村庄</a:t>
            </a:r>
            <a:r>
              <a:rPr lang="en-US" dirty="0" smtClean="0"/>
              <a:t>—</a:t>
            </a:r>
            <a:r>
              <a:rPr lang="zh-CN" altLang="en-US" dirty="0" smtClean="0"/>
              <a:t>丽江坝的草甸上</a:t>
            </a:r>
            <a:r>
              <a:rPr lang="en-US" dirty="0" smtClean="0"/>
              <a:t>—</a:t>
            </a:r>
            <a:r>
              <a:rPr lang="zh-CN" altLang="en-US" dirty="0" smtClean="0"/>
              <a:t>落水洞</a:t>
            </a:r>
            <a:r>
              <a:rPr lang="en-US" dirty="0" smtClean="0"/>
              <a:t>—</a:t>
            </a:r>
            <a:r>
              <a:rPr lang="zh-CN" altLang="en-US" dirty="0" smtClean="0"/>
              <a:t>黑龙潭</a:t>
            </a:r>
            <a:r>
              <a:rPr lang="en-US" dirty="0" smtClean="0"/>
              <a:t>—</a:t>
            </a:r>
            <a:r>
              <a:rPr lang="zh-CN" altLang="en-US" dirty="0" smtClean="0"/>
              <a:t>四方街</a:t>
            </a:r>
            <a:r>
              <a:rPr lang="en-US" dirty="0" smtClean="0"/>
              <a:t>—</a:t>
            </a:r>
            <a:r>
              <a:rPr lang="zh-CN" altLang="en-US" dirty="0" smtClean="0"/>
              <a:t>街道店面</a:t>
            </a:r>
            <a:r>
              <a:rPr lang="en-US" dirty="0" smtClean="0"/>
              <a:t>—</a:t>
            </a:r>
            <a:r>
              <a:rPr lang="zh-CN" altLang="en-US" dirty="0" smtClean="0"/>
              <a:t>纳西人院子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2905</TotalTime>
  <Words>1965</Words>
  <Application>Microsoft Office PowerPoint</Application>
  <PresentationFormat>自定义</PresentationFormat>
  <Paragraphs>90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624</cp:revision>
  <dcterms:created xsi:type="dcterms:W3CDTF">2017-02-11T06:33:00Z</dcterms:created>
  <dcterms:modified xsi:type="dcterms:W3CDTF">2019-12-28T10:18:47Z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