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  <p:sldMasterId id="2147483673" r:id="rId2"/>
  </p:sldMasterIdLst>
  <p:notesMasterIdLst>
    <p:notesMasterId r:id="rId25"/>
  </p:notesMasterIdLst>
  <p:handoutMasterIdLst>
    <p:handoutMasterId r:id="rId26"/>
  </p:handoutMasterIdLst>
  <p:sldIdLst>
    <p:sldId id="371" r:id="rId3"/>
    <p:sldId id="429" r:id="rId4"/>
    <p:sldId id="444" r:id="rId5"/>
    <p:sldId id="478" r:id="rId6"/>
    <p:sldId id="428" r:id="rId7"/>
    <p:sldId id="445" r:id="rId8"/>
    <p:sldId id="479" r:id="rId9"/>
    <p:sldId id="480" r:id="rId10"/>
    <p:sldId id="455" r:id="rId11"/>
    <p:sldId id="397" r:id="rId12"/>
    <p:sldId id="481" r:id="rId13"/>
    <p:sldId id="458" r:id="rId14"/>
    <p:sldId id="459" r:id="rId15"/>
    <p:sldId id="461" r:id="rId16"/>
    <p:sldId id="482" r:id="rId17"/>
    <p:sldId id="464" r:id="rId18"/>
    <p:sldId id="484" r:id="rId19"/>
    <p:sldId id="477" r:id="rId20"/>
    <p:sldId id="483" r:id="rId21"/>
    <p:sldId id="453" r:id="rId22"/>
    <p:sldId id="476" r:id="rId23"/>
    <p:sldId id="395" r:id="rId24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5pPr>
    <a:lvl6pPr marL="22860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6pPr>
    <a:lvl7pPr marL="27432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7pPr>
    <a:lvl8pPr marL="32004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8pPr>
    <a:lvl9pPr marL="36576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205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FF"/>
    <a:srgbClr val="FFFFFF"/>
    <a:srgbClr val="B608C8"/>
    <a:srgbClr val="EE8012"/>
    <a:srgbClr val="EB9415"/>
    <a:srgbClr val="35CBC4"/>
    <a:srgbClr val="558335"/>
    <a:srgbClr val="EB6FC8"/>
    <a:srgbClr val="000000"/>
    <a:srgbClr val="C9C9C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主题样式 2 - 强调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354" autoAdjust="0"/>
    <p:restoredTop sz="94773" autoAdjust="0"/>
  </p:normalViewPr>
  <p:slideViewPr>
    <p:cSldViewPr>
      <p:cViewPr varScale="1">
        <p:scale>
          <a:sx n="67" d="100"/>
          <a:sy n="67" d="100"/>
        </p:scale>
        <p:origin x="-564" y="-90"/>
      </p:cViewPr>
      <p:guideLst>
        <p:guide orient="horz" pos="2205"/>
        <p:guide pos="3840"/>
      </p:guideLst>
    </p:cSldViewPr>
  </p:slideViewPr>
  <p:outlineViewPr>
    <p:cViewPr>
      <p:scale>
        <a:sx n="33" d="100"/>
        <a:sy n="33" d="100"/>
      </p:scale>
      <p:origin x="0" y="9438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41" d="100"/>
          <a:sy n="41" d="100"/>
        </p:scale>
        <p:origin x="-1782" y="-11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67A1F79-9674-45EB-B8A6-1351A6753A23}" type="datetimeFigureOut">
              <a:rPr lang="zh-CN" altLang="en-US"/>
              <a:pPr>
                <a:defRPr/>
              </a:pPr>
              <a:t>2019/12/26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4A824B8-E200-4359-8853-E0F6A88E97B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6695BAE-1F34-42A7-8D3E-D1B8CD91B1BA}" type="datetimeFigureOut">
              <a:rPr lang="zh-CN" altLang="en-US"/>
              <a:pPr>
                <a:defRPr/>
              </a:pPr>
              <a:t>2019/12/26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51922F9-717D-48C6-9265-54BFA63D79C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860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4CAB7FD-21D3-41BA-B92E-E96B567A9861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5392880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148904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6712" y="1571612"/>
            <a:ext cx="10930014" cy="4643470"/>
          </a:xfrm>
          <a:prstGeom prst="round2Same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effectLst/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下箭头标注 3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学习目标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4214818"/>
            <a:ext cx="10358510" cy="857256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0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xmlns="" val="18979127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7858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358510" cy="185738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7858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358510" cy="185738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81026" y="2714620"/>
            <a:ext cx="10358510" cy="1857388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预习导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358510" cy="43577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8" name="下箭头标注 7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预习导学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571744"/>
            <a:ext cx="10358510" cy="857256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探究新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358510" cy="43577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7" name="下箭头标注 6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合作探究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428868"/>
            <a:ext cx="10358510" cy="785818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5214974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5214974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071678"/>
            <a:ext cx="10358510" cy="857256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0" name="Picture 1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9091" name="Slide Number Placeholder 5"/>
          <p:cNvSpPr txBox="1">
            <a:spLocks noChangeArrowheads="1"/>
          </p:cNvSpPr>
          <p:nvPr userDrawn="1"/>
        </p:nvSpPr>
        <p:spPr bwMode="auto">
          <a:xfrm>
            <a:off x="11641138" y="6453188"/>
            <a:ext cx="407987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45709" anchor="ctr"/>
          <a:lstStyle/>
          <a:p>
            <a:pPr algn="ctr">
              <a:buFont typeface="Arial" pitchFamily="34" charset="0"/>
              <a:buNone/>
            </a:pPr>
            <a:fld id="{D422CB99-868B-43A7-BE81-7449AC7F803D}" type="slidenum">
              <a:rPr lang="en-US" altLang="zh-CN" sz="1200" b="0">
                <a:solidFill>
                  <a:srgbClr val="F9FBFA"/>
                </a:solidFill>
                <a:latin typeface="微软雅黑" pitchFamily="34" charset="-122"/>
              </a:rPr>
              <a:pPr algn="ctr">
                <a:buFont typeface="Arial" pitchFamily="34" charset="0"/>
                <a:buNone/>
              </a:pPr>
              <a:t>‹#›</a:t>
            </a:fld>
            <a:endParaRPr lang="en-US" altLang="zh-CN" sz="1200" b="0">
              <a:solidFill>
                <a:srgbClr val="F9FBFA"/>
              </a:solidFill>
              <a:latin typeface="微软雅黑" pitchFamily="34" charset="-122"/>
            </a:endParaRPr>
          </a:p>
        </p:txBody>
      </p:sp>
      <p:sp>
        <p:nvSpPr>
          <p:cNvPr id="89092" name="Slide Number Placeholder 5"/>
          <p:cNvSpPr txBox="1">
            <a:spLocks noChangeArrowheads="1"/>
          </p:cNvSpPr>
          <p:nvPr userDrawn="1"/>
        </p:nvSpPr>
        <p:spPr bwMode="auto">
          <a:xfrm>
            <a:off x="11641138" y="6453188"/>
            <a:ext cx="407987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45709" anchor="ctr"/>
          <a:lstStyle/>
          <a:p>
            <a:pPr algn="ctr">
              <a:buFont typeface="Arial" pitchFamily="34" charset="0"/>
              <a:buNone/>
            </a:pPr>
            <a:fld id="{DAC4F539-E542-443C-8D1B-154377A4059F}" type="slidenum">
              <a:rPr lang="en-US" altLang="zh-CN" sz="1200" b="0">
                <a:solidFill>
                  <a:srgbClr val="F9FBFA"/>
                </a:solidFill>
                <a:latin typeface="微软雅黑" pitchFamily="34" charset="-122"/>
              </a:rPr>
              <a:pPr algn="ctr">
                <a:buFont typeface="Arial" pitchFamily="34" charset="0"/>
                <a:buNone/>
              </a:pPr>
              <a:t>‹#›</a:t>
            </a:fld>
            <a:endParaRPr lang="en-US" altLang="zh-CN" sz="1200" b="0">
              <a:solidFill>
                <a:srgbClr val="F9FBFA"/>
              </a:solidFill>
              <a:latin typeface="微软雅黑" pitchFamily="34" charset="-122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7" r:id="rId1"/>
    <p:sldLayoutId id="2147483690" r:id="rId2"/>
  </p:sldLayoutIdLst>
  <p:transition spd="slow"/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5">
            <a:extLst>
              <a:ext uri="{FF2B5EF4-FFF2-40B4-BE49-F238E27FC236}">
                <a16:creationId xmlns:a16="http://schemas.microsoft.com/office/drawing/2014/main" xmlns="" id="{90C972B7-75CB-4FE4-A103-D9FCE618E341}"/>
              </a:ext>
            </a:extLst>
          </p:cNvPr>
          <p:cNvSpPr>
            <a:spLocks noChangeArrowheads="1"/>
          </p:cNvSpPr>
          <p:nvPr userDrawn="1"/>
        </p:nvSpPr>
        <p:spPr bwMode="auto">
          <a:xfrm rot="-5400000">
            <a:off x="10285380" y="19160"/>
            <a:ext cx="1059087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7" name="矩形 9">
            <a:extLst>
              <a:ext uri="{FF2B5EF4-FFF2-40B4-BE49-F238E27FC236}">
                <a16:creationId xmlns:a16="http://schemas.microsoft.com/office/drawing/2014/main" xmlns="" id="{4B876050-6EAA-4FC6-AA85-6FF1AFFCB4FE}"/>
              </a:ext>
            </a:extLst>
          </p:cNvPr>
          <p:cNvSpPr/>
          <p:nvPr userDrawn="1"/>
        </p:nvSpPr>
        <p:spPr>
          <a:xfrm>
            <a:off x="1452530" y="0"/>
            <a:ext cx="10739470" cy="542925"/>
          </a:xfrm>
          <a:prstGeom prst="snip2DiagRect">
            <a:avLst>
              <a:gd name="adj1" fmla="val 50000"/>
              <a:gd name="adj2" fmla="val 16667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sp>
        <p:nvSpPr>
          <p:cNvPr id="9" name="矩形 12">
            <a:extLst>
              <a:ext uri="{FF2B5EF4-FFF2-40B4-BE49-F238E27FC236}">
                <a16:creationId xmlns:a16="http://schemas.microsoft.com/office/drawing/2014/main" xmlns="" id="{E9B06FAD-39AE-4A0A-AA38-3ACDEF7CD4D7}"/>
              </a:ext>
            </a:extLst>
          </p:cNvPr>
          <p:cNvSpPr/>
          <p:nvPr userDrawn="1"/>
        </p:nvSpPr>
        <p:spPr>
          <a:xfrm>
            <a:off x="0" y="106785"/>
            <a:ext cx="1353568" cy="369887"/>
          </a:xfrm>
          <a:prstGeom prst="rect">
            <a:avLst/>
          </a:prstGeom>
        </p:spPr>
        <p:txBody>
          <a:bodyPr/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0" dirty="0">
                <a:solidFill>
                  <a:srgbClr val="0070C0"/>
                </a:solidFill>
                <a:latin typeface="微软雅黑" pitchFamily="34" charset="-122"/>
              </a:rPr>
              <a:t>第  </a:t>
            </a:r>
            <a:fld id="{E29A5833-BF3C-46DD-ABB9-8C7DF1E18923}" type="slidenum">
              <a:rPr lang="zh-CN" altLang="en-US" sz="1600" b="1" smtClean="0">
                <a:solidFill>
                  <a:srgbClr val="0070C0"/>
                </a:solidFill>
                <a:latin typeface="+mn-lt"/>
                <a:ea typeface="+mn-ea"/>
              </a:rPr>
              <a:pPr algn="dist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lang="zh-CN" altLang="en-US" sz="1600" b="0" dirty="0">
                <a:solidFill>
                  <a:srgbClr val="0070C0"/>
                </a:solidFill>
                <a:latin typeface="+mn-lt"/>
                <a:ea typeface="+mn-ea"/>
              </a:rPr>
              <a:t>  </a:t>
            </a:r>
            <a:r>
              <a:rPr lang="zh-CN" altLang="en-US" sz="1600" b="0" dirty="0">
                <a:solidFill>
                  <a:srgbClr val="0070C0"/>
                </a:solidFill>
                <a:latin typeface="微软雅黑" pitchFamily="34" charset="-122"/>
              </a:rPr>
              <a:t>页</a:t>
            </a:r>
          </a:p>
        </p:txBody>
      </p:sp>
      <p:sp>
        <p:nvSpPr>
          <p:cNvPr id="12" name="Rectangle 5">
            <a:extLst>
              <a:ext uri="{FF2B5EF4-FFF2-40B4-BE49-F238E27FC236}">
                <a16:creationId xmlns:a16="http://schemas.microsoft.com/office/drawing/2014/main" xmlns="" id="{87DB1F45-732C-4526-A59D-CF5FB69A3C21}"/>
              </a:ext>
            </a:extLst>
          </p:cNvPr>
          <p:cNvSpPr>
            <a:spLocks noChangeArrowheads="1"/>
          </p:cNvSpPr>
          <p:nvPr userDrawn="1"/>
        </p:nvSpPr>
        <p:spPr bwMode="auto">
          <a:xfrm rot="-5400000">
            <a:off x="10288506" y="22336"/>
            <a:ext cx="1052736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3" name="TextBox 13">
            <a:extLst>
              <a:ext uri="{FF2B5EF4-FFF2-40B4-BE49-F238E27FC236}">
                <a16:creationId xmlns:a16="http://schemas.microsoft.com/office/drawing/2014/main" xmlns="" id="{AB1CAB90-8933-4F54-8877-27446346C721}"/>
              </a:ext>
            </a:extLst>
          </p:cNvPr>
          <p:cNvSpPr txBox="1"/>
          <p:nvPr userDrawn="1"/>
        </p:nvSpPr>
        <p:spPr>
          <a:xfrm>
            <a:off x="10302911" y="173038"/>
            <a:ext cx="1008063" cy="338554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dirty="0" smtClean="0">
                <a:solidFill>
                  <a:schemeClr val="tx1"/>
                </a:solidFill>
                <a:latin typeface="微软雅黑" pitchFamily="34" charset="-122"/>
              </a:rPr>
              <a:t>第一单元</a:t>
            </a:r>
            <a:endParaRPr lang="en-US" altLang="zh-CN" sz="1600" b="1" dirty="0">
              <a:solidFill>
                <a:schemeClr val="tx1"/>
              </a:solidFill>
              <a:latin typeface="微软雅黑" pitchFamily="34" charset="-122"/>
            </a:endParaRPr>
          </a:p>
        </p:txBody>
      </p:sp>
      <p:sp>
        <p:nvSpPr>
          <p:cNvPr id="14" name="TextBox 15">
            <a:extLst>
              <a:ext uri="{FF2B5EF4-FFF2-40B4-BE49-F238E27FC236}">
                <a16:creationId xmlns:a16="http://schemas.microsoft.com/office/drawing/2014/main" xmlns="" id="{2C3804B7-DF39-4FDD-983B-BA3CDF4C0456}"/>
              </a:ext>
            </a:extLst>
          </p:cNvPr>
          <p:cNvSpPr txBox="1"/>
          <p:nvPr userDrawn="1"/>
        </p:nvSpPr>
        <p:spPr>
          <a:xfrm>
            <a:off x="10310842" y="614016"/>
            <a:ext cx="1008063" cy="369332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/>
            <a:r>
              <a:rPr lang="en-US" altLang="zh-CN" sz="1800" b="1" dirty="0" smtClean="0">
                <a:solidFill>
                  <a:schemeClr val="accent5">
                    <a:lumMod val="50000"/>
                  </a:schemeClr>
                </a:solidFill>
                <a:latin typeface="微软雅黑" pitchFamily="34" charset="-122"/>
              </a:rPr>
              <a:t>4</a:t>
            </a:r>
            <a:endParaRPr lang="en-US" altLang="zh-CN" sz="1800" b="1" dirty="0">
              <a:solidFill>
                <a:schemeClr val="accent5">
                  <a:lumMod val="50000"/>
                </a:schemeClr>
              </a:solidFill>
              <a:latin typeface="微软雅黑" pitchFamily="34" charset="-122"/>
            </a:endParaRPr>
          </a:p>
        </p:txBody>
      </p:sp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xmlns="" id="{0804E4FB-3903-488F-BBD8-8EC5686172E5}"/>
              </a:ext>
            </a:extLst>
          </p:cNvPr>
          <p:cNvCxnSpPr/>
          <p:nvPr userDrawn="1"/>
        </p:nvCxnSpPr>
        <p:spPr>
          <a:xfrm>
            <a:off x="10455355" y="536575"/>
            <a:ext cx="720725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80779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96" r:id="rId2"/>
    <p:sldLayoutId id="2147483698" r:id="rId3"/>
    <p:sldLayoutId id="2147483694" r:id="rId4"/>
    <p:sldLayoutId id="2147483693" r:id="rId5"/>
    <p:sldLayoutId id="2147483691" r:id="rId6"/>
    <p:sldLayoutId id="2147483695" r:id="rId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A_文本框 26">
            <a:extLst>
              <a:ext uri="{FF2B5EF4-FFF2-40B4-BE49-F238E27FC236}">
                <a16:creationId xmlns:a16="http://schemas.microsoft.com/office/drawing/2014/main" xmlns="" id="{BF4CD2C8-D272-4AC8-B9D7-A5F0AF826858}"/>
              </a:ext>
            </a:extLst>
          </p:cNvPr>
          <p:cNvSpPr txBox="1"/>
          <p:nvPr/>
        </p:nvSpPr>
        <p:spPr>
          <a:xfrm>
            <a:off x="595274" y="428604"/>
            <a:ext cx="3338411" cy="52322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sz="4000">
                <a:solidFill>
                  <a:srgbClr val="3F403E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rPr lang="zh-CN" altLang="en-US" sz="28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Fill>
                  <a:solidFill>
                    <a:srgbClr val="0000FF"/>
                  </a:solidFill>
                </a:uFill>
                <a:latin typeface="黑体" panose="02010609060101010101" pitchFamily="49" charset="-122"/>
                <a:ea typeface="黑体" panose="02010609060101010101" pitchFamily="49" charset="-122"/>
              </a:rPr>
              <a:t>导学案课堂同步用书</a:t>
            </a:r>
            <a:endParaRPr sz="28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uFill>
                <a:solidFill>
                  <a:srgbClr val="0000FF"/>
                </a:solidFill>
              </a:u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xmlns="" id="{F2E513BD-603F-40C5-8B26-136735651DD9}"/>
              </a:ext>
            </a:extLst>
          </p:cNvPr>
          <p:cNvSpPr txBox="1"/>
          <p:nvPr/>
        </p:nvSpPr>
        <p:spPr>
          <a:xfrm>
            <a:off x="8667768" y="642918"/>
            <a:ext cx="3143272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八年级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语文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 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人教版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下册</a:t>
            </a:r>
            <a:endParaRPr lang="zh-CN" altLang="en-US" sz="1600" dirty="0">
              <a:solidFill>
                <a:schemeClr val="accent1">
                  <a:lumMod val="75000"/>
                  <a:lumOff val="25000"/>
                </a:schemeClr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595934" y="4000504"/>
            <a:ext cx="237757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/>
              <a:t>4.</a:t>
            </a:r>
            <a:r>
              <a:rPr lang="zh-CN" altLang="en-US" sz="3600" dirty="0" smtClean="0"/>
              <a:t>灯　　笼</a:t>
            </a:r>
            <a:endParaRPr lang="zh-CN" altLang="en-US" sz="3600" dirty="0"/>
          </a:p>
        </p:txBody>
      </p:sp>
      <p:sp>
        <p:nvSpPr>
          <p:cNvPr id="24" name="动作按钮: 声音 23">
            <a:hlinkClick r:id="" action="ppaction://noaction" highlightClick="1">
              <a:snd r:embed="rId2" name="applause.wav" builtIn="1"/>
            </a:hlinkClick>
          </p:cNvPr>
          <p:cNvSpPr/>
          <p:nvPr/>
        </p:nvSpPr>
        <p:spPr>
          <a:xfrm>
            <a:off x="4310050" y="4000504"/>
            <a:ext cx="928694" cy="642942"/>
          </a:xfrm>
          <a:prstGeom prst="actionButtonSound">
            <a:avLst/>
          </a:prstGeom>
          <a:ln w="25400">
            <a:solidFill>
              <a:schemeClr val="accent1">
                <a:lumMod val="90000"/>
                <a:lumOff val="10000"/>
              </a:schemeClr>
            </a:solidFill>
            <a:miter/>
          </a:ln>
        </p:spPr>
        <p:txBody>
          <a:bodyPr lIns="45719" rIns="45719"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7" name="第1单元.eps" descr="id:214749532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809588" y="1643050"/>
            <a:ext cx="10358510" cy="1842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9379266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占位符 9"/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572824" cy="4357718"/>
          </a:xfrm>
        </p:spPr>
        <p:txBody>
          <a:bodyPr/>
          <a:lstStyle/>
          <a:p>
            <a:r>
              <a:rPr lang="zh-CN" altLang="en-US" dirty="0" smtClean="0"/>
              <a:t>一、问题</a:t>
            </a:r>
            <a:r>
              <a:rPr lang="en-US" dirty="0" smtClean="0"/>
              <a:t>:</a:t>
            </a:r>
            <a:r>
              <a:rPr lang="zh-CN" altLang="en-US" dirty="0" smtClean="0"/>
              <a:t>朗读课文</a:t>
            </a:r>
            <a:r>
              <a:rPr lang="en-US" dirty="0" smtClean="0"/>
              <a:t>,</a:t>
            </a:r>
            <a:r>
              <a:rPr lang="zh-CN" altLang="en-US" dirty="0" smtClean="0"/>
              <a:t>识内容。</a:t>
            </a:r>
          </a:p>
          <a:p>
            <a:r>
              <a:rPr lang="zh-CN" altLang="en-US" dirty="0" smtClean="0"/>
              <a:t>阅读课文第</a:t>
            </a:r>
            <a:r>
              <a:rPr lang="en-US" dirty="0" smtClean="0"/>
              <a:t>3~10</a:t>
            </a:r>
            <a:r>
              <a:rPr lang="zh-CN" altLang="en-US" dirty="0" smtClean="0"/>
              <a:t>段</a:t>
            </a:r>
            <a:r>
              <a:rPr lang="en-US" dirty="0" smtClean="0"/>
              <a:t>,</a:t>
            </a:r>
            <a:r>
              <a:rPr lang="zh-CN" altLang="en-US" dirty="0" smtClean="0"/>
              <a:t>分组讨论</a:t>
            </a:r>
            <a:r>
              <a:rPr lang="en-US" dirty="0" smtClean="0"/>
              <a:t>:</a:t>
            </a:r>
            <a:r>
              <a:rPr lang="zh-CN" altLang="en-US" dirty="0" smtClean="0"/>
              <a:t>这几段写了关于灯笼的哪些事</a:t>
            </a:r>
            <a:r>
              <a:rPr lang="en-US" dirty="0" smtClean="0"/>
              <a:t>?</a:t>
            </a:r>
            <a:r>
              <a:rPr lang="zh-CN" altLang="en-US" dirty="0" smtClean="0"/>
              <a:t>作者为什么要回忆这些往事</a:t>
            </a:r>
            <a:r>
              <a:rPr lang="en-US" dirty="0" smtClean="0"/>
              <a:t>?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769791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738150" y="1142984"/>
            <a:ext cx="10715700" cy="857256"/>
          </a:xfrm>
        </p:spPr>
        <p:txBody>
          <a:bodyPr/>
          <a:lstStyle/>
          <a:p>
            <a:r>
              <a:rPr lang="en-US" dirty="0" smtClean="0"/>
              <a:t>(1)</a:t>
            </a:r>
            <a:r>
              <a:rPr lang="zh-CN" altLang="en-US" dirty="0" smtClean="0"/>
              <a:t>挑着灯笼迎回祖父</a:t>
            </a:r>
            <a:r>
              <a:rPr lang="en-US" dirty="0" smtClean="0"/>
              <a:t>,</a:t>
            </a:r>
            <a:r>
              <a:rPr lang="zh-CN" altLang="en-US" dirty="0" smtClean="0"/>
              <a:t>听祖父讲进京赶考的掌故。</a:t>
            </a:r>
          </a:p>
          <a:p>
            <a:r>
              <a:rPr lang="en-US" dirty="0" smtClean="0"/>
              <a:t>(2)</a:t>
            </a:r>
            <a:r>
              <a:rPr lang="zh-CN" altLang="en-US" dirty="0" smtClean="0"/>
              <a:t>接过母亲递给的纱灯</a:t>
            </a:r>
            <a:r>
              <a:rPr lang="en-US" dirty="0" smtClean="0"/>
              <a:t>,</a:t>
            </a:r>
            <a:r>
              <a:rPr lang="zh-CN" altLang="en-US" dirty="0" smtClean="0"/>
              <a:t>上下灯学。</a:t>
            </a:r>
          </a:p>
          <a:p>
            <a:r>
              <a:rPr lang="en-US" dirty="0" smtClean="0"/>
              <a:t>(3)</a:t>
            </a:r>
            <a:r>
              <a:rPr lang="zh-CN" altLang="en-US" dirty="0" smtClean="0"/>
              <a:t>乡俗还愿时</a:t>
            </a:r>
            <a:r>
              <a:rPr lang="en-US" dirty="0" smtClean="0"/>
              <a:t>,</a:t>
            </a:r>
            <a:r>
              <a:rPr lang="zh-CN" altLang="en-US" dirty="0" smtClean="0"/>
              <a:t>村口红灯高照。</a:t>
            </a:r>
          </a:p>
          <a:p>
            <a:r>
              <a:rPr lang="en-US" dirty="0" smtClean="0"/>
              <a:t>(4)</a:t>
            </a:r>
            <a:r>
              <a:rPr lang="zh-CN" altLang="en-US" dirty="0" smtClean="0"/>
              <a:t>跟着龙灯跑个半夜</a:t>
            </a:r>
            <a:r>
              <a:rPr lang="en-US" dirty="0" smtClean="0"/>
              <a:t>,</a:t>
            </a:r>
            <a:r>
              <a:rPr lang="zh-CN" altLang="en-US" dirty="0" smtClean="0"/>
              <a:t>伴着小灯入梦。</a:t>
            </a:r>
          </a:p>
          <a:p>
            <a:r>
              <a:rPr lang="en-US" dirty="0" smtClean="0"/>
              <a:t>(5)</a:t>
            </a:r>
            <a:r>
              <a:rPr lang="zh-CN" altLang="en-US" dirty="0" smtClean="0"/>
              <a:t>族姊远嫁</a:t>
            </a:r>
            <a:r>
              <a:rPr lang="en-US" dirty="0" smtClean="0"/>
              <a:t>,</a:t>
            </a:r>
            <a:r>
              <a:rPr lang="zh-CN" altLang="en-US" dirty="0" smtClean="0"/>
              <a:t>宅第红灯高挂。</a:t>
            </a:r>
          </a:p>
          <a:p>
            <a:r>
              <a:rPr lang="en-US" dirty="0" smtClean="0"/>
              <a:t>(6)</a:t>
            </a:r>
            <a:r>
              <a:rPr lang="zh-CN" altLang="en-US" dirty="0" smtClean="0"/>
              <a:t>在纱灯上描红。</a:t>
            </a:r>
          </a:p>
          <a:p>
            <a:r>
              <a:rPr lang="en-US" dirty="0" smtClean="0"/>
              <a:t>(7)</a:t>
            </a:r>
            <a:r>
              <a:rPr lang="zh-CN" altLang="en-US" dirty="0" smtClean="0"/>
              <a:t>想象宫灯的样子和宫灯下的情景。</a:t>
            </a:r>
          </a:p>
          <a:p>
            <a:r>
              <a:rPr lang="zh-CN" altLang="en-US" dirty="0" smtClean="0"/>
              <a:t>原因</a:t>
            </a:r>
            <a:r>
              <a:rPr lang="en-US" dirty="0" smtClean="0"/>
              <a:t>:</a:t>
            </a:r>
            <a:r>
              <a:rPr lang="zh-CN" altLang="en-US" dirty="0" smtClean="0"/>
              <a:t>怀恋过往</a:t>
            </a:r>
            <a:r>
              <a:rPr lang="en-US" dirty="0" smtClean="0"/>
              <a:t>,</a:t>
            </a:r>
            <a:r>
              <a:rPr lang="zh-CN" altLang="en-US" dirty="0" smtClean="0"/>
              <a:t>表明灯笼对</a:t>
            </a:r>
            <a:r>
              <a:rPr lang="en-US" dirty="0" smtClean="0"/>
              <a:t>“</a:t>
            </a:r>
            <a:r>
              <a:rPr lang="zh-CN" altLang="en-US" dirty="0" smtClean="0"/>
              <a:t>我</a:t>
            </a:r>
            <a:r>
              <a:rPr lang="en-US" dirty="0" smtClean="0"/>
              <a:t>”</a:t>
            </a:r>
            <a:r>
              <a:rPr lang="zh-CN" altLang="en-US" dirty="0" smtClean="0"/>
              <a:t>的意义重大。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2428892"/>
          </a:xfrm>
        </p:spPr>
        <p:txBody>
          <a:bodyPr/>
          <a:lstStyle/>
          <a:p>
            <a:r>
              <a:rPr lang="zh-CN" altLang="en-US" dirty="0" smtClean="0"/>
              <a:t>二、活动</a:t>
            </a:r>
            <a:r>
              <a:rPr lang="en-US" dirty="0" smtClean="0"/>
              <a:t>:</a:t>
            </a:r>
            <a:r>
              <a:rPr lang="zh-CN" altLang="en-US" dirty="0" smtClean="0"/>
              <a:t>精读课文</a:t>
            </a:r>
            <a:r>
              <a:rPr lang="en-US" dirty="0" smtClean="0"/>
              <a:t>,</a:t>
            </a:r>
            <a:r>
              <a:rPr lang="zh-CN" altLang="en-US" dirty="0" smtClean="0"/>
              <a:t>析情感。</a:t>
            </a:r>
          </a:p>
          <a:p>
            <a:r>
              <a:rPr lang="zh-CN" altLang="en-US" dirty="0" smtClean="0"/>
              <a:t>文中回忆的一些场景无不浸润着作者的情感和志趣</a:t>
            </a:r>
            <a:r>
              <a:rPr lang="en-US" dirty="0" smtClean="0"/>
              <a:t>,</a:t>
            </a:r>
            <a:r>
              <a:rPr lang="zh-CN" altLang="en-US" dirty="0" smtClean="0"/>
              <a:t>你能感受出作者的哪些情感</a:t>
            </a:r>
            <a:r>
              <a:rPr lang="en-US" dirty="0" smtClean="0"/>
              <a:t>?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214314" y="1142984"/>
            <a:ext cx="11739602" cy="857256"/>
          </a:xfrm>
        </p:spPr>
        <p:txBody>
          <a:bodyPr/>
          <a:lstStyle/>
          <a:p>
            <a:r>
              <a:rPr lang="en-US" dirty="0" err="1" smtClean="0"/>
              <a:t>可以用这样的句式回答:我从</a:t>
            </a:r>
            <a:r>
              <a:rPr lang="en-US" u="sng" dirty="0" smtClean="0"/>
              <a:t>　　　　</a:t>
            </a:r>
            <a:r>
              <a:rPr lang="en-US" dirty="0" err="1" smtClean="0"/>
              <a:t>场景中,感受到作者</a:t>
            </a:r>
            <a:r>
              <a:rPr lang="en-US" u="sng" dirty="0" smtClean="0"/>
              <a:t>　　　　</a:t>
            </a:r>
            <a:r>
              <a:rPr lang="en-US" dirty="0" err="1" smtClean="0"/>
              <a:t>的情感</a:t>
            </a:r>
            <a:r>
              <a:rPr lang="en-US" dirty="0" smtClean="0"/>
              <a:t>。</a:t>
            </a:r>
          </a:p>
          <a:p>
            <a:r>
              <a:rPr lang="zh-CN" altLang="en-US" dirty="0" smtClean="0"/>
              <a:t>我从挑着灯笼迎回祖父这一场景中</a:t>
            </a:r>
            <a:r>
              <a:rPr lang="en-US" dirty="0" smtClean="0"/>
              <a:t>,</a:t>
            </a:r>
            <a:r>
              <a:rPr lang="zh-CN" altLang="en-US" dirty="0" smtClean="0"/>
              <a:t>感受到作者与祖父浓浓的祖孙情。</a:t>
            </a:r>
          </a:p>
          <a:p>
            <a:r>
              <a:rPr lang="zh-CN" altLang="en-US" dirty="0" smtClean="0"/>
              <a:t>我从接过纱灯上下灯学这一场景中</a:t>
            </a:r>
            <a:r>
              <a:rPr lang="en-US" dirty="0" smtClean="0"/>
              <a:t>,</a:t>
            </a:r>
            <a:r>
              <a:rPr lang="zh-CN" altLang="en-US" dirty="0" smtClean="0"/>
              <a:t>感受到作者与母亲的浓浓亲情。</a:t>
            </a:r>
          </a:p>
          <a:p>
            <a:r>
              <a:rPr lang="zh-CN" altLang="en-US" dirty="0" smtClean="0"/>
              <a:t>我从跟着龙灯跑半夜</a:t>
            </a:r>
            <a:r>
              <a:rPr lang="en-US" dirty="0" smtClean="0"/>
              <a:t>,</a:t>
            </a:r>
            <a:r>
              <a:rPr lang="zh-CN" altLang="en-US" dirty="0" smtClean="0"/>
              <a:t>伴着小灯入梦这一场景中</a:t>
            </a:r>
            <a:r>
              <a:rPr lang="en-US" dirty="0" smtClean="0"/>
              <a:t>,</a:t>
            </a:r>
            <a:r>
              <a:rPr lang="zh-CN" altLang="en-US" dirty="0" smtClean="0"/>
              <a:t>感受到作者青春飞扬的激情。</a:t>
            </a:r>
          </a:p>
          <a:p>
            <a:r>
              <a:rPr lang="zh-CN" altLang="en-US" dirty="0" smtClean="0"/>
              <a:t>我从在纱灯上描红这一场景中</a:t>
            </a:r>
            <a:r>
              <a:rPr lang="en-US" dirty="0" smtClean="0"/>
              <a:t>,</a:t>
            </a:r>
            <a:r>
              <a:rPr lang="zh-CN" altLang="en-US" dirty="0" smtClean="0"/>
              <a:t>感受到作者的一种雅情雅致。</a:t>
            </a:r>
          </a:p>
          <a:p>
            <a:r>
              <a:rPr lang="zh-CN" altLang="en-US" dirty="0" smtClean="0"/>
              <a:t>我从对宫灯的想象这一场景中</a:t>
            </a:r>
            <a:r>
              <a:rPr lang="en-US" dirty="0" smtClean="0"/>
              <a:t>,</a:t>
            </a:r>
            <a:r>
              <a:rPr lang="zh-CN" altLang="en-US" dirty="0" smtClean="0"/>
              <a:t>感受到作者沉浸于历史文化的情感。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zh-CN" altLang="en-US" dirty="0" smtClean="0"/>
              <a:t>三、活动</a:t>
            </a:r>
            <a:r>
              <a:rPr lang="en-US" dirty="0" smtClean="0"/>
              <a:t>:</a:t>
            </a:r>
            <a:r>
              <a:rPr lang="zh-CN" altLang="en-US" dirty="0" smtClean="0"/>
              <a:t>探究灯笼</a:t>
            </a:r>
            <a:r>
              <a:rPr lang="en-US" dirty="0" smtClean="0"/>
              <a:t>,</a:t>
            </a:r>
            <a:r>
              <a:rPr lang="zh-CN" altLang="en-US" dirty="0" smtClean="0"/>
              <a:t>析意义。</a:t>
            </a:r>
          </a:p>
          <a:p>
            <a:r>
              <a:rPr lang="zh-CN" altLang="en-US" dirty="0" smtClean="0"/>
              <a:t>根据文中相关语句</a:t>
            </a:r>
            <a:r>
              <a:rPr lang="en-US" dirty="0" smtClean="0"/>
              <a:t>,</a:t>
            </a:r>
            <a:r>
              <a:rPr lang="zh-CN" altLang="en-US" dirty="0" smtClean="0"/>
              <a:t>探究灯笼所代表的意义。</a:t>
            </a:r>
            <a:endParaRPr lang="zh-CN" altLang="en-US" dirty="0"/>
          </a:p>
        </p:txBody>
      </p: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452398" y="2643182"/>
          <a:ext cx="11287204" cy="3500461"/>
        </p:xfrm>
        <a:graphic>
          <a:graphicData uri="http://schemas.openxmlformats.org/drawingml/2006/table">
            <a:tbl>
              <a:tblPr/>
              <a:tblGrid>
                <a:gridCol w="6572296"/>
                <a:gridCol w="4714908"/>
              </a:tblGrid>
              <a:tr h="62965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 dirty="0">
                          <a:solidFill>
                            <a:srgbClr val="000000"/>
                          </a:solidFill>
                          <a:latin typeface="黑体" pitchFamily="49" charset="-122"/>
                          <a:ea typeface="黑体" pitchFamily="49" charset="-122"/>
                          <a:cs typeface="Times New Roman"/>
                        </a:rPr>
                        <a:t>课文原句</a:t>
                      </a: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 dirty="0">
                          <a:solidFill>
                            <a:srgbClr val="000000"/>
                          </a:solidFill>
                          <a:latin typeface="黑体" pitchFamily="49" charset="-122"/>
                          <a:ea typeface="黑体" pitchFamily="49" charset="-122"/>
                          <a:cs typeface="Times New Roman"/>
                        </a:rPr>
                        <a:t>灯笼所代表的意义</a:t>
                      </a: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6326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latin typeface="黑体" pitchFamily="49" charset="-122"/>
                          <a:ea typeface="黑体" pitchFamily="49" charset="-122"/>
                          <a:cs typeface="Times New Roman"/>
                        </a:rPr>
                        <a:t>村犬遥遥向灯笼吠了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latin typeface="黑体" pitchFamily="49" charset="-122"/>
                          <a:ea typeface="黑体" pitchFamily="49" charset="-122"/>
                          <a:cs typeface="Times New Roman"/>
                        </a:rPr>
                        <a:t>……</a:t>
                      </a:r>
                      <a:r>
                        <a:rPr lang="zh-CN" sz="2400" kern="100">
                          <a:solidFill>
                            <a:srgbClr val="000000"/>
                          </a:solidFill>
                          <a:latin typeface="黑体" pitchFamily="49" charset="-122"/>
                          <a:ea typeface="黑体" pitchFamily="49" charset="-122"/>
                          <a:cs typeface="Times New Roman"/>
                        </a:rPr>
                        <a:t>那种熙熙然庭院的静穆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latin typeface="黑体" pitchFamily="49" charset="-122"/>
                          <a:ea typeface="黑体" pitchFamily="49" charset="-122"/>
                          <a:cs typeface="Times New Roman"/>
                        </a:rPr>
                        <a:t>,</a:t>
                      </a:r>
                      <a:r>
                        <a:rPr lang="zh-CN" sz="2400" kern="100">
                          <a:solidFill>
                            <a:srgbClr val="000000"/>
                          </a:solidFill>
                          <a:latin typeface="黑体" pitchFamily="49" charset="-122"/>
                          <a:ea typeface="黑体" pitchFamily="49" charset="-122"/>
                          <a:cs typeface="Times New Roman"/>
                        </a:rPr>
                        <a:t>是一辈子思慕着的</a:t>
                      </a: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zh-CN" sz="2400" kern="100" dirty="0">
                        <a:solidFill>
                          <a:srgbClr val="000000"/>
                        </a:solidFill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754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 dirty="0">
                          <a:solidFill>
                            <a:srgbClr val="000000"/>
                          </a:solidFill>
                          <a:latin typeface="黑体" pitchFamily="49" charset="-122"/>
                          <a:ea typeface="黑体" pitchFamily="49" charset="-122"/>
                          <a:cs typeface="Times New Roman"/>
                        </a:rPr>
                        <a:t>母亲给留着的消夜食品便都是在亲手接过了灯笼去后递给自己的</a:t>
                      </a:r>
                      <a:r>
                        <a:rPr lang="en-US" sz="2400" kern="100" dirty="0">
                          <a:solidFill>
                            <a:srgbClr val="000000"/>
                          </a:solidFill>
                          <a:latin typeface="黑体" pitchFamily="49" charset="-122"/>
                          <a:ea typeface="黑体" pitchFamily="49" charset="-122"/>
                          <a:cs typeface="Times New Roman"/>
                        </a:rPr>
                        <a:t>……</a:t>
                      </a:r>
                      <a:r>
                        <a:rPr lang="zh-CN" sz="2400" kern="100" dirty="0">
                          <a:solidFill>
                            <a:srgbClr val="000000"/>
                          </a:solidFill>
                          <a:latin typeface="黑体" pitchFamily="49" charset="-122"/>
                          <a:ea typeface="黑体" pitchFamily="49" charset="-122"/>
                          <a:cs typeface="Times New Roman"/>
                        </a:rPr>
                        <a:t>母亲的头发也全白了</a:t>
                      </a: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zh-CN" sz="2400" kern="100" dirty="0">
                        <a:solidFill>
                          <a:srgbClr val="000000"/>
                        </a:solidFill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7096132" y="3500438"/>
            <a:ext cx="4071966" cy="857256"/>
          </a:xfrm>
        </p:spPr>
        <p:txBody>
          <a:bodyPr/>
          <a:lstStyle/>
          <a:p>
            <a:pPr indent="0"/>
            <a:r>
              <a:rPr lang="zh-CN" altLang="en-US" dirty="0" smtClean="0"/>
              <a:t>①灯笼映照着长幼情笃</a:t>
            </a:r>
          </a:p>
        </p:txBody>
      </p:sp>
      <p:sp>
        <p:nvSpPr>
          <p:cNvPr id="5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7096132" y="4786322"/>
            <a:ext cx="4071966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②灯笼宣照着母子情深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" grpId="0" build="p"/>
      <p:bldP spid="6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452398" y="1643050"/>
          <a:ext cx="11287204" cy="4357718"/>
        </p:xfrm>
        <a:graphic>
          <a:graphicData uri="http://schemas.openxmlformats.org/drawingml/2006/table">
            <a:tbl>
              <a:tblPr/>
              <a:tblGrid>
                <a:gridCol w="6572296"/>
                <a:gridCol w="4714908"/>
              </a:tblGrid>
              <a:tr h="59791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 dirty="0">
                          <a:solidFill>
                            <a:srgbClr val="000000"/>
                          </a:solidFill>
                          <a:latin typeface="黑体" pitchFamily="49" charset="-122"/>
                          <a:ea typeface="黑体" pitchFamily="49" charset="-122"/>
                          <a:cs typeface="Times New Roman"/>
                        </a:rPr>
                        <a:t>课文原句</a:t>
                      </a: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 dirty="0">
                          <a:solidFill>
                            <a:srgbClr val="000000"/>
                          </a:solidFill>
                          <a:latin typeface="黑体" pitchFamily="49" charset="-122"/>
                          <a:ea typeface="黑体" pitchFamily="49" charset="-122"/>
                          <a:cs typeface="Times New Roman"/>
                        </a:rPr>
                        <a:t>灯笼所代表的意义</a:t>
                      </a: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785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 dirty="0">
                          <a:solidFill>
                            <a:srgbClr val="000000"/>
                          </a:solidFill>
                          <a:latin typeface="黑体" pitchFamily="49" charset="-122"/>
                          <a:ea typeface="黑体" pitchFamily="49" charset="-122"/>
                          <a:cs typeface="Times New Roman"/>
                        </a:rPr>
                        <a:t>真是</a:t>
                      </a:r>
                      <a:r>
                        <a:rPr lang="en-US" sz="2400" kern="100" dirty="0">
                          <a:solidFill>
                            <a:srgbClr val="000000"/>
                          </a:solidFill>
                          <a:latin typeface="黑体" pitchFamily="49" charset="-122"/>
                          <a:ea typeface="黑体" pitchFamily="49" charset="-122"/>
                          <a:cs typeface="Times New Roman"/>
                        </a:rPr>
                        <a:t>,</a:t>
                      </a:r>
                      <a:r>
                        <a:rPr lang="zh-CN" sz="2400" kern="100" dirty="0">
                          <a:solidFill>
                            <a:srgbClr val="000000"/>
                          </a:solidFill>
                          <a:latin typeface="黑体" pitchFamily="49" charset="-122"/>
                          <a:ea typeface="黑体" pitchFamily="49" charset="-122"/>
                          <a:cs typeface="Times New Roman"/>
                        </a:rPr>
                        <a:t>若有孤行客</a:t>
                      </a:r>
                      <a:r>
                        <a:rPr lang="en-US" sz="2400" kern="100" dirty="0">
                          <a:solidFill>
                            <a:srgbClr val="000000"/>
                          </a:solidFill>
                          <a:latin typeface="黑体" pitchFamily="49" charset="-122"/>
                          <a:ea typeface="黑体" pitchFamily="49" charset="-122"/>
                          <a:cs typeface="Times New Roman"/>
                        </a:rPr>
                        <a:t>,</a:t>
                      </a:r>
                      <a:r>
                        <a:rPr lang="zh-CN" sz="2400" kern="100" dirty="0">
                          <a:solidFill>
                            <a:srgbClr val="000000"/>
                          </a:solidFill>
                          <a:latin typeface="黑体" pitchFamily="49" charset="-122"/>
                          <a:ea typeface="黑体" pitchFamily="49" charset="-122"/>
                          <a:cs typeface="Times New Roman"/>
                        </a:rPr>
                        <a:t>黑夜摸路</a:t>
                      </a:r>
                      <a:r>
                        <a:rPr lang="en-US" sz="2400" kern="100" dirty="0">
                          <a:solidFill>
                            <a:srgbClr val="000000"/>
                          </a:solidFill>
                          <a:latin typeface="黑体" pitchFamily="49" charset="-122"/>
                          <a:ea typeface="黑体" pitchFamily="49" charset="-122"/>
                          <a:cs typeface="Times New Roman"/>
                        </a:rPr>
                        <a:t>……</a:t>
                      </a:r>
                      <a:r>
                        <a:rPr lang="zh-CN" sz="2400" kern="100" dirty="0">
                          <a:solidFill>
                            <a:srgbClr val="000000"/>
                          </a:solidFill>
                          <a:latin typeface="黑体" pitchFamily="49" charset="-122"/>
                          <a:ea typeface="黑体" pitchFamily="49" charset="-122"/>
                          <a:cs typeface="Times New Roman"/>
                        </a:rPr>
                        <a:t>总会以去村不远而默默高兴起来的吧</a:t>
                      </a: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zh-CN" sz="2400" kern="100" dirty="0">
                        <a:solidFill>
                          <a:srgbClr val="000000"/>
                        </a:solidFill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1610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latin typeface="黑体" pitchFamily="49" charset="-122"/>
                          <a:ea typeface="黑体" pitchFamily="49" charset="-122"/>
                          <a:cs typeface="Times New Roman"/>
                        </a:rPr>
                        <a:t>进士第的官衔灯该还有吧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latin typeface="黑体" pitchFamily="49" charset="-122"/>
                          <a:ea typeface="黑体" pitchFamily="49" charset="-122"/>
                          <a:cs typeface="Times New Roman"/>
                        </a:rPr>
                        <a:t>,</a:t>
                      </a:r>
                      <a:r>
                        <a:rPr lang="zh-CN" sz="2400" kern="100">
                          <a:solidFill>
                            <a:srgbClr val="000000"/>
                          </a:solidFill>
                          <a:latin typeface="黑体" pitchFamily="49" charset="-122"/>
                          <a:ea typeface="黑体" pitchFamily="49" charset="-122"/>
                          <a:cs typeface="Times New Roman"/>
                        </a:rPr>
                        <a:t>垂珠联珑的朱门却早已褪色了</a:t>
                      </a: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zh-CN" sz="2400" kern="100" dirty="0">
                        <a:solidFill>
                          <a:srgbClr val="000000"/>
                        </a:solidFill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9583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latin typeface="黑体" pitchFamily="49" charset="-122"/>
                          <a:ea typeface="黑体" pitchFamily="49" charset="-122"/>
                          <a:cs typeface="Times New Roman"/>
                        </a:rPr>
                        <a:t>若是纱灯上的字是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latin typeface="黑体" pitchFamily="49" charset="-122"/>
                          <a:ea typeface="黑体" pitchFamily="49" charset="-122"/>
                          <a:cs typeface="Times New Roman"/>
                        </a:rPr>
                        <a:t>“</a:t>
                      </a:r>
                      <a:r>
                        <a:rPr lang="zh-CN" sz="2400" kern="100">
                          <a:solidFill>
                            <a:srgbClr val="000000"/>
                          </a:solidFill>
                          <a:latin typeface="黑体" pitchFamily="49" charset="-122"/>
                          <a:ea typeface="黑体" pitchFamily="49" charset="-122"/>
                          <a:cs typeface="Times New Roman"/>
                        </a:rPr>
                        <a:t>尚书府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latin typeface="黑体" pitchFamily="49" charset="-122"/>
                          <a:ea typeface="黑体" pitchFamily="49" charset="-122"/>
                          <a:cs typeface="Times New Roman"/>
                        </a:rPr>
                        <a:t>”</a:t>
                      </a:r>
                      <a:r>
                        <a:rPr lang="zh-CN" sz="2400" kern="100">
                          <a:solidFill>
                            <a:srgbClr val="000000"/>
                          </a:solidFill>
                          <a:latin typeface="黑体" pitchFamily="49" charset="-122"/>
                          <a:ea typeface="黑体" pitchFamily="49" charset="-122"/>
                          <a:cs typeface="Times New Roman"/>
                        </a:rPr>
                        <a:t>或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latin typeface="黑体" pitchFamily="49" charset="-122"/>
                          <a:ea typeface="黑体" pitchFamily="49" charset="-122"/>
                          <a:cs typeface="Times New Roman"/>
                        </a:rPr>
                        <a:t>“</a:t>
                      </a:r>
                      <a:r>
                        <a:rPr lang="zh-CN" sz="2400" kern="100">
                          <a:solidFill>
                            <a:srgbClr val="000000"/>
                          </a:solidFill>
                          <a:latin typeface="黑体" pitchFamily="49" charset="-122"/>
                          <a:ea typeface="黑体" pitchFamily="49" charset="-122"/>
                          <a:cs typeface="Times New Roman"/>
                        </a:rPr>
                        <a:t>某某县正堂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latin typeface="黑体" pitchFamily="49" charset="-122"/>
                          <a:ea typeface="黑体" pitchFamily="49" charset="-122"/>
                          <a:cs typeface="Times New Roman"/>
                        </a:rPr>
                        <a:t>”</a:t>
                      </a:r>
                      <a:r>
                        <a:rPr lang="zh-CN" sz="2400" kern="100">
                          <a:solidFill>
                            <a:srgbClr val="000000"/>
                          </a:solidFill>
                          <a:latin typeface="黑体" pitchFamily="49" charset="-122"/>
                          <a:ea typeface="黑体" pitchFamily="49" charset="-122"/>
                          <a:cs typeface="Times New Roman"/>
                        </a:rPr>
                        <a:t>之类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latin typeface="黑体" pitchFamily="49" charset="-122"/>
                          <a:ea typeface="黑体" pitchFamily="49" charset="-122"/>
                          <a:cs typeface="Times New Roman"/>
                        </a:rPr>
                        <a:t>……</a:t>
                      </a:r>
                      <a:r>
                        <a:rPr lang="zh-CN" sz="2400" kern="100">
                          <a:solidFill>
                            <a:srgbClr val="000000"/>
                          </a:solidFill>
                          <a:latin typeface="黑体" pitchFamily="49" charset="-122"/>
                          <a:ea typeface="黑体" pitchFamily="49" charset="-122"/>
                          <a:cs typeface="Times New Roman"/>
                        </a:rPr>
                        <a:t>可也未始勾不起爱好来</a:t>
                      </a: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zh-CN" sz="2400" kern="100" dirty="0">
                        <a:solidFill>
                          <a:srgbClr val="000000"/>
                        </a:solidFill>
                        <a:latin typeface="黑体" pitchFamily="49" charset="-122"/>
                        <a:ea typeface="黑体" pitchFamily="49" charset="-122"/>
                        <a:cs typeface="Times New Roman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7024694" y="2428868"/>
            <a:ext cx="4714908" cy="857256"/>
          </a:xfrm>
        </p:spPr>
        <p:txBody>
          <a:bodyPr/>
          <a:lstStyle/>
          <a:p>
            <a:pPr indent="0">
              <a:lnSpc>
                <a:spcPct val="100000"/>
              </a:lnSpc>
            </a:pPr>
            <a:r>
              <a:rPr lang="zh-CN" altLang="en-US" dirty="0" smtClean="0"/>
              <a:t>灯笼慰藉着孤行客的心</a:t>
            </a:r>
            <a:r>
              <a:rPr lang="en-US" altLang="zh-CN" dirty="0" smtClean="0"/>
              <a:t>,</a:t>
            </a:r>
            <a:r>
              <a:rPr lang="zh-CN" altLang="en-US" dirty="0" smtClean="0"/>
              <a:t>表现了家乡人的淳朴、善良</a:t>
            </a:r>
          </a:p>
        </p:txBody>
      </p:sp>
      <p:sp>
        <p:nvSpPr>
          <p:cNvPr id="5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7096132" y="3929066"/>
            <a:ext cx="4214842" cy="857256"/>
          </a:xfrm>
        </p:spPr>
        <p:txBody>
          <a:bodyPr/>
          <a:lstStyle/>
          <a:p>
            <a:pPr indent="0">
              <a:lnSpc>
                <a:spcPct val="100000"/>
              </a:lnSpc>
            </a:pPr>
            <a:r>
              <a:rPr lang="zh-CN" altLang="en-US" dirty="0" smtClean="0"/>
              <a:t>灯笼记录着岁月的沧桑</a:t>
            </a:r>
          </a:p>
        </p:txBody>
      </p:sp>
      <p:sp>
        <p:nvSpPr>
          <p:cNvPr id="8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7024694" y="5072074"/>
            <a:ext cx="4714908" cy="857256"/>
          </a:xfrm>
        </p:spPr>
        <p:txBody>
          <a:bodyPr/>
          <a:lstStyle/>
          <a:p>
            <a:pPr indent="0">
              <a:lnSpc>
                <a:spcPct val="100000"/>
              </a:lnSpc>
            </a:pPr>
            <a:r>
              <a:rPr lang="zh-CN" altLang="en-US" dirty="0" smtClean="0"/>
              <a:t>灯笼显示着主人的地位和权势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" grpId="0" build="p"/>
      <p:bldP spid="7" grpId="0" build="p"/>
      <p:bldP spid="8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zh-CN" altLang="en-US" dirty="0" smtClean="0"/>
              <a:t>四、问题</a:t>
            </a:r>
            <a:r>
              <a:rPr lang="en-US" dirty="0" smtClean="0"/>
              <a:t>:</a:t>
            </a:r>
            <a:r>
              <a:rPr lang="zh-CN" altLang="en-US" dirty="0" smtClean="0"/>
              <a:t>资料链接</a:t>
            </a:r>
            <a:r>
              <a:rPr lang="en-US" dirty="0" smtClean="0"/>
              <a:t>,</a:t>
            </a:r>
            <a:r>
              <a:rPr lang="zh-CN" altLang="en-US" dirty="0" smtClean="0"/>
              <a:t>深领悟。</a:t>
            </a:r>
          </a:p>
          <a:p>
            <a:r>
              <a:rPr lang="zh-CN" altLang="en-US" dirty="0" smtClean="0"/>
              <a:t>散文的特点是形散神不散</a:t>
            </a:r>
            <a:r>
              <a:rPr lang="en-US" dirty="0" smtClean="0"/>
              <a:t>,</a:t>
            </a:r>
            <a:r>
              <a:rPr lang="zh-CN" altLang="en-US" dirty="0" smtClean="0"/>
              <a:t>文中涉及的内容比较广</a:t>
            </a:r>
            <a:r>
              <a:rPr lang="en-US" dirty="0" smtClean="0"/>
              <a:t>,</a:t>
            </a:r>
            <a:r>
              <a:rPr lang="zh-CN" altLang="en-US" dirty="0" smtClean="0"/>
              <a:t>孩童心性、乡俗民情、诗词典故都表现了灯笼带给作者的美好</a:t>
            </a:r>
            <a:r>
              <a:rPr lang="en-US" dirty="0" smtClean="0"/>
              <a:t>,</a:t>
            </a:r>
            <a:r>
              <a:rPr lang="zh-CN" altLang="en-US" dirty="0" smtClean="0"/>
              <a:t>但结尾处情绪陡然一扬</a:t>
            </a:r>
            <a:r>
              <a:rPr lang="en-US" dirty="0" smtClean="0"/>
              <a:t>,</a:t>
            </a:r>
            <a:r>
              <a:rPr lang="zh-CN" altLang="en-US" dirty="0" smtClean="0"/>
              <a:t>引述历史上保家卫国的名将</a:t>
            </a:r>
            <a:r>
              <a:rPr lang="en-US" dirty="0" smtClean="0"/>
              <a:t>,</a:t>
            </a:r>
            <a:r>
              <a:rPr lang="zh-CN" altLang="en-US" dirty="0" smtClean="0"/>
              <a:t>你觉得有什么用意呢</a:t>
            </a:r>
            <a:r>
              <a:rPr lang="en-US" dirty="0" smtClean="0"/>
              <a:t>?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738150" y="1142984"/>
            <a:ext cx="10715700" cy="857256"/>
          </a:xfrm>
        </p:spPr>
        <p:txBody>
          <a:bodyPr/>
          <a:lstStyle/>
          <a:p>
            <a:r>
              <a:rPr lang="zh-CN" altLang="en-US" dirty="0" smtClean="0"/>
              <a:t>将个人情怀升华为家国情怀</a:t>
            </a:r>
            <a:r>
              <a:rPr lang="en-US" dirty="0" smtClean="0"/>
              <a:t>,</a:t>
            </a:r>
            <a:r>
              <a:rPr lang="zh-CN" altLang="en-US" dirty="0" smtClean="0"/>
              <a:t>情感转而悲壮激越</a:t>
            </a:r>
            <a:r>
              <a:rPr lang="en-US" dirty="0" smtClean="0"/>
              <a:t>,</a:t>
            </a:r>
            <a:r>
              <a:rPr lang="zh-CN" altLang="en-US" dirty="0" smtClean="0"/>
              <a:t>表达自己做</a:t>
            </a:r>
            <a:r>
              <a:rPr lang="en-US" dirty="0" smtClean="0"/>
              <a:t>“</a:t>
            </a:r>
            <a:r>
              <a:rPr lang="zh-CN" altLang="en-US" dirty="0" smtClean="0"/>
              <a:t>灯笼下的马前卒</a:t>
            </a:r>
            <a:r>
              <a:rPr lang="en-US" dirty="0" smtClean="0"/>
              <a:t>”</a:t>
            </a:r>
            <a:r>
              <a:rPr lang="zh-CN" altLang="en-US" dirty="0" smtClean="0"/>
              <a:t>的誓愿。这体现了作者与国家同呼吸、共患难的担当精神。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▶备选问题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572824" cy="1857388"/>
          </a:xfrm>
        </p:spPr>
        <p:txBody>
          <a:bodyPr/>
          <a:lstStyle/>
          <a:p>
            <a:r>
              <a:rPr lang="zh-CN" altLang="en-US" dirty="0" smtClean="0"/>
              <a:t>文章第一段叙述了小时候喜欢火、亮光的情景</a:t>
            </a:r>
            <a:r>
              <a:rPr lang="en-US" dirty="0" smtClean="0"/>
              <a:t>,</a:t>
            </a:r>
            <a:r>
              <a:rPr lang="zh-CN" altLang="en-US" dirty="0" smtClean="0"/>
              <a:t>请说说作者这样写的用意。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738150" y="1142984"/>
            <a:ext cx="10715700" cy="857256"/>
          </a:xfrm>
        </p:spPr>
        <p:txBody>
          <a:bodyPr/>
          <a:lstStyle/>
          <a:p>
            <a:r>
              <a:rPr lang="zh-CN" altLang="en-US" dirty="0" smtClean="0"/>
              <a:t>文章第一段叙述了小时候喜欢火、亮光的情景</a:t>
            </a:r>
            <a:r>
              <a:rPr lang="en-US" dirty="0" smtClean="0"/>
              <a:t>,</a:t>
            </a:r>
            <a:r>
              <a:rPr lang="zh-CN" altLang="en-US" dirty="0" smtClean="0"/>
              <a:t>请说说作者这样写的用意。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666712" y="1571612"/>
            <a:ext cx="10930014" cy="5072098"/>
          </a:xfrm>
        </p:spPr>
        <p:txBody>
          <a:bodyPr/>
          <a:lstStyle/>
          <a:p>
            <a:r>
              <a:rPr lang="en-US" dirty="0" smtClean="0"/>
              <a:t>1.</a:t>
            </a:r>
            <a:r>
              <a:rPr lang="zh-CN" altLang="en-US" dirty="0" smtClean="0"/>
              <a:t>朗读课文</a:t>
            </a:r>
            <a:r>
              <a:rPr lang="en-US" dirty="0" smtClean="0"/>
              <a:t>,</a:t>
            </a:r>
            <a:r>
              <a:rPr lang="zh-CN" altLang="en-US" dirty="0" smtClean="0"/>
              <a:t>把握课文主要内容。</a:t>
            </a:r>
          </a:p>
          <a:p>
            <a:r>
              <a:rPr lang="en-US" dirty="0" smtClean="0"/>
              <a:t>2.</a:t>
            </a:r>
            <a:r>
              <a:rPr lang="zh-CN" altLang="en-US" dirty="0" smtClean="0"/>
              <a:t>细读课文</a:t>
            </a:r>
            <a:r>
              <a:rPr lang="en-US" dirty="0" smtClean="0"/>
              <a:t>,</a:t>
            </a:r>
            <a:r>
              <a:rPr lang="zh-CN" altLang="en-US" dirty="0" smtClean="0"/>
              <a:t>品味本文平淡简洁而富有表现力的语言。</a:t>
            </a:r>
          </a:p>
          <a:p>
            <a:r>
              <a:rPr lang="en-US" dirty="0" smtClean="0"/>
              <a:t>3.</a:t>
            </a:r>
            <a:r>
              <a:rPr lang="zh-CN" altLang="en-US" dirty="0" smtClean="0"/>
              <a:t>理解作者借灯笼寄托的情感和</a:t>
            </a:r>
            <a:r>
              <a:rPr lang="en-US" dirty="0" smtClean="0"/>
              <a:t>“</a:t>
            </a:r>
            <a:r>
              <a:rPr lang="zh-CN" altLang="en-US" dirty="0" smtClean="0"/>
              <a:t>灯笼</a:t>
            </a:r>
            <a:r>
              <a:rPr lang="en-US" dirty="0" smtClean="0"/>
              <a:t>”</a:t>
            </a:r>
            <a:r>
              <a:rPr lang="zh-CN" altLang="en-US" dirty="0" smtClean="0"/>
              <a:t>承载的文化内涵。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738150" y="3857628"/>
            <a:ext cx="10930014" cy="857256"/>
          </a:xfrm>
        </p:spPr>
        <p:txBody>
          <a:bodyPr/>
          <a:lstStyle/>
          <a:p>
            <a:r>
              <a:rPr lang="en-US" dirty="0" smtClean="0"/>
              <a:t>◉</a:t>
            </a:r>
            <a:r>
              <a:rPr lang="zh-CN" altLang="en-US" dirty="0" smtClean="0"/>
              <a:t>重点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en-US" dirty="0" smtClean="0"/>
              <a:t>1.</a:t>
            </a:r>
            <a:r>
              <a:rPr lang="zh-CN" altLang="en-US" dirty="0" smtClean="0"/>
              <a:t>朗读课文</a:t>
            </a:r>
            <a:r>
              <a:rPr lang="en-US" dirty="0" smtClean="0"/>
              <a:t>,</a:t>
            </a:r>
            <a:r>
              <a:rPr lang="zh-CN" altLang="en-US" dirty="0" smtClean="0"/>
              <a:t>把握课文主要内容</a:t>
            </a:r>
            <a:r>
              <a:rPr lang="en-US" dirty="0" smtClean="0"/>
              <a:t>,</a:t>
            </a:r>
            <a:r>
              <a:rPr lang="zh-CN" altLang="en-US" dirty="0" smtClean="0"/>
              <a:t>品味本文平淡简洁而富有表现力的语言。</a:t>
            </a:r>
          </a:p>
          <a:p>
            <a:r>
              <a:rPr lang="en-US" dirty="0" smtClean="0"/>
              <a:t>2.</a:t>
            </a:r>
            <a:r>
              <a:rPr lang="zh-CN" altLang="en-US" dirty="0" smtClean="0"/>
              <a:t>理解作者借灯笼寄托的情感和</a:t>
            </a:r>
            <a:r>
              <a:rPr lang="en-US" dirty="0" smtClean="0"/>
              <a:t>“</a:t>
            </a:r>
            <a:r>
              <a:rPr lang="zh-CN" altLang="en-US" dirty="0" smtClean="0"/>
              <a:t>灯笼</a:t>
            </a:r>
            <a:r>
              <a:rPr lang="en-US" dirty="0" smtClean="0"/>
              <a:t>”</a:t>
            </a:r>
            <a:r>
              <a:rPr lang="zh-CN" altLang="en-US" dirty="0" smtClean="0"/>
              <a:t>承载的文化内涵。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组合 27"/>
          <p:cNvGrpSpPr/>
          <p:nvPr/>
        </p:nvGrpSpPr>
        <p:grpSpPr>
          <a:xfrm>
            <a:off x="3167042" y="2714620"/>
            <a:ext cx="5286412" cy="3648006"/>
            <a:chOff x="3167042" y="2714620"/>
            <a:chExt cx="5286412" cy="3648006"/>
          </a:xfrm>
        </p:grpSpPr>
        <p:pic>
          <p:nvPicPr>
            <p:cNvPr id="13" name="18DXAYWRJ8XDYT23.eps" descr="id:2147495240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3167042" y="2714620"/>
              <a:ext cx="5286412" cy="3648006"/>
            </a:xfrm>
            <a:prstGeom prst="rect">
              <a:avLst/>
            </a:prstGeom>
          </p:spPr>
        </p:pic>
        <p:grpSp>
          <p:nvGrpSpPr>
            <p:cNvPr id="18" name="组合 17"/>
            <p:cNvGrpSpPr/>
            <p:nvPr/>
          </p:nvGrpSpPr>
          <p:grpSpPr>
            <a:xfrm>
              <a:off x="5381620" y="3097529"/>
              <a:ext cx="714380" cy="260033"/>
              <a:chOff x="5381620" y="3097529"/>
              <a:chExt cx="714380" cy="260033"/>
            </a:xfrm>
          </p:grpSpPr>
          <p:sp>
            <p:nvSpPr>
              <p:cNvPr id="15" name="矩形 14"/>
              <p:cNvSpPr/>
              <p:nvPr/>
            </p:nvSpPr>
            <p:spPr>
              <a:xfrm>
                <a:off x="5381620" y="3143248"/>
                <a:ext cx="714380" cy="21431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1800" b="0"/>
              </a:p>
            </p:txBody>
          </p:sp>
          <p:sp>
            <p:nvSpPr>
              <p:cNvPr id="16" name="矩形 15"/>
              <p:cNvSpPr/>
              <p:nvPr/>
            </p:nvSpPr>
            <p:spPr>
              <a:xfrm flipV="1">
                <a:off x="5453058" y="3097529"/>
                <a:ext cx="642942" cy="4571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1800" b="0"/>
              </a:p>
            </p:txBody>
          </p:sp>
        </p:grpSp>
        <p:grpSp>
          <p:nvGrpSpPr>
            <p:cNvPr id="22" name="组合 21"/>
            <p:cNvGrpSpPr/>
            <p:nvPr/>
          </p:nvGrpSpPr>
          <p:grpSpPr>
            <a:xfrm>
              <a:off x="5167306" y="5357826"/>
              <a:ext cx="1143008" cy="214314"/>
              <a:chOff x="5381620" y="3097529"/>
              <a:chExt cx="714380" cy="260033"/>
            </a:xfrm>
          </p:grpSpPr>
          <p:sp>
            <p:nvSpPr>
              <p:cNvPr id="23" name="矩形 22"/>
              <p:cNvSpPr/>
              <p:nvPr/>
            </p:nvSpPr>
            <p:spPr>
              <a:xfrm>
                <a:off x="5381620" y="3143248"/>
                <a:ext cx="714380" cy="21431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1800" b="0"/>
              </a:p>
            </p:txBody>
          </p:sp>
          <p:sp>
            <p:nvSpPr>
              <p:cNvPr id="24" name="矩形 23"/>
              <p:cNvSpPr/>
              <p:nvPr/>
            </p:nvSpPr>
            <p:spPr>
              <a:xfrm flipV="1">
                <a:off x="5453058" y="3097529"/>
                <a:ext cx="642942" cy="4571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1800" b="0"/>
              </a:p>
            </p:txBody>
          </p:sp>
        </p:grpSp>
        <p:grpSp>
          <p:nvGrpSpPr>
            <p:cNvPr id="25" name="组合 24"/>
            <p:cNvGrpSpPr/>
            <p:nvPr/>
          </p:nvGrpSpPr>
          <p:grpSpPr>
            <a:xfrm>
              <a:off x="5381620" y="4812041"/>
              <a:ext cx="714380" cy="260033"/>
              <a:chOff x="5381620" y="3097529"/>
              <a:chExt cx="714380" cy="260033"/>
            </a:xfrm>
          </p:grpSpPr>
          <p:sp>
            <p:nvSpPr>
              <p:cNvPr id="26" name="矩形 25"/>
              <p:cNvSpPr/>
              <p:nvPr/>
            </p:nvSpPr>
            <p:spPr>
              <a:xfrm>
                <a:off x="5381620" y="3143248"/>
                <a:ext cx="714380" cy="21431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1800" b="0"/>
              </a:p>
            </p:txBody>
          </p:sp>
          <p:sp>
            <p:nvSpPr>
              <p:cNvPr id="27" name="矩形 26"/>
              <p:cNvSpPr/>
              <p:nvPr/>
            </p:nvSpPr>
            <p:spPr>
              <a:xfrm flipV="1">
                <a:off x="5453058" y="3097529"/>
                <a:ext cx="642942" cy="4571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1800" b="0"/>
              </a:p>
            </p:txBody>
          </p:sp>
        </p:grpSp>
      </p:grpSp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●思维导图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 smtClean="0"/>
              <a:t>根据课文内容</a:t>
            </a:r>
            <a:r>
              <a:rPr lang="en-US" dirty="0" smtClean="0"/>
              <a:t>,</a:t>
            </a:r>
            <a:r>
              <a:rPr lang="zh-CN" altLang="en-US" dirty="0" smtClean="0"/>
              <a:t>完成下图。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2"/>
          </p:nvPr>
        </p:nvSpPr>
        <p:spPr>
          <a:xfrm>
            <a:off x="5167306" y="5143512"/>
            <a:ext cx="1285884" cy="571504"/>
          </a:xfrm>
        </p:spPr>
        <p:txBody>
          <a:bodyPr/>
          <a:lstStyle/>
          <a:p>
            <a:r>
              <a:rPr lang="zh-CN" altLang="en-US" sz="2000" dirty="0" smtClean="0"/>
              <a:t>个人情怀</a:t>
            </a:r>
            <a:endParaRPr lang="zh-CN" altLang="en-US" sz="2000" dirty="0"/>
          </a:p>
        </p:txBody>
      </p:sp>
      <p:sp>
        <p:nvSpPr>
          <p:cNvPr id="10" name="文本占位符 3"/>
          <p:cNvSpPr txBox="1">
            <a:spLocks/>
          </p:cNvSpPr>
          <p:nvPr/>
        </p:nvSpPr>
        <p:spPr>
          <a:xfrm>
            <a:off x="5381620" y="2928934"/>
            <a:ext cx="785818" cy="500066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描红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11" name="文本占位符 3"/>
          <p:cNvSpPr txBox="1">
            <a:spLocks/>
          </p:cNvSpPr>
          <p:nvPr/>
        </p:nvSpPr>
        <p:spPr>
          <a:xfrm>
            <a:off x="5381620" y="4643446"/>
            <a:ext cx="714380" cy="500066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入梦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12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19" name="组合 18"/>
          <p:cNvGrpSpPr/>
          <p:nvPr/>
        </p:nvGrpSpPr>
        <p:grpSpPr>
          <a:xfrm>
            <a:off x="5238744" y="5955049"/>
            <a:ext cx="1285884" cy="331471"/>
            <a:chOff x="5381620" y="3097529"/>
            <a:chExt cx="714380" cy="260033"/>
          </a:xfrm>
        </p:grpSpPr>
        <p:sp>
          <p:nvSpPr>
            <p:cNvPr id="20" name="矩形 19"/>
            <p:cNvSpPr/>
            <p:nvPr/>
          </p:nvSpPr>
          <p:spPr>
            <a:xfrm>
              <a:off x="5381620" y="3143248"/>
              <a:ext cx="714380" cy="21431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800" b="0"/>
            </a:p>
          </p:txBody>
        </p:sp>
        <p:sp>
          <p:nvSpPr>
            <p:cNvPr id="21" name="矩形 20"/>
            <p:cNvSpPr/>
            <p:nvPr/>
          </p:nvSpPr>
          <p:spPr>
            <a:xfrm flipV="1">
              <a:off x="5453058" y="3097529"/>
              <a:ext cx="642942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800" b="0"/>
            </a:p>
          </p:txBody>
        </p:sp>
      </p:grpSp>
      <p:sp>
        <p:nvSpPr>
          <p:cNvPr id="29" name="文本占位符 3"/>
          <p:cNvSpPr txBox="1">
            <a:spLocks/>
          </p:cNvSpPr>
          <p:nvPr/>
        </p:nvSpPr>
        <p:spPr>
          <a:xfrm>
            <a:off x="5310182" y="5786454"/>
            <a:ext cx="1285884" cy="571504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家园情怀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4" grpId="0" build="p"/>
      <p:bldP spid="10" grpId="0"/>
      <p:bldP spid="11" grpId="0"/>
      <p:bldP spid="29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●教学反思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A_矩形 32">
            <a:extLst>
              <a:ext uri="{FF2B5EF4-FFF2-40B4-BE49-F238E27FC236}">
                <a16:creationId xmlns:a16="http://schemas.microsoft.com/office/drawing/2014/main" xmlns="" id="{AC2404D8-1096-43E0-BE36-6CCF97BF0892}"/>
              </a:ext>
            </a:extLst>
          </p:cNvPr>
          <p:cNvSpPr/>
          <p:nvPr/>
        </p:nvSpPr>
        <p:spPr>
          <a:xfrm>
            <a:off x="1329368" y="1068108"/>
            <a:ext cx="9533264" cy="4149987"/>
          </a:xfrm>
          <a:prstGeom prst="rect">
            <a:avLst/>
          </a:prstGeom>
          <a:solidFill>
            <a:srgbClr val="FCFCFD"/>
          </a:solidFill>
          <a:ln w="12700">
            <a:miter lim="400000"/>
          </a:ln>
          <a:effectLst>
            <a:outerShdw blurRad="254000" dist="38100" dir="5400000" rotWithShape="0">
              <a:srgbClr val="969F98">
                <a:alpha val="20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3" name="PA_矩形 27">
            <a:extLst>
              <a:ext uri="{FF2B5EF4-FFF2-40B4-BE49-F238E27FC236}">
                <a16:creationId xmlns:a16="http://schemas.microsoft.com/office/drawing/2014/main" xmlns="" id="{7D9F7A5A-F560-4729-9810-15C7C0286593}"/>
              </a:ext>
            </a:extLst>
          </p:cNvPr>
          <p:cNvSpPr/>
          <p:nvPr/>
        </p:nvSpPr>
        <p:spPr>
          <a:xfrm>
            <a:off x="2264298" y="1639905"/>
            <a:ext cx="7489375" cy="3085239"/>
          </a:xfrm>
          <a:prstGeom prst="rect">
            <a:avLst/>
          </a:prstGeom>
          <a:ln w="25400">
            <a:solidFill>
              <a:srgbClr val="92D050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4" name="文本框 17">
            <a:extLst>
              <a:ext uri="{FF2B5EF4-FFF2-40B4-BE49-F238E27FC236}">
                <a16:creationId xmlns:a16="http://schemas.microsoft.com/office/drawing/2014/main" xmlns="" id="{F49658A0-EB8F-4A63-9ED6-6C317E9FE03E}"/>
              </a:ext>
            </a:extLst>
          </p:cNvPr>
          <p:cNvSpPr txBox="1"/>
          <p:nvPr/>
        </p:nvSpPr>
        <p:spPr>
          <a:xfrm>
            <a:off x="5257237" y="1064988"/>
            <a:ext cx="1677525" cy="14465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8000" b="1">
                <a:solidFill>
                  <a:srgbClr val="60BAAB"/>
                </a:solidFill>
                <a:latin typeface="微软雅黑 Light"/>
                <a:ea typeface="微软雅黑 Light"/>
                <a:cs typeface="微软雅黑 Light"/>
                <a:sym typeface="微软雅黑 Light"/>
              </a:defRPr>
            </a:pPr>
            <a:r>
              <a:rPr sz="8800" dirty="0">
                <a:solidFill>
                  <a:srgbClr val="EB6FC8"/>
                </a:solidFill>
              </a:rPr>
              <a:t>E</a:t>
            </a:r>
            <a:r>
              <a:rPr sz="4400" dirty="0">
                <a:solidFill>
                  <a:srgbClr val="000000"/>
                </a:solidFill>
              </a:rPr>
              <a:t>ND</a:t>
            </a:r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xmlns="" id="{9D397429-E888-4BEC-9727-26492EBA1831}"/>
              </a:ext>
            </a:extLst>
          </p:cNvPr>
          <p:cNvSpPr txBox="1"/>
          <p:nvPr/>
        </p:nvSpPr>
        <p:spPr>
          <a:xfrm>
            <a:off x="2082103" y="3045197"/>
            <a:ext cx="7937500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800" dirty="0">
                <a:ea typeface="黑体" panose="02010609060101010101" pitchFamily="49" charset="-122"/>
                <a:cs typeface="Times New Roman" panose="02020603050405020304" pitchFamily="18" charset="0"/>
                <a:sym typeface="+mn-lt"/>
              </a:rPr>
              <a:t>感谢观看  下节课再会</a:t>
            </a:r>
          </a:p>
        </p:txBody>
      </p:sp>
      <p:sp>
        <p:nvSpPr>
          <p:cNvPr id="36" name="直接连接符 13">
            <a:extLst>
              <a:ext uri="{FF2B5EF4-FFF2-40B4-BE49-F238E27FC236}">
                <a16:creationId xmlns:a16="http://schemas.microsoft.com/office/drawing/2014/main" xmlns="" id="{331CAD98-F379-43E0-AE1A-81C1E2130001}"/>
              </a:ext>
            </a:extLst>
          </p:cNvPr>
          <p:cNvSpPr/>
          <p:nvPr/>
        </p:nvSpPr>
        <p:spPr>
          <a:xfrm>
            <a:off x="2711624" y="2708920"/>
            <a:ext cx="6594476" cy="0"/>
          </a:xfrm>
          <a:prstGeom prst="line">
            <a:avLst/>
          </a:prstGeom>
          <a:ln w="57150">
            <a:solidFill>
              <a:srgbClr val="00B050"/>
            </a:solidFill>
            <a:headEnd type="oval"/>
            <a:tailEnd type="oval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15" name="组合 1">
            <a:extLst>
              <a:ext uri="{FF2B5EF4-FFF2-40B4-BE49-F238E27FC236}">
                <a16:creationId xmlns:a16="http://schemas.microsoft.com/office/drawing/2014/main" xmlns="" id="{81A1749C-5C77-43A1-B4CB-B860774FA155}"/>
              </a:ext>
            </a:extLst>
          </p:cNvPr>
          <p:cNvGrpSpPr/>
          <p:nvPr/>
        </p:nvGrpSpPr>
        <p:grpSpPr>
          <a:xfrm rot="10800000">
            <a:off x="-1604504" y="2147666"/>
            <a:ext cx="3687215" cy="2719713"/>
            <a:chOff x="0" y="0"/>
            <a:chExt cx="3687214" cy="2719712"/>
          </a:xfrm>
        </p:grpSpPr>
        <p:sp>
          <p:nvSpPr>
            <p:cNvPr id="21" name="直接连接符 33">
              <a:extLst>
                <a:ext uri="{FF2B5EF4-FFF2-40B4-BE49-F238E27FC236}">
                  <a16:creationId xmlns:a16="http://schemas.microsoft.com/office/drawing/2014/main" xmlns="" id="{1FFB4BD1-105E-4C3B-8CF0-2FA378BAE89E}"/>
                </a:ext>
              </a:extLst>
            </p:cNvPr>
            <p:cNvSpPr/>
            <p:nvPr/>
          </p:nvSpPr>
          <p:spPr>
            <a:xfrm flipH="1">
              <a:off x="0" y="539955"/>
              <a:ext cx="2592288" cy="2179757"/>
            </a:xfrm>
            <a:prstGeom prst="line">
              <a:avLst/>
            </a:prstGeom>
            <a:noFill/>
            <a:ln w="76200" cap="flat">
              <a:solidFill>
                <a:srgbClr val="EB6FC8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4" name="直接连接符 34">
              <a:extLst>
                <a:ext uri="{FF2B5EF4-FFF2-40B4-BE49-F238E27FC236}">
                  <a16:creationId xmlns:a16="http://schemas.microsoft.com/office/drawing/2014/main" xmlns="" id="{691E65D7-1D0C-4C8B-B0E5-C300AAFB5E02}"/>
                </a:ext>
              </a:extLst>
            </p:cNvPr>
            <p:cNvSpPr/>
            <p:nvPr/>
          </p:nvSpPr>
          <p:spPr>
            <a:xfrm flipH="1">
              <a:off x="1094926" y="-1"/>
              <a:ext cx="2592289" cy="2179757"/>
            </a:xfrm>
            <a:prstGeom prst="line">
              <a:avLst/>
            </a:prstGeom>
            <a:noFill/>
            <a:ln w="12700" cap="flat">
              <a:solidFill>
                <a:srgbClr val="EB6FC8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25" name="组合 2">
            <a:extLst>
              <a:ext uri="{FF2B5EF4-FFF2-40B4-BE49-F238E27FC236}">
                <a16:creationId xmlns:a16="http://schemas.microsoft.com/office/drawing/2014/main" xmlns="" id="{02D15556-E9EF-4FDA-935E-E2332CA5E94A}"/>
              </a:ext>
            </a:extLst>
          </p:cNvPr>
          <p:cNvGrpSpPr/>
          <p:nvPr/>
        </p:nvGrpSpPr>
        <p:grpSpPr>
          <a:xfrm rot="10800000">
            <a:off x="10311837" y="1544375"/>
            <a:ext cx="3230038" cy="3097814"/>
            <a:chOff x="0" y="0"/>
            <a:chExt cx="3230037" cy="3097813"/>
          </a:xfrm>
        </p:grpSpPr>
        <p:sp>
          <p:nvSpPr>
            <p:cNvPr id="26" name="直接连接符 41">
              <a:extLst>
                <a:ext uri="{FF2B5EF4-FFF2-40B4-BE49-F238E27FC236}">
                  <a16:creationId xmlns:a16="http://schemas.microsoft.com/office/drawing/2014/main" xmlns="" id="{480355CE-8991-4A71-AD90-253802C1BCCD}"/>
                </a:ext>
              </a:extLst>
            </p:cNvPr>
            <p:cNvSpPr/>
            <p:nvPr/>
          </p:nvSpPr>
          <p:spPr>
            <a:xfrm flipH="1">
              <a:off x="0" y="918056"/>
              <a:ext cx="2592289" cy="2179757"/>
            </a:xfrm>
            <a:prstGeom prst="line">
              <a:avLst/>
            </a:prstGeom>
            <a:noFill/>
            <a:ln w="76200" cap="flat">
              <a:solidFill>
                <a:srgbClr val="92D05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7" name="直接连接符 42">
              <a:extLst>
                <a:ext uri="{FF2B5EF4-FFF2-40B4-BE49-F238E27FC236}">
                  <a16:creationId xmlns:a16="http://schemas.microsoft.com/office/drawing/2014/main" xmlns="" id="{4230E9B0-E0A8-4EEB-A61A-3C76BCDBE17B}"/>
                </a:ext>
              </a:extLst>
            </p:cNvPr>
            <p:cNvSpPr/>
            <p:nvPr/>
          </p:nvSpPr>
          <p:spPr>
            <a:xfrm flipH="1">
              <a:off x="637749" y="-1"/>
              <a:ext cx="2592289" cy="2179757"/>
            </a:xfrm>
            <a:prstGeom prst="line">
              <a:avLst/>
            </a:prstGeom>
            <a:noFill/>
            <a:ln w="12700" cap="flat">
              <a:solidFill>
                <a:srgbClr val="92D05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xmlns="" val="1697901688"/>
      </p:ext>
    </p:extLst>
  </p:cSld>
  <p:clrMapOvr>
    <a:masterClrMapping/>
  </p:clrMapOvr>
  <p:transition spd="slow" advTm="7441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●知识链接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algn="ctr"/>
            <a:r>
              <a:rPr lang="zh-CN" altLang="en-US" dirty="0" smtClean="0"/>
              <a:t>走进吴伯箫</a:t>
            </a:r>
          </a:p>
          <a:p>
            <a:r>
              <a:rPr lang="zh-CN" altLang="en-US" dirty="0" smtClean="0"/>
              <a:t>吴伯箫的散文无论是怀念延安生活</a:t>
            </a:r>
            <a:r>
              <a:rPr lang="en-US" dirty="0" smtClean="0"/>
              <a:t>,</a:t>
            </a:r>
            <a:r>
              <a:rPr lang="zh-CN" altLang="en-US" dirty="0" smtClean="0"/>
              <a:t>还是倾诉对社会主义的热爱</a:t>
            </a:r>
            <a:r>
              <a:rPr lang="en-US" dirty="0" smtClean="0"/>
              <a:t>,</a:t>
            </a:r>
            <a:r>
              <a:rPr lang="zh-CN" altLang="en-US" dirty="0" smtClean="0"/>
              <a:t>都宣扬了继承革命传统</a:t>
            </a:r>
            <a:r>
              <a:rPr lang="en-US" dirty="0" smtClean="0"/>
              <a:t>,</a:t>
            </a:r>
            <a:r>
              <a:rPr lang="zh-CN" altLang="en-US" dirty="0" smtClean="0"/>
              <a:t>促人积极向上的主题。</a:t>
            </a:r>
          </a:p>
          <a:p>
            <a:r>
              <a:rPr lang="zh-CN" altLang="en-US" dirty="0" smtClean="0"/>
              <a:t>吴伯箫散文的特色之一</a:t>
            </a:r>
            <a:r>
              <a:rPr lang="en-US" dirty="0" smtClean="0"/>
              <a:t>,</a:t>
            </a:r>
            <a:r>
              <a:rPr lang="zh-CN" altLang="en-US" dirty="0" smtClean="0"/>
              <a:t>是从</a:t>
            </a:r>
            <a:r>
              <a:rPr lang="en-US" dirty="0" smtClean="0"/>
              <a:t>“</a:t>
            </a:r>
            <a:r>
              <a:rPr lang="zh-CN" altLang="en-US" dirty="0" smtClean="0"/>
              <a:t>一枝一叶</a:t>
            </a:r>
            <a:r>
              <a:rPr lang="en-US" dirty="0" smtClean="0"/>
              <a:t>”</a:t>
            </a:r>
            <a:r>
              <a:rPr lang="zh-CN" altLang="en-US" dirty="0" smtClean="0"/>
              <a:t>的普通事物中深入挖掘</a:t>
            </a:r>
            <a:r>
              <a:rPr lang="en-US" dirty="0" smtClean="0"/>
              <a:t>,</a:t>
            </a:r>
            <a:r>
              <a:rPr lang="zh-CN" altLang="en-US" dirty="0" smtClean="0"/>
              <a:t>以小见大</a:t>
            </a:r>
            <a:r>
              <a:rPr lang="en-US" dirty="0" smtClean="0"/>
              <a:t>,</a:t>
            </a:r>
            <a:r>
              <a:rPr lang="zh-CN" altLang="en-US" dirty="0" smtClean="0"/>
              <a:t>从平凡中引申出深刻的内涵。如</a:t>
            </a:r>
            <a:r>
              <a:rPr lang="en-US" altLang="zh-CN" dirty="0" smtClean="0"/>
              <a:t>《</a:t>
            </a:r>
            <a:r>
              <a:rPr lang="zh-CN" altLang="en-US" dirty="0" smtClean="0"/>
              <a:t>记一辆纺车</a:t>
            </a:r>
            <a:r>
              <a:rPr lang="en-US" altLang="zh-CN" dirty="0" smtClean="0"/>
              <a:t>》</a:t>
            </a:r>
            <a:r>
              <a:rPr lang="zh-CN" altLang="en-US" dirty="0" smtClean="0"/>
              <a:t>中</a:t>
            </a:r>
            <a:r>
              <a:rPr lang="en-US" dirty="0" smtClean="0"/>
              <a:t>,</a:t>
            </a:r>
            <a:r>
              <a:rPr lang="zh-CN" altLang="en-US" dirty="0" smtClean="0"/>
              <a:t>从</a:t>
            </a:r>
            <a:r>
              <a:rPr lang="en-US" dirty="0" smtClean="0"/>
              <a:t>“</a:t>
            </a:r>
            <a:r>
              <a:rPr lang="zh-CN" altLang="en-US" dirty="0" smtClean="0"/>
              <a:t>农村用的手摇纺车</a:t>
            </a:r>
            <a:r>
              <a:rPr lang="en-US" dirty="0" smtClean="0"/>
              <a:t>”</a:t>
            </a:r>
            <a:r>
              <a:rPr lang="zh-CN" altLang="en-US" dirty="0" smtClean="0"/>
              <a:t>引申出</a:t>
            </a:r>
            <a:r>
              <a:rPr lang="en-US" dirty="0" smtClean="0"/>
              <a:t>“</a:t>
            </a:r>
            <a:r>
              <a:rPr lang="zh-CN" altLang="en-US" dirty="0" smtClean="0"/>
              <a:t>与困难斗争</a:t>
            </a:r>
            <a:r>
              <a:rPr lang="en-US" dirty="0" smtClean="0"/>
              <a:t>,</a:t>
            </a:r>
            <a:r>
              <a:rPr lang="zh-CN" altLang="en-US" dirty="0" smtClean="0"/>
              <a:t>其乐无穷</a:t>
            </a:r>
            <a:r>
              <a:rPr lang="en-US" dirty="0" smtClean="0"/>
              <a:t>”</a:t>
            </a:r>
            <a:r>
              <a:rPr lang="zh-CN" altLang="en-US" dirty="0" smtClean="0"/>
              <a:t>的延安精神</a:t>
            </a:r>
            <a:r>
              <a:rPr lang="zh-CN" altLang="en-US" dirty="0" smtClean="0"/>
              <a:t>。</a:t>
            </a:r>
            <a:endParaRPr lang="zh-CN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吴伯箫一般不即兴成文</a:t>
            </a:r>
            <a:r>
              <a:rPr lang="en-US" dirty="0" smtClean="0"/>
              <a:t>,</a:t>
            </a:r>
            <a:r>
              <a:rPr lang="zh-CN" altLang="en-US" dirty="0" smtClean="0"/>
              <a:t>而是积累了一段时间的感情之后</a:t>
            </a:r>
            <a:r>
              <a:rPr lang="en-US" dirty="0" smtClean="0"/>
              <a:t>,</a:t>
            </a:r>
            <a:r>
              <a:rPr lang="zh-CN" altLang="en-US" dirty="0" smtClean="0"/>
              <a:t>再回过头来</a:t>
            </a:r>
            <a:r>
              <a:rPr lang="en-US" dirty="0" smtClean="0"/>
              <a:t>,</a:t>
            </a:r>
            <a:r>
              <a:rPr lang="zh-CN" altLang="en-US" dirty="0" smtClean="0"/>
              <a:t>追述从前的经历。因此</a:t>
            </a:r>
            <a:r>
              <a:rPr lang="en-US" dirty="0" smtClean="0"/>
              <a:t>,</a:t>
            </a:r>
            <a:r>
              <a:rPr lang="zh-CN" altLang="en-US" dirty="0" smtClean="0"/>
              <a:t>他的散文在平淡的叙述中蕴藏着深厚的情感</a:t>
            </a:r>
            <a:r>
              <a:rPr lang="en-US" dirty="0" smtClean="0"/>
              <a:t>,</a:t>
            </a:r>
            <a:r>
              <a:rPr lang="zh-CN" altLang="en-US" dirty="0" smtClean="0"/>
              <a:t>像他亲身经历的延安生活</a:t>
            </a:r>
            <a:r>
              <a:rPr lang="en-US" dirty="0" smtClean="0"/>
              <a:t>,</a:t>
            </a:r>
            <a:r>
              <a:rPr lang="zh-CN" altLang="en-US" dirty="0" smtClean="0"/>
              <a:t>是</a:t>
            </a:r>
            <a:r>
              <a:rPr lang="en-US" dirty="0" smtClean="0"/>
              <a:t>15</a:t>
            </a:r>
            <a:r>
              <a:rPr lang="zh-CN" altLang="en-US" dirty="0" smtClean="0"/>
              <a:t>年之后才写成散文的。这样写成的作品</a:t>
            </a:r>
            <a:r>
              <a:rPr lang="en-US" dirty="0" smtClean="0"/>
              <a:t>,</a:t>
            </a:r>
            <a:r>
              <a:rPr lang="zh-CN" altLang="en-US" dirty="0" smtClean="0"/>
              <a:t>经过一番回味之后</a:t>
            </a:r>
            <a:r>
              <a:rPr lang="en-US" dirty="0" smtClean="0"/>
              <a:t>,</a:t>
            </a:r>
            <a:r>
              <a:rPr lang="zh-CN" altLang="en-US" dirty="0" smtClean="0"/>
              <a:t>浮光掠影变得清晰明确</a:t>
            </a:r>
            <a:r>
              <a:rPr lang="en-US" dirty="0" smtClean="0"/>
              <a:t>,</a:t>
            </a:r>
            <a:r>
              <a:rPr lang="zh-CN" altLang="en-US" dirty="0" smtClean="0"/>
              <a:t>片面感受便汇成了完整的印象。</a:t>
            </a:r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占位符 11"/>
          <p:cNvSpPr>
            <a:spLocks noGrp="1"/>
          </p:cNvSpPr>
          <p:nvPr>
            <p:ph type="body" sz="quarter" idx="10"/>
          </p:nvPr>
        </p:nvSpPr>
        <p:spPr>
          <a:xfrm>
            <a:off x="595274" y="2285992"/>
            <a:ext cx="10358510" cy="4357718"/>
          </a:xfrm>
        </p:spPr>
        <p:txBody>
          <a:bodyPr/>
          <a:lstStyle/>
          <a:p>
            <a:r>
              <a:rPr lang="en-US" dirty="0" smtClean="0"/>
              <a:t>“</a:t>
            </a:r>
            <a:r>
              <a:rPr lang="zh-CN" altLang="en-US" dirty="0" smtClean="0"/>
              <a:t>红灯笼</a:t>
            </a:r>
            <a:r>
              <a:rPr lang="en-US" dirty="0" smtClean="0"/>
              <a:t>,</a:t>
            </a:r>
            <a:r>
              <a:rPr lang="zh-CN" altLang="en-US" dirty="0" smtClean="0"/>
              <a:t>圆滚滚。高高挂</a:t>
            </a:r>
            <a:r>
              <a:rPr lang="en-US" dirty="0" smtClean="0"/>
              <a:t>,</a:t>
            </a:r>
            <a:r>
              <a:rPr lang="zh-CN" altLang="en-US" dirty="0" smtClean="0"/>
              <a:t>照四方。 红灯笼</a:t>
            </a:r>
            <a:r>
              <a:rPr lang="en-US" dirty="0" smtClean="0"/>
              <a:t>,</a:t>
            </a:r>
            <a:r>
              <a:rPr lang="zh-CN" altLang="en-US" dirty="0" smtClean="0"/>
              <a:t>红彤彤。有了它</a:t>
            </a:r>
            <a:r>
              <a:rPr lang="en-US" dirty="0" smtClean="0"/>
              <a:t>,</a:t>
            </a:r>
            <a:r>
              <a:rPr lang="zh-CN" altLang="en-US" dirty="0" smtClean="0"/>
              <a:t>日子红。</a:t>
            </a:r>
            <a:r>
              <a:rPr lang="en-US" dirty="0" smtClean="0"/>
              <a:t>”</a:t>
            </a:r>
            <a:r>
              <a:rPr lang="zh-CN" altLang="en-US" dirty="0" smtClean="0"/>
              <a:t>在新年的锣鼓声中</a:t>
            </a:r>
            <a:r>
              <a:rPr lang="en-US" dirty="0" smtClean="0"/>
              <a:t>,</a:t>
            </a:r>
            <a:r>
              <a:rPr lang="zh-CN" altLang="en-US" dirty="0" smtClean="0"/>
              <a:t>在孩子们的欢声笑语中</a:t>
            </a:r>
            <a:r>
              <a:rPr lang="en-US" dirty="0" smtClean="0"/>
              <a:t>,</a:t>
            </a:r>
            <a:r>
              <a:rPr lang="zh-CN" altLang="en-US" dirty="0" smtClean="0"/>
              <a:t>灯笼也隆重登场了。今天就让我们随一位文学大师</a:t>
            </a:r>
            <a:r>
              <a:rPr lang="en-US" dirty="0" smtClean="0"/>
              <a:t>,</a:t>
            </a:r>
            <a:r>
              <a:rPr lang="zh-CN" altLang="en-US" dirty="0" smtClean="0"/>
              <a:t>一起去感受有灯笼的美好岁月吧</a:t>
            </a:r>
            <a:r>
              <a:rPr lang="en-US" dirty="0" smtClean="0"/>
              <a:t>!</a:t>
            </a:r>
            <a:endParaRPr lang="zh-CN" altLang="en-US" dirty="0"/>
          </a:p>
        </p:txBody>
      </p:sp>
      <p:sp>
        <p:nvSpPr>
          <p:cNvPr id="4" name="文本占位符 1">
            <a:extLst>
              <a:ext uri="{FF2B5EF4-FFF2-40B4-BE49-F238E27FC236}">
                <a16:creationId xmlns:a16="http://schemas.microsoft.com/office/drawing/2014/main" xmlns="" id="{D8EC155B-06E2-477B-B3B1-8DDE820CD0C9}"/>
              </a:ext>
            </a:extLst>
          </p:cNvPr>
          <p:cNvSpPr txBox="1">
            <a:spLocks/>
          </p:cNvSpPr>
          <p:nvPr/>
        </p:nvSpPr>
        <p:spPr>
          <a:xfrm>
            <a:off x="666712" y="1643050"/>
            <a:ext cx="10358510" cy="785818"/>
          </a:xfrm>
          <a:prstGeom prst="rect">
            <a:avLst/>
          </a:prstGeom>
        </p:spPr>
        <p:txBody>
          <a:bodyPr/>
          <a:lstStyle/>
          <a:p>
            <a:pPr marL="0" marR="0" lvl="0" indent="72000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/>
                <a:ea typeface="宋体"/>
              </a:rPr>
              <a:t>◆</a:t>
            </a:r>
            <a:r>
              <a:rPr lang="zh-CN" altLang="en-US" sz="2800" b="0" dirty="0" smtClean="0">
                <a:solidFill>
                  <a:srgbClr val="0000FF"/>
                </a:solidFill>
                <a:ea typeface="黑体" panose="02010609060101010101" pitchFamily="49" charset="-122"/>
              </a:rPr>
              <a:t>课堂导入</a:t>
            </a:r>
            <a:endParaRPr kumimoji="0" lang="en-US" altLang="zh-CN" sz="28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+mn-cs"/>
            </a:endParaRPr>
          </a:p>
          <a:p>
            <a:r>
              <a:rPr lang="zh-CN" altLang="en-US" sz="2800" b="0" dirty="0" smtClean="0">
                <a:latin typeface="华文细黑" pitchFamily="2" charset="-122"/>
                <a:ea typeface="华文细黑" pitchFamily="2" charset="-122"/>
              </a:rPr>
              <a:t>        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3513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6"/>
          <p:cNvSpPr>
            <a:spLocks noGrp="1"/>
          </p:cNvSpPr>
          <p:nvPr>
            <p:ph type="body" sz="quarter" idx="11"/>
          </p:nvPr>
        </p:nvSpPr>
        <p:spPr>
          <a:xfrm>
            <a:off x="238084" y="857232"/>
            <a:ext cx="9572692" cy="1857388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en-US" dirty="0" smtClean="0"/>
              <a:t>1.</a:t>
            </a:r>
            <a:r>
              <a:rPr lang="zh-CN" altLang="en-US" dirty="0" smtClean="0"/>
              <a:t>认识作者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pPr>
              <a:lnSpc>
                <a:spcPct val="130000"/>
              </a:lnSpc>
            </a:pPr>
            <a:r>
              <a:rPr lang="zh-CN" altLang="en-US" dirty="0" smtClean="0"/>
              <a:t>吴伯箫</a:t>
            </a:r>
            <a:r>
              <a:rPr lang="en-US" dirty="0" smtClean="0"/>
              <a:t>(1906—1982),</a:t>
            </a:r>
            <a:r>
              <a:rPr lang="zh-CN" altLang="en-US" dirty="0" smtClean="0"/>
              <a:t>原名熙成</a:t>
            </a:r>
            <a:r>
              <a:rPr lang="en-US" dirty="0" smtClean="0"/>
              <a:t>,</a:t>
            </a:r>
            <a:r>
              <a:rPr lang="zh-CN" altLang="en-US" dirty="0" smtClean="0"/>
              <a:t>笔名山屋、山荪</a:t>
            </a:r>
            <a:r>
              <a:rPr lang="en-US" dirty="0" smtClean="0"/>
              <a:t>,</a:t>
            </a:r>
            <a:r>
              <a:rPr lang="zh-CN" altLang="en-US" dirty="0" smtClean="0"/>
              <a:t>是我国当代著名</a:t>
            </a:r>
            <a:r>
              <a:rPr lang="zh-CN" altLang="en-US" u="sng" dirty="0" smtClean="0"/>
              <a:t>　</a:t>
            </a:r>
            <a:r>
              <a:rPr lang="zh-CN" altLang="en-US" u="sng" dirty="0" smtClean="0"/>
              <a:t>          </a:t>
            </a:r>
            <a:r>
              <a:rPr lang="zh-CN" altLang="en-US" u="sng" dirty="0" smtClean="0"/>
              <a:t>　</a:t>
            </a:r>
            <a:r>
              <a:rPr lang="zh-CN" altLang="en-US" dirty="0" smtClean="0"/>
              <a:t>家和</a:t>
            </a:r>
            <a:r>
              <a:rPr lang="zh-CN" altLang="en-US" u="sng" dirty="0" smtClean="0"/>
              <a:t>　</a:t>
            </a:r>
            <a:r>
              <a:rPr lang="zh-CN" altLang="en-US" u="sng" dirty="0" smtClean="0"/>
              <a:t>   </a:t>
            </a:r>
            <a:r>
              <a:rPr lang="zh-CN" altLang="en-US" u="sng" dirty="0" smtClean="0"/>
              <a:t>　</a:t>
            </a:r>
            <a:r>
              <a:rPr lang="zh-CN" altLang="en-US" u="sng" dirty="0" smtClean="0"/>
              <a:t>      </a:t>
            </a:r>
            <a:r>
              <a:rPr lang="zh-CN" altLang="en-US" dirty="0" smtClean="0"/>
              <a:t>家</a:t>
            </a:r>
            <a:r>
              <a:rPr lang="zh-CN" altLang="en-US" dirty="0" smtClean="0"/>
              <a:t>。</a:t>
            </a:r>
            <a:r>
              <a:rPr lang="en-US" dirty="0" smtClean="0"/>
              <a:t>1906</a:t>
            </a:r>
            <a:r>
              <a:rPr lang="zh-CN" altLang="en-US" dirty="0" smtClean="0"/>
              <a:t>年</a:t>
            </a:r>
            <a:r>
              <a:rPr lang="en-US" dirty="0" smtClean="0"/>
              <a:t>3</a:t>
            </a:r>
            <a:r>
              <a:rPr lang="zh-CN" altLang="en-US" dirty="0" smtClean="0"/>
              <a:t>月</a:t>
            </a:r>
            <a:r>
              <a:rPr lang="en-US" dirty="0" smtClean="0"/>
              <a:t>13</a:t>
            </a:r>
            <a:r>
              <a:rPr lang="zh-CN" altLang="en-US" dirty="0" smtClean="0"/>
              <a:t>日出生于山东省莱芜市吴花园村</a:t>
            </a:r>
            <a:r>
              <a:rPr lang="en-US" dirty="0" smtClean="0"/>
              <a:t>,1982</a:t>
            </a:r>
            <a:r>
              <a:rPr lang="zh-CN" altLang="en-US" dirty="0" smtClean="0"/>
              <a:t>年逝于北京。他的作品主要收集在</a:t>
            </a:r>
            <a:r>
              <a:rPr lang="en-US" altLang="zh-CN" dirty="0" smtClean="0"/>
              <a:t>《</a:t>
            </a:r>
            <a:r>
              <a:rPr lang="zh-CN" altLang="en-US" dirty="0" smtClean="0"/>
              <a:t>羽书</a:t>
            </a:r>
            <a:r>
              <a:rPr lang="en-US" altLang="zh-CN" dirty="0" smtClean="0"/>
              <a:t>》《</a:t>
            </a:r>
            <a:r>
              <a:rPr lang="zh-CN" altLang="en-US" dirty="0" smtClean="0"/>
              <a:t>黑红点</a:t>
            </a:r>
            <a:r>
              <a:rPr lang="en-US" altLang="zh-CN" dirty="0" smtClean="0"/>
              <a:t>》《</a:t>
            </a:r>
            <a:r>
              <a:rPr lang="zh-CN" altLang="en-US" u="sng" dirty="0" smtClean="0"/>
              <a:t>　</a:t>
            </a:r>
            <a:r>
              <a:rPr lang="zh-CN" altLang="en-US" u="sng" dirty="0" smtClean="0"/>
              <a:t>                  </a:t>
            </a:r>
            <a:r>
              <a:rPr lang="zh-CN" altLang="en-US" u="sng" dirty="0" smtClean="0"/>
              <a:t>　</a:t>
            </a:r>
            <a:r>
              <a:rPr lang="en-US" altLang="zh-CN" dirty="0" smtClean="0"/>
              <a:t>》《</a:t>
            </a:r>
            <a:r>
              <a:rPr lang="zh-CN" altLang="en-US" dirty="0" smtClean="0"/>
              <a:t>忘年</a:t>
            </a:r>
            <a:r>
              <a:rPr lang="en-US" altLang="zh-CN" dirty="0" smtClean="0"/>
              <a:t>》《</a:t>
            </a:r>
            <a:r>
              <a:rPr lang="zh-CN" altLang="en-US" dirty="0" smtClean="0"/>
              <a:t>吴伯箫散文集</a:t>
            </a:r>
            <a:r>
              <a:rPr lang="en-US" altLang="zh-CN" dirty="0" smtClean="0"/>
              <a:t>》</a:t>
            </a:r>
            <a:r>
              <a:rPr lang="zh-CN" altLang="en-US" dirty="0" smtClean="0"/>
              <a:t>中。散文</a:t>
            </a:r>
            <a:r>
              <a:rPr lang="en-US" altLang="zh-CN" dirty="0" smtClean="0"/>
              <a:t>《</a:t>
            </a:r>
            <a:r>
              <a:rPr lang="zh-CN" altLang="en-US" dirty="0" smtClean="0"/>
              <a:t>南泥湾</a:t>
            </a:r>
            <a:r>
              <a:rPr lang="en-US" altLang="zh-CN" dirty="0" smtClean="0"/>
              <a:t>》《</a:t>
            </a:r>
            <a:r>
              <a:rPr lang="zh-CN" altLang="en-US" dirty="0" smtClean="0"/>
              <a:t>一坛</a:t>
            </a:r>
            <a:r>
              <a:rPr lang="zh-CN" altLang="en-US" dirty="0" smtClean="0"/>
              <a:t>血的</a:t>
            </a:r>
            <a:r>
              <a:rPr lang="zh-CN" altLang="en-US" dirty="0" smtClean="0"/>
              <a:t>喜爱</a:t>
            </a:r>
            <a:r>
              <a:rPr lang="zh-CN" altLang="en-US" dirty="0" smtClean="0"/>
              <a:t>。</a:t>
            </a:r>
            <a:r>
              <a:rPr lang="en-US" altLang="zh-CN" dirty="0" smtClean="0"/>
              <a:t>》</a:t>
            </a:r>
            <a:r>
              <a:rPr lang="en-US" dirty="0" smtClean="0"/>
              <a:t> </a:t>
            </a:r>
            <a:endParaRPr lang="zh-CN" altLang="en-US" dirty="0"/>
          </a:p>
        </p:txBody>
      </p:sp>
      <p:sp>
        <p:nvSpPr>
          <p:cNvPr id="8" name="文本占位符 7"/>
          <p:cNvSpPr>
            <a:spLocks noGrp="1"/>
          </p:cNvSpPr>
          <p:nvPr>
            <p:ph type="body" sz="quarter" idx="12"/>
          </p:nvPr>
        </p:nvSpPr>
        <p:spPr>
          <a:xfrm>
            <a:off x="2024034" y="1857364"/>
            <a:ext cx="1000132" cy="857256"/>
          </a:xfrm>
        </p:spPr>
        <p:txBody>
          <a:bodyPr/>
          <a:lstStyle/>
          <a:p>
            <a:r>
              <a:rPr lang="zh-CN" altLang="en-US" dirty="0" smtClean="0"/>
              <a:t>文学</a:t>
            </a:r>
            <a:endParaRPr lang="zh-CN" altLang="en-US" dirty="0"/>
          </a:p>
        </p:txBody>
      </p:sp>
      <p:sp>
        <p:nvSpPr>
          <p:cNvPr id="9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文本占位符 7"/>
          <p:cNvSpPr txBox="1">
            <a:spLocks/>
          </p:cNvSpPr>
          <p:nvPr/>
        </p:nvSpPr>
        <p:spPr>
          <a:xfrm>
            <a:off x="4381488" y="1857364"/>
            <a:ext cx="1143008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教育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11" name="文本占位符 7"/>
          <p:cNvSpPr txBox="1">
            <a:spLocks/>
          </p:cNvSpPr>
          <p:nvPr/>
        </p:nvSpPr>
        <p:spPr>
          <a:xfrm>
            <a:off x="5238744" y="2928934"/>
            <a:ext cx="1643074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北极星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pic>
        <p:nvPicPr>
          <p:cNvPr id="13" name="图片 12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39338" y="1500174"/>
            <a:ext cx="2200286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文本占位符 6"/>
          <p:cNvSpPr>
            <a:spLocks noGrp="1"/>
          </p:cNvSpPr>
          <p:nvPr>
            <p:ph type="body" sz="quarter" idx="11"/>
          </p:nvPr>
        </p:nvSpPr>
        <p:spPr>
          <a:xfrm>
            <a:off x="166646" y="4214818"/>
            <a:ext cx="11572956" cy="1857388"/>
          </a:xfrm>
        </p:spPr>
        <p:txBody>
          <a:bodyPr/>
          <a:lstStyle/>
          <a:p>
            <a:pPr indent="0">
              <a:lnSpc>
                <a:spcPct val="130000"/>
              </a:lnSpc>
            </a:pPr>
            <a:r>
              <a:rPr lang="en-US" altLang="zh-CN" dirty="0" smtClean="0"/>
              <a:t>《</a:t>
            </a:r>
            <a:r>
              <a:rPr lang="zh-CN" altLang="en-US" u="sng" dirty="0" smtClean="0"/>
              <a:t>　　</a:t>
            </a:r>
            <a:r>
              <a:rPr lang="zh-CN" altLang="en-US" u="sng" dirty="0" smtClean="0"/>
              <a:t>                </a:t>
            </a:r>
            <a:r>
              <a:rPr lang="en-US" altLang="zh-CN" dirty="0" smtClean="0"/>
              <a:t>》《</a:t>
            </a:r>
            <a:r>
              <a:rPr lang="zh-CN" altLang="en-US" u="sng" dirty="0" smtClean="0"/>
              <a:t>　</a:t>
            </a:r>
            <a:r>
              <a:rPr lang="zh-CN" altLang="en-US" u="sng" dirty="0" smtClean="0"/>
              <a:t>        </a:t>
            </a:r>
            <a:r>
              <a:rPr lang="zh-CN" altLang="en-US" u="sng" dirty="0" smtClean="0"/>
              <a:t>　</a:t>
            </a:r>
            <a:r>
              <a:rPr lang="en-US" altLang="zh-CN" dirty="0" smtClean="0"/>
              <a:t>》《</a:t>
            </a:r>
            <a:r>
              <a:rPr lang="zh-CN" altLang="en-US" dirty="0" smtClean="0"/>
              <a:t>我没见过长城</a:t>
            </a:r>
            <a:r>
              <a:rPr lang="en-US" altLang="zh-CN" dirty="0" smtClean="0"/>
              <a:t>》</a:t>
            </a:r>
            <a:r>
              <a:rPr lang="zh-CN" altLang="en-US" dirty="0" smtClean="0"/>
              <a:t>等</a:t>
            </a:r>
            <a:r>
              <a:rPr lang="en-US" dirty="0" smtClean="0"/>
              <a:t>,</a:t>
            </a:r>
            <a:r>
              <a:rPr lang="zh-CN" altLang="en-US" dirty="0" smtClean="0"/>
              <a:t>作为范文收入在中学语文教材中</a:t>
            </a:r>
            <a:r>
              <a:rPr lang="en-US" dirty="0" smtClean="0"/>
              <a:t>,</a:t>
            </a:r>
            <a:r>
              <a:rPr lang="en-US" altLang="zh-CN" dirty="0" smtClean="0"/>
              <a:t>《</a:t>
            </a:r>
            <a:r>
              <a:rPr lang="zh-CN" altLang="en-US" dirty="0" smtClean="0"/>
              <a:t>早</a:t>
            </a:r>
            <a:r>
              <a:rPr lang="en-US" altLang="zh-CN" dirty="0" smtClean="0"/>
              <a:t>》</a:t>
            </a:r>
            <a:r>
              <a:rPr lang="zh-CN" altLang="en-US" dirty="0" smtClean="0"/>
              <a:t>被编入小学语文教材</a:t>
            </a:r>
            <a:r>
              <a:rPr lang="en-US" dirty="0" smtClean="0"/>
              <a:t>,</a:t>
            </a:r>
            <a:r>
              <a:rPr lang="zh-CN" altLang="en-US" dirty="0" smtClean="0"/>
              <a:t>其被选入语文教材中的文章数量之多在同代作家中首屈一指。这些作品以其真挚深厚的情感、朴实动人的描绘、严谨缜密的结构、清丽洗练的语言</a:t>
            </a:r>
            <a:r>
              <a:rPr lang="en-US" dirty="0" smtClean="0"/>
              <a:t>,</a:t>
            </a:r>
            <a:r>
              <a:rPr lang="zh-CN" altLang="en-US" dirty="0" smtClean="0"/>
              <a:t>赢得了广大</a:t>
            </a:r>
            <a:r>
              <a:rPr lang="zh-CN" altLang="en-US" dirty="0" smtClean="0"/>
              <a:t>师生的喜爱。</a:t>
            </a:r>
            <a:endParaRPr lang="zh-CN" altLang="en-US" dirty="0"/>
          </a:p>
        </p:txBody>
      </p:sp>
      <p:sp>
        <p:nvSpPr>
          <p:cNvPr id="15" name="文本占位符 7"/>
          <p:cNvSpPr txBox="1">
            <a:spLocks/>
          </p:cNvSpPr>
          <p:nvPr/>
        </p:nvSpPr>
        <p:spPr>
          <a:xfrm>
            <a:off x="666712" y="4071942"/>
            <a:ext cx="2286016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记一辆纺车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16" name="文本占位符 7"/>
          <p:cNvSpPr txBox="1">
            <a:spLocks/>
          </p:cNvSpPr>
          <p:nvPr/>
        </p:nvSpPr>
        <p:spPr>
          <a:xfrm>
            <a:off x="3309918" y="4071942"/>
            <a:ext cx="1643074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菜园小记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8" grpId="0" build="p"/>
      <p:bldP spid="10" grpId="0"/>
      <p:bldP spid="11" grpId="0"/>
      <p:bldP spid="15" grpId="0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2428892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积累展示。</a:t>
            </a:r>
          </a:p>
          <a:p>
            <a:r>
              <a:rPr lang="zh-CN" altLang="en-US" dirty="0" smtClean="0"/>
              <a:t>灯笼</a:t>
            </a:r>
            <a:r>
              <a:rPr lang="en-US" dirty="0" smtClean="0"/>
              <a:t>,</a:t>
            </a:r>
            <a:r>
              <a:rPr lang="zh-CN" altLang="en-US" dirty="0" smtClean="0"/>
              <a:t>又称灯彩</a:t>
            </a:r>
            <a:r>
              <a:rPr lang="en-US" dirty="0" smtClean="0"/>
              <a:t>,</a:t>
            </a:r>
            <a:r>
              <a:rPr lang="zh-CN" altLang="en-US" dirty="0" smtClean="0"/>
              <a:t>是一种古老的中国传统工艺品</a:t>
            </a:r>
            <a:r>
              <a:rPr lang="en-US" dirty="0" smtClean="0"/>
              <a:t>,</a:t>
            </a:r>
            <a:r>
              <a:rPr lang="zh-CN" altLang="en-US" dirty="0" smtClean="0"/>
              <a:t>你能展示出与灯笼有关的材料吗</a:t>
            </a:r>
            <a:r>
              <a:rPr lang="en-US" dirty="0" smtClean="0"/>
              <a:t>?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71438" y="1071546"/>
            <a:ext cx="11739602" cy="857256"/>
          </a:xfrm>
        </p:spPr>
        <p:txBody>
          <a:bodyPr/>
          <a:lstStyle/>
          <a:p>
            <a:pPr algn="just"/>
            <a:r>
              <a:rPr lang="en-US" dirty="0" smtClean="0"/>
              <a:t>(1)</a:t>
            </a:r>
            <a:r>
              <a:rPr lang="zh-CN" altLang="en-US" dirty="0" smtClean="0"/>
              <a:t>灯笼的起源</a:t>
            </a:r>
            <a:r>
              <a:rPr lang="en-US" dirty="0" smtClean="0"/>
              <a:t>:</a:t>
            </a:r>
            <a:r>
              <a:rPr lang="zh-CN" altLang="en-US" dirty="0" smtClean="0"/>
              <a:t>灯笼</a:t>
            </a:r>
            <a:r>
              <a:rPr lang="en-US" dirty="0" smtClean="0"/>
              <a:t>,</a:t>
            </a:r>
            <a:r>
              <a:rPr lang="zh-CN" altLang="en-US" dirty="0" smtClean="0"/>
              <a:t>乃是古时灯具的一种</a:t>
            </a:r>
            <a:r>
              <a:rPr lang="en-US" dirty="0" smtClean="0"/>
              <a:t>,</a:t>
            </a:r>
            <a:r>
              <a:rPr lang="zh-CN" altLang="en-US" dirty="0" smtClean="0"/>
              <a:t>相传起源于</a:t>
            </a:r>
            <a:r>
              <a:rPr lang="en-US" dirty="0" smtClean="0"/>
              <a:t>2000</a:t>
            </a:r>
            <a:r>
              <a:rPr lang="zh-CN" altLang="en-US" dirty="0" smtClean="0"/>
              <a:t>多年前的西汉时期。中国有灯笼是秦汉以后的事</a:t>
            </a:r>
            <a:r>
              <a:rPr lang="en-US" dirty="0" smtClean="0"/>
              <a:t>,</a:t>
            </a:r>
            <a:r>
              <a:rPr lang="zh-CN" altLang="en-US" dirty="0" smtClean="0"/>
              <a:t>有纸灯笼又可能是在东汉纸发明之后。元宵观灯的习俗起源于汉朝初年</a:t>
            </a:r>
            <a:r>
              <a:rPr lang="en-US" dirty="0" smtClean="0"/>
              <a:t>,</a:t>
            </a:r>
            <a:r>
              <a:rPr lang="zh-CN" altLang="en-US" dirty="0" smtClean="0"/>
              <a:t>但也有相传唐明皇于元宵节在上阳宫大陈灯影</a:t>
            </a:r>
            <a:r>
              <a:rPr lang="en-US" dirty="0" smtClean="0"/>
              <a:t>,</a:t>
            </a:r>
            <a:r>
              <a:rPr lang="zh-CN" altLang="en-US" dirty="0" smtClean="0"/>
              <a:t>是为了庆祝国泰民安</a:t>
            </a:r>
            <a:r>
              <a:rPr lang="en-US" dirty="0" smtClean="0"/>
              <a:t>,</a:t>
            </a:r>
            <a:r>
              <a:rPr lang="zh-CN" altLang="en-US" dirty="0" smtClean="0"/>
              <a:t>才扎结花灯</a:t>
            </a:r>
            <a:r>
              <a:rPr lang="en-US" dirty="0" smtClean="0"/>
              <a:t>,</a:t>
            </a:r>
            <a:r>
              <a:rPr lang="zh-CN" altLang="en-US" dirty="0" smtClean="0"/>
              <a:t>借着闪烁不定的灯光</a:t>
            </a:r>
            <a:r>
              <a:rPr lang="en-US" dirty="0" smtClean="0"/>
              <a:t>,</a:t>
            </a:r>
            <a:r>
              <a:rPr lang="zh-CN" altLang="en-US" dirty="0" smtClean="0"/>
              <a:t>象征着</a:t>
            </a:r>
            <a:r>
              <a:rPr lang="en-US" dirty="0" smtClean="0"/>
              <a:t>“</a:t>
            </a:r>
            <a:r>
              <a:rPr lang="zh-CN" altLang="en-US" dirty="0" smtClean="0"/>
              <a:t>彩龙兆祥</a:t>
            </a:r>
            <a:r>
              <a:rPr lang="en-US" dirty="0" smtClean="0"/>
              <a:t>,</a:t>
            </a:r>
            <a:r>
              <a:rPr lang="zh-CN" altLang="en-US" dirty="0" smtClean="0"/>
              <a:t>民富国强</a:t>
            </a:r>
            <a:r>
              <a:rPr lang="en-US" dirty="0" smtClean="0"/>
              <a:t>”</a:t>
            </a:r>
            <a:r>
              <a:rPr lang="zh-CN" altLang="en-US" dirty="0" smtClean="0"/>
              <a:t>。明朱元璋建都南京时</a:t>
            </a:r>
            <a:r>
              <a:rPr lang="en-US" dirty="0" smtClean="0"/>
              <a:t>,</a:t>
            </a:r>
            <a:r>
              <a:rPr lang="zh-CN" altLang="en-US" dirty="0" smtClean="0"/>
              <a:t>更于淮河上燃放水灯万支。</a:t>
            </a:r>
          </a:p>
          <a:p>
            <a:pPr algn="just"/>
            <a:r>
              <a:rPr lang="en-US" dirty="0" smtClean="0"/>
              <a:t>(2)</a:t>
            </a:r>
            <a:r>
              <a:rPr lang="zh-CN" altLang="en-US" dirty="0" smtClean="0"/>
              <a:t>传说</a:t>
            </a:r>
            <a:r>
              <a:rPr lang="en-US" dirty="0" smtClean="0"/>
              <a:t>:</a:t>
            </a:r>
            <a:r>
              <a:rPr lang="zh-CN" altLang="en-US" dirty="0" smtClean="0"/>
              <a:t>传说姜子牙封完神后</a:t>
            </a:r>
            <a:r>
              <a:rPr lang="en-US" dirty="0" smtClean="0"/>
              <a:t>,</a:t>
            </a:r>
            <a:r>
              <a:rPr lang="zh-CN" altLang="en-US" dirty="0" smtClean="0"/>
              <a:t>自己却没有什么司职</a:t>
            </a:r>
            <a:r>
              <a:rPr lang="en-US" dirty="0" smtClean="0"/>
              <a:t>,</a:t>
            </a:r>
            <a:r>
              <a:rPr lang="zh-CN" altLang="en-US" dirty="0" smtClean="0"/>
              <a:t>只有当某位神仙出游时给他打替班。大年三十众神都归位</a:t>
            </a:r>
            <a:r>
              <a:rPr lang="en-US" dirty="0" smtClean="0"/>
              <a:t>,</a:t>
            </a:r>
            <a:r>
              <a:rPr lang="zh-CN" altLang="en-US" dirty="0" smtClean="0"/>
              <a:t>姜子牙却没有地方可去</a:t>
            </a:r>
            <a:r>
              <a:rPr lang="en-US" dirty="0" smtClean="0"/>
              <a:t>,</a:t>
            </a:r>
            <a:r>
              <a:rPr lang="zh-CN" altLang="en-US" dirty="0" smtClean="0"/>
              <a:t>百姓见他可怜</a:t>
            </a:r>
            <a:r>
              <a:rPr lang="en-US" dirty="0" smtClean="0"/>
              <a:t>,</a:t>
            </a:r>
            <a:r>
              <a:rPr lang="zh-CN" altLang="en-US" dirty="0" smtClean="0"/>
              <a:t>就在高杆头点一盏灯</a:t>
            </a:r>
            <a:r>
              <a:rPr lang="en-US" dirty="0" smtClean="0"/>
              <a:t>,</a:t>
            </a:r>
            <a:r>
              <a:rPr lang="zh-CN" altLang="en-US" dirty="0" smtClean="0"/>
              <a:t>让他在灯下蹲上一夜</a:t>
            </a:r>
            <a:r>
              <a:rPr lang="en-US" dirty="0" smtClean="0"/>
              <a:t>,</a:t>
            </a:r>
            <a:r>
              <a:rPr lang="zh-CN" altLang="en-US" dirty="0" smtClean="0"/>
              <a:t>久而久之就有了点灯笼的习俗。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0" y="1071546"/>
            <a:ext cx="12168230" cy="4143404"/>
          </a:xfrm>
        </p:spPr>
        <p:txBody>
          <a:bodyPr/>
          <a:lstStyle/>
          <a:p>
            <a:r>
              <a:rPr lang="en-US" dirty="0" smtClean="0"/>
              <a:t>3.</a:t>
            </a:r>
            <a:r>
              <a:rPr lang="zh-CN" altLang="en-US" dirty="0" smtClean="0"/>
              <a:t>常识检测。</a:t>
            </a:r>
          </a:p>
          <a:p>
            <a:r>
              <a:rPr lang="en-US" dirty="0" smtClean="0"/>
              <a:t>(1)</a:t>
            </a:r>
            <a:r>
              <a:rPr lang="zh-CN" altLang="en-US" dirty="0" smtClean="0"/>
              <a:t>散文是与</a:t>
            </a:r>
            <a:r>
              <a:rPr lang="zh-CN" altLang="en-US" u="sng" dirty="0" smtClean="0"/>
              <a:t>　　</a:t>
            </a:r>
            <a:r>
              <a:rPr lang="zh-CN" altLang="en-US" u="sng" dirty="0" smtClean="0"/>
              <a:t>       </a:t>
            </a:r>
            <a:r>
              <a:rPr lang="zh-CN" altLang="en-US" dirty="0" smtClean="0"/>
              <a:t>、</a:t>
            </a:r>
            <a:r>
              <a:rPr lang="zh-CN" altLang="en-US" u="sng" dirty="0" smtClean="0"/>
              <a:t>　</a:t>
            </a:r>
            <a:r>
              <a:rPr lang="zh-CN" altLang="en-US" u="sng" dirty="0" smtClean="0"/>
              <a:t>    </a:t>
            </a:r>
            <a:r>
              <a:rPr lang="zh-CN" altLang="en-US" u="sng" dirty="0" smtClean="0"/>
              <a:t>　</a:t>
            </a:r>
            <a:r>
              <a:rPr lang="zh-CN" altLang="en-US" dirty="0" smtClean="0"/>
              <a:t>、</a:t>
            </a:r>
            <a:r>
              <a:rPr lang="zh-CN" altLang="en-US" u="sng" dirty="0" smtClean="0"/>
              <a:t>　</a:t>
            </a:r>
            <a:r>
              <a:rPr lang="zh-CN" altLang="en-US" u="sng" dirty="0" smtClean="0"/>
              <a:t>     </a:t>
            </a:r>
            <a:r>
              <a:rPr lang="zh-CN" altLang="en-US" u="sng" dirty="0" smtClean="0"/>
              <a:t>　</a:t>
            </a:r>
            <a:r>
              <a:rPr lang="zh-CN" altLang="en-US" dirty="0" smtClean="0"/>
              <a:t>并称的一种文学体裁</a:t>
            </a:r>
            <a:r>
              <a:rPr lang="en-US" dirty="0" smtClean="0"/>
              <a:t>,</a:t>
            </a:r>
            <a:r>
              <a:rPr lang="zh-CN" altLang="en-US" dirty="0" smtClean="0"/>
              <a:t>是最自由的文体</a:t>
            </a:r>
            <a:r>
              <a:rPr lang="en-US" dirty="0" smtClean="0"/>
              <a:t>,</a:t>
            </a:r>
            <a:r>
              <a:rPr lang="zh-CN" altLang="en-US" dirty="0" smtClean="0"/>
              <a:t>不讲究音韵</a:t>
            </a:r>
            <a:r>
              <a:rPr lang="en-US" dirty="0" smtClean="0"/>
              <a:t>,</a:t>
            </a:r>
            <a:r>
              <a:rPr lang="zh-CN" altLang="en-US" dirty="0" smtClean="0"/>
              <a:t>不讲究排比</a:t>
            </a:r>
            <a:r>
              <a:rPr lang="en-US" dirty="0" smtClean="0"/>
              <a:t>,</a:t>
            </a:r>
            <a:r>
              <a:rPr lang="zh-CN" altLang="en-US" dirty="0" smtClean="0"/>
              <a:t>没有任何的束缚及限制</a:t>
            </a:r>
            <a:r>
              <a:rPr lang="en-US" dirty="0" smtClean="0"/>
              <a:t>,</a:t>
            </a:r>
            <a:r>
              <a:rPr lang="zh-CN" altLang="en-US" dirty="0" smtClean="0"/>
              <a:t>也是中国最早出现的行文体例。通常一篇散文具有一个或多个中心思想</a:t>
            </a:r>
            <a:r>
              <a:rPr lang="en-US" dirty="0" smtClean="0"/>
              <a:t>,</a:t>
            </a:r>
            <a:r>
              <a:rPr lang="zh-CN" altLang="en-US" dirty="0" smtClean="0"/>
              <a:t>以</a:t>
            </a:r>
            <a:r>
              <a:rPr lang="zh-CN" altLang="en-US" u="sng" dirty="0" smtClean="0"/>
              <a:t>　</a:t>
            </a:r>
            <a:r>
              <a:rPr lang="zh-CN" altLang="en-US" u="sng" dirty="0" smtClean="0"/>
              <a:t>   </a:t>
            </a:r>
            <a:r>
              <a:rPr lang="zh-CN" altLang="en-US" u="sng" dirty="0" smtClean="0"/>
              <a:t>　</a:t>
            </a:r>
            <a:r>
              <a:rPr lang="zh-CN" altLang="en-US" dirty="0" smtClean="0"/>
              <a:t>、</a:t>
            </a:r>
            <a:r>
              <a:rPr lang="zh-CN" altLang="en-US" u="sng" dirty="0" smtClean="0"/>
              <a:t>　　</a:t>
            </a:r>
            <a:r>
              <a:rPr lang="zh-CN" altLang="en-US" u="sng" dirty="0" smtClean="0"/>
              <a:t>    </a:t>
            </a:r>
            <a:r>
              <a:rPr lang="zh-CN" altLang="en-US" dirty="0" smtClean="0"/>
              <a:t>、</a:t>
            </a:r>
            <a:r>
              <a:rPr lang="zh-CN" altLang="en-US" u="sng" dirty="0" smtClean="0"/>
              <a:t>　　</a:t>
            </a:r>
            <a:r>
              <a:rPr lang="zh-CN" altLang="en-US" u="sng" dirty="0" smtClean="0"/>
              <a:t>  </a:t>
            </a:r>
            <a:r>
              <a:rPr lang="zh-CN" altLang="en-US" dirty="0" smtClean="0"/>
              <a:t>等</a:t>
            </a:r>
            <a:r>
              <a:rPr lang="zh-CN" altLang="en-US" dirty="0" smtClean="0"/>
              <a:t>为主要表达方式。</a:t>
            </a:r>
          </a:p>
          <a:p>
            <a:r>
              <a:rPr lang="en-US" dirty="0" smtClean="0"/>
              <a:t>(2)</a:t>
            </a:r>
            <a:r>
              <a:rPr lang="zh-CN" altLang="en-US" dirty="0" smtClean="0"/>
              <a:t>散文按表达方式分为</a:t>
            </a:r>
            <a:r>
              <a:rPr lang="zh-CN" altLang="en-US" u="sng" dirty="0" smtClean="0"/>
              <a:t>　</a:t>
            </a:r>
            <a:r>
              <a:rPr lang="zh-CN" altLang="en-US" u="sng" dirty="0" smtClean="0"/>
              <a:t>           </a:t>
            </a:r>
            <a:r>
              <a:rPr lang="zh-CN" altLang="en-US" u="sng" dirty="0" smtClean="0"/>
              <a:t>　</a:t>
            </a:r>
            <a:r>
              <a:rPr lang="zh-CN" altLang="en-US" dirty="0" smtClean="0"/>
              <a:t>、</a:t>
            </a:r>
            <a:r>
              <a:rPr lang="zh-CN" altLang="en-US" u="sng" dirty="0" smtClean="0"/>
              <a:t>　</a:t>
            </a:r>
            <a:r>
              <a:rPr lang="zh-CN" altLang="en-US" u="sng" dirty="0" smtClean="0"/>
              <a:t>             </a:t>
            </a:r>
            <a:r>
              <a:rPr lang="zh-CN" altLang="en-US" u="sng" dirty="0" smtClean="0"/>
              <a:t>　</a:t>
            </a:r>
            <a:r>
              <a:rPr lang="zh-CN" altLang="en-US" dirty="0" smtClean="0"/>
              <a:t>、说理散文。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2952728" y="1643050"/>
            <a:ext cx="1285884" cy="857256"/>
          </a:xfrm>
        </p:spPr>
        <p:txBody>
          <a:bodyPr/>
          <a:lstStyle/>
          <a:p>
            <a:pPr indent="0"/>
            <a:r>
              <a:rPr lang="zh-CN" altLang="en-US" dirty="0" smtClean="0"/>
              <a:t>诗歌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占位符 2"/>
          <p:cNvSpPr txBox="1">
            <a:spLocks/>
          </p:cNvSpPr>
          <p:nvPr/>
        </p:nvSpPr>
        <p:spPr>
          <a:xfrm>
            <a:off x="4452926" y="1643050"/>
            <a:ext cx="1143008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戏剧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5953124" y="1643050"/>
            <a:ext cx="1357322" cy="857256"/>
          </a:xfrm>
          <a:prstGeom prst="rect">
            <a:avLst/>
          </a:prstGeom>
        </p:spPr>
        <p:txBody>
          <a:bodyPr/>
          <a:lstStyle/>
          <a:p>
            <a:pPr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小说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14" name="文本占位符 2"/>
          <p:cNvSpPr txBox="1">
            <a:spLocks/>
          </p:cNvSpPr>
          <p:nvPr/>
        </p:nvSpPr>
        <p:spPr>
          <a:xfrm>
            <a:off x="7953388" y="2928934"/>
            <a:ext cx="1285884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记叙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15" name="文本占位符 2"/>
          <p:cNvSpPr txBox="1">
            <a:spLocks/>
          </p:cNvSpPr>
          <p:nvPr/>
        </p:nvSpPr>
        <p:spPr>
          <a:xfrm>
            <a:off x="9382148" y="2928934"/>
            <a:ext cx="928694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描写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16" name="文本占位符 2"/>
          <p:cNvSpPr txBox="1">
            <a:spLocks/>
          </p:cNvSpPr>
          <p:nvPr/>
        </p:nvSpPr>
        <p:spPr>
          <a:xfrm>
            <a:off x="10739470" y="2928934"/>
            <a:ext cx="928694" cy="857256"/>
          </a:xfrm>
          <a:prstGeom prst="rect">
            <a:avLst/>
          </a:prstGeom>
        </p:spPr>
        <p:txBody>
          <a:bodyPr/>
          <a:lstStyle/>
          <a:p>
            <a:pPr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抒情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17" name="文本占位符 2"/>
          <p:cNvSpPr txBox="1">
            <a:spLocks/>
          </p:cNvSpPr>
          <p:nvPr/>
        </p:nvSpPr>
        <p:spPr>
          <a:xfrm>
            <a:off x="4452926" y="4143380"/>
            <a:ext cx="1785950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叙事散文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18" name="文本占位符 2"/>
          <p:cNvSpPr txBox="1">
            <a:spLocks/>
          </p:cNvSpPr>
          <p:nvPr/>
        </p:nvSpPr>
        <p:spPr>
          <a:xfrm>
            <a:off x="6667504" y="4214818"/>
            <a:ext cx="1785950" cy="857256"/>
          </a:xfrm>
          <a:prstGeom prst="rect">
            <a:avLst/>
          </a:prstGeom>
        </p:spPr>
        <p:txBody>
          <a:bodyPr/>
          <a:lstStyle/>
          <a:p>
            <a:pPr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抒情散文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6" grpId="0"/>
      <p:bldP spid="14" grpId="0" build="p"/>
      <p:bldP spid="15" grpId="0"/>
      <p:bldP spid="16" grpId="0"/>
      <p:bldP spid="17" grpId="0"/>
      <p:bldP spid="18" grpId="0"/>
    </p:bldLst>
  </p:timing>
</p:sld>
</file>

<file path=ppt/theme/theme1.xml><?xml version="1.0" encoding="utf-8"?>
<a:theme xmlns:a="http://schemas.openxmlformats.org/drawingml/2006/main" name="1_Office 主题">
  <a:themeElements>
    <a:clrScheme name="1_Office 主题 1">
      <a:dk1>
        <a:srgbClr val="EEECE1"/>
      </a:dk1>
      <a:lt1>
        <a:srgbClr val="003760"/>
      </a:lt1>
      <a:dk2>
        <a:srgbClr val="262626"/>
      </a:dk2>
      <a:lt2>
        <a:srgbClr val="EEECE1"/>
      </a:lt2>
      <a:accent1>
        <a:srgbClr val="003760"/>
      </a:accent1>
      <a:accent2>
        <a:srgbClr val="92CDDC"/>
      </a:accent2>
      <a:accent3>
        <a:srgbClr val="ACACAC"/>
      </a:accent3>
      <a:accent4>
        <a:srgbClr val="002D51"/>
      </a:accent4>
      <a:accent5>
        <a:srgbClr val="AAAEB6"/>
      </a:accent5>
      <a:accent6>
        <a:srgbClr val="84BAC7"/>
      </a:accent6>
      <a:hlink>
        <a:srgbClr val="003760"/>
      </a:hlink>
      <a:folHlink>
        <a:srgbClr val="7F7F7F"/>
      </a:folHlink>
    </a:clrScheme>
    <a:fontScheme name="1_Office 主题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25400">
          <a:solidFill>
            <a:srgbClr val="3F403E"/>
          </a:solidFill>
          <a:miter/>
        </a:ln>
      </a:spPr>
      <a:bodyPr lIns="45719" rIns="45719" anchor="ctr"/>
      <a:lstStyle>
        <a:defPPr algn="ctr">
          <a:defRPr>
            <a:solidFill>
              <a:srgbClr val="FFFFFF"/>
            </a:solidFill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2200" b="1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8" charset="0"/>
            <a:ea typeface="微软雅黑" pitchFamily="34" charset="-122"/>
          </a:defRPr>
        </a:defPPr>
      </a:lstStyle>
    </a:lnDef>
  </a:objectDefaults>
  <a:extraClrSchemeLst>
    <a:extraClrScheme>
      <a:clrScheme name="1_Office 主题 1">
        <a:dk1>
          <a:srgbClr val="EEECE1"/>
        </a:dk1>
        <a:lt1>
          <a:srgbClr val="003760"/>
        </a:lt1>
        <a:dk2>
          <a:srgbClr val="262626"/>
        </a:dk2>
        <a:lt2>
          <a:srgbClr val="EEECE1"/>
        </a:lt2>
        <a:accent1>
          <a:srgbClr val="003760"/>
        </a:accent1>
        <a:accent2>
          <a:srgbClr val="92CDDC"/>
        </a:accent2>
        <a:accent3>
          <a:srgbClr val="ACACAC"/>
        </a:accent3>
        <a:accent4>
          <a:srgbClr val="002D51"/>
        </a:accent4>
        <a:accent5>
          <a:srgbClr val="AAAEB6"/>
        </a:accent5>
        <a:accent6>
          <a:srgbClr val="84BAC7"/>
        </a:accent6>
        <a:hlink>
          <a:srgbClr val="003760"/>
        </a:hlink>
        <a:folHlink>
          <a:srgbClr val="7F7F7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章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EB6FC8"/>
        </a:solidFill>
        <a:ln>
          <a:noFill/>
        </a:ln>
        <a:effectLst/>
      </a:spPr>
      <a:bodyPr anchor="ctr"/>
      <a:lstStyle>
        <a:defPPr algn="ctr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2496</TotalTime>
  <Words>1211</Words>
  <Application>Microsoft Office PowerPoint</Application>
  <PresentationFormat>自定义</PresentationFormat>
  <Paragraphs>100</Paragraphs>
  <Slides>22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22</vt:i4>
      </vt:variant>
    </vt:vector>
  </HeadingPairs>
  <TitlesOfParts>
    <vt:vector size="24" baseType="lpstr">
      <vt:lpstr>1_Office 主题</vt:lpstr>
      <vt:lpstr>章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600</cp:revision>
  <dcterms:created xsi:type="dcterms:W3CDTF">2017-02-11T06:33:00Z</dcterms:created>
  <dcterms:modified xsi:type="dcterms:W3CDTF">2019-12-26T06:56:09Z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2052-10.1.0.7697</vt:lpwstr>
  </property>
</Properties>
</file>