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7"/>
  </p:notesMasterIdLst>
  <p:handoutMasterIdLst>
    <p:handoutMasterId r:id="rId28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47" r:id="rId10"/>
    <p:sldId id="538" r:id="rId11"/>
    <p:sldId id="548" r:id="rId12"/>
    <p:sldId id="397" r:id="rId13"/>
    <p:sldId id="549" r:id="rId14"/>
    <p:sldId id="478" r:id="rId15"/>
    <p:sldId id="539" r:id="rId16"/>
    <p:sldId id="505" r:id="rId17"/>
    <p:sldId id="526" r:id="rId18"/>
    <p:sldId id="550" r:id="rId19"/>
    <p:sldId id="533" r:id="rId20"/>
    <p:sldId id="544" r:id="rId21"/>
    <p:sldId id="477" r:id="rId22"/>
    <p:sldId id="492" r:id="rId23"/>
    <p:sldId id="502" r:id="rId24"/>
    <p:sldId id="476" r:id="rId25"/>
    <p:sldId id="39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881554" y="3929066"/>
            <a:ext cx="5262979" cy="1656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3600" dirty="0" smtClean="0"/>
              <a:t>21.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庄子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二则</a:t>
            </a:r>
          </a:p>
          <a:p>
            <a:pPr>
              <a:lnSpc>
                <a:spcPct val="150000"/>
              </a:lnSpc>
            </a:pPr>
            <a:r>
              <a:rPr lang="zh-CN" altLang="en-US" sz="3600" dirty="0" smtClean="0"/>
              <a:t>庄子与惠子游于濠梁之上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课文我会译。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庄子和惠子一起在濠水的桥上游玩。庄子说</a:t>
            </a:r>
            <a:r>
              <a:rPr lang="en-US" dirty="0" smtClean="0"/>
              <a:t>:“</a:t>
            </a:r>
            <a:r>
              <a:rPr lang="zh-CN" altLang="en-US" dirty="0" smtClean="0"/>
              <a:t>鲦鱼在河水中游得多么悠闲自得</a:t>
            </a:r>
            <a:r>
              <a:rPr lang="en-US" dirty="0" smtClean="0"/>
              <a:t>,</a:t>
            </a:r>
            <a:r>
              <a:rPr lang="zh-CN" altLang="en-US" dirty="0" smtClean="0"/>
              <a:t>这是鱼的快乐啊。</a:t>
            </a:r>
            <a:r>
              <a:rPr lang="en-US" dirty="0" smtClean="0"/>
              <a:t>”</a:t>
            </a:r>
            <a:r>
              <a:rPr lang="zh-CN" altLang="en-US" dirty="0" smtClean="0"/>
              <a:t>惠子说</a:t>
            </a:r>
            <a:r>
              <a:rPr lang="en-US" dirty="0" smtClean="0"/>
              <a:t>:“</a:t>
            </a:r>
            <a:r>
              <a:rPr lang="zh-CN" altLang="en-US" dirty="0" smtClean="0"/>
              <a:t>你又不是鱼</a:t>
            </a:r>
            <a:r>
              <a:rPr lang="en-US" dirty="0" smtClean="0"/>
              <a:t>,</a:t>
            </a:r>
            <a:r>
              <a:rPr lang="zh-CN" altLang="en-US" dirty="0" smtClean="0"/>
              <a:t>哪里知道鱼是快乐的呢</a:t>
            </a:r>
            <a:r>
              <a:rPr lang="en-US" dirty="0" smtClean="0"/>
              <a:t>?”</a:t>
            </a:r>
            <a:r>
              <a:rPr lang="zh-CN" altLang="en-US" dirty="0" smtClean="0"/>
              <a:t>庄子说</a:t>
            </a:r>
            <a:r>
              <a:rPr lang="en-US" dirty="0" smtClean="0"/>
              <a:t>:“</a:t>
            </a:r>
            <a:r>
              <a:rPr lang="zh-CN" altLang="en-US" dirty="0" smtClean="0"/>
              <a:t>你又不是我</a:t>
            </a:r>
            <a:r>
              <a:rPr lang="en-US" dirty="0" smtClean="0"/>
              <a:t>,</a:t>
            </a:r>
            <a:r>
              <a:rPr lang="zh-CN" altLang="en-US" dirty="0" smtClean="0"/>
              <a:t>怎么知道我不知道鱼是快乐的呢</a:t>
            </a:r>
            <a:r>
              <a:rPr lang="en-US" dirty="0" smtClean="0"/>
              <a:t>?”</a:t>
            </a:r>
            <a:r>
              <a:rPr lang="zh-CN" altLang="en-US" dirty="0" smtClean="0"/>
              <a:t>惠子说</a:t>
            </a:r>
            <a:r>
              <a:rPr lang="en-US" dirty="0" smtClean="0"/>
              <a:t>:“</a:t>
            </a:r>
            <a:r>
              <a:rPr lang="zh-CN" altLang="en-US" dirty="0" smtClean="0"/>
              <a:t>我不是你</a:t>
            </a:r>
            <a:r>
              <a:rPr lang="en-US" dirty="0" smtClean="0"/>
              <a:t>,</a:t>
            </a:r>
            <a:r>
              <a:rPr lang="zh-CN" altLang="en-US" dirty="0" smtClean="0"/>
              <a:t>本来就不知道你</a:t>
            </a:r>
            <a:r>
              <a:rPr lang="en-US" dirty="0" smtClean="0"/>
              <a:t>(</a:t>
            </a:r>
            <a:r>
              <a:rPr lang="zh-CN" altLang="en-US" dirty="0" smtClean="0"/>
              <a:t>的想法</a:t>
            </a:r>
            <a:r>
              <a:rPr lang="en-US" dirty="0" smtClean="0"/>
              <a:t>);</a:t>
            </a:r>
            <a:r>
              <a:rPr lang="zh-CN" altLang="en-US" dirty="0" smtClean="0"/>
              <a:t>你本来就不是鱼</a:t>
            </a:r>
            <a:r>
              <a:rPr lang="en-US" dirty="0" smtClean="0"/>
              <a:t>,</a:t>
            </a:r>
            <a:r>
              <a:rPr lang="zh-CN" altLang="en-US" dirty="0" smtClean="0"/>
              <a:t>你不知道鱼的快乐</a:t>
            </a:r>
            <a:r>
              <a:rPr lang="en-US" dirty="0" smtClean="0"/>
              <a:t>,</a:t>
            </a:r>
            <a:r>
              <a:rPr lang="zh-CN" altLang="en-US" dirty="0" smtClean="0"/>
              <a:t>这是可以完全确定的。</a:t>
            </a:r>
            <a:r>
              <a:rPr lang="en-US" dirty="0" smtClean="0"/>
              <a:t>”</a:t>
            </a:r>
            <a:r>
              <a:rPr lang="zh-CN" altLang="en-US" dirty="0" smtClean="0"/>
              <a:t>庄子说</a:t>
            </a:r>
            <a:r>
              <a:rPr lang="en-US" dirty="0" smtClean="0"/>
              <a:t>:“</a:t>
            </a:r>
            <a:r>
              <a:rPr lang="zh-CN" altLang="en-US" dirty="0" smtClean="0"/>
              <a:t>让我们回到最初的话题。你问我</a:t>
            </a:r>
            <a:r>
              <a:rPr lang="en-US" dirty="0" smtClean="0"/>
              <a:t>‘</a:t>
            </a:r>
            <a:r>
              <a:rPr lang="zh-CN" altLang="en-US" dirty="0" smtClean="0"/>
              <a:t>你哪里知道鱼的快乐</a:t>
            </a:r>
            <a:r>
              <a:rPr lang="en-US" dirty="0" smtClean="0"/>
              <a:t>’</a:t>
            </a:r>
            <a:r>
              <a:rPr lang="zh-CN" altLang="en-US" dirty="0" smtClean="0"/>
              <a:t>的话</a:t>
            </a:r>
            <a:r>
              <a:rPr lang="en-US" dirty="0" smtClean="0"/>
              <a:t>,</a:t>
            </a:r>
            <a:r>
              <a:rPr lang="zh-CN" altLang="en-US" dirty="0" smtClean="0"/>
              <a:t>就说明你很清楚我知道</a:t>
            </a:r>
            <a:r>
              <a:rPr lang="en-US" dirty="0" smtClean="0"/>
              <a:t>,</a:t>
            </a:r>
            <a:r>
              <a:rPr lang="zh-CN" altLang="en-US" dirty="0" smtClean="0"/>
              <a:t>所以才来问我是从哪里知道的</a:t>
            </a:r>
            <a:r>
              <a:rPr lang="en-US" dirty="0" smtClean="0"/>
              <a:t>,</a:t>
            </a:r>
            <a:r>
              <a:rPr lang="zh-CN" altLang="en-US" dirty="0" smtClean="0"/>
              <a:t>现在我告诉你</a:t>
            </a:r>
            <a:r>
              <a:rPr lang="en-US" dirty="0" smtClean="0"/>
              <a:t>,</a:t>
            </a:r>
            <a:r>
              <a:rPr lang="zh-CN" altLang="en-US" dirty="0" smtClean="0"/>
              <a:t>我是在濠水的桥上知道的。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熟读</a:t>
            </a:r>
            <a:r>
              <a:rPr lang="en-US" dirty="0" smtClean="0"/>
              <a:t>,</a:t>
            </a:r>
            <a:r>
              <a:rPr lang="zh-CN" altLang="en-US" dirty="0" smtClean="0"/>
              <a:t>理解内容。</a:t>
            </a:r>
          </a:p>
          <a:p>
            <a:r>
              <a:rPr lang="zh-CN" altLang="en-US" dirty="0" smtClean="0"/>
              <a:t>这场辩论赛的辩题是什么</a:t>
            </a:r>
            <a:r>
              <a:rPr lang="en-US" dirty="0" smtClean="0"/>
              <a:t>?</a:t>
            </a:r>
            <a:r>
              <a:rPr lang="zh-CN" altLang="en-US" dirty="0" smtClean="0"/>
              <a:t>辩论双方是谁</a:t>
            </a:r>
            <a:r>
              <a:rPr lang="en-US" dirty="0" smtClean="0"/>
              <a:t>?</a:t>
            </a:r>
            <a:r>
              <a:rPr lang="zh-CN" altLang="en-US" dirty="0" smtClean="0"/>
              <a:t>正反双方的观点分别是什么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644394" cy="4214842"/>
          </a:xfrm>
        </p:spPr>
        <p:txBody>
          <a:bodyPr/>
          <a:lstStyle/>
          <a:p>
            <a:r>
              <a:rPr lang="zh-CN" altLang="en-US" dirty="0" smtClean="0"/>
              <a:t>辩题</a:t>
            </a:r>
            <a:r>
              <a:rPr lang="en-US" dirty="0" smtClean="0"/>
              <a:t>:</a:t>
            </a:r>
            <a:r>
              <a:rPr lang="zh-CN" altLang="en-US" dirty="0" smtClean="0"/>
              <a:t>庄子是否知道鱼之乐。</a:t>
            </a:r>
          </a:p>
          <a:p>
            <a:r>
              <a:rPr lang="zh-CN" altLang="en-US" dirty="0" smtClean="0"/>
              <a:t>辩论双方</a:t>
            </a:r>
            <a:r>
              <a:rPr lang="en-US" dirty="0" smtClean="0"/>
              <a:t>:</a:t>
            </a:r>
            <a:r>
              <a:rPr lang="zh-CN" altLang="en-US" dirty="0" smtClean="0"/>
              <a:t>庄子</a:t>
            </a:r>
            <a:r>
              <a:rPr lang="en-US" dirty="0" smtClean="0"/>
              <a:t>,</a:t>
            </a:r>
            <a:r>
              <a:rPr lang="zh-CN" altLang="en-US" dirty="0" smtClean="0"/>
              <a:t>惠子。</a:t>
            </a:r>
          </a:p>
          <a:p>
            <a:r>
              <a:rPr lang="zh-CN" altLang="en-US" dirty="0" smtClean="0"/>
              <a:t>正反双方的观点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正方</a:t>
            </a:r>
            <a:r>
              <a:rPr lang="en-US" dirty="0" smtClean="0"/>
              <a:t>(</a:t>
            </a:r>
            <a:r>
              <a:rPr lang="zh-CN" altLang="en-US" dirty="0" smtClean="0"/>
              <a:t>庄子</a:t>
            </a:r>
            <a:r>
              <a:rPr lang="en-US" dirty="0" smtClean="0"/>
              <a:t>):</a:t>
            </a:r>
            <a:r>
              <a:rPr lang="zh-CN" altLang="en-US" dirty="0" smtClean="0"/>
              <a:t>鲦鱼出游从容</a:t>
            </a:r>
            <a:r>
              <a:rPr lang="en-US" dirty="0" smtClean="0"/>
              <a:t>,</a:t>
            </a:r>
            <a:r>
              <a:rPr lang="zh-CN" altLang="en-US" dirty="0" smtClean="0"/>
              <a:t>是鱼之乐也。</a:t>
            </a:r>
          </a:p>
          <a:p>
            <a:r>
              <a:rPr lang="zh-CN" altLang="en-US" dirty="0" smtClean="0"/>
              <a:t>反方</a:t>
            </a:r>
            <a:r>
              <a:rPr lang="en-US" dirty="0" smtClean="0"/>
              <a:t>(</a:t>
            </a:r>
            <a:r>
              <a:rPr lang="zh-CN" altLang="en-US" dirty="0" smtClean="0"/>
              <a:t>惠子</a:t>
            </a:r>
            <a:r>
              <a:rPr lang="en-US" dirty="0" smtClean="0"/>
              <a:t>):</a:t>
            </a:r>
            <a:r>
              <a:rPr lang="zh-CN" altLang="en-US" dirty="0" smtClean="0"/>
              <a:t>子非鱼</a:t>
            </a:r>
            <a:r>
              <a:rPr lang="en-US" dirty="0" smtClean="0"/>
              <a:t>,</a:t>
            </a:r>
            <a:r>
              <a:rPr lang="zh-CN" altLang="en-US" dirty="0" smtClean="0"/>
              <a:t>安知鱼之乐。</a:t>
            </a:r>
          </a:p>
          <a:p>
            <a:r>
              <a:rPr lang="zh-CN" altLang="en-US" dirty="0" smtClean="0"/>
              <a:t>庄子的最后结论</a:t>
            </a:r>
            <a:r>
              <a:rPr lang="en-US" dirty="0" smtClean="0"/>
              <a:t>:</a:t>
            </a:r>
            <a:r>
              <a:rPr lang="zh-CN" altLang="en-US" dirty="0" smtClean="0"/>
              <a:t>请循其本。子曰</a:t>
            </a:r>
            <a:r>
              <a:rPr lang="en-US" dirty="0" smtClean="0"/>
              <a:t>“</a:t>
            </a:r>
            <a:r>
              <a:rPr lang="zh-CN" altLang="en-US" dirty="0" smtClean="0"/>
              <a:t>汝安知鱼乐</a:t>
            </a:r>
            <a:r>
              <a:rPr lang="en-US" dirty="0" smtClean="0"/>
              <a:t>”</a:t>
            </a:r>
            <a:r>
              <a:rPr lang="zh-CN" altLang="en-US" dirty="0" smtClean="0"/>
              <a:t>云者</a:t>
            </a:r>
            <a:r>
              <a:rPr lang="en-US" dirty="0" smtClean="0"/>
              <a:t>,</a:t>
            </a:r>
            <a:r>
              <a:rPr lang="zh-CN" altLang="en-US" dirty="0" smtClean="0"/>
              <a:t>既已知吾知之而问我</a:t>
            </a:r>
            <a:r>
              <a:rPr lang="en-US" dirty="0" smtClean="0"/>
              <a:t>,</a:t>
            </a:r>
            <a:r>
              <a:rPr lang="zh-CN" altLang="en-US" dirty="0" smtClean="0"/>
              <a:t>我知之濠梁上。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演读</a:t>
            </a:r>
            <a:r>
              <a:rPr lang="en-US" dirty="0" smtClean="0"/>
              <a:t>,</a:t>
            </a:r>
            <a:r>
              <a:rPr lang="zh-CN" altLang="en-US" dirty="0" smtClean="0"/>
              <a:t>揣摩心理。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644394" cy="4214842"/>
          </a:xfrm>
        </p:spPr>
        <p:txBody>
          <a:bodyPr/>
          <a:lstStyle/>
          <a:p>
            <a:r>
              <a:rPr lang="zh-CN" altLang="en-US" dirty="0" smtClean="0"/>
              <a:t>当时庄子与惠子两人的对话非常简单</a:t>
            </a:r>
            <a:r>
              <a:rPr lang="en-US" dirty="0" smtClean="0"/>
              <a:t>,</a:t>
            </a:r>
            <a:r>
              <a:rPr lang="zh-CN" altLang="en-US" dirty="0" smtClean="0"/>
              <a:t>我们可以为他们的对话增加心理活动</a:t>
            </a:r>
            <a:r>
              <a:rPr lang="en-US" dirty="0" smtClean="0"/>
              <a:t>,</a:t>
            </a:r>
            <a:r>
              <a:rPr lang="zh-CN" altLang="en-US" dirty="0" smtClean="0"/>
              <a:t>重现两千多年前濠水边上的那场争辩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辩读</a:t>
            </a:r>
            <a:r>
              <a:rPr lang="en-US" dirty="0" smtClean="0"/>
              <a:t>,</a:t>
            </a:r>
            <a:r>
              <a:rPr lang="zh-CN" altLang="en-US" dirty="0" smtClean="0"/>
              <a:t>评判辩手。</a:t>
            </a:r>
          </a:p>
          <a:p>
            <a:r>
              <a:rPr lang="zh-CN" altLang="en-US" dirty="0" smtClean="0"/>
              <a:t>我来当裁判</a:t>
            </a:r>
            <a:r>
              <a:rPr lang="en-US" dirty="0" smtClean="0"/>
              <a:t>,</a:t>
            </a:r>
            <a:r>
              <a:rPr lang="zh-CN" altLang="en-US" dirty="0" smtClean="0"/>
              <a:t>评判胜负。在庄子和惠子的辩论中</a:t>
            </a:r>
            <a:r>
              <a:rPr lang="en-US" dirty="0" smtClean="0"/>
              <a:t>,</a:t>
            </a:r>
            <a:r>
              <a:rPr lang="zh-CN" altLang="en-US" dirty="0" smtClean="0"/>
              <a:t>你认为这两个人中谁是最佳辩手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000108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(1)</a:t>
            </a:r>
            <a:r>
              <a:rPr lang="zh-CN" altLang="en-US" dirty="0" smtClean="0"/>
              <a:t>从故事本身来看</a:t>
            </a:r>
            <a:r>
              <a:rPr lang="en-US" dirty="0" smtClean="0"/>
              <a:t>,</a:t>
            </a:r>
            <a:r>
              <a:rPr lang="zh-CN" altLang="en-US" dirty="0" smtClean="0"/>
              <a:t>庄子占了上风。结尾处</a:t>
            </a:r>
            <a:r>
              <a:rPr lang="en-US" dirty="0" smtClean="0"/>
              <a:t>,</a:t>
            </a:r>
            <a:r>
              <a:rPr lang="zh-CN" altLang="en-US" dirty="0" smtClean="0"/>
              <a:t>在惠子巧妙地援引庄子的反驳建立起符合逻辑的推理后</a:t>
            </a:r>
            <a:r>
              <a:rPr lang="en-US" dirty="0" smtClean="0"/>
              <a:t>,</a:t>
            </a:r>
            <a:r>
              <a:rPr lang="zh-CN" altLang="en-US" dirty="0" smtClean="0"/>
              <a:t>庄子似乎应该无言以对而就此认输了</a:t>
            </a:r>
            <a:r>
              <a:rPr lang="en-US" dirty="0" smtClean="0"/>
              <a:t>,</a:t>
            </a:r>
            <a:r>
              <a:rPr lang="zh-CN" altLang="en-US" dirty="0" smtClean="0"/>
              <a:t>可是他却又返回争论的起始</a:t>
            </a:r>
            <a:r>
              <a:rPr lang="en-US" dirty="0" smtClean="0"/>
              <a:t>,</a:t>
            </a:r>
            <a:r>
              <a:rPr lang="zh-CN" altLang="en-US" dirty="0" smtClean="0"/>
              <a:t>偷换概念、避重就轻地将惠子的发难化解了。所谓偷换概念</a:t>
            </a:r>
            <a:r>
              <a:rPr lang="en-US" dirty="0" smtClean="0"/>
              <a:t>,</a:t>
            </a:r>
            <a:r>
              <a:rPr lang="zh-CN" altLang="en-US" dirty="0" smtClean="0"/>
              <a:t>指他把惠子说的</a:t>
            </a:r>
            <a:r>
              <a:rPr lang="en-US" dirty="0" smtClean="0"/>
              <a:t>“</a:t>
            </a:r>
            <a:r>
              <a:rPr lang="zh-CN" altLang="en-US" dirty="0" smtClean="0"/>
              <a:t>安知</a:t>
            </a:r>
            <a:r>
              <a:rPr lang="en-US" dirty="0" smtClean="0"/>
              <a:t>”,</a:t>
            </a:r>
            <a:r>
              <a:rPr lang="zh-CN" altLang="en-US" dirty="0" smtClean="0"/>
              <a:t>解释成</a:t>
            </a:r>
            <a:r>
              <a:rPr lang="en-US" dirty="0" smtClean="0"/>
              <a:t>“</a:t>
            </a:r>
            <a:r>
              <a:rPr lang="zh-CN" altLang="en-US" dirty="0" smtClean="0"/>
              <a:t>在哪里知道</a:t>
            </a:r>
            <a:r>
              <a:rPr lang="en-US" dirty="0" smtClean="0"/>
              <a:t>”,</a:t>
            </a:r>
            <a:r>
              <a:rPr lang="zh-CN" altLang="en-US" dirty="0" smtClean="0"/>
              <a:t>而惠子的本意却是</a:t>
            </a:r>
            <a:r>
              <a:rPr lang="en-US" dirty="0" smtClean="0"/>
              <a:t>“</a:t>
            </a:r>
            <a:r>
              <a:rPr lang="zh-CN" altLang="en-US" dirty="0" smtClean="0"/>
              <a:t>怎么</a:t>
            </a:r>
            <a:r>
              <a:rPr lang="en-US" dirty="0" smtClean="0"/>
              <a:t>(</a:t>
            </a:r>
            <a:r>
              <a:rPr lang="zh-CN" altLang="en-US" dirty="0" smtClean="0"/>
              <a:t>能</a:t>
            </a:r>
            <a:r>
              <a:rPr lang="en-US" dirty="0" smtClean="0"/>
              <a:t>)</a:t>
            </a:r>
            <a:r>
              <a:rPr lang="zh-CN" altLang="en-US" dirty="0" smtClean="0"/>
              <a:t>知道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(</a:t>
            </a:r>
            <a:r>
              <a:rPr lang="zh-CN" altLang="en-US" dirty="0" smtClean="0"/>
              <a:t>要理解最后一句的意思</a:t>
            </a:r>
            <a:r>
              <a:rPr lang="en-US" dirty="0" smtClean="0"/>
              <a:t>,</a:t>
            </a:r>
            <a:r>
              <a:rPr lang="zh-CN" altLang="en-US" dirty="0" smtClean="0"/>
              <a:t>最后一句是庄子在回答惠子的</a:t>
            </a:r>
            <a:r>
              <a:rPr lang="en-US" dirty="0" smtClean="0"/>
              <a:t>“</a:t>
            </a:r>
            <a:r>
              <a:rPr lang="zh-CN" altLang="en-US" dirty="0" smtClean="0"/>
              <a:t>安知鱼之乐</a:t>
            </a:r>
            <a:r>
              <a:rPr lang="en-US" dirty="0" smtClean="0"/>
              <a:t>”,</a:t>
            </a:r>
            <a:r>
              <a:rPr lang="zh-CN" altLang="en-US" dirty="0" smtClean="0"/>
              <a:t>他回答</a:t>
            </a:r>
            <a:r>
              <a:rPr lang="en-US" dirty="0" smtClean="0"/>
              <a:t>“</a:t>
            </a:r>
            <a:r>
              <a:rPr lang="zh-CN" altLang="en-US" dirty="0" smtClean="0"/>
              <a:t>知之濠梁上</a:t>
            </a:r>
            <a:r>
              <a:rPr lang="en-US" dirty="0" smtClean="0"/>
              <a:t>”,</a:t>
            </a:r>
            <a:r>
              <a:rPr lang="zh-CN" altLang="en-US" dirty="0" smtClean="0"/>
              <a:t>实际上是答非所问</a:t>
            </a:r>
            <a:r>
              <a:rPr lang="en-US" dirty="0" smtClean="0"/>
              <a:t>,</a:t>
            </a:r>
            <a:r>
              <a:rPr lang="zh-CN" altLang="en-US" dirty="0" smtClean="0"/>
              <a:t>偷换概念</a:t>
            </a:r>
            <a:r>
              <a:rPr lang="en-US" dirty="0" smtClean="0"/>
              <a:t>)</a:t>
            </a:r>
            <a:r>
              <a:rPr lang="zh-CN" altLang="en-US" dirty="0" smtClean="0"/>
              <a:t>板书</a:t>
            </a:r>
            <a:r>
              <a:rPr lang="en-US" dirty="0" smtClean="0"/>
              <a:t>:</a:t>
            </a:r>
            <a:r>
              <a:rPr lang="zh-CN" altLang="en-US" dirty="0" smtClean="0"/>
              <a:t>我知之濠梁上</a:t>
            </a:r>
            <a:r>
              <a:rPr lang="en-US" dirty="0" smtClean="0"/>
              <a:t>(</a:t>
            </a:r>
            <a:r>
              <a:rPr lang="zh-CN" altLang="en-US" dirty="0" smtClean="0"/>
              <a:t>答</a:t>
            </a:r>
            <a:r>
              <a:rPr lang="en-US" dirty="0" smtClean="0"/>
              <a:t>);</a:t>
            </a:r>
            <a:r>
              <a:rPr lang="zh-CN" altLang="en-US" dirty="0" smtClean="0"/>
              <a:t>子非鱼</a:t>
            </a:r>
            <a:r>
              <a:rPr lang="en-US" dirty="0" smtClean="0"/>
              <a:t>,</a:t>
            </a:r>
            <a:r>
              <a:rPr lang="zh-CN" altLang="en-US" dirty="0" smtClean="0"/>
              <a:t>安知鱼之乐</a:t>
            </a:r>
            <a:r>
              <a:rPr lang="en-US" dirty="0" smtClean="0"/>
              <a:t>(</a:t>
            </a:r>
            <a:r>
              <a:rPr lang="zh-CN" altLang="en-US" dirty="0" smtClean="0"/>
              <a:t>问</a:t>
            </a:r>
            <a:r>
              <a:rPr lang="en-US" dirty="0" smtClean="0"/>
              <a:t>)</a:t>
            </a:r>
            <a:r>
              <a:rPr lang="zh-CN" altLang="en-US" dirty="0" smtClean="0"/>
              <a:t>。安知</a:t>
            </a:r>
            <a:r>
              <a:rPr lang="en-US" dirty="0" smtClean="0"/>
              <a:t>:</a:t>
            </a:r>
            <a:r>
              <a:rPr lang="zh-CN" altLang="en-US" dirty="0" smtClean="0"/>
              <a:t>在哪里知道</a:t>
            </a:r>
            <a:r>
              <a:rPr lang="en-US" dirty="0" smtClean="0"/>
              <a:t>(</a:t>
            </a:r>
            <a:r>
              <a:rPr lang="zh-CN" altLang="en-US" dirty="0" smtClean="0"/>
              <a:t>庄子</a:t>
            </a:r>
            <a:r>
              <a:rPr lang="en-US" dirty="0" smtClean="0"/>
              <a:t>),</a:t>
            </a:r>
            <a:r>
              <a:rPr lang="zh-CN" altLang="en-US" dirty="0" smtClean="0"/>
              <a:t>怎么知道</a:t>
            </a:r>
            <a:r>
              <a:rPr lang="en-US" dirty="0" smtClean="0"/>
              <a:t>(</a:t>
            </a:r>
            <a:r>
              <a:rPr lang="zh-CN" altLang="en-US" dirty="0" smtClean="0"/>
              <a:t>惠子</a:t>
            </a:r>
            <a:r>
              <a:rPr lang="en-US" dirty="0" smtClean="0"/>
              <a:t>)</a:t>
            </a:r>
            <a:r>
              <a:rPr lang="zh-CN" altLang="en-US" dirty="0" smtClean="0"/>
              <a:t>。庄子</a:t>
            </a:r>
            <a:r>
              <a:rPr lang="en-US" dirty="0" smtClean="0"/>
              <a:t>——</a:t>
            </a:r>
            <a:r>
              <a:rPr lang="zh-CN" altLang="en-US" dirty="0" smtClean="0"/>
              <a:t>诡辩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2)</a:t>
            </a:r>
            <a:r>
              <a:rPr lang="zh-CN" altLang="en-US" dirty="0" smtClean="0"/>
              <a:t>从逻辑上看</a:t>
            </a:r>
            <a:r>
              <a:rPr lang="en-US" dirty="0" smtClean="0"/>
              <a:t>,</a:t>
            </a:r>
            <a:r>
              <a:rPr lang="zh-CN" altLang="en-US" dirty="0" smtClean="0"/>
              <a:t>惠子是胜者。庄子是靠故意曲解惠子的意思</a:t>
            </a:r>
            <a:r>
              <a:rPr lang="en-US" dirty="0" smtClean="0"/>
              <a:t>,</a:t>
            </a:r>
            <a:r>
              <a:rPr lang="zh-CN" altLang="en-US" dirty="0" smtClean="0"/>
              <a:t>才在争论中得以维持自己最初的判断</a:t>
            </a:r>
            <a:r>
              <a:rPr lang="en-US" dirty="0" smtClean="0"/>
              <a:t>,</a:t>
            </a:r>
            <a:r>
              <a:rPr lang="zh-CN" altLang="en-US" dirty="0" smtClean="0"/>
              <a:t>而这种做法显然是有悖于逻辑判断规则的</a:t>
            </a:r>
            <a:r>
              <a:rPr lang="en-US" dirty="0" smtClean="0"/>
              <a:t>,</a:t>
            </a:r>
            <a:r>
              <a:rPr lang="zh-CN" altLang="en-US" dirty="0" smtClean="0"/>
              <a:t>所以说</a:t>
            </a:r>
            <a:r>
              <a:rPr lang="en-US" dirty="0" smtClean="0"/>
              <a:t>,</a:t>
            </a:r>
            <a:r>
              <a:rPr lang="zh-CN" altLang="en-US" dirty="0" smtClean="0"/>
              <a:t>惠子才是胜者。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从逻辑上看</a:t>
            </a:r>
            <a:r>
              <a:rPr lang="en-US" dirty="0" smtClean="0"/>
              <a:t>,</a:t>
            </a:r>
            <a:r>
              <a:rPr lang="zh-CN" altLang="en-US" dirty="0" smtClean="0"/>
              <a:t>庄子其实并不会输</a:t>
            </a:r>
            <a:r>
              <a:rPr lang="en-US" dirty="0" smtClean="0"/>
              <a:t>,</a:t>
            </a:r>
            <a:r>
              <a:rPr lang="zh-CN" altLang="en-US" dirty="0" smtClean="0"/>
              <a:t>只是他没找准方向</a:t>
            </a:r>
            <a:r>
              <a:rPr lang="en-US" dirty="0" smtClean="0"/>
              <a:t>,</a:t>
            </a:r>
            <a:r>
              <a:rPr lang="zh-CN" altLang="en-US" dirty="0" smtClean="0"/>
              <a:t>给惠子留下了可乘之机。惠子最初的发问是</a:t>
            </a:r>
            <a:r>
              <a:rPr lang="en-US" dirty="0" smtClean="0"/>
              <a:t>“</a:t>
            </a:r>
            <a:r>
              <a:rPr lang="zh-CN" altLang="en-US" dirty="0" smtClean="0"/>
              <a:t>子非鱼</a:t>
            </a:r>
            <a:r>
              <a:rPr lang="en-US" dirty="0" smtClean="0"/>
              <a:t>,</a:t>
            </a:r>
            <a:r>
              <a:rPr lang="zh-CN" altLang="en-US" dirty="0" smtClean="0"/>
              <a:t>安知鱼之乐</a:t>
            </a:r>
            <a:r>
              <a:rPr lang="en-US" dirty="0" smtClean="0"/>
              <a:t>”</a:t>
            </a:r>
            <a:r>
              <a:rPr lang="zh-CN" altLang="en-US" dirty="0" smtClean="0"/>
              <a:t>暗含这样的判断</a:t>
            </a:r>
            <a:r>
              <a:rPr lang="en-US" dirty="0" smtClean="0"/>
              <a:t>:</a:t>
            </a:r>
            <a:r>
              <a:rPr lang="zh-CN" altLang="en-US" dirty="0" smtClean="0"/>
              <a:t>惠子能够知道庄子</a:t>
            </a:r>
            <a:r>
              <a:rPr lang="en-US" dirty="0" smtClean="0"/>
              <a:t>“</a:t>
            </a:r>
            <a:r>
              <a:rPr lang="zh-CN" altLang="en-US" dirty="0" smtClean="0"/>
              <a:t>非鱼</a:t>
            </a:r>
            <a:r>
              <a:rPr lang="en-US" dirty="0" smtClean="0"/>
              <a:t>”</a:t>
            </a:r>
            <a:r>
              <a:rPr lang="zh-CN" altLang="en-US" dirty="0" smtClean="0"/>
              <a:t>。因此</a:t>
            </a:r>
            <a:r>
              <a:rPr lang="en-US" dirty="0" smtClean="0"/>
              <a:t>,</a:t>
            </a:r>
            <a:r>
              <a:rPr lang="zh-CN" altLang="en-US" dirty="0" smtClean="0"/>
              <a:t>庄子完全可以这样回敬惠子</a:t>
            </a:r>
            <a:r>
              <a:rPr lang="en-US" dirty="0" smtClean="0"/>
              <a:t>:</a:t>
            </a:r>
            <a:r>
              <a:rPr lang="zh-CN" altLang="en-US" dirty="0" smtClean="0"/>
              <a:t>你既然可以知道我不是鱼</a:t>
            </a:r>
            <a:r>
              <a:rPr lang="en-US" dirty="0" smtClean="0"/>
              <a:t>,</a:t>
            </a:r>
            <a:r>
              <a:rPr lang="zh-CN" altLang="en-US" dirty="0" smtClean="0"/>
              <a:t>我当然也可以知道鱼快乐。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644394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延读</a:t>
            </a:r>
            <a:r>
              <a:rPr lang="en-US" dirty="0" smtClean="0"/>
              <a:t>,</a:t>
            </a:r>
            <a:r>
              <a:rPr lang="zh-CN" altLang="en-US" dirty="0" smtClean="0"/>
              <a:t>寻踪美点。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阅读下面片段</a:t>
            </a:r>
            <a:r>
              <a:rPr lang="en-US" dirty="0" smtClean="0"/>
              <a:t>,</a:t>
            </a:r>
            <a:r>
              <a:rPr lang="zh-CN" altLang="en-US" dirty="0" smtClean="0"/>
              <a:t>结合课文</a:t>
            </a:r>
            <a:r>
              <a:rPr lang="en-US" dirty="0" smtClean="0"/>
              <a:t>,</a:t>
            </a:r>
            <a:r>
              <a:rPr lang="zh-CN" altLang="en-US" dirty="0" smtClean="0"/>
              <a:t>体味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散文的艺术特色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>
              <a:lnSpc>
                <a:spcPct val="130000"/>
              </a:lnSpc>
            </a:pPr>
            <a:r>
              <a:rPr lang="zh-CN" altLang="en-US" dirty="0" smtClean="0"/>
              <a:t>秋水</a:t>
            </a:r>
            <a:r>
              <a:rPr lang="en-US" dirty="0" smtClean="0"/>
              <a:t>(</a:t>
            </a:r>
            <a:r>
              <a:rPr lang="zh-CN" altLang="en-US" dirty="0" smtClean="0"/>
              <a:t>节选</a:t>
            </a:r>
            <a:r>
              <a:rPr lang="en-US" dirty="0" smtClean="0"/>
              <a:t>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秋水时至</a:t>
            </a:r>
            <a:r>
              <a:rPr lang="en-US" dirty="0" smtClean="0"/>
              <a:t>,</a:t>
            </a:r>
            <a:r>
              <a:rPr lang="zh-CN" altLang="en-US" dirty="0" smtClean="0"/>
              <a:t>百川灌河。泾流之大</a:t>
            </a:r>
            <a:r>
              <a:rPr lang="en-US" dirty="0" smtClean="0"/>
              <a:t>,</a:t>
            </a:r>
            <a:r>
              <a:rPr lang="zh-CN" altLang="en-US" dirty="0" smtClean="0"/>
              <a:t>两涘渚崖之间</a:t>
            </a:r>
            <a:r>
              <a:rPr lang="en-US" dirty="0" smtClean="0"/>
              <a:t>,</a:t>
            </a:r>
            <a:r>
              <a:rPr lang="zh-CN" altLang="en-US" dirty="0" smtClean="0"/>
              <a:t>不辨牛马。于是焉</a:t>
            </a:r>
            <a:r>
              <a:rPr lang="en-US" dirty="0" smtClean="0"/>
              <a:t>,</a:t>
            </a:r>
            <a:r>
              <a:rPr lang="zh-CN" altLang="en-US" dirty="0" smtClean="0"/>
              <a:t>河伯欣然自喜</a:t>
            </a:r>
            <a:r>
              <a:rPr lang="en-US" dirty="0" smtClean="0"/>
              <a:t>,</a:t>
            </a:r>
            <a:r>
              <a:rPr lang="zh-CN" altLang="en-US" dirty="0" smtClean="0"/>
              <a:t>以天下之美为尽在己。顺流而东行</a:t>
            </a:r>
            <a:r>
              <a:rPr lang="en-US" dirty="0" smtClean="0"/>
              <a:t>,</a:t>
            </a:r>
            <a:r>
              <a:rPr lang="zh-CN" altLang="en-US" dirty="0" smtClean="0"/>
              <a:t>至于北海</a:t>
            </a:r>
            <a:r>
              <a:rPr lang="en-US" dirty="0" smtClean="0"/>
              <a:t>,</a:t>
            </a:r>
            <a:r>
              <a:rPr lang="zh-CN" altLang="en-US" dirty="0" smtClean="0"/>
              <a:t>东面而视</a:t>
            </a:r>
            <a:r>
              <a:rPr lang="en-US" dirty="0" smtClean="0"/>
              <a:t>,</a:t>
            </a:r>
            <a:r>
              <a:rPr lang="zh-CN" altLang="en-US" dirty="0" smtClean="0"/>
              <a:t>不见水端。于是焉</a:t>
            </a:r>
            <a:r>
              <a:rPr lang="en-US" dirty="0" smtClean="0"/>
              <a:t>,</a:t>
            </a:r>
            <a:r>
              <a:rPr lang="zh-CN" altLang="en-US" dirty="0" smtClean="0"/>
              <a:t>河伯始旋其面目</a:t>
            </a:r>
            <a:r>
              <a:rPr lang="en-US" dirty="0" smtClean="0"/>
              <a:t>,</a:t>
            </a:r>
            <a:r>
              <a:rPr lang="zh-CN" altLang="en-US" dirty="0" smtClean="0"/>
              <a:t>望洋向若而叹曰</a:t>
            </a:r>
            <a:r>
              <a:rPr lang="en-US" dirty="0" smtClean="0"/>
              <a:t>:“</a:t>
            </a:r>
            <a:r>
              <a:rPr lang="zh-CN" altLang="en-US" dirty="0" smtClean="0"/>
              <a:t>野语有之曰</a:t>
            </a:r>
            <a:r>
              <a:rPr lang="en-US" dirty="0" smtClean="0"/>
              <a:t>:‘</a:t>
            </a:r>
            <a:r>
              <a:rPr lang="zh-CN" altLang="en-US" dirty="0" smtClean="0"/>
              <a:t>闻道百</a:t>
            </a:r>
            <a:r>
              <a:rPr lang="en-US" dirty="0" smtClean="0"/>
              <a:t>,</a:t>
            </a:r>
            <a:r>
              <a:rPr lang="zh-CN" altLang="en-US" dirty="0" smtClean="0"/>
              <a:t>以为莫己若者。我之谓也。且夫我尝闻少仲尼之闻而轻伯夷之义者</a:t>
            </a:r>
            <a:r>
              <a:rPr lang="en-US" dirty="0" smtClean="0"/>
              <a:t>,</a:t>
            </a:r>
            <a:r>
              <a:rPr lang="zh-CN" altLang="en-US" dirty="0" smtClean="0"/>
              <a:t>始吾弗信。今我睹子之难穷也</a:t>
            </a:r>
            <a:r>
              <a:rPr lang="en-US" dirty="0" smtClean="0"/>
              <a:t>,</a:t>
            </a:r>
            <a:r>
              <a:rPr lang="zh-CN" altLang="en-US" dirty="0" smtClean="0"/>
              <a:t>吾非至于子之门则殆矣</a:t>
            </a:r>
            <a:r>
              <a:rPr lang="en-US" dirty="0" smtClean="0"/>
              <a:t>,</a:t>
            </a:r>
            <a:r>
              <a:rPr lang="zh-CN" altLang="en-US" dirty="0" smtClean="0"/>
              <a:t>吾长见笑于大方之家。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4214842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北冥有鱼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意象雄奇</a:t>
            </a:r>
            <a:r>
              <a:rPr lang="en-US" dirty="0" smtClean="0"/>
              <a:t>,</a:t>
            </a:r>
            <a:r>
              <a:rPr lang="zh-CN" altLang="en-US" dirty="0" smtClean="0"/>
              <a:t>想象神奇</a:t>
            </a:r>
            <a:r>
              <a:rPr lang="en-US" dirty="0" smtClean="0"/>
              <a:t>,</a:t>
            </a:r>
            <a:r>
              <a:rPr lang="zh-CN" altLang="en-US" dirty="0" smtClean="0"/>
              <a:t>文风恣肆。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秋水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文采斐然</a:t>
            </a:r>
            <a:r>
              <a:rPr lang="en-US" dirty="0" smtClean="0"/>
              <a:t>,</a:t>
            </a:r>
            <a:r>
              <a:rPr lang="zh-CN" altLang="en-US" dirty="0" smtClean="0"/>
              <a:t>百川灌河的浩渺</a:t>
            </a:r>
            <a:r>
              <a:rPr lang="en-US" dirty="0" smtClean="0"/>
              <a:t>,“</a:t>
            </a:r>
            <a:r>
              <a:rPr lang="zh-CN" altLang="en-US" dirty="0" smtClean="0"/>
              <a:t>两涘渚崖之间</a:t>
            </a:r>
            <a:r>
              <a:rPr lang="en-US" dirty="0" smtClean="0"/>
              <a:t>,</a:t>
            </a:r>
            <a:r>
              <a:rPr lang="zh-CN" altLang="en-US" dirty="0" smtClean="0"/>
              <a:t>不辨牛马</a:t>
            </a:r>
            <a:r>
              <a:rPr lang="en-US" dirty="0" smtClean="0"/>
              <a:t>”</a:t>
            </a:r>
            <a:r>
              <a:rPr lang="zh-CN" altLang="en-US" dirty="0" smtClean="0"/>
              <a:t>的声势</a:t>
            </a:r>
            <a:r>
              <a:rPr lang="en-US" dirty="0" smtClean="0"/>
              <a:t>,“</a:t>
            </a:r>
            <a:r>
              <a:rPr lang="zh-CN" altLang="en-US" dirty="0" smtClean="0"/>
              <a:t>河伯欣然自喜</a:t>
            </a:r>
            <a:r>
              <a:rPr lang="en-US" dirty="0" smtClean="0"/>
              <a:t>”</a:t>
            </a:r>
            <a:r>
              <a:rPr lang="zh-CN" altLang="en-US" dirty="0" smtClean="0"/>
              <a:t>的天真得意</a:t>
            </a:r>
            <a:r>
              <a:rPr lang="en-US" dirty="0" smtClean="0"/>
              <a:t>,</a:t>
            </a:r>
            <a:r>
              <a:rPr lang="zh-CN" altLang="en-US" dirty="0" smtClean="0"/>
              <a:t>如皆历历在目。</a:t>
            </a:r>
          </a:p>
          <a:p>
            <a:r>
              <a:rPr lang="zh-CN" altLang="en-US" dirty="0" smtClean="0"/>
              <a:t>本文轻松闲适</a:t>
            </a:r>
            <a:r>
              <a:rPr lang="en-US" dirty="0" smtClean="0"/>
              <a:t>,</a:t>
            </a:r>
            <a:r>
              <a:rPr lang="zh-CN" altLang="en-US" dirty="0" smtClean="0"/>
              <a:t>诗意盎然</a:t>
            </a:r>
            <a:r>
              <a:rPr lang="en-US" dirty="0" smtClean="0"/>
              <a:t>,</a:t>
            </a:r>
            <a:r>
              <a:rPr lang="zh-CN" altLang="en-US" dirty="0" smtClean="0"/>
              <a:t>一力辩</a:t>
            </a:r>
            <a:r>
              <a:rPr lang="en-US" dirty="0" smtClean="0"/>
              <a:t>,</a:t>
            </a:r>
            <a:r>
              <a:rPr lang="zh-CN" altLang="en-US" dirty="0" smtClean="0"/>
              <a:t>一巧辩</a:t>
            </a:r>
            <a:r>
              <a:rPr lang="en-US" dirty="0" smtClean="0"/>
              <a:t>;</a:t>
            </a:r>
            <a:r>
              <a:rPr lang="zh-CN" altLang="en-US" dirty="0" smtClean="0"/>
              <a:t>一求真</a:t>
            </a:r>
            <a:r>
              <a:rPr lang="en-US" dirty="0" smtClean="0"/>
              <a:t>,</a:t>
            </a:r>
            <a:r>
              <a:rPr lang="zh-CN" altLang="en-US" dirty="0" smtClean="0"/>
              <a:t>一尚美</a:t>
            </a:r>
            <a:r>
              <a:rPr lang="en-US" dirty="0" smtClean="0"/>
              <a:t>;</a:t>
            </a:r>
            <a:r>
              <a:rPr lang="zh-CN" altLang="en-US" dirty="0" smtClean="0"/>
              <a:t>一拘泥</a:t>
            </a:r>
            <a:r>
              <a:rPr lang="en-US" dirty="0" smtClean="0"/>
              <a:t>,</a:t>
            </a:r>
            <a:r>
              <a:rPr lang="zh-CN" altLang="en-US" dirty="0" smtClean="0"/>
              <a:t>一超然</a:t>
            </a:r>
            <a:r>
              <a:rPr lang="en-US" dirty="0" smtClean="0"/>
              <a:t>;</a:t>
            </a:r>
            <a:r>
              <a:rPr lang="zh-CN" altLang="en-US" dirty="0" smtClean="0"/>
              <a:t>让人读后会心一笑而后又沉思良久。</a:t>
            </a:r>
          </a:p>
          <a:p>
            <a:r>
              <a:rPr lang="zh-CN" altLang="en-US" dirty="0" smtClean="0"/>
              <a:t>从我们了解的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散文的三个片段来看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散文善于通过寓言故事说理</a:t>
            </a:r>
            <a:r>
              <a:rPr lang="en-US" dirty="0" smtClean="0"/>
              <a:t>,</a:t>
            </a:r>
            <a:r>
              <a:rPr lang="zh-CN" altLang="en-US" dirty="0" smtClean="0"/>
              <a:t>想象神奇</a:t>
            </a:r>
            <a:r>
              <a:rPr lang="en-US" dirty="0" smtClean="0"/>
              <a:t>,</a:t>
            </a:r>
            <a:r>
              <a:rPr lang="zh-CN" altLang="en-US" dirty="0" smtClean="0"/>
              <a:t>语言灵动而有气势</a:t>
            </a:r>
            <a:r>
              <a:rPr lang="en-US" dirty="0" smtClean="0"/>
              <a:t>,</a:t>
            </a:r>
            <a:r>
              <a:rPr lang="zh-CN" altLang="en-US" dirty="0" smtClean="0"/>
              <a:t>幽默、诙谐</a:t>
            </a:r>
            <a:r>
              <a:rPr lang="en-US" dirty="0" smtClean="0"/>
              <a:t>,</a:t>
            </a:r>
            <a:r>
              <a:rPr lang="zh-CN" altLang="en-US" dirty="0" smtClean="0"/>
              <a:t>是诸子散文中的精品。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熟读课文</a:t>
            </a:r>
            <a:r>
              <a:rPr lang="en-US" dirty="0" smtClean="0"/>
              <a:t>,</a:t>
            </a:r>
            <a:r>
              <a:rPr lang="zh-CN" altLang="en-US" dirty="0" smtClean="0"/>
              <a:t>疏通文意</a:t>
            </a:r>
            <a:r>
              <a:rPr lang="en-US" dirty="0" smtClean="0"/>
              <a:t>,</a:t>
            </a:r>
            <a:r>
              <a:rPr lang="zh-CN" altLang="en-US" dirty="0" smtClean="0"/>
              <a:t>掌握文中重要的实词、虚词以及文言特殊句式</a:t>
            </a:r>
            <a:r>
              <a:rPr lang="en-US" dirty="0" smtClean="0"/>
              <a:t>,</a:t>
            </a:r>
            <a:r>
              <a:rPr lang="zh-CN" altLang="en-US" dirty="0" smtClean="0"/>
              <a:t>提高文言阅读能力。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感受庄子生活的诗意</a:t>
            </a:r>
            <a:r>
              <a:rPr lang="en-US" dirty="0" smtClean="0"/>
              <a:t>,</a:t>
            </a:r>
            <a:r>
              <a:rPr lang="zh-CN" altLang="en-US" dirty="0" smtClean="0"/>
              <a:t>体会庄子的志趣。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感受庄子散文的艺术特色。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572008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积累常用的文言词语</a:t>
            </a:r>
            <a:r>
              <a:rPr lang="en-US" dirty="0" smtClean="0"/>
              <a:t>,</a:t>
            </a:r>
            <a:r>
              <a:rPr lang="zh-CN" altLang="en-US" dirty="0" smtClean="0"/>
              <a:t>丰富文言知识储备。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感受庄子散文的艺术特色。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比较庄子与惠子在思想、性格、气质等方面的差异</a:t>
            </a:r>
            <a:r>
              <a:rPr lang="en-US" dirty="0" smtClean="0"/>
              <a:t>,</a:t>
            </a:r>
            <a:r>
              <a:rPr lang="zh-CN" altLang="en-US" dirty="0" smtClean="0"/>
              <a:t>理解庄子的人生态度。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庄子与惠子游于濠梁之上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</a:t>
            </a:r>
            <a:r>
              <a:rPr lang="en-US" dirty="0" smtClean="0"/>
              <a:t>,</a:t>
            </a:r>
            <a:r>
              <a:rPr lang="zh-CN" altLang="en-US" dirty="0" smtClean="0"/>
              <a:t>惠子好辩</a:t>
            </a:r>
            <a:r>
              <a:rPr lang="en-US" dirty="0" smtClean="0"/>
              <a:t>,</a:t>
            </a:r>
            <a:r>
              <a:rPr lang="zh-CN" altLang="en-US" dirty="0" smtClean="0"/>
              <a:t>重分析</a:t>
            </a:r>
            <a:r>
              <a:rPr lang="en-US" dirty="0" smtClean="0"/>
              <a:t>,</a:t>
            </a:r>
            <a:r>
              <a:rPr lang="zh-CN" altLang="en-US" dirty="0" smtClean="0"/>
              <a:t>对于事物有一种寻根究底的认知态度</a:t>
            </a:r>
            <a:r>
              <a:rPr lang="en-US" dirty="0" smtClean="0"/>
              <a:t>,</a:t>
            </a:r>
            <a:r>
              <a:rPr lang="zh-CN" altLang="en-US" dirty="0" smtClean="0"/>
              <a:t>重在知识的探讨。庄子智辩</a:t>
            </a:r>
            <a:r>
              <a:rPr lang="en-US" dirty="0" smtClean="0"/>
              <a:t>,</a:t>
            </a:r>
            <a:r>
              <a:rPr lang="zh-CN" altLang="en-US" dirty="0" smtClean="0"/>
              <a:t>重观赏</a:t>
            </a:r>
            <a:r>
              <a:rPr lang="en-US" dirty="0" smtClean="0"/>
              <a:t>,</a:t>
            </a:r>
            <a:r>
              <a:rPr lang="zh-CN" altLang="en-US" dirty="0" smtClean="0"/>
              <a:t>对于外界的认识带有欣赏的态度</a:t>
            </a:r>
            <a:r>
              <a:rPr lang="en-US" dirty="0" smtClean="0"/>
              <a:t>,</a:t>
            </a:r>
            <a:r>
              <a:rPr lang="zh-CN" altLang="en-US" dirty="0" smtClean="0"/>
              <a:t>将主观的情感发挥到外物上而产生移情同感的作用。如果说惠子带有逻辑家的个性</a:t>
            </a:r>
            <a:r>
              <a:rPr lang="en-US" dirty="0" smtClean="0"/>
              <a:t>,</a:t>
            </a:r>
            <a:r>
              <a:rPr lang="zh-CN" altLang="en-US" dirty="0" smtClean="0"/>
              <a:t>那么庄子则具有艺术家的风貌。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庄子心境旷达</a:t>
            </a:r>
            <a:r>
              <a:rPr lang="en-US" dirty="0" smtClean="0"/>
              <a:t>,</a:t>
            </a:r>
            <a:r>
              <a:rPr lang="zh-CN" altLang="en-US" dirty="0" smtClean="0"/>
              <a:t>视荣华富贵如敝屣</a:t>
            </a:r>
            <a:r>
              <a:rPr lang="en-US" dirty="0" smtClean="0"/>
              <a:t>,</a:t>
            </a:r>
            <a:r>
              <a:rPr lang="zh-CN" altLang="en-US" dirty="0" smtClean="0"/>
              <a:t>有着高雅的生活情趣。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/>
        </p:nvGrpSpPr>
        <p:grpSpPr>
          <a:xfrm>
            <a:off x="3095604" y="2571744"/>
            <a:ext cx="6724743" cy="3707098"/>
            <a:chOff x="3095604" y="2571744"/>
            <a:chExt cx="6724743" cy="3707098"/>
          </a:xfrm>
        </p:grpSpPr>
        <p:pic>
          <p:nvPicPr>
            <p:cNvPr id="15" name="18DXAYWRJBD6DYT3.eps" descr="id:2147499655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095604" y="2571744"/>
              <a:ext cx="6724743" cy="3707098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6524628" y="5000636"/>
              <a:ext cx="164307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381752" y="4857760"/>
            <a:ext cx="2428892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尚美</a:t>
            </a:r>
            <a:r>
              <a:rPr kumimoji="0" lang="en-US" altLang="zh-CN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诗意生活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庄子名言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狗不以善吠为良</a:t>
            </a:r>
            <a:r>
              <a:rPr lang="en-US" dirty="0" smtClean="0"/>
              <a:t>,</a:t>
            </a:r>
            <a:r>
              <a:rPr lang="zh-CN" altLang="en-US" dirty="0" smtClean="0"/>
              <a:t>人不以善言为贤。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节饮食以养胃</a:t>
            </a:r>
            <a:r>
              <a:rPr lang="en-US" dirty="0" smtClean="0"/>
              <a:t>,</a:t>
            </a:r>
            <a:r>
              <a:rPr lang="zh-CN" altLang="en-US" dirty="0" smtClean="0"/>
              <a:t>多读书以养胆。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哀莫大于心死</a:t>
            </a:r>
            <a:r>
              <a:rPr lang="en-US" dirty="0" smtClean="0"/>
              <a:t>,</a:t>
            </a:r>
            <a:r>
              <a:rPr lang="zh-CN" altLang="en-US" dirty="0" smtClean="0"/>
              <a:t>而人死亦次之。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吾生也有涯</a:t>
            </a:r>
            <a:r>
              <a:rPr lang="en-US" dirty="0" smtClean="0"/>
              <a:t>,</a:t>
            </a:r>
            <a:r>
              <a:rPr lang="zh-CN" altLang="en-US" dirty="0" smtClean="0"/>
              <a:t>而知也无涯。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君子之交淡若水</a:t>
            </a:r>
            <a:r>
              <a:rPr lang="en-US" dirty="0" smtClean="0"/>
              <a:t>,</a:t>
            </a:r>
            <a:r>
              <a:rPr lang="zh-CN" altLang="en-US" dirty="0" smtClean="0"/>
              <a:t>小人之交甘若醴。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众人重利</a:t>
            </a:r>
            <a:r>
              <a:rPr lang="en-US" dirty="0" smtClean="0"/>
              <a:t>,</a:t>
            </a:r>
            <a:r>
              <a:rPr lang="zh-CN" altLang="en-US" dirty="0" smtClean="0"/>
              <a:t>廉士重名</a:t>
            </a:r>
            <a:r>
              <a:rPr lang="en-US" dirty="0" smtClean="0"/>
              <a:t>,</a:t>
            </a:r>
            <a:r>
              <a:rPr lang="zh-CN" altLang="en-US" dirty="0" smtClean="0"/>
              <a:t>贤人尚志</a:t>
            </a:r>
            <a:r>
              <a:rPr lang="en-US" dirty="0" smtClean="0"/>
              <a:t>,</a:t>
            </a:r>
            <a:r>
              <a:rPr lang="zh-CN" altLang="en-US" dirty="0" smtClean="0"/>
              <a:t>圣人贵精。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在辩论赛上</a:t>
            </a:r>
            <a:r>
              <a:rPr lang="en-US" dirty="0" smtClean="0"/>
              <a:t>,</a:t>
            </a:r>
            <a:r>
              <a:rPr lang="zh-CN" altLang="en-US" dirty="0" smtClean="0"/>
              <a:t>双方辩手雄辩生风的英姿让大家倾倒。在两千三百多年前的濠水之滨</a:t>
            </a:r>
            <a:r>
              <a:rPr lang="en-US" dirty="0" smtClean="0"/>
              <a:t>,</a:t>
            </a:r>
            <a:r>
              <a:rPr lang="zh-CN" altLang="en-US" dirty="0" smtClean="0"/>
              <a:t>有一对好友进行了一场跨越千年的辩论</a:t>
            </a:r>
            <a:r>
              <a:rPr lang="en-US" dirty="0" smtClean="0"/>
              <a:t>,</a:t>
            </a:r>
            <a:r>
              <a:rPr lang="zh-CN" altLang="en-US" dirty="0" smtClean="0"/>
              <a:t>这两个人是庄子和惠子。而这一场被后人誉为</a:t>
            </a:r>
            <a:r>
              <a:rPr lang="en-US" dirty="0" smtClean="0"/>
              <a:t>“</a:t>
            </a:r>
            <a:r>
              <a:rPr lang="zh-CN" altLang="en-US" dirty="0" smtClean="0"/>
              <a:t>史上最著名的辩论</a:t>
            </a:r>
            <a:r>
              <a:rPr lang="en-US" dirty="0" smtClean="0"/>
              <a:t>”,</a:t>
            </a:r>
            <a:r>
              <a:rPr lang="zh-CN" altLang="en-US" dirty="0" smtClean="0"/>
              <a:t>更有着说不尽的魅力</a:t>
            </a:r>
            <a:r>
              <a:rPr lang="en-US" dirty="0" smtClean="0"/>
              <a:t>,</a:t>
            </a:r>
            <a:r>
              <a:rPr lang="zh-CN" altLang="en-US" dirty="0" smtClean="0"/>
              <a:t>现在就让我们用现代的眼光来研究一下这一场辩论。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014419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字音我来读。</a:t>
            </a:r>
          </a:p>
          <a:p>
            <a:r>
              <a:rPr lang="zh-CN" altLang="en-US" dirty="0" smtClean="0"/>
              <a:t>濠</a:t>
            </a:r>
            <a:r>
              <a:rPr lang="en-US" dirty="0" smtClean="0"/>
              <a:t>(	        )</a:t>
            </a:r>
            <a:r>
              <a:rPr lang="zh-CN" altLang="en-US" dirty="0" smtClean="0"/>
              <a:t>梁　　 　　鲦</a:t>
            </a:r>
            <a:r>
              <a:rPr lang="en-US" dirty="0" smtClean="0"/>
              <a:t>(		)</a:t>
            </a:r>
            <a:r>
              <a:rPr lang="zh-CN" altLang="en-US" dirty="0" smtClean="0"/>
              <a:t>鱼</a:t>
            </a:r>
          </a:p>
          <a:p>
            <a:r>
              <a:rPr lang="zh-CN" altLang="en-US" dirty="0" smtClean="0"/>
              <a:t>循</a:t>
            </a:r>
            <a:r>
              <a:rPr lang="en-US" dirty="0" smtClean="0"/>
              <a:t>(		)</a:t>
            </a:r>
            <a:r>
              <a:rPr lang="zh-CN" altLang="en-US" dirty="0" smtClean="0"/>
              <a:t>其本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1500174"/>
            <a:ext cx="1000132" cy="857256"/>
          </a:xfrm>
        </p:spPr>
        <p:txBody>
          <a:bodyPr/>
          <a:lstStyle/>
          <a:p>
            <a:pPr indent="0"/>
            <a:r>
              <a:rPr lang="en-US" dirty="0" err="1" smtClean="0"/>
              <a:t>háo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667372" y="1428736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tiáo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809720" y="2071678"/>
            <a:ext cx="20002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xún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095340" y="257174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095340" y="192880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881554" y="192880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句式我会析。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倒装句</a:t>
            </a:r>
            <a:r>
              <a:rPr lang="en-US" dirty="0" smtClean="0"/>
              <a:t>(</a:t>
            </a:r>
            <a:r>
              <a:rPr lang="zh-CN" altLang="en-US" dirty="0" smtClean="0"/>
              <a:t>状语后置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原句</a:t>
            </a:r>
            <a:r>
              <a:rPr lang="en-US" dirty="0" smtClean="0"/>
              <a:t>:</a:t>
            </a:r>
            <a:r>
              <a:rPr lang="zh-CN" altLang="en-US" dirty="0" smtClean="0"/>
              <a:t>庄子与惠子游于濠梁之上。</a:t>
            </a:r>
          </a:p>
          <a:p>
            <a:r>
              <a:rPr lang="zh-CN" altLang="en-US" dirty="0" smtClean="0"/>
              <a:t>改句</a:t>
            </a:r>
            <a:r>
              <a:rPr lang="en-US" dirty="0" smtClean="0"/>
              <a:t>:	</a:t>
            </a:r>
            <a:endParaRPr lang="zh-CN" altLang="en-US" dirty="0" smtClean="0"/>
          </a:p>
          <a:p>
            <a:r>
              <a:rPr lang="zh-CN" altLang="en-US" dirty="0" smtClean="0"/>
              <a:t>译句</a:t>
            </a:r>
            <a:r>
              <a:rPr lang="en-US" dirty="0" smtClean="0"/>
              <a:t>: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81092" y="2928934"/>
            <a:ext cx="5500726" cy="571504"/>
          </a:xfrm>
        </p:spPr>
        <p:txBody>
          <a:bodyPr/>
          <a:lstStyle/>
          <a:p>
            <a:r>
              <a:rPr lang="zh-CN" altLang="en-US" dirty="0" smtClean="0"/>
              <a:t>庄子与惠子于濠梁之上游 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166910" y="3714752"/>
            <a:ext cx="4714908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庄子与惠子在濠梁上游玩。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判断句</a:t>
            </a:r>
          </a:p>
          <a:p>
            <a:r>
              <a:rPr lang="zh-CN" altLang="en-US" dirty="0" smtClean="0"/>
              <a:t>原句</a:t>
            </a:r>
            <a:r>
              <a:rPr lang="en-US" dirty="0" smtClean="0"/>
              <a:t>:</a:t>
            </a:r>
            <a:r>
              <a:rPr lang="zh-CN" altLang="en-US" dirty="0" smtClean="0"/>
              <a:t>是鱼之乐也。　　译句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原句</a:t>
            </a:r>
            <a:r>
              <a:rPr lang="en-US" dirty="0" smtClean="0"/>
              <a:t>:	</a:t>
            </a:r>
            <a:r>
              <a:rPr lang="zh-CN" altLang="en-US" dirty="0" smtClean="0"/>
              <a:t>子固非鱼也。</a:t>
            </a:r>
            <a:r>
              <a:rPr lang="en-US" dirty="0" smtClean="0"/>
              <a:t>	</a:t>
            </a:r>
            <a:r>
              <a:rPr lang="zh-CN" altLang="en-US" dirty="0" smtClean="0"/>
              <a:t>译句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原句</a:t>
            </a:r>
            <a:r>
              <a:rPr lang="en-US" dirty="0" smtClean="0"/>
              <a:t>:	</a:t>
            </a:r>
            <a:r>
              <a:rPr lang="zh-CN" altLang="en-US" dirty="0" smtClean="0"/>
              <a:t>我知之濠梁上。</a:t>
            </a:r>
            <a:r>
              <a:rPr lang="en-US" dirty="0" smtClean="0"/>
              <a:t>	</a:t>
            </a:r>
            <a:r>
              <a:rPr lang="zh-CN" altLang="en-US" dirty="0" smtClean="0"/>
              <a:t>译句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881554" y="1643050"/>
            <a:ext cx="6357982" cy="571504"/>
          </a:xfrm>
        </p:spPr>
        <p:txBody>
          <a:bodyPr/>
          <a:lstStyle/>
          <a:p>
            <a:r>
              <a:rPr lang="zh-CN" altLang="en-US" dirty="0" smtClean="0"/>
              <a:t>这是鱼的快乐。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116221" y="6215082"/>
            <a:ext cx="870466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113139" y="2285992"/>
            <a:ext cx="5983521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你本来不是鱼。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5881686" y="3000372"/>
            <a:ext cx="5226750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我是在这濠梁水的桥上知道的。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词义我会解。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直接组词法</a:t>
            </a:r>
            <a:r>
              <a:rPr lang="en-US" dirty="0" smtClean="0"/>
              <a:t>: 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游于濠梁之上　　　　游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固不知子矣。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固</a:t>
            </a:r>
            <a:r>
              <a:rPr lang="en-US" dirty="0" smtClean="0"/>
              <a:t>:</a:t>
            </a:r>
            <a:r>
              <a:rPr lang="zh-CN" altLang="en-US" u="sng" dirty="0" smtClean="0"/>
              <a:t>　　　</a:t>
            </a:r>
            <a:endParaRPr lang="zh-CN" alt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子之不知鱼之乐</a:t>
            </a:r>
            <a:r>
              <a:rPr lang="en-US" dirty="0" smtClean="0"/>
              <a:t>,</a:t>
            </a:r>
            <a:r>
              <a:rPr lang="zh-CN" altLang="en-US" dirty="0" smtClean="0"/>
              <a:t>全矣</a:t>
            </a:r>
            <a:r>
              <a:rPr lang="en-US" dirty="0" smtClean="0"/>
              <a:t>!	</a:t>
            </a:r>
            <a:r>
              <a:rPr lang="zh-CN" altLang="en-US" dirty="0" smtClean="0"/>
              <a:t>全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④</a:t>
            </a:r>
            <a:r>
              <a:rPr lang="zh-CN" altLang="en-US" dirty="0" smtClean="0"/>
              <a:t>请循其本。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循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738678" y="2285992"/>
            <a:ext cx="6500858" cy="571504"/>
          </a:xfrm>
        </p:spPr>
        <p:txBody>
          <a:bodyPr/>
          <a:lstStyle/>
          <a:p>
            <a:r>
              <a:rPr lang="zh-CN" altLang="en-US" dirty="0" smtClean="0"/>
              <a:t>游玩</a:t>
            </a:r>
            <a:r>
              <a:rPr lang="en-US" dirty="0" smtClean="0"/>
              <a:t>,</a:t>
            </a:r>
            <a:r>
              <a:rPr lang="zh-CN" altLang="en-US" dirty="0" smtClean="0"/>
              <a:t>嬉游。 　　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810116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固然。　 　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32288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523968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4738678" y="3571876"/>
            <a:ext cx="464347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完全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完备。　 　　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5524496" y="4286256"/>
            <a:ext cx="1357322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追溯。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889478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095736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组词替换法</a:t>
            </a:r>
            <a:r>
              <a:rPr lang="en-US" dirty="0" smtClean="0"/>
              <a:t>: 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庄子与惠子游于濠梁之上　</a:t>
            </a:r>
            <a:r>
              <a:rPr lang="zh-CN" altLang="en-US" dirty="0" smtClean="0"/>
              <a:t>梁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子固非鱼也　</a:t>
            </a:r>
            <a:r>
              <a:rPr lang="en-US" altLang="zh-CN" dirty="0" smtClean="0"/>
              <a:t>			</a:t>
            </a:r>
            <a:r>
              <a:rPr lang="zh-CN" altLang="en-US" dirty="0" smtClean="0"/>
              <a:t>固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请循其本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其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altLang="zh-CN" dirty="0" smtClean="0"/>
              <a:t>					</a:t>
            </a:r>
            <a:r>
              <a:rPr lang="zh-CN" altLang="en-US" dirty="0" smtClean="0"/>
              <a:t>本</a:t>
            </a:r>
            <a:r>
              <a:rPr lang="en-US" dirty="0" smtClean="0"/>
              <a:t>: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524496" y="1643050"/>
            <a:ext cx="5429288" cy="857256"/>
          </a:xfrm>
        </p:spPr>
        <p:txBody>
          <a:bodyPr/>
          <a:lstStyle/>
          <a:p>
            <a:r>
              <a:rPr lang="zh-CN" altLang="en-US" dirty="0" smtClean="0"/>
              <a:t>桥梁</a:t>
            </a:r>
            <a:r>
              <a:rPr lang="en-US" dirty="0" smtClean="0"/>
              <a:t>—</a:t>
            </a:r>
            <a:r>
              <a:rPr lang="zh-CN" altLang="en-US" dirty="0" smtClean="0"/>
              <a:t>桥。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524496" y="2285992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固本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本来。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667240" y="2928934"/>
            <a:ext cx="752476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其他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它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它的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鱼之乐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这个话题。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667240" y="3500438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本初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初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初始的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最初的。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52530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18040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66910" y="335530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595538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809720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2934</TotalTime>
  <Words>1640</Words>
  <Application>Microsoft Office PowerPoint</Application>
  <PresentationFormat>自定义</PresentationFormat>
  <Paragraphs>123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628</cp:revision>
  <dcterms:created xsi:type="dcterms:W3CDTF">2017-02-11T06:33:00Z</dcterms:created>
  <dcterms:modified xsi:type="dcterms:W3CDTF">2019-12-28T14:40:55Z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