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8"/>
  </p:notesMasterIdLst>
  <p:handoutMasterIdLst>
    <p:handoutMasterId r:id="rId29"/>
  </p:handoutMasterIdLst>
  <p:sldIdLst>
    <p:sldId id="371" r:id="rId3"/>
    <p:sldId id="429" r:id="rId4"/>
    <p:sldId id="444" r:id="rId5"/>
    <p:sldId id="488" r:id="rId6"/>
    <p:sldId id="428" r:id="rId7"/>
    <p:sldId id="445" r:id="rId8"/>
    <p:sldId id="498" r:id="rId9"/>
    <p:sldId id="443" r:id="rId10"/>
    <p:sldId id="455" r:id="rId11"/>
    <p:sldId id="499" r:id="rId12"/>
    <p:sldId id="397" r:id="rId13"/>
    <p:sldId id="493" r:id="rId14"/>
    <p:sldId id="461" r:id="rId15"/>
    <p:sldId id="494" r:id="rId16"/>
    <p:sldId id="500" r:id="rId17"/>
    <p:sldId id="478" r:id="rId18"/>
    <p:sldId id="495" r:id="rId19"/>
    <p:sldId id="496" r:id="rId20"/>
    <p:sldId id="497" r:id="rId21"/>
    <p:sldId id="501" r:id="rId22"/>
    <p:sldId id="477" r:id="rId23"/>
    <p:sldId id="492" r:id="rId24"/>
    <p:sldId id="502" r:id="rId25"/>
    <p:sldId id="476" r:id="rId26"/>
    <p:sldId id="395" r:id="rId2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8795" autoAdjust="0"/>
  </p:normalViewPr>
  <p:slideViewPr>
    <p:cSldViewPr>
      <p:cViewPr varScale="1">
        <p:scale>
          <a:sx n="65" d="100"/>
          <a:sy n="65" d="100"/>
        </p:scale>
        <p:origin x="-138" y="-576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7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第四单元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13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7.xml"/><Relationship Id="rId1" Type="http://schemas.openxmlformats.org/officeDocument/2006/relationships/vmlDrawing" Target="../drawings/vmlDrawing1.v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5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167306" y="4000504"/>
            <a:ext cx="35317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13.</a:t>
            </a:r>
            <a:r>
              <a:rPr lang="zh-CN" altLang="en-US" sz="3600" dirty="0" smtClean="0"/>
              <a:t>最后一次讲演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88142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4单元.eps" descr="id:21474974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952464" y="1714488"/>
            <a:ext cx="10358510" cy="18026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71546"/>
            <a:ext cx="11310974" cy="5214974"/>
          </a:xfrm>
        </p:spPr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回顾旧识</a:t>
            </a:r>
            <a:r>
              <a:rPr lang="en-US" dirty="0" smtClean="0"/>
              <a:t>,</a:t>
            </a:r>
            <a:r>
              <a:rPr lang="zh-CN" altLang="en-US" dirty="0" smtClean="0"/>
              <a:t>巧填空。</a:t>
            </a:r>
          </a:p>
          <a:p>
            <a:r>
              <a:rPr lang="zh-CN" altLang="en-US" dirty="0" smtClean="0"/>
              <a:t>闻一多先生在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    </a:t>
            </a:r>
            <a:r>
              <a:rPr lang="en-US" dirty="0" smtClean="0"/>
              <a:t>(</a:t>
            </a:r>
            <a:r>
              <a:rPr lang="zh-CN" altLang="en-US" dirty="0" smtClean="0"/>
              <a:t>人名</a:t>
            </a:r>
            <a:r>
              <a:rPr lang="en-US" dirty="0" smtClean="0"/>
              <a:t>)</a:t>
            </a:r>
            <a:r>
              <a:rPr lang="zh-CN" altLang="en-US" dirty="0" smtClean="0"/>
              <a:t>的追悼会上</a:t>
            </a:r>
            <a:r>
              <a:rPr lang="en-US" dirty="0" smtClean="0"/>
              <a:t>,</a:t>
            </a:r>
            <a:r>
              <a:rPr lang="zh-CN" altLang="en-US" dirty="0" smtClean="0"/>
              <a:t>义正辞严地当众揭露、痛斥了国民党反动派的</a:t>
            </a:r>
            <a:r>
              <a:rPr lang="zh-CN" altLang="en-US" u="sng" dirty="0" smtClean="0"/>
              <a:t>　  　</a:t>
            </a:r>
            <a:r>
              <a:rPr lang="zh-CN" altLang="en-US" dirty="0" smtClean="0"/>
              <a:t>和</a:t>
            </a:r>
            <a:r>
              <a:rPr lang="zh-CN" altLang="en-US" u="sng" dirty="0" smtClean="0"/>
              <a:t>　　</a:t>
            </a:r>
            <a:r>
              <a:rPr lang="en-US" dirty="0" smtClean="0"/>
              <a:t>,</a:t>
            </a:r>
            <a:r>
              <a:rPr lang="zh-CN" altLang="en-US" dirty="0" smtClean="0"/>
              <a:t>表达了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881290" y="1643050"/>
            <a:ext cx="1857388" cy="571504"/>
          </a:xfrm>
        </p:spPr>
        <p:txBody>
          <a:bodyPr/>
          <a:lstStyle/>
          <a:p>
            <a:pPr indent="0"/>
            <a:r>
              <a:rPr lang="zh-CN" altLang="en-US" dirty="0" smtClean="0"/>
              <a:t>　李公朴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3524232" y="2285992"/>
            <a:ext cx="107157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罪恶</a:t>
            </a:r>
          </a:p>
        </p:txBody>
      </p:sp>
      <p:sp>
        <p:nvSpPr>
          <p:cNvPr id="23" name="文本占位符 2"/>
          <p:cNvSpPr txBox="1">
            <a:spLocks/>
          </p:cNvSpPr>
          <p:nvPr/>
        </p:nvSpPr>
        <p:spPr>
          <a:xfrm>
            <a:off x="6667504" y="2285992"/>
            <a:ext cx="435771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对民主和平的坚定信心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文本占位符 2"/>
          <p:cNvSpPr txBox="1">
            <a:spLocks/>
          </p:cNvSpPr>
          <p:nvPr/>
        </p:nvSpPr>
        <p:spPr>
          <a:xfrm>
            <a:off x="4738678" y="2285992"/>
            <a:ext cx="192882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卑劣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23" grpId="0"/>
      <p:bldP spid="25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细读课文</a:t>
            </a:r>
            <a:r>
              <a:rPr lang="en-US" dirty="0" smtClean="0"/>
              <a:t>,</a:t>
            </a:r>
            <a:r>
              <a:rPr lang="zh-CN" altLang="en-US" dirty="0" smtClean="0"/>
              <a:t>品析语言。</a:t>
            </a:r>
          </a:p>
          <a:p>
            <a:r>
              <a:rPr lang="zh-CN" altLang="en-US" dirty="0" smtClean="0"/>
              <a:t>比较下面三组句子</a:t>
            </a:r>
            <a:r>
              <a:rPr lang="en-US" dirty="0" smtClean="0"/>
              <a:t>,</a:t>
            </a:r>
            <a:r>
              <a:rPr lang="zh-CN" altLang="en-US" dirty="0" smtClean="0"/>
              <a:t>说说第</a:t>
            </a:r>
            <a:r>
              <a:rPr lang="en-US" dirty="0" smtClean="0"/>
              <a:t>①</a:t>
            </a:r>
            <a:r>
              <a:rPr lang="zh-CN" altLang="en-US" dirty="0" smtClean="0"/>
              <a:t>句的特点及表达效果。</a:t>
            </a:r>
            <a:endParaRPr lang="zh-CN" altLang="en-US" dirty="0"/>
          </a:p>
        </p:txBody>
      </p:sp>
      <p:graphicFrame>
        <p:nvGraphicFramePr>
          <p:cNvPr id="1026" name="Object 2"/>
          <p:cNvGraphicFramePr>
            <a:graphicFrameLocks noChangeAspect="1"/>
          </p:cNvGraphicFramePr>
          <p:nvPr/>
        </p:nvGraphicFramePr>
        <p:xfrm>
          <a:off x="1738282" y="2928934"/>
          <a:ext cx="7904163" cy="3598862"/>
        </p:xfrm>
        <a:graphic>
          <a:graphicData uri="http://schemas.openxmlformats.org/presentationml/2006/ole">
            <p:oleObj spid="_x0000_s1026" name="文档" r:id="rId3" imgW="8241289" imgH="4370089" progId="Word.Document.12">
              <p:embed/>
            </p:oleObj>
          </a:graphicData>
        </a:graphic>
      </p:graphicFrame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952464" y="1214422"/>
            <a:ext cx="10358510" cy="4214842"/>
          </a:xfrm>
        </p:spPr>
        <p:txBody>
          <a:bodyPr/>
          <a:lstStyle/>
          <a:p>
            <a:r>
              <a:rPr lang="zh-CN" altLang="en-US" dirty="0" smtClean="0"/>
              <a:t>第</a:t>
            </a:r>
            <a:r>
              <a:rPr lang="en-US" dirty="0" smtClean="0"/>
              <a:t>(1)</a:t>
            </a:r>
            <a:r>
              <a:rPr lang="zh-CN" altLang="en-US" dirty="0" smtClean="0"/>
              <a:t>组中第</a:t>
            </a:r>
            <a:r>
              <a:rPr lang="en-US" dirty="0" smtClean="0"/>
              <a:t>①</a:t>
            </a:r>
            <a:r>
              <a:rPr lang="zh-CN" altLang="en-US" dirty="0" smtClean="0"/>
              <a:t>句由两个感叹句组成</a:t>
            </a:r>
            <a:r>
              <a:rPr lang="en-US" dirty="0" smtClean="0"/>
              <a:t>,</a:t>
            </a:r>
            <a:r>
              <a:rPr lang="zh-CN" altLang="en-US" dirty="0" smtClean="0"/>
              <a:t>语气强硬</a:t>
            </a:r>
            <a:r>
              <a:rPr lang="en-US" dirty="0" smtClean="0"/>
              <a:t>,</a:t>
            </a:r>
            <a:r>
              <a:rPr lang="zh-CN" altLang="en-US" dirty="0" smtClean="0"/>
              <a:t>语调斩钉截铁</a:t>
            </a:r>
            <a:r>
              <a:rPr lang="en-US" dirty="0" smtClean="0"/>
              <a:t>,</a:t>
            </a:r>
            <a:r>
              <a:rPr lang="zh-CN" altLang="en-US" dirty="0" smtClean="0"/>
              <a:t>情绪激愤</a:t>
            </a:r>
            <a:r>
              <a:rPr lang="en-US" dirty="0" smtClean="0"/>
              <a:t>,</a:t>
            </a:r>
            <a:r>
              <a:rPr lang="zh-CN" altLang="en-US" dirty="0" smtClean="0"/>
              <a:t>形成强大的攻势。</a:t>
            </a:r>
          </a:p>
          <a:p>
            <a:r>
              <a:rPr lang="zh-CN" altLang="en-US" dirty="0" smtClean="0"/>
              <a:t>第</a:t>
            </a:r>
            <a:r>
              <a:rPr lang="en-US" dirty="0" smtClean="0"/>
              <a:t>(2)</a:t>
            </a:r>
            <a:r>
              <a:rPr lang="zh-CN" altLang="en-US" dirty="0" smtClean="0"/>
              <a:t>组中第</a:t>
            </a:r>
            <a:r>
              <a:rPr lang="en-US" dirty="0" smtClean="0"/>
              <a:t>①</a:t>
            </a:r>
            <a:r>
              <a:rPr lang="zh-CN" altLang="en-US" dirty="0" smtClean="0"/>
              <a:t>句用简明的语言向敌人发问</a:t>
            </a:r>
            <a:r>
              <a:rPr lang="en-US" dirty="0" smtClean="0"/>
              <a:t>,</a:t>
            </a:r>
            <a:r>
              <a:rPr lang="zh-CN" altLang="en-US" dirty="0" smtClean="0"/>
              <a:t>发人深思</a:t>
            </a:r>
            <a:r>
              <a:rPr lang="en-US" dirty="0" smtClean="0"/>
              <a:t>,</a:t>
            </a:r>
            <a:r>
              <a:rPr lang="zh-CN" altLang="en-US" dirty="0" smtClean="0"/>
              <a:t>接着宣布反动派必然灭亡的下场</a:t>
            </a:r>
            <a:r>
              <a:rPr lang="en-US" dirty="0" smtClean="0"/>
              <a:t>,</a:t>
            </a:r>
            <a:r>
              <a:rPr lang="zh-CN" altLang="en-US" dirty="0" smtClean="0"/>
              <a:t>通过反复手法</a:t>
            </a:r>
            <a:r>
              <a:rPr lang="en-US" dirty="0" smtClean="0"/>
              <a:t>,</a:t>
            </a:r>
            <a:r>
              <a:rPr lang="zh-CN" altLang="en-US" dirty="0" smtClean="0"/>
              <a:t>既打击了敌人的嚣张气焰</a:t>
            </a:r>
            <a:r>
              <a:rPr lang="en-US" dirty="0" smtClean="0"/>
              <a:t>,</a:t>
            </a:r>
            <a:r>
              <a:rPr lang="zh-CN" altLang="en-US" dirty="0" smtClean="0"/>
              <a:t>灭了敌人的威风</a:t>
            </a:r>
            <a:r>
              <a:rPr lang="en-US" dirty="0" smtClean="0"/>
              <a:t>,</a:t>
            </a:r>
            <a:r>
              <a:rPr lang="zh-CN" altLang="en-US" dirty="0" smtClean="0"/>
              <a:t>又表达了对敌人的蔑视、嘲讽。</a:t>
            </a:r>
          </a:p>
          <a:p>
            <a:r>
              <a:rPr lang="zh-CN" altLang="en-US" dirty="0" smtClean="0"/>
              <a:t>第</a:t>
            </a:r>
            <a:r>
              <a:rPr lang="en-US" dirty="0" smtClean="0"/>
              <a:t>(3)</a:t>
            </a:r>
            <a:r>
              <a:rPr lang="zh-CN" altLang="en-US" dirty="0" smtClean="0"/>
              <a:t>组中第</a:t>
            </a:r>
            <a:r>
              <a:rPr lang="en-US" dirty="0" smtClean="0"/>
              <a:t>①</a:t>
            </a:r>
            <a:r>
              <a:rPr lang="zh-CN" altLang="en-US" dirty="0" smtClean="0"/>
              <a:t>句用</a:t>
            </a:r>
            <a:r>
              <a:rPr lang="en-US" dirty="0" smtClean="0"/>
              <a:t>“</a:t>
            </a:r>
            <a:r>
              <a:rPr lang="zh-CN" altLang="en-US" dirty="0" smtClean="0"/>
              <a:t>一个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千百万个</a:t>
            </a:r>
            <a:r>
              <a:rPr lang="en-US" dirty="0" smtClean="0"/>
              <a:t>”</a:t>
            </a:r>
            <a:r>
              <a:rPr lang="zh-CN" altLang="en-US" dirty="0" smtClean="0"/>
              <a:t>、</a:t>
            </a:r>
            <a:r>
              <a:rPr lang="en-US" dirty="0" smtClean="0"/>
              <a:t>“</a:t>
            </a:r>
            <a:r>
              <a:rPr lang="zh-CN" altLang="en-US" dirty="0" smtClean="0"/>
              <a:t>杀死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站起来</a:t>
            </a:r>
            <a:r>
              <a:rPr lang="en-US" dirty="0" smtClean="0"/>
              <a:t>”</a:t>
            </a:r>
            <a:r>
              <a:rPr lang="zh-CN" altLang="en-US" dirty="0" smtClean="0"/>
              <a:t>进行对比</a:t>
            </a:r>
            <a:r>
              <a:rPr lang="en-US" dirty="0" smtClean="0"/>
              <a:t>,</a:t>
            </a:r>
            <a:r>
              <a:rPr lang="zh-CN" altLang="en-US" dirty="0" smtClean="0"/>
              <a:t>给了敌人有力的打击</a:t>
            </a:r>
            <a:r>
              <a:rPr lang="en-US" dirty="0" smtClean="0"/>
              <a:t>,</a:t>
            </a:r>
            <a:r>
              <a:rPr lang="zh-CN" altLang="en-US" dirty="0" smtClean="0"/>
              <a:t>表明作者对未来充满信心</a:t>
            </a:r>
            <a:r>
              <a:rPr lang="en-US" dirty="0" smtClean="0"/>
              <a:t>,</a:t>
            </a:r>
            <a:r>
              <a:rPr lang="zh-CN" altLang="en-US" dirty="0" smtClean="0"/>
              <a:t>号召人民前仆后继</a:t>
            </a:r>
            <a:r>
              <a:rPr lang="en-US" dirty="0" smtClean="0"/>
              <a:t>,</a:t>
            </a:r>
            <a:r>
              <a:rPr lang="zh-CN" altLang="en-US" dirty="0" smtClean="0"/>
              <a:t>与敌人斗争到底。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精读深思</a:t>
            </a:r>
            <a:r>
              <a:rPr lang="en-US" dirty="0" smtClean="0"/>
              <a:t>,</a:t>
            </a:r>
            <a:r>
              <a:rPr lang="zh-CN" altLang="en-US" dirty="0" smtClean="0"/>
              <a:t>解析手法。</a:t>
            </a:r>
          </a:p>
          <a:p>
            <a:r>
              <a:rPr lang="zh-CN" altLang="en-US" dirty="0" smtClean="0"/>
              <a:t>这篇演讲词感情强烈</a:t>
            </a:r>
            <a:r>
              <a:rPr lang="en-US" dirty="0" smtClean="0"/>
              <a:t>,</a:t>
            </a:r>
            <a:r>
              <a:rPr lang="zh-CN" altLang="en-US" dirty="0" smtClean="0"/>
              <a:t>爱憎分明</a:t>
            </a:r>
            <a:r>
              <a:rPr lang="en-US" dirty="0" smtClean="0"/>
              <a:t>,</a:t>
            </a:r>
            <a:r>
              <a:rPr lang="zh-CN" altLang="en-US" dirty="0" smtClean="0"/>
              <a:t>富有极强的战斗力和感染力。本文是怎样达到这种表达效果的</a:t>
            </a:r>
            <a:r>
              <a:rPr lang="en-US" dirty="0" smtClean="0"/>
              <a:t>?</a:t>
            </a:r>
          </a:p>
          <a:p>
            <a:r>
              <a:rPr lang="zh-CN" altLang="en-US" dirty="0" smtClean="0"/>
              <a:t>从语句的感情色彩、句式特点、修辞手法、语气语调、人称等角度思考。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1214422"/>
            <a:ext cx="11287204" cy="421484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在讲演中</a:t>
            </a:r>
            <a:r>
              <a:rPr lang="en-US" dirty="0" smtClean="0"/>
              <a:t>,</a:t>
            </a:r>
            <a:r>
              <a:rPr lang="zh-CN" altLang="en-US" dirty="0" smtClean="0"/>
              <a:t>作者使用了较多的感叹句、设问句和反问句</a:t>
            </a:r>
            <a:r>
              <a:rPr lang="en-US" dirty="0" smtClean="0"/>
              <a:t>,</a:t>
            </a:r>
            <a:r>
              <a:rPr lang="zh-CN" altLang="en-US" dirty="0" smtClean="0"/>
              <a:t>运用了对比、反复等修辞手法</a:t>
            </a:r>
            <a:r>
              <a:rPr lang="en-US" dirty="0" smtClean="0"/>
              <a:t>,</a:t>
            </a:r>
            <a:r>
              <a:rPr lang="zh-CN" altLang="en-US" dirty="0" smtClean="0"/>
              <a:t>并不断变换人称</a:t>
            </a:r>
            <a:r>
              <a:rPr lang="en-US" dirty="0" smtClean="0"/>
              <a:t>,</a:t>
            </a:r>
            <a:r>
              <a:rPr lang="zh-CN" altLang="en-US" dirty="0" smtClean="0"/>
              <a:t>这都有助于表达强烈的思想感情。</a:t>
            </a:r>
          </a:p>
          <a:p>
            <a:r>
              <a:rPr lang="en-US" dirty="0" smtClean="0"/>
              <a:t>(1)“</a:t>
            </a:r>
            <a:r>
              <a:rPr lang="zh-CN" altLang="en-US" dirty="0" smtClean="0"/>
              <a:t>今天</a:t>
            </a:r>
            <a:r>
              <a:rPr lang="en-US" dirty="0" smtClean="0"/>
              <a:t>,</a:t>
            </a:r>
            <a:r>
              <a:rPr lang="zh-CN" altLang="en-US" dirty="0" smtClean="0"/>
              <a:t>这里有没有特务</a:t>
            </a:r>
            <a:r>
              <a:rPr lang="en-US" dirty="0" smtClean="0"/>
              <a:t>?</a:t>
            </a:r>
            <a:r>
              <a:rPr lang="zh-CN" altLang="en-US" dirty="0" smtClean="0"/>
              <a:t>你站出来</a:t>
            </a:r>
            <a:r>
              <a:rPr lang="en-US" dirty="0" smtClean="0"/>
              <a:t>!</a:t>
            </a:r>
            <a:r>
              <a:rPr lang="zh-CN" altLang="en-US" dirty="0" smtClean="0"/>
              <a:t>是好汉的站出来</a:t>
            </a:r>
            <a:r>
              <a:rPr lang="en-US" dirty="0" smtClean="0"/>
              <a:t>!</a:t>
            </a:r>
            <a:r>
              <a:rPr lang="zh-CN" altLang="en-US" dirty="0" smtClean="0"/>
              <a:t>你出来讲</a:t>
            </a:r>
            <a:r>
              <a:rPr lang="en-US" dirty="0" smtClean="0"/>
              <a:t>!”</a:t>
            </a:r>
            <a:r>
              <a:rPr lang="zh-CN" altLang="en-US" dirty="0" smtClean="0"/>
              <a:t>这是祈使句</a:t>
            </a:r>
            <a:r>
              <a:rPr lang="en-US" dirty="0" smtClean="0"/>
              <a:t>,</a:t>
            </a:r>
            <a:r>
              <a:rPr lang="zh-CN" altLang="en-US" dirty="0" smtClean="0"/>
              <a:t>当面命令国民党特务</a:t>
            </a:r>
            <a:r>
              <a:rPr lang="en-US" dirty="0" smtClean="0"/>
              <a:t>,</a:t>
            </a:r>
            <a:r>
              <a:rPr lang="zh-CN" altLang="en-US" dirty="0" smtClean="0"/>
              <a:t>揭露了国民党反动派的虚伪本质</a:t>
            </a:r>
            <a:r>
              <a:rPr lang="en-US" dirty="0" smtClean="0"/>
              <a:t>,</a:t>
            </a:r>
            <a:r>
              <a:rPr lang="zh-CN" altLang="en-US" dirty="0" smtClean="0"/>
              <a:t>表现了自己大无畏的精神。</a:t>
            </a:r>
          </a:p>
          <a:p>
            <a:r>
              <a:rPr lang="en-US" dirty="0" smtClean="0"/>
              <a:t>(2)“</a:t>
            </a:r>
            <a:r>
              <a:rPr lang="zh-CN" altLang="en-US" dirty="0" smtClean="0"/>
              <a:t>你们完了</a:t>
            </a:r>
            <a:r>
              <a:rPr lang="en-US" dirty="0" smtClean="0"/>
              <a:t>,</a:t>
            </a:r>
            <a:r>
              <a:rPr lang="zh-CN" altLang="en-US" dirty="0" smtClean="0"/>
              <a:t>快完了</a:t>
            </a:r>
            <a:r>
              <a:rPr lang="en-US" dirty="0" smtClean="0"/>
              <a:t>!”</a:t>
            </a:r>
            <a:r>
              <a:rPr lang="zh-CN" altLang="en-US" dirty="0" smtClean="0"/>
              <a:t>这是感叹句</a:t>
            </a:r>
            <a:r>
              <a:rPr lang="en-US" dirty="0" smtClean="0"/>
              <a:t>,</a:t>
            </a:r>
            <a:r>
              <a:rPr lang="zh-CN" altLang="en-US" dirty="0" smtClean="0"/>
              <a:t>揭露了敌人虚伪的本质</a:t>
            </a:r>
            <a:r>
              <a:rPr lang="en-US" dirty="0" smtClean="0"/>
              <a:t>,</a:t>
            </a:r>
            <a:r>
              <a:rPr lang="zh-CN" altLang="en-US" dirty="0" smtClean="0"/>
              <a:t>表达了对敌人的蔑视。</a:t>
            </a:r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1214422"/>
            <a:ext cx="11287204" cy="4214842"/>
          </a:xfrm>
        </p:spPr>
        <p:txBody>
          <a:bodyPr/>
          <a:lstStyle/>
          <a:p>
            <a:r>
              <a:rPr lang="en-US" dirty="0" smtClean="0"/>
              <a:t>(3)“</a:t>
            </a:r>
            <a:r>
              <a:rPr lang="zh-CN" altLang="en-US" dirty="0" smtClean="0"/>
              <a:t>你们以为打伤几个</a:t>
            </a:r>
            <a:r>
              <a:rPr lang="en-US" dirty="0" smtClean="0"/>
              <a:t>,</a:t>
            </a:r>
            <a:r>
              <a:rPr lang="zh-CN" altLang="en-US" dirty="0" smtClean="0"/>
              <a:t>杀死几个</a:t>
            </a:r>
            <a:r>
              <a:rPr lang="en-US" dirty="0" smtClean="0"/>
              <a:t>,</a:t>
            </a:r>
            <a:r>
              <a:rPr lang="zh-CN" altLang="en-US" dirty="0" smtClean="0"/>
              <a:t>就可以了事</a:t>
            </a:r>
            <a:r>
              <a:rPr lang="en-US" dirty="0" smtClean="0"/>
              <a:t>,</a:t>
            </a:r>
            <a:r>
              <a:rPr lang="zh-CN" altLang="en-US" dirty="0" smtClean="0"/>
              <a:t>就可以把人民吓倒了吗</a:t>
            </a:r>
            <a:r>
              <a:rPr lang="en-US" dirty="0" smtClean="0"/>
              <a:t>?”</a:t>
            </a:r>
            <a:r>
              <a:rPr lang="zh-CN" altLang="en-US" dirty="0" smtClean="0"/>
              <a:t>这是反问句</a:t>
            </a:r>
            <a:r>
              <a:rPr lang="en-US" dirty="0" smtClean="0"/>
              <a:t>,</a:t>
            </a:r>
            <a:r>
              <a:rPr lang="zh-CN" altLang="en-US" dirty="0" smtClean="0"/>
              <a:t>揭露了反动派的凶残与愚蠢。</a:t>
            </a:r>
          </a:p>
          <a:p>
            <a:r>
              <a:rPr lang="en-US" dirty="0" smtClean="0"/>
              <a:t>(4)“</a:t>
            </a:r>
            <a:r>
              <a:rPr lang="zh-CN" altLang="en-US" dirty="0" smtClean="0"/>
              <a:t>为什么要打要杀</a:t>
            </a:r>
            <a:r>
              <a:rPr lang="en-US" dirty="0" smtClean="0"/>
              <a:t>,</a:t>
            </a:r>
            <a:r>
              <a:rPr lang="zh-CN" altLang="en-US" dirty="0" smtClean="0"/>
              <a:t>而且又不敢光明正大地来打来杀</a:t>
            </a:r>
            <a:r>
              <a:rPr lang="en-US" dirty="0" smtClean="0"/>
              <a:t>,</a:t>
            </a:r>
            <a:r>
              <a:rPr lang="zh-CN" altLang="en-US" dirty="0" smtClean="0"/>
              <a:t>而偷偷摸摸地来暗杀</a:t>
            </a:r>
            <a:r>
              <a:rPr lang="en-US" dirty="0" smtClean="0"/>
              <a:t>!”</a:t>
            </a:r>
            <a:r>
              <a:rPr lang="zh-CN" altLang="en-US" dirty="0" smtClean="0"/>
              <a:t>这句话中的</a:t>
            </a:r>
            <a:r>
              <a:rPr lang="en-US" dirty="0" smtClean="0"/>
              <a:t>“</a:t>
            </a:r>
            <a:r>
              <a:rPr lang="zh-CN" altLang="en-US" dirty="0" smtClean="0"/>
              <a:t>光明正大</a:t>
            </a:r>
            <a:r>
              <a:rPr lang="en-US" dirty="0" smtClean="0"/>
              <a:t>”</a:t>
            </a:r>
            <a:r>
              <a:rPr lang="zh-CN" altLang="en-US" dirty="0" smtClean="0"/>
              <a:t>与</a:t>
            </a:r>
            <a:r>
              <a:rPr lang="en-US" dirty="0" smtClean="0"/>
              <a:t>“</a:t>
            </a:r>
            <a:r>
              <a:rPr lang="zh-CN" altLang="en-US" dirty="0" smtClean="0"/>
              <a:t>偷偷摸摸</a:t>
            </a:r>
            <a:r>
              <a:rPr lang="en-US" dirty="0" smtClean="0"/>
              <a:t>”</a:t>
            </a:r>
            <a:r>
              <a:rPr lang="zh-CN" altLang="en-US" dirty="0" smtClean="0"/>
              <a:t>是一对反义词</a:t>
            </a:r>
            <a:r>
              <a:rPr lang="en-US" dirty="0" smtClean="0"/>
              <a:t>,</a:t>
            </a:r>
            <a:r>
              <a:rPr lang="zh-CN" altLang="en-US" dirty="0" smtClean="0"/>
              <a:t>形成强烈对比。</a:t>
            </a:r>
          </a:p>
          <a:p>
            <a:r>
              <a:rPr lang="en-US" dirty="0" smtClean="0"/>
              <a:t>(5)“</a:t>
            </a:r>
            <a:r>
              <a:rPr lang="zh-CN" altLang="en-US" dirty="0" smtClean="0"/>
              <a:t>说什么共产党杀共产党</a:t>
            </a:r>
            <a:r>
              <a:rPr lang="en-US" dirty="0" smtClean="0"/>
              <a:t>,</a:t>
            </a:r>
            <a:r>
              <a:rPr lang="zh-CN" altLang="en-US" dirty="0" smtClean="0"/>
              <a:t>无耻啊</a:t>
            </a:r>
            <a:r>
              <a:rPr lang="en-US" dirty="0" smtClean="0"/>
              <a:t>!</a:t>
            </a:r>
            <a:r>
              <a:rPr lang="zh-CN" altLang="en-US" dirty="0" smtClean="0"/>
              <a:t>无耻啊</a:t>
            </a:r>
            <a:r>
              <a:rPr lang="en-US" dirty="0" smtClean="0"/>
              <a:t>!”</a:t>
            </a:r>
            <a:r>
              <a:rPr lang="zh-CN" altLang="en-US" dirty="0" smtClean="0"/>
              <a:t>运用反复的修辞手法</a:t>
            </a:r>
            <a:r>
              <a:rPr lang="en-US" dirty="0" smtClean="0"/>
              <a:t>,</a:t>
            </a:r>
            <a:r>
              <a:rPr lang="zh-CN" altLang="en-US" dirty="0" smtClean="0"/>
              <a:t>表达强烈的感情。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三、活动</a:t>
            </a:r>
            <a:r>
              <a:rPr lang="en-US" dirty="0" smtClean="0"/>
              <a:t>:</a:t>
            </a:r>
            <a:r>
              <a:rPr lang="zh-CN" altLang="en-US" dirty="0" smtClean="0"/>
              <a:t>悟读课文</a:t>
            </a:r>
            <a:r>
              <a:rPr lang="en-US" dirty="0" smtClean="0"/>
              <a:t>,</a:t>
            </a:r>
            <a:r>
              <a:rPr lang="zh-CN" altLang="en-US" dirty="0" smtClean="0"/>
              <a:t>畅谈心声。</a:t>
            </a:r>
          </a:p>
          <a:p>
            <a:r>
              <a:rPr lang="zh-CN" altLang="en-US" dirty="0" smtClean="0"/>
              <a:t>文章字里行间充满了正能量</a:t>
            </a:r>
            <a:r>
              <a:rPr lang="en-US" dirty="0" smtClean="0"/>
              <a:t>,</a:t>
            </a:r>
            <a:r>
              <a:rPr lang="zh-CN" altLang="en-US" dirty="0" smtClean="0"/>
              <a:t>请你谈谈读后的感想。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52464" y="2357430"/>
            <a:ext cx="10858576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这篇讲演是庄严的宣言、动员的号角、讨伐国民党反动统治的檄文。它像一团炽热的火焰</a:t>
            </a:r>
            <a:r>
              <a:rPr lang="en-US" dirty="0" smtClean="0"/>
              <a:t>,</a:t>
            </a:r>
            <a:r>
              <a:rPr lang="zh-CN" altLang="en-US" dirty="0" smtClean="0"/>
              <a:t>从肺腑中喷射出来。它没有进行词句上的修饰</a:t>
            </a:r>
            <a:r>
              <a:rPr lang="en-US" dirty="0" smtClean="0"/>
              <a:t>,</a:t>
            </a:r>
            <a:r>
              <a:rPr lang="zh-CN" altLang="en-US" dirty="0" smtClean="0"/>
              <a:t>但每一句话都像投枪</a:t>
            </a:r>
            <a:r>
              <a:rPr lang="en-US" dirty="0" smtClean="0"/>
              <a:t>,</a:t>
            </a:r>
            <a:r>
              <a:rPr lang="zh-CN" altLang="en-US" dirty="0" smtClean="0"/>
              <a:t>像匕首</a:t>
            </a:r>
            <a:r>
              <a:rPr lang="en-US" dirty="0" smtClean="0"/>
              <a:t>,</a:t>
            </a:r>
            <a:r>
              <a:rPr lang="zh-CN" altLang="en-US" dirty="0" smtClean="0"/>
              <a:t>直刺敌人的要害</a:t>
            </a:r>
            <a:r>
              <a:rPr lang="en-US" dirty="0" smtClean="0"/>
              <a:t>,</a:t>
            </a:r>
            <a:r>
              <a:rPr lang="zh-CN" altLang="en-US" dirty="0" smtClean="0"/>
              <a:t>使敌人招架不住</a:t>
            </a:r>
            <a:r>
              <a:rPr lang="en-US" dirty="0" smtClean="0"/>
              <a:t>,</a:t>
            </a:r>
            <a:r>
              <a:rPr lang="zh-CN" altLang="en-US" dirty="0" smtClean="0"/>
              <a:t>躲闪不及。</a:t>
            </a:r>
          </a:p>
          <a:p>
            <a:r>
              <a:rPr lang="zh-CN" altLang="en-US" dirty="0" smtClean="0"/>
              <a:t>我想对闻一多先生说</a:t>
            </a:r>
            <a:r>
              <a:rPr lang="en-US" dirty="0" smtClean="0"/>
              <a:t>:</a:t>
            </a:r>
            <a:r>
              <a:rPr lang="zh-CN" altLang="en-US" dirty="0" smtClean="0"/>
              <a:t>你是一团火</a:t>
            </a:r>
            <a:r>
              <a:rPr lang="en-US" dirty="0" smtClean="0"/>
              <a:t>,</a:t>
            </a:r>
            <a:r>
              <a:rPr lang="zh-CN" altLang="en-US" dirty="0" smtClean="0"/>
              <a:t>照彻了深渊</a:t>
            </a:r>
            <a:r>
              <a:rPr lang="en-US" dirty="0" smtClean="0"/>
              <a:t>,</a:t>
            </a:r>
            <a:r>
              <a:rPr lang="zh-CN" altLang="en-US" dirty="0" smtClean="0"/>
              <a:t>指示着青年在失望中抓住自我</a:t>
            </a:r>
            <a:r>
              <a:rPr lang="en-US" dirty="0" smtClean="0"/>
              <a:t>;</a:t>
            </a:r>
            <a:r>
              <a:rPr lang="zh-CN" altLang="en-US" dirty="0" smtClean="0"/>
              <a:t>你是一团火</a:t>
            </a:r>
            <a:r>
              <a:rPr lang="en-US" dirty="0" smtClean="0"/>
              <a:t>,</a:t>
            </a:r>
            <a:r>
              <a:rPr lang="zh-CN" altLang="en-US" dirty="0" smtClean="0"/>
              <a:t>照明了黑暗</a:t>
            </a:r>
            <a:r>
              <a:rPr lang="en-US" dirty="0" smtClean="0"/>
              <a:t>,</a:t>
            </a:r>
            <a:r>
              <a:rPr lang="zh-CN" altLang="en-US" dirty="0" smtClean="0"/>
              <a:t>引领着国人危难里挺直胸膛</a:t>
            </a:r>
            <a:r>
              <a:rPr lang="en-US" dirty="0" smtClean="0"/>
              <a:t>;</a:t>
            </a:r>
            <a:r>
              <a:rPr lang="zh-CN" altLang="en-US" dirty="0" smtClean="0"/>
              <a:t>你是一团火</a:t>
            </a:r>
            <a:r>
              <a:rPr lang="en-US" dirty="0" smtClean="0"/>
              <a:t>,</a:t>
            </a:r>
            <a:r>
              <a:rPr lang="zh-CN" altLang="en-US" dirty="0" smtClean="0"/>
              <a:t>照亮了魔鬼</a:t>
            </a:r>
            <a:r>
              <a:rPr lang="en-US" dirty="0" smtClean="0"/>
              <a:t>,</a:t>
            </a:r>
            <a:r>
              <a:rPr lang="zh-CN" altLang="en-US" dirty="0" smtClean="0"/>
              <a:t>烧毁了自己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学用结合</a:t>
            </a:r>
            <a:r>
              <a:rPr lang="en-US" dirty="0" smtClean="0"/>
              <a:t>,</a:t>
            </a:r>
            <a:r>
              <a:rPr lang="zh-CN" altLang="en-US" dirty="0" smtClean="0"/>
              <a:t>当堂展示。</a:t>
            </a:r>
          </a:p>
          <a:p>
            <a:r>
              <a:rPr lang="zh-CN" altLang="en-US" dirty="0" smtClean="0"/>
              <a:t>针对生活中的不良现象写一篇精彩的演讲稿</a:t>
            </a:r>
            <a:r>
              <a:rPr lang="en-US" dirty="0" smtClean="0"/>
              <a:t>,</a:t>
            </a:r>
            <a:r>
              <a:rPr lang="zh-CN" altLang="en-US" dirty="0" smtClean="0"/>
              <a:t>表达出强烈的感情。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1214422"/>
            <a:ext cx="11287204" cy="421484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敬爱的老师</a:t>
            </a:r>
            <a:r>
              <a:rPr lang="en-US" dirty="0" smtClean="0"/>
              <a:t>,</a:t>
            </a:r>
            <a:r>
              <a:rPr lang="zh-CN" altLang="en-US" dirty="0" smtClean="0"/>
              <a:t>亲爱的同学们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zh-CN" altLang="en-US" dirty="0" smtClean="0"/>
              <a:t>大家好</a:t>
            </a:r>
            <a:r>
              <a:rPr lang="en-US" dirty="0" smtClean="0"/>
              <a:t>!</a:t>
            </a:r>
            <a:r>
              <a:rPr lang="zh-CN" altLang="en-US" dirty="0" smtClean="0"/>
              <a:t>今天</a:t>
            </a:r>
            <a:r>
              <a:rPr lang="en-US" dirty="0" smtClean="0"/>
              <a:t>,</a:t>
            </a:r>
            <a:r>
              <a:rPr lang="zh-CN" altLang="en-US" dirty="0" smtClean="0"/>
              <a:t>我演讲的题目是</a:t>
            </a:r>
            <a:r>
              <a:rPr lang="en-US" dirty="0" smtClean="0"/>
              <a:t>“</a:t>
            </a:r>
            <a:r>
              <a:rPr lang="zh-CN" altLang="en-US" dirty="0" smtClean="0"/>
              <a:t>告别不文明行为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我们为什么要告别不文明行为呢</a:t>
            </a:r>
            <a:r>
              <a:rPr lang="en-US" dirty="0" smtClean="0"/>
              <a:t>?</a:t>
            </a:r>
            <a:r>
              <a:rPr lang="zh-CN" altLang="en-US" dirty="0" smtClean="0"/>
              <a:t>约</a:t>
            </a:r>
            <a:r>
              <a:rPr lang="en-US" dirty="0" smtClean="0"/>
              <a:t>·</a:t>
            </a:r>
            <a:r>
              <a:rPr lang="zh-CN" altLang="en-US" dirty="0" smtClean="0"/>
              <a:t>凯恩斯曾说过</a:t>
            </a:r>
            <a:r>
              <a:rPr lang="en-US" dirty="0" smtClean="0"/>
              <a:t>:</a:t>
            </a:r>
            <a:r>
              <a:rPr lang="zh-CN" altLang="en-US" dirty="0" smtClean="0"/>
              <a:t>习惯形成性格</a:t>
            </a:r>
            <a:r>
              <a:rPr lang="en-US" dirty="0" smtClean="0"/>
              <a:t>,</a:t>
            </a:r>
            <a:r>
              <a:rPr lang="zh-CN" altLang="en-US" dirty="0" smtClean="0"/>
              <a:t>性格决定命运。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有些同学</a:t>
            </a:r>
            <a:r>
              <a:rPr lang="en-US" dirty="0" smtClean="0"/>
              <a:t>,</a:t>
            </a:r>
            <a:r>
              <a:rPr lang="zh-CN" altLang="en-US" dirty="0" smtClean="0"/>
              <a:t>虽然年龄不大</a:t>
            </a:r>
            <a:r>
              <a:rPr lang="en-US" dirty="0" smtClean="0"/>
              <a:t>,</a:t>
            </a:r>
            <a:r>
              <a:rPr lang="zh-CN" altLang="en-US" dirty="0" smtClean="0"/>
              <a:t>但无论是学习方面</a:t>
            </a:r>
            <a:r>
              <a:rPr lang="en-US" dirty="0" smtClean="0"/>
              <a:t>,</a:t>
            </a:r>
            <a:r>
              <a:rPr lang="zh-CN" altLang="en-US" dirty="0" smtClean="0"/>
              <a:t>还是为人处世</a:t>
            </a:r>
            <a:r>
              <a:rPr lang="en-US" dirty="0" smtClean="0"/>
              <a:t>,</a:t>
            </a:r>
            <a:r>
              <a:rPr lang="zh-CN" altLang="en-US" dirty="0" smtClean="0"/>
              <a:t>都很有修养</a:t>
            </a:r>
            <a:r>
              <a:rPr lang="en-US" dirty="0" smtClean="0"/>
              <a:t>,</a:t>
            </a:r>
            <a:r>
              <a:rPr lang="zh-CN" altLang="en-US" dirty="0" smtClean="0"/>
              <a:t>得到了老师和同学的喜爱。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有一些人</a:t>
            </a:r>
            <a:r>
              <a:rPr lang="en-US" dirty="0" smtClean="0"/>
              <a:t>,</a:t>
            </a:r>
            <a:r>
              <a:rPr lang="zh-CN" altLang="en-US" dirty="0" smtClean="0"/>
              <a:t>从小就乱拿别人的东西</a:t>
            </a:r>
            <a:r>
              <a:rPr lang="en-US" dirty="0" smtClean="0"/>
              <a:t>,</a:t>
            </a:r>
            <a:r>
              <a:rPr lang="zh-CN" altLang="en-US" dirty="0" smtClean="0"/>
              <a:t>上中学就抽烟、喝酒、进网吧</a:t>
            </a:r>
            <a:r>
              <a:rPr lang="en-US" dirty="0" smtClean="0"/>
              <a:t>,</a:t>
            </a:r>
            <a:r>
              <a:rPr lang="zh-CN" altLang="en-US" dirty="0" smtClean="0"/>
              <a:t>从来不把学习当作自己应该做的事。平时</a:t>
            </a:r>
            <a:r>
              <a:rPr lang="en-US" dirty="0" smtClean="0"/>
              <a:t>,</a:t>
            </a:r>
            <a:r>
              <a:rPr lang="zh-CN" altLang="en-US" dirty="0" smtClean="0"/>
              <a:t>说话不讲诚信</a:t>
            </a:r>
            <a:r>
              <a:rPr lang="en-US" dirty="0" smtClean="0"/>
              <a:t>,</a:t>
            </a:r>
            <a:r>
              <a:rPr lang="zh-CN" altLang="en-US" dirty="0" smtClean="0"/>
              <a:t>做事马马虎虎</a:t>
            </a:r>
            <a:r>
              <a:rPr lang="en-US" dirty="0" smtClean="0"/>
              <a:t>,</a:t>
            </a:r>
            <a:r>
              <a:rPr lang="zh-CN" altLang="en-US" dirty="0" smtClean="0"/>
              <a:t>不遵守公共秩序</a:t>
            </a:r>
            <a:r>
              <a:rPr lang="en-US" dirty="0" smtClean="0"/>
              <a:t>,</a:t>
            </a:r>
            <a:r>
              <a:rPr lang="zh-CN" altLang="en-US" dirty="0" smtClean="0"/>
              <a:t>和人交谈时满嘴脏话。这样的人长大后很难相信他会有很大的出息</a:t>
            </a:r>
            <a:r>
              <a:rPr lang="en-US" dirty="0" smtClean="0"/>
              <a:t>!</a:t>
            </a:r>
            <a:endParaRPr lang="zh-CN" altLang="en-US" dirty="0" smtClean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1214422"/>
            <a:ext cx="11287204" cy="421484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怎样才能做一个文明的学生呢</a:t>
            </a:r>
            <a:r>
              <a:rPr lang="en-US" dirty="0" smtClean="0"/>
              <a:t>?</a:t>
            </a:r>
            <a:r>
              <a:rPr lang="zh-CN" altLang="en-US" dirty="0" smtClean="0"/>
              <a:t>我认为</a:t>
            </a:r>
            <a:r>
              <a:rPr lang="en-US" dirty="0" smtClean="0"/>
              <a:t>:</a:t>
            </a:r>
            <a:r>
              <a:rPr lang="zh-CN" altLang="en-US" dirty="0" smtClean="0"/>
              <a:t>文明的学生</a:t>
            </a:r>
            <a:r>
              <a:rPr lang="en-US" dirty="0" smtClean="0"/>
              <a:t>,</a:t>
            </a:r>
            <a:r>
              <a:rPr lang="zh-CN" altLang="en-US" dirty="0" smtClean="0"/>
              <a:t>一定是爱学习的人。他总是对知识充满渴望</a:t>
            </a:r>
            <a:r>
              <a:rPr lang="en-US" dirty="0" smtClean="0"/>
              <a:t>,</a:t>
            </a:r>
            <a:r>
              <a:rPr lang="zh-CN" altLang="en-US" dirty="0" smtClean="0"/>
              <a:t>在课内课外都是一个主动的学习者</a:t>
            </a:r>
            <a:r>
              <a:rPr lang="en-US" dirty="0" smtClean="0"/>
              <a:t>,</a:t>
            </a:r>
            <a:r>
              <a:rPr lang="zh-CN" altLang="en-US" dirty="0" smtClean="0"/>
              <a:t>爱提问题</a:t>
            </a:r>
            <a:r>
              <a:rPr lang="en-US" dirty="0" smtClean="0"/>
              <a:t>,</a:t>
            </a:r>
            <a:r>
              <a:rPr lang="zh-CN" altLang="en-US" dirty="0" smtClean="0"/>
              <a:t>不怕困难。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文明的学生</a:t>
            </a:r>
            <a:r>
              <a:rPr lang="en-US" dirty="0" smtClean="0"/>
              <a:t>,</a:t>
            </a:r>
            <a:r>
              <a:rPr lang="zh-CN" altLang="en-US" dirty="0" smtClean="0"/>
              <a:t>一定是讲礼貌的人。礼貌用语一直挂在他嘴边</a:t>
            </a:r>
            <a:r>
              <a:rPr lang="en-US" dirty="0" smtClean="0"/>
              <a:t>,</a:t>
            </a:r>
            <a:r>
              <a:rPr lang="zh-CN" altLang="en-US" dirty="0" smtClean="0"/>
              <a:t>他懂得要想别人尊重自己</a:t>
            </a:r>
            <a:r>
              <a:rPr lang="en-US" dirty="0" smtClean="0"/>
              <a:t>,</a:t>
            </a:r>
            <a:r>
              <a:rPr lang="zh-CN" altLang="en-US" dirty="0" smtClean="0"/>
              <a:t>首先自己应尊重别人</a:t>
            </a:r>
            <a:r>
              <a:rPr lang="en-US" dirty="0" smtClean="0"/>
              <a:t>,</a:t>
            </a:r>
            <a:r>
              <a:rPr lang="zh-CN" altLang="en-US" dirty="0" smtClean="0"/>
              <a:t>因为尊重他人与尊重自己同样重要。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文明的学生</a:t>
            </a:r>
            <a:r>
              <a:rPr lang="en-US" dirty="0" smtClean="0"/>
              <a:t>,</a:t>
            </a:r>
            <a:r>
              <a:rPr lang="zh-CN" altLang="en-US" dirty="0" smtClean="0"/>
              <a:t>一定是有着良好卫生习惯的人。他会自觉维护校园环境</a:t>
            </a:r>
            <a:r>
              <a:rPr lang="en-US" dirty="0" smtClean="0"/>
              <a:t>,</a:t>
            </a:r>
            <a:r>
              <a:rPr lang="zh-CN" altLang="en-US" dirty="0" smtClean="0"/>
              <a:t>不会乱丢垃圾</a:t>
            </a:r>
            <a:r>
              <a:rPr lang="en-US" dirty="0" smtClean="0"/>
              <a:t>,</a:t>
            </a:r>
            <a:r>
              <a:rPr lang="zh-CN" altLang="en-US" dirty="0" smtClean="0"/>
              <a:t>而且会动手捡拾垃圾</a:t>
            </a:r>
            <a:r>
              <a:rPr lang="en-US" dirty="0" smtClean="0"/>
              <a:t>,</a:t>
            </a:r>
            <a:r>
              <a:rPr lang="zh-CN" altLang="en-US" dirty="0" smtClean="0"/>
              <a:t>因为他懂得环境是大家的环境</a:t>
            </a:r>
            <a:r>
              <a:rPr lang="en-US" dirty="0" smtClean="0"/>
              <a:t>,</a:t>
            </a:r>
            <a:r>
              <a:rPr lang="zh-CN" altLang="en-US" dirty="0" smtClean="0"/>
              <a:t>要把美好留给他人和自己。</a:t>
            </a:r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理解本文的主要内容及作者的爱与憎。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体会本文语言通俗平易而犀利、句子简短、多样而有力的口头语体特色。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学习闻一多先生爱憎分明、疾恶如仇、勇于斗争和献身的崇高品格。</a:t>
            </a:r>
          </a:p>
          <a:p>
            <a:pPr algn="ctr"/>
            <a:r>
              <a:rPr lang="zh-CN" altLang="en-US" dirty="0" smtClean="0"/>
              <a:t>第二课时</a:t>
            </a:r>
          </a:p>
          <a:p>
            <a:pPr algn="ctr"/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5643578"/>
            <a:ext cx="10644262" cy="85725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了解演讲词的语言特点</a:t>
            </a:r>
            <a:r>
              <a:rPr lang="en-US" dirty="0" smtClean="0"/>
              <a:t>,</a:t>
            </a:r>
            <a:r>
              <a:rPr lang="zh-CN" altLang="en-US" dirty="0" smtClean="0"/>
              <a:t>理解句式变化、修辞使用等技巧在演讲中的重要作用。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1214422"/>
            <a:ext cx="11287204" cy="4214842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dirty="0" smtClean="0"/>
              <a:t>文明的学生</a:t>
            </a:r>
            <a:r>
              <a:rPr lang="en-US" dirty="0" smtClean="0"/>
              <a:t>,</a:t>
            </a:r>
            <a:r>
              <a:rPr lang="zh-CN" altLang="en-US" dirty="0" smtClean="0"/>
              <a:t>一定是爱护公共财物的人。他爱学校的一草一木</a:t>
            </a:r>
            <a:r>
              <a:rPr lang="en-US" dirty="0" smtClean="0"/>
              <a:t>,</a:t>
            </a:r>
            <a:r>
              <a:rPr lang="zh-CN" altLang="en-US" dirty="0" smtClean="0"/>
              <a:t>不会践踏草坪</a:t>
            </a:r>
            <a:r>
              <a:rPr lang="en-US" dirty="0" smtClean="0"/>
              <a:t>,</a:t>
            </a:r>
            <a:r>
              <a:rPr lang="zh-CN" altLang="en-US" dirty="0" smtClean="0"/>
              <a:t>不会乱涂乱画</a:t>
            </a:r>
            <a:r>
              <a:rPr lang="en-US" dirty="0" smtClean="0"/>
              <a:t>,</a:t>
            </a:r>
            <a:r>
              <a:rPr lang="zh-CN" altLang="en-US" dirty="0" smtClean="0"/>
              <a:t>更不会浪费水电</a:t>
            </a:r>
            <a:r>
              <a:rPr lang="en-US" dirty="0" smtClean="0"/>
              <a:t>……</a:t>
            </a:r>
            <a:r>
              <a:rPr lang="zh-CN" altLang="en-US" dirty="0" smtClean="0"/>
              <a:t>会劝阻破坏行为并及时报告。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文明的学生</a:t>
            </a:r>
            <a:r>
              <a:rPr lang="en-US" dirty="0" smtClean="0"/>
              <a:t>,</a:t>
            </a:r>
            <a:r>
              <a:rPr lang="zh-CN" altLang="en-US" dirty="0" smtClean="0"/>
              <a:t>一定是一个有爱心、有责任感的人。他尊重师长、关爱他人</a:t>
            </a:r>
            <a:r>
              <a:rPr lang="en-US" dirty="0" smtClean="0"/>
              <a:t>,</a:t>
            </a:r>
            <a:r>
              <a:rPr lang="zh-CN" altLang="en-US" dirty="0" smtClean="0"/>
              <a:t>不会与同学吵架、搞不团结</a:t>
            </a:r>
            <a:r>
              <a:rPr lang="en-US" dirty="0" smtClean="0"/>
              <a:t>,</a:t>
            </a:r>
            <a:r>
              <a:rPr lang="zh-CN" altLang="en-US" dirty="0" smtClean="0"/>
              <a:t>他懂得感恩</a:t>
            </a:r>
            <a:r>
              <a:rPr lang="en-US" dirty="0" smtClean="0"/>
              <a:t>,</a:t>
            </a:r>
            <a:r>
              <a:rPr lang="zh-CN" altLang="en-US" dirty="0" smtClean="0"/>
              <a:t>感恩父母长辈的养育</a:t>
            </a:r>
            <a:r>
              <a:rPr lang="en-US" dirty="0" smtClean="0"/>
              <a:t>,</a:t>
            </a:r>
            <a:r>
              <a:rPr lang="zh-CN" altLang="en-US" dirty="0" smtClean="0"/>
              <a:t>感恩老师的教导。</a:t>
            </a:r>
          </a:p>
          <a:p>
            <a:pPr>
              <a:lnSpc>
                <a:spcPct val="130000"/>
              </a:lnSpc>
            </a:pPr>
            <a:r>
              <a:rPr lang="zh-CN" altLang="en-US" dirty="0" smtClean="0"/>
              <a:t>同学们</a:t>
            </a:r>
            <a:r>
              <a:rPr lang="en-US" dirty="0" smtClean="0"/>
              <a:t>,</a:t>
            </a:r>
            <a:r>
              <a:rPr lang="zh-CN" altLang="en-US" dirty="0" smtClean="0"/>
              <a:t>时代的脉搏不断跳动</a:t>
            </a:r>
            <a:r>
              <a:rPr lang="en-US" dirty="0" smtClean="0"/>
              <a:t>,</a:t>
            </a:r>
            <a:r>
              <a:rPr lang="zh-CN" altLang="en-US" dirty="0" smtClean="0"/>
              <a:t>行动的号角已经吹响</a:t>
            </a:r>
            <a:r>
              <a:rPr lang="en-US" dirty="0" smtClean="0"/>
              <a:t>,</a:t>
            </a:r>
            <a:r>
              <a:rPr lang="zh-CN" altLang="en-US" dirty="0" smtClean="0"/>
              <a:t>大家一起行动起来吧</a:t>
            </a:r>
            <a:r>
              <a:rPr lang="en-US" dirty="0" smtClean="0"/>
              <a:t>!</a:t>
            </a:r>
            <a:r>
              <a:rPr lang="zh-CN" altLang="en-US" dirty="0" smtClean="0"/>
              <a:t>不要再犹豫</a:t>
            </a:r>
            <a:r>
              <a:rPr lang="en-US" dirty="0" smtClean="0"/>
              <a:t>,</a:t>
            </a:r>
            <a:r>
              <a:rPr lang="zh-CN" altLang="en-US" dirty="0" smtClean="0"/>
              <a:t>不要再退缩</a:t>
            </a:r>
            <a:r>
              <a:rPr lang="en-US" dirty="0" smtClean="0"/>
              <a:t>,</a:t>
            </a:r>
            <a:r>
              <a:rPr lang="zh-CN" altLang="en-US" dirty="0" smtClean="0"/>
              <a:t>不要再让文明只挂在嘴边</a:t>
            </a:r>
            <a:r>
              <a:rPr lang="en-US" dirty="0" smtClean="0"/>
              <a:t>,</a:t>
            </a:r>
            <a:r>
              <a:rPr lang="zh-CN" altLang="en-US" dirty="0" smtClean="0"/>
              <a:t>要让文明的阳光洒遍校园</a:t>
            </a:r>
            <a:r>
              <a:rPr lang="en-US" dirty="0" smtClean="0"/>
              <a:t>,</a:t>
            </a:r>
            <a:r>
              <a:rPr lang="zh-CN" altLang="en-US" dirty="0" smtClean="0"/>
              <a:t>让文明</a:t>
            </a:r>
            <a:r>
              <a:rPr lang="en-US" dirty="0" smtClean="0"/>
              <a:t>“</a:t>
            </a:r>
            <a:r>
              <a:rPr lang="zh-CN" altLang="en-US" dirty="0" smtClean="0"/>
              <a:t>活</a:t>
            </a:r>
            <a:r>
              <a:rPr lang="en-US" dirty="0" smtClean="0"/>
              <a:t>”</a:t>
            </a:r>
            <a:r>
              <a:rPr lang="zh-CN" altLang="en-US" dirty="0" smtClean="0"/>
              <a:t>在每个人的心中</a:t>
            </a:r>
            <a:r>
              <a:rPr lang="en-US" dirty="0" smtClean="0"/>
              <a:t>,</a:t>
            </a:r>
            <a:r>
              <a:rPr lang="zh-CN" altLang="en-US" dirty="0" smtClean="0"/>
              <a:t>让我们与文明同行</a:t>
            </a:r>
            <a:r>
              <a:rPr lang="en-US" dirty="0" smtClean="0"/>
              <a:t>,</a:t>
            </a:r>
            <a:r>
              <a:rPr lang="zh-CN" altLang="en-US" dirty="0" smtClean="0"/>
              <a:t>与时代同行</a:t>
            </a:r>
            <a:r>
              <a:rPr lang="en-US" dirty="0" smtClean="0"/>
              <a:t>,</a:t>
            </a:r>
            <a:r>
              <a:rPr lang="zh-CN" altLang="en-US" dirty="0" smtClean="0"/>
              <a:t>共同迈向更加辉煌的明天</a:t>
            </a:r>
            <a:r>
              <a:rPr lang="en-US" dirty="0" smtClean="0"/>
              <a:t>!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闻一多</a:t>
            </a:r>
            <a:r>
              <a:rPr lang="en-US" dirty="0" smtClean="0"/>
              <a:t>——</a:t>
            </a:r>
            <a:r>
              <a:rPr lang="zh-CN" altLang="en-US" dirty="0" smtClean="0"/>
              <a:t>一位横眉冷对国民党特务的手枪</a:t>
            </a:r>
            <a:r>
              <a:rPr lang="en-US" dirty="0" smtClean="0"/>
              <a:t>,</a:t>
            </a:r>
            <a:r>
              <a:rPr lang="zh-CN" altLang="en-US" dirty="0" smtClean="0"/>
              <a:t>宁愿倒下也不愿屈服的民主战士。他敢爱敢恨</a:t>
            </a:r>
            <a:r>
              <a:rPr lang="en-US" dirty="0" smtClean="0"/>
              <a:t>,</a:t>
            </a:r>
            <a:r>
              <a:rPr lang="zh-CN" altLang="en-US" dirty="0" smtClean="0"/>
              <a:t>大勇无畏。两千多年前</a:t>
            </a:r>
            <a:r>
              <a:rPr lang="en-US" dirty="0" smtClean="0"/>
              <a:t>,</a:t>
            </a:r>
            <a:r>
              <a:rPr lang="zh-CN" altLang="en-US" dirty="0" smtClean="0"/>
              <a:t>孟子说</a:t>
            </a:r>
            <a:r>
              <a:rPr lang="en-US" dirty="0" smtClean="0"/>
              <a:t>:“</a:t>
            </a:r>
            <a:r>
              <a:rPr lang="zh-CN" altLang="en-US" dirty="0" smtClean="0"/>
              <a:t>富贵不能淫</a:t>
            </a:r>
            <a:r>
              <a:rPr lang="en-US" dirty="0" smtClean="0"/>
              <a:t>,</a:t>
            </a:r>
            <a:r>
              <a:rPr lang="zh-CN" altLang="en-US" dirty="0" smtClean="0"/>
              <a:t>贫贱不能移</a:t>
            </a:r>
            <a:r>
              <a:rPr lang="en-US" dirty="0" smtClean="0"/>
              <a:t>,</a:t>
            </a:r>
            <a:r>
              <a:rPr lang="zh-CN" altLang="en-US" dirty="0" smtClean="0"/>
              <a:t>威武不能屈</a:t>
            </a:r>
            <a:r>
              <a:rPr lang="en-US" dirty="0" smtClean="0"/>
              <a:t>,</a:t>
            </a:r>
            <a:r>
              <a:rPr lang="zh-CN" altLang="en-US" dirty="0" smtClean="0"/>
              <a:t>此之谓大丈夫。</a:t>
            </a:r>
            <a:r>
              <a:rPr lang="en-US" dirty="0" smtClean="0"/>
              <a:t>”</a:t>
            </a:r>
            <a:r>
              <a:rPr lang="zh-CN" altLang="en-US" dirty="0" smtClean="0"/>
              <a:t>闻一多先生就是一位顶天立地的大丈夫</a:t>
            </a:r>
            <a:r>
              <a:rPr lang="en-US" dirty="0" smtClean="0"/>
              <a:t>,</a:t>
            </a:r>
            <a:r>
              <a:rPr lang="zh-CN" altLang="en-US" dirty="0" smtClean="0"/>
              <a:t>是我们中华民族的脊梁</a:t>
            </a:r>
            <a:r>
              <a:rPr lang="en-US" dirty="0" smtClean="0"/>
              <a:t>!</a:t>
            </a:r>
            <a:r>
              <a:rPr lang="zh-CN" altLang="en-US" dirty="0" smtClean="0"/>
              <a:t>你还能吟诵出赞美</a:t>
            </a:r>
            <a:r>
              <a:rPr lang="en-US" dirty="0" smtClean="0"/>
              <a:t>“</a:t>
            </a:r>
            <a:r>
              <a:rPr lang="zh-CN" altLang="en-US" dirty="0" smtClean="0"/>
              <a:t>大丈夫</a:t>
            </a:r>
            <a:r>
              <a:rPr lang="en-US" dirty="0" smtClean="0"/>
              <a:t>”</a:t>
            </a:r>
            <a:r>
              <a:rPr lang="zh-CN" altLang="en-US" dirty="0" smtClean="0"/>
              <a:t>的诗文名句吗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142984"/>
            <a:ext cx="10715700" cy="421484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当须徇忠义</a:t>
            </a:r>
            <a:r>
              <a:rPr lang="en-US" dirty="0" smtClean="0"/>
              <a:t>,</a:t>
            </a:r>
            <a:r>
              <a:rPr lang="zh-CN" altLang="en-US" dirty="0" smtClean="0"/>
              <a:t>身死报国恩。</a:t>
            </a:r>
            <a:r>
              <a:rPr lang="en-US" dirty="0" smtClean="0"/>
              <a:t>——</a:t>
            </a:r>
            <a:r>
              <a:rPr lang="zh-CN" altLang="en-US" dirty="0" smtClean="0"/>
              <a:t>李希仲</a:t>
            </a:r>
          </a:p>
          <a:p>
            <a:r>
              <a:rPr lang="zh-CN" altLang="en-US" dirty="0" smtClean="0"/>
              <a:t>我死国生</a:t>
            </a:r>
            <a:r>
              <a:rPr lang="en-US" dirty="0" smtClean="0"/>
              <a:t>,</a:t>
            </a:r>
            <a:r>
              <a:rPr lang="zh-CN" altLang="en-US" dirty="0" smtClean="0"/>
              <a:t>我死犹荣</a:t>
            </a:r>
            <a:r>
              <a:rPr lang="en-US" dirty="0" smtClean="0"/>
              <a:t>,</a:t>
            </a:r>
            <a:r>
              <a:rPr lang="zh-CN" altLang="en-US" dirty="0" smtClean="0"/>
              <a:t>身虽死精神长生</a:t>
            </a:r>
            <a:r>
              <a:rPr lang="en-US" dirty="0" smtClean="0"/>
              <a:t>,</a:t>
            </a:r>
            <a:r>
              <a:rPr lang="zh-CN" altLang="en-US" dirty="0" smtClean="0"/>
              <a:t>成功成仁</a:t>
            </a:r>
            <a:r>
              <a:rPr lang="en-US" dirty="0" smtClean="0"/>
              <a:t>,</a:t>
            </a:r>
            <a:r>
              <a:rPr lang="zh-CN" altLang="en-US" dirty="0" smtClean="0"/>
              <a:t>实现大同。</a:t>
            </a:r>
            <a:r>
              <a:rPr lang="en-US" dirty="0" smtClean="0"/>
              <a:t>——</a:t>
            </a:r>
            <a:r>
              <a:rPr lang="zh-CN" altLang="en-US" dirty="0" smtClean="0"/>
              <a:t>赵博生</a:t>
            </a:r>
          </a:p>
          <a:p>
            <a:r>
              <a:rPr lang="zh-CN" altLang="en-US" dirty="0" smtClean="0"/>
              <a:t>寄意寒星荃不察</a:t>
            </a:r>
            <a:r>
              <a:rPr lang="en-US" dirty="0" smtClean="0"/>
              <a:t>,</a:t>
            </a:r>
            <a:r>
              <a:rPr lang="zh-CN" altLang="en-US" dirty="0" smtClean="0"/>
              <a:t>我以我血荐轩辕。</a:t>
            </a:r>
            <a:r>
              <a:rPr lang="en-US" dirty="0" smtClean="0"/>
              <a:t>——</a:t>
            </a:r>
            <a:r>
              <a:rPr lang="zh-CN" altLang="en-US" dirty="0" smtClean="0"/>
              <a:t>鲁迅</a:t>
            </a:r>
          </a:p>
          <a:p>
            <a:r>
              <a:rPr lang="zh-CN" altLang="en-US" dirty="0" smtClean="0"/>
              <a:t>苟利国家生死以</a:t>
            </a:r>
            <a:r>
              <a:rPr lang="en-US" dirty="0" smtClean="0"/>
              <a:t>,</a:t>
            </a:r>
            <a:r>
              <a:rPr lang="zh-CN" altLang="en-US" dirty="0" smtClean="0"/>
              <a:t>岂因祸福避趋之。</a:t>
            </a:r>
            <a:r>
              <a:rPr lang="en-US" dirty="0" smtClean="0"/>
              <a:t>——</a:t>
            </a:r>
            <a:r>
              <a:rPr lang="zh-CN" altLang="en-US" dirty="0" smtClean="0"/>
              <a:t>林则徐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9" name="组合 18"/>
          <p:cNvGrpSpPr/>
          <p:nvPr/>
        </p:nvGrpSpPr>
        <p:grpSpPr>
          <a:xfrm>
            <a:off x="1952596" y="2593888"/>
            <a:ext cx="7299581" cy="3049690"/>
            <a:chOff x="1952596" y="2593888"/>
            <a:chExt cx="7299581" cy="3049690"/>
          </a:xfrm>
        </p:grpSpPr>
        <p:pic>
          <p:nvPicPr>
            <p:cNvPr id="15" name="18DXAYWRJ8XDYT16.eps" descr="id:2147497654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1952596" y="2593888"/>
              <a:ext cx="7299581" cy="3049690"/>
            </a:xfrm>
            <a:prstGeom prst="rect">
              <a:avLst/>
            </a:prstGeom>
          </p:spPr>
        </p:pic>
        <p:sp>
          <p:nvSpPr>
            <p:cNvPr id="16" name="矩形 15"/>
            <p:cNvSpPr/>
            <p:nvPr/>
          </p:nvSpPr>
          <p:spPr>
            <a:xfrm>
              <a:off x="6524629" y="2736764"/>
              <a:ext cx="1143008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7" name="矩形 16"/>
            <p:cNvSpPr/>
            <p:nvPr/>
          </p:nvSpPr>
          <p:spPr>
            <a:xfrm>
              <a:off x="4452927" y="4094086"/>
              <a:ext cx="1143008" cy="357190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zh-CN" altLang="en-US" dirty="0" smtClean="0"/>
              <a:t>根据课文内容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  <a:endParaRPr lang="zh-CN" altLang="en-US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6381752" y="2643182"/>
            <a:ext cx="1785950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爱憎分明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4381488" y="4000504"/>
            <a:ext cx="2143140" cy="500066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斗争精神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1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pPr algn="ctr"/>
            <a:r>
              <a:rPr lang="zh-CN" altLang="en-US" dirty="0" smtClean="0"/>
              <a:t>闻一多被暗杀</a:t>
            </a:r>
          </a:p>
          <a:p>
            <a:r>
              <a:rPr lang="zh-CN" altLang="en-US" dirty="0" smtClean="0"/>
              <a:t>追悼会结束后</a:t>
            </a:r>
            <a:r>
              <a:rPr lang="en-US" dirty="0" smtClean="0"/>
              <a:t>,</a:t>
            </a:r>
            <a:r>
              <a:rPr lang="zh-CN" altLang="en-US" dirty="0" smtClean="0"/>
              <a:t>参加会议的人陆续走出来。民主周刊社门外是府甬道。楚图南走得晚</a:t>
            </a:r>
            <a:r>
              <a:rPr lang="en-US" dirty="0" smtClean="0"/>
              <a:t>,</a:t>
            </a:r>
            <a:r>
              <a:rPr lang="zh-CN" altLang="en-US" dirty="0" smtClean="0"/>
              <a:t>出了民主周刊社就往北走</a:t>
            </a:r>
            <a:r>
              <a:rPr lang="en-US" dirty="0" smtClean="0"/>
              <a:t>,</a:t>
            </a:r>
            <a:r>
              <a:rPr lang="zh-CN" altLang="en-US" dirty="0" smtClean="0"/>
              <a:t>那是昆明比较热闹的地方。他走了二三十步后</a:t>
            </a:r>
            <a:r>
              <a:rPr lang="en-US" dirty="0" smtClean="0"/>
              <a:t>,</a:t>
            </a:r>
            <a:r>
              <a:rPr lang="zh-CN" altLang="en-US" dirty="0" smtClean="0"/>
              <a:t>闻一多才出来。这时府甬道上的人已经不多了。闻立鹤</a:t>
            </a:r>
            <a:r>
              <a:rPr lang="en-US" dirty="0" smtClean="0"/>
              <a:t>(</a:t>
            </a:r>
            <a:r>
              <a:rPr lang="zh-CN" altLang="en-US" dirty="0" smtClean="0"/>
              <a:t>闻一多之子</a:t>
            </a:r>
            <a:r>
              <a:rPr lang="en-US" dirty="0" smtClean="0"/>
              <a:t>)</a:t>
            </a:r>
            <a:r>
              <a:rPr lang="zh-CN" altLang="en-US" dirty="0" smtClean="0"/>
              <a:t>陪着父亲沿着府甬道向南走。从民主周刊社往南</a:t>
            </a:r>
            <a:r>
              <a:rPr lang="en-US" dirty="0" smtClean="0"/>
              <a:t>,</a:t>
            </a:r>
            <a:r>
              <a:rPr lang="zh-CN" altLang="en-US" dirty="0" smtClean="0"/>
              <a:t>到西仓坡联大宿舍只有一百多米。他们买了一份晚报</a:t>
            </a:r>
            <a:r>
              <a:rPr lang="en-US" dirty="0" smtClean="0"/>
              <a:t>,</a:t>
            </a:r>
            <a:r>
              <a:rPr lang="zh-CN" altLang="en-US" dirty="0" smtClean="0"/>
              <a:t>闻一多边走边看</a:t>
            </a:r>
            <a:r>
              <a:rPr lang="en-US" dirty="0" smtClean="0"/>
              <a:t>,</a:t>
            </a:r>
            <a:r>
              <a:rPr lang="zh-CN" altLang="en-US" dirty="0" smtClean="0"/>
              <a:t>路上死一般的寂静。闻立鹤紧紧跟在父亲后面</a:t>
            </a:r>
            <a:r>
              <a:rPr lang="en-US" dirty="0" smtClean="0"/>
              <a:t>,</a:t>
            </a:r>
            <a:r>
              <a:rPr lang="zh-CN" altLang="en-US" dirty="0" smtClean="0"/>
              <a:t>两人相距两三步远。府甬道的南口是一个坡</a:t>
            </a:r>
            <a:r>
              <a:rPr lang="en-US" dirty="0" smtClean="0"/>
              <a:t>,</a:t>
            </a:r>
            <a:r>
              <a:rPr lang="zh-CN" altLang="en-US" dirty="0" smtClean="0"/>
              <a:t>坡上是云南省田粮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881026" y="1071546"/>
            <a:ext cx="10715700" cy="5214974"/>
          </a:xfrm>
        </p:spPr>
        <p:txBody>
          <a:bodyPr/>
          <a:lstStyle/>
          <a:p>
            <a:r>
              <a:rPr lang="zh-CN" altLang="en-US" dirty="0" smtClean="0"/>
              <a:t>管理处的米仓</a:t>
            </a:r>
            <a:r>
              <a:rPr lang="en-US" dirty="0" smtClean="0"/>
              <a:t>,</a:t>
            </a:r>
            <a:r>
              <a:rPr lang="zh-CN" altLang="en-US" dirty="0" smtClean="0"/>
              <a:t>称为西仓</a:t>
            </a:r>
            <a:r>
              <a:rPr lang="en-US" dirty="0" smtClean="0"/>
              <a:t>,</a:t>
            </a:r>
            <a:r>
              <a:rPr lang="zh-CN" altLang="en-US" dirty="0" smtClean="0"/>
              <a:t>这个坡就名为西仓坡。沿府甬道往南走到头</a:t>
            </a:r>
            <a:r>
              <a:rPr lang="en-US" dirty="0" smtClean="0"/>
              <a:t>,</a:t>
            </a:r>
            <a:r>
              <a:rPr lang="zh-CN" altLang="en-US" dirty="0" smtClean="0"/>
              <a:t>向东拐弯的第三个门就是联大教职员宿舍。当闻一多父子走到西仓坡时</a:t>
            </a:r>
            <a:r>
              <a:rPr lang="en-US" dirty="0" smtClean="0"/>
              <a:t>,</a:t>
            </a:r>
            <a:r>
              <a:rPr lang="zh-CN" altLang="en-US" dirty="0" smtClean="0"/>
              <a:t>突然从后面追上来两个特务</a:t>
            </a:r>
            <a:r>
              <a:rPr lang="en-US" dirty="0" smtClean="0"/>
              <a:t>,</a:t>
            </a:r>
            <a:r>
              <a:rPr lang="zh-CN" altLang="en-US" dirty="0" smtClean="0"/>
              <a:t>大喊</a:t>
            </a:r>
            <a:r>
              <a:rPr lang="en-US" dirty="0" smtClean="0"/>
              <a:t>“</a:t>
            </a:r>
            <a:r>
              <a:rPr lang="zh-CN" altLang="en-US" dirty="0" smtClean="0"/>
              <a:t>站住</a:t>
            </a:r>
            <a:r>
              <a:rPr lang="en-US" dirty="0" smtClean="0"/>
              <a:t>”,</a:t>
            </a:r>
            <a:r>
              <a:rPr lang="zh-CN" altLang="en-US" dirty="0" smtClean="0"/>
              <a:t>并连续放枪</a:t>
            </a:r>
            <a:r>
              <a:rPr lang="en-US" dirty="0" smtClean="0"/>
              <a:t>,</a:t>
            </a:r>
            <a:r>
              <a:rPr lang="zh-CN" altLang="en-US" dirty="0" smtClean="0"/>
              <a:t>其中的一枪击中闻一多的后脑</a:t>
            </a:r>
            <a:r>
              <a:rPr lang="en-US" dirty="0" smtClean="0"/>
              <a:t>,</a:t>
            </a:r>
            <a:r>
              <a:rPr lang="zh-CN" altLang="en-US" dirty="0" smtClean="0"/>
              <a:t>闻一多当即倒地。闻立鹤马上扑到父亲身上保护</a:t>
            </a:r>
            <a:r>
              <a:rPr lang="en-US" dirty="0" smtClean="0"/>
              <a:t>,</a:t>
            </a:r>
            <a:r>
              <a:rPr lang="zh-CN" altLang="en-US" dirty="0" smtClean="0"/>
              <a:t>并且喊着</a:t>
            </a:r>
            <a:r>
              <a:rPr lang="en-US" dirty="0" smtClean="0"/>
              <a:t>:“</a:t>
            </a:r>
            <a:r>
              <a:rPr lang="zh-CN" altLang="en-US" dirty="0" smtClean="0"/>
              <a:t>你们不要打他</a:t>
            </a:r>
            <a:r>
              <a:rPr lang="en-US" dirty="0" smtClean="0"/>
              <a:t>!</a:t>
            </a:r>
            <a:r>
              <a:rPr lang="zh-CN" altLang="en-US" dirty="0" smtClean="0"/>
              <a:t>打我吧</a:t>
            </a:r>
            <a:r>
              <a:rPr lang="en-US" dirty="0" smtClean="0"/>
              <a:t>!”</a:t>
            </a:r>
            <a:r>
              <a:rPr lang="zh-CN" altLang="en-US" dirty="0" smtClean="0"/>
              <a:t>又向四周喊</a:t>
            </a:r>
            <a:r>
              <a:rPr lang="en-US" dirty="0" smtClean="0"/>
              <a:t>:“</a:t>
            </a:r>
            <a:r>
              <a:rPr lang="zh-CN" altLang="en-US" dirty="0" smtClean="0"/>
              <a:t>凶手杀人</a:t>
            </a:r>
            <a:r>
              <a:rPr lang="en-US" dirty="0" smtClean="0"/>
              <a:t>,</a:t>
            </a:r>
            <a:r>
              <a:rPr lang="zh-CN" altLang="en-US" dirty="0" smtClean="0"/>
              <a:t>救命</a:t>
            </a:r>
            <a:r>
              <a:rPr lang="en-US" dirty="0" smtClean="0"/>
              <a:t>!”</a:t>
            </a:r>
            <a:r>
              <a:rPr lang="zh-CN" altLang="en-US" dirty="0" smtClean="0"/>
              <a:t>这时候</a:t>
            </a:r>
            <a:r>
              <a:rPr lang="en-US" dirty="0" smtClean="0"/>
              <a:t>,</a:t>
            </a:r>
            <a:r>
              <a:rPr lang="zh-CN" altLang="en-US" dirty="0" smtClean="0"/>
              <a:t>他又清楚地看见前面有两个特务</a:t>
            </a:r>
            <a:r>
              <a:rPr lang="en-US" dirty="0" smtClean="0"/>
              <a:t>,</a:t>
            </a:r>
            <a:r>
              <a:rPr lang="zh-CN" altLang="en-US" dirty="0" smtClean="0"/>
              <a:t>穿着蓝色便装</a:t>
            </a:r>
            <a:r>
              <a:rPr lang="en-US" dirty="0" smtClean="0"/>
              <a:t>,</a:t>
            </a:r>
            <a:r>
              <a:rPr lang="zh-CN" altLang="en-US" dirty="0" smtClean="0"/>
              <a:t>身体很健壮</a:t>
            </a:r>
            <a:r>
              <a:rPr lang="en-US" dirty="0" smtClean="0"/>
              <a:t>,</a:t>
            </a:r>
            <a:r>
              <a:rPr lang="zh-CN" altLang="en-US" dirty="0" smtClean="0"/>
              <a:t>手里拿的短枪正在冒烟。闻一多父子二人身前身后都有人放枪</a:t>
            </a:r>
            <a:r>
              <a:rPr lang="en-US" dirty="0" smtClean="0"/>
              <a:t>,</a:t>
            </a:r>
            <a:r>
              <a:rPr lang="zh-CN" altLang="en-US" dirty="0" smtClean="0"/>
              <a:t>射击持续了约一分钟。闻一多身上留下了十多个弹洞</a:t>
            </a:r>
            <a:r>
              <a:rPr lang="en-US" dirty="0" smtClean="0"/>
              <a:t>,</a:t>
            </a:r>
            <a:r>
              <a:rPr lang="zh-CN" altLang="en-US" dirty="0" smtClean="0"/>
              <a:t>随后</a:t>
            </a:r>
            <a:r>
              <a:rPr lang="en-US" dirty="0" smtClean="0"/>
              <a:t>,</a:t>
            </a:r>
            <a:r>
              <a:rPr lang="zh-CN" altLang="en-US" dirty="0" smtClean="0"/>
              <a:t>特务们便跳上吉普车逃走了。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通过上节课的学习</a:t>
            </a:r>
            <a:r>
              <a:rPr lang="en-US" dirty="0" smtClean="0"/>
              <a:t>,</a:t>
            </a:r>
            <a:r>
              <a:rPr lang="zh-CN" altLang="en-US" dirty="0" smtClean="0"/>
              <a:t>我们结识了一位爱憎分明、大义凛然、视死如归、正气浩然的民主战士。今天</a:t>
            </a:r>
            <a:r>
              <a:rPr lang="en-US" dirty="0" smtClean="0"/>
              <a:t>,</a:t>
            </a:r>
            <a:r>
              <a:rPr lang="zh-CN" altLang="en-US" dirty="0" smtClean="0"/>
              <a:t>让我们再次走进这篇演讲稿</a:t>
            </a:r>
            <a:r>
              <a:rPr lang="en-US" dirty="0" smtClean="0"/>
              <a:t>,</a:t>
            </a:r>
            <a:r>
              <a:rPr lang="zh-CN" altLang="en-US" dirty="0" smtClean="0"/>
              <a:t>来探寻演讲的技巧。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1144328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才艺展示</a:t>
            </a:r>
            <a:r>
              <a:rPr lang="en-US" dirty="0" smtClean="0"/>
              <a:t>,</a:t>
            </a:r>
            <a:r>
              <a:rPr lang="zh-CN" altLang="en-US" dirty="0" smtClean="0"/>
              <a:t>做演讲。</a:t>
            </a:r>
          </a:p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同学们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大家好</a:t>
            </a:r>
            <a:r>
              <a:rPr lang="en-US" dirty="0" smtClean="0"/>
              <a:t>!</a:t>
            </a:r>
            <a:r>
              <a:rPr lang="zh-CN" altLang="en-US" dirty="0" smtClean="0"/>
              <a:t>有位同学写过这样一段话</a:t>
            </a:r>
            <a:r>
              <a:rPr lang="en-US" dirty="0" smtClean="0"/>
              <a:t>:</a:t>
            </a:r>
            <a:r>
              <a:rPr lang="zh-CN" altLang="en-US" dirty="0" smtClean="0"/>
              <a:t>我曾埋怨过</a:t>
            </a:r>
            <a:r>
              <a:rPr lang="en-US" dirty="0" smtClean="0"/>
              <a:t>,</a:t>
            </a:r>
            <a:r>
              <a:rPr lang="zh-CN" altLang="en-US" dirty="0" smtClean="0"/>
              <a:t>脚底发黄的布鞋</a:t>
            </a:r>
            <a:r>
              <a:rPr lang="en-US" dirty="0" smtClean="0"/>
              <a:t>,</a:t>
            </a:r>
            <a:r>
              <a:rPr lang="zh-CN" altLang="en-US" dirty="0" smtClean="0"/>
              <a:t>踏不出青春的活力</a:t>
            </a:r>
            <a:r>
              <a:rPr lang="en-US" dirty="0" smtClean="0"/>
              <a:t>,</a:t>
            </a:r>
            <a:r>
              <a:rPr lang="zh-CN" altLang="en-US" dirty="0" smtClean="0"/>
              <a:t>直到我发觉霍金转动的轮椅</a:t>
            </a:r>
            <a:r>
              <a:rPr lang="en-US" dirty="0" smtClean="0"/>
              <a:t>,</a:t>
            </a:r>
            <a:r>
              <a:rPr lang="zh-CN" altLang="en-US" dirty="0" smtClean="0"/>
              <a:t>碾出深深的历史痕迹</a:t>
            </a:r>
            <a:r>
              <a:rPr lang="en-US" dirty="0" smtClean="0"/>
              <a:t>;</a:t>
            </a:r>
            <a:r>
              <a:rPr lang="zh-CN" altLang="en-US" dirty="0" smtClean="0"/>
              <a:t>我曾咒骂过</a:t>
            </a:r>
            <a:r>
              <a:rPr lang="en-US" dirty="0" smtClean="0"/>
              <a:t>,</a:t>
            </a:r>
            <a:r>
              <a:rPr lang="zh-CN" altLang="en-US" dirty="0" smtClean="0"/>
              <a:t>脸边黝黑的胎记</a:t>
            </a:r>
            <a:r>
              <a:rPr lang="en-US" dirty="0" smtClean="0"/>
              <a:t>,</a:t>
            </a:r>
            <a:r>
              <a:rPr lang="zh-CN" altLang="en-US" dirty="0" smtClean="0"/>
              <a:t>映不出美丽的脸庞</a:t>
            </a:r>
            <a:r>
              <a:rPr lang="en-US" dirty="0" smtClean="0"/>
              <a:t>,</a:t>
            </a:r>
            <a:r>
              <a:rPr lang="zh-CN" altLang="en-US" dirty="0" smtClean="0"/>
              <a:t>直到我看见全身黝黑的黑人</a:t>
            </a:r>
            <a:r>
              <a:rPr lang="en-US" dirty="0" smtClean="0"/>
              <a:t>,</a:t>
            </a:r>
            <a:r>
              <a:rPr lang="zh-CN" altLang="en-US" dirty="0" smtClean="0"/>
              <a:t>露出甜甜的美丽微笑。也许你曾抱怨过上帝的捉弄</a:t>
            </a:r>
            <a:r>
              <a:rPr lang="en-US" dirty="0" smtClean="0"/>
              <a:t>,</a:t>
            </a:r>
            <a:r>
              <a:rPr lang="zh-CN" altLang="en-US" dirty="0" smtClean="0"/>
              <a:t>他对你吝啬幸福</a:t>
            </a:r>
            <a:r>
              <a:rPr lang="en-US" dirty="0" smtClean="0"/>
              <a:t>,</a:t>
            </a:r>
            <a:r>
              <a:rPr lang="zh-CN" altLang="en-US" dirty="0" smtClean="0"/>
              <a:t>让你痛苦、疲惫不堪</a:t>
            </a:r>
            <a:r>
              <a:rPr lang="en-US" dirty="0" smtClean="0"/>
              <a:t>,</a:t>
            </a:r>
            <a:r>
              <a:rPr lang="zh-CN" altLang="en-US" dirty="0" smtClean="0"/>
              <a:t>让你脸上满是滚烫的泪珠。但苦尽甘来后</a:t>
            </a:r>
            <a:r>
              <a:rPr lang="en-US" dirty="0" smtClean="0"/>
              <a:t>,</a:t>
            </a:r>
            <a:r>
              <a:rPr lang="zh-CN" altLang="en-US" dirty="0" smtClean="0"/>
              <a:t>当你揭开那沉重的幕纱</a:t>
            </a:r>
            <a:r>
              <a:rPr lang="en-US" dirty="0" smtClean="0"/>
              <a:t>,</a:t>
            </a:r>
            <a:r>
              <a:rPr lang="zh-CN" altLang="en-US" dirty="0" smtClean="0"/>
              <a:t>你会看清</a:t>
            </a:r>
            <a:r>
              <a:rPr lang="en-US" dirty="0" smtClean="0"/>
              <a:t>,</a:t>
            </a:r>
            <a:r>
              <a:rPr lang="zh-CN" altLang="en-US" dirty="0" smtClean="0"/>
              <a:t>上帝是公平的</a:t>
            </a:r>
            <a:r>
              <a:rPr lang="en-US" dirty="0" smtClean="0"/>
              <a:t>,</a:t>
            </a:r>
            <a:r>
              <a:rPr lang="zh-CN" altLang="en-US" dirty="0" smtClean="0"/>
              <a:t>磨难也是一种财富。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715700" cy="1857388"/>
          </a:xfrm>
        </p:spPr>
        <p:txBody>
          <a:bodyPr/>
          <a:lstStyle/>
          <a:p>
            <a:r>
              <a:rPr lang="zh-CN" altLang="en-US" dirty="0" smtClean="0"/>
              <a:t>人生如一块璞玉</a:t>
            </a:r>
            <a:r>
              <a:rPr lang="en-US" dirty="0" smtClean="0"/>
              <a:t>,</a:t>
            </a:r>
            <a:r>
              <a:rPr lang="zh-CN" altLang="en-US" dirty="0" smtClean="0"/>
              <a:t>这是上帝赐予你的最大的财富</a:t>
            </a:r>
            <a:r>
              <a:rPr lang="en-US" dirty="0" smtClean="0"/>
              <a:t>,</a:t>
            </a:r>
            <a:r>
              <a:rPr lang="zh-CN" altLang="en-US" dirty="0" smtClean="0"/>
              <a:t>这块璞玉包裹着酸甜苦辣</a:t>
            </a:r>
            <a:r>
              <a:rPr lang="en-US" dirty="0" smtClean="0"/>
              <a:t>,</a:t>
            </a:r>
            <a:r>
              <a:rPr lang="zh-CN" altLang="en-US" dirty="0" smtClean="0"/>
              <a:t>磨掉痛苦便是幸福</a:t>
            </a:r>
            <a:r>
              <a:rPr lang="en-US" dirty="0" smtClean="0"/>
              <a:t>,</a:t>
            </a:r>
            <a:r>
              <a:rPr lang="zh-CN" altLang="en-US" dirty="0" smtClean="0"/>
              <a:t>这是上帝给予你的最大的机遇。你只有自己努力雕琢这块璞玉</a:t>
            </a:r>
            <a:r>
              <a:rPr lang="en-US" dirty="0" smtClean="0"/>
              <a:t>,</a:t>
            </a:r>
            <a:r>
              <a:rPr lang="zh-CN" altLang="en-US" dirty="0" smtClean="0"/>
              <a:t>才能使它成为完美无瑕的艺术品。</a:t>
            </a:r>
          </a:p>
          <a:p>
            <a:r>
              <a:rPr lang="zh-CN" altLang="en-US" dirty="0" smtClean="0"/>
              <a:t>同学们</a:t>
            </a:r>
            <a:r>
              <a:rPr lang="en-US" dirty="0" smtClean="0"/>
              <a:t>,</a:t>
            </a:r>
            <a:r>
              <a:rPr lang="zh-CN" altLang="en-US" dirty="0" smtClean="0"/>
              <a:t>当你遇到挫折、困难时</a:t>
            </a:r>
            <a:r>
              <a:rPr lang="en-US" dirty="0" smtClean="0"/>
              <a:t>,</a:t>
            </a:r>
            <a:r>
              <a:rPr lang="zh-CN" altLang="en-US" dirty="0" smtClean="0"/>
              <a:t>不妨想想</a:t>
            </a:r>
            <a:r>
              <a:rPr lang="en-US" dirty="0" smtClean="0"/>
              <a:t>,</a:t>
            </a:r>
            <a:r>
              <a:rPr lang="zh-CN" altLang="en-US" dirty="0" smtClean="0"/>
              <a:t>上帝是公平的</a:t>
            </a:r>
            <a:r>
              <a:rPr lang="en-US" dirty="0" smtClean="0"/>
              <a:t>,</a:t>
            </a:r>
            <a:r>
              <a:rPr lang="zh-CN" altLang="en-US" dirty="0" smtClean="0"/>
              <a:t>有时磨难也是一种财富。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071546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知识考查</a:t>
            </a:r>
            <a:r>
              <a:rPr lang="en-US" dirty="0" smtClean="0"/>
              <a:t>,</a:t>
            </a:r>
            <a:r>
              <a:rPr lang="zh-CN" altLang="en-US" dirty="0" smtClean="0"/>
              <a:t>析修辞。</a:t>
            </a:r>
          </a:p>
          <a:p>
            <a:r>
              <a:rPr lang="zh-CN" altLang="en-US" dirty="0" smtClean="0"/>
              <a:t>指出下列各句所运用的修辞手法。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这是某集团的无耻</a:t>
            </a:r>
            <a:r>
              <a:rPr lang="en-US" dirty="0" smtClean="0"/>
              <a:t>,</a:t>
            </a:r>
            <a:r>
              <a:rPr lang="zh-CN" altLang="en-US" dirty="0" smtClean="0"/>
              <a:t>恰是李先生的光荣</a:t>
            </a:r>
            <a:r>
              <a:rPr lang="en-US" dirty="0" smtClean="0"/>
              <a:t>!(		)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你们以为打伤几个</a:t>
            </a:r>
            <a:r>
              <a:rPr lang="en-US" dirty="0" smtClean="0"/>
              <a:t>,</a:t>
            </a:r>
            <a:r>
              <a:rPr lang="zh-CN" altLang="en-US" dirty="0" smtClean="0"/>
              <a:t>杀死几个</a:t>
            </a:r>
            <a:r>
              <a:rPr lang="en-US" dirty="0" smtClean="0"/>
              <a:t>,</a:t>
            </a:r>
            <a:r>
              <a:rPr lang="zh-CN" altLang="en-US" dirty="0" smtClean="0"/>
              <a:t>就可以了事</a:t>
            </a:r>
            <a:r>
              <a:rPr lang="en-US" dirty="0" smtClean="0"/>
              <a:t>,</a:t>
            </a:r>
            <a:r>
              <a:rPr lang="zh-CN" altLang="en-US" dirty="0" smtClean="0"/>
              <a:t>就可以把人民吓倒了吗</a:t>
            </a:r>
            <a:r>
              <a:rPr lang="en-US" dirty="0" smtClean="0"/>
              <a:t>? (		)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我们看</a:t>
            </a:r>
            <a:r>
              <a:rPr lang="en-US" dirty="0" smtClean="0"/>
              <a:t>,</a:t>
            </a:r>
            <a:r>
              <a:rPr lang="zh-CN" altLang="en-US" dirty="0" smtClean="0"/>
              <a:t>光明就在我们眼前</a:t>
            </a:r>
            <a:r>
              <a:rPr lang="en-US" dirty="0" smtClean="0"/>
              <a:t>,</a:t>
            </a:r>
            <a:r>
              <a:rPr lang="zh-CN" altLang="en-US" dirty="0" smtClean="0"/>
              <a:t>而现在正是黎明之前那个最黑暗的时候。我们有力量打破这个黑暗</a:t>
            </a:r>
            <a:r>
              <a:rPr lang="en-US" dirty="0" smtClean="0"/>
              <a:t>,</a:t>
            </a:r>
            <a:r>
              <a:rPr lang="zh-CN" altLang="en-US" dirty="0" smtClean="0"/>
              <a:t>争到光明</a:t>
            </a:r>
            <a:r>
              <a:rPr lang="en-US" dirty="0" smtClean="0"/>
              <a:t>! (	)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翻开历史看看</a:t>
            </a:r>
            <a:r>
              <a:rPr lang="en-US" dirty="0" smtClean="0"/>
              <a:t>,</a:t>
            </a:r>
            <a:r>
              <a:rPr lang="zh-CN" altLang="en-US" dirty="0" smtClean="0"/>
              <a:t>你们还站得住几天</a:t>
            </a:r>
            <a:r>
              <a:rPr lang="en-US" dirty="0" smtClean="0"/>
              <a:t>!</a:t>
            </a:r>
            <a:r>
              <a:rPr lang="zh-CN" altLang="en-US" dirty="0" smtClean="0"/>
              <a:t>你们完了</a:t>
            </a:r>
            <a:r>
              <a:rPr lang="en-US" dirty="0" smtClean="0"/>
              <a:t>,</a:t>
            </a:r>
            <a:r>
              <a:rPr lang="zh-CN" altLang="en-US" dirty="0" smtClean="0"/>
              <a:t>快完了</a:t>
            </a:r>
            <a:r>
              <a:rPr lang="en-US" dirty="0" smtClean="0"/>
              <a:t>! (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667636" y="2357430"/>
            <a:ext cx="928694" cy="571504"/>
          </a:xfrm>
        </p:spPr>
        <p:txBody>
          <a:bodyPr/>
          <a:lstStyle/>
          <a:p>
            <a:pPr indent="0"/>
            <a:r>
              <a:rPr lang="zh-CN" altLang="en-US" dirty="0" smtClean="0"/>
              <a:t>对比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810380" y="4929198"/>
            <a:ext cx="107157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比喻</a:t>
            </a:r>
          </a:p>
        </p:txBody>
      </p:sp>
      <p:sp>
        <p:nvSpPr>
          <p:cNvPr id="23" name="文本占位符 2"/>
          <p:cNvSpPr txBox="1">
            <a:spLocks/>
          </p:cNvSpPr>
          <p:nvPr/>
        </p:nvSpPr>
        <p:spPr>
          <a:xfrm>
            <a:off x="1095340" y="3643314"/>
            <a:ext cx="192882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反问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文本占位符 2"/>
          <p:cNvSpPr txBox="1">
            <a:spLocks/>
          </p:cNvSpPr>
          <p:nvPr/>
        </p:nvSpPr>
        <p:spPr>
          <a:xfrm>
            <a:off x="9667900" y="5572140"/>
            <a:ext cx="192882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反复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23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回忆人物</a:t>
            </a:r>
            <a:r>
              <a:rPr lang="en-US" dirty="0" smtClean="0"/>
              <a:t>,</a:t>
            </a:r>
            <a:r>
              <a:rPr lang="zh-CN" altLang="en-US" dirty="0" smtClean="0"/>
              <a:t>写赞语。</a:t>
            </a:r>
          </a:p>
          <a:p>
            <a:r>
              <a:rPr lang="zh-CN" altLang="en-US" dirty="0" smtClean="0"/>
              <a:t>假如让你给闻一多先生颁发一枚勋章</a:t>
            </a:r>
            <a:r>
              <a:rPr lang="en-US" dirty="0" smtClean="0"/>
              <a:t>,</a:t>
            </a:r>
            <a:r>
              <a:rPr lang="zh-CN" altLang="en-US" dirty="0" smtClean="0"/>
              <a:t>请你说明授予这枚勋章的理由。</a:t>
            </a:r>
            <a:endParaRPr lang="zh-CN" altLang="en-US" dirty="0"/>
          </a:p>
        </p:txBody>
      </p:sp>
      <p:sp>
        <p:nvSpPr>
          <p:cNvPr id="10" name="文本占位符 9"/>
          <p:cNvSpPr>
            <a:spLocks noGrp="1"/>
          </p:cNvSpPr>
          <p:nvPr>
            <p:ph type="body" sz="quarter" idx="11"/>
          </p:nvPr>
        </p:nvSpPr>
        <p:spPr>
          <a:xfrm>
            <a:off x="809588" y="3000372"/>
            <a:ext cx="10358510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闻一多先生是卓越的学者</a:t>
            </a:r>
            <a:r>
              <a:rPr lang="en-US" dirty="0" smtClean="0"/>
              <a:t>,</a:t>
            </a:r>
            <a:r>
              <a:rPr lang="zh-CN" altLang="en-US" dirty="0" smtClean="0"/>
              <a:t>热情澎湃的优秀诗人</a:t>
            </a:r>
            <a:r>
              <a:rPr lang="en-US" dirty="0" smtClean="0"/>
              <a:t>,</a:t>
            </a:r>
            <a:r>
              <a:rPr lang="zh-CN" altLang="en-US" dirty="0" smtClean="0"/>
              <a:t>大勇的革命烈士。在言和行方面光明磊落、不贪名利、顽强坚定、大义凛然</a:t>
            </a:r>
            <a:r>
              <a:rPr lang="en-US" dirty="0" smtClean="0"/>
              <a:t>,</a:t>
            </a:r>
            <a:r>
              <a:rPr lang="zh-CN" altLang="en-US" dirty="0" smtClean="0"/>
              <a:t>是真正的英雄。为民主</a:t>
            </a:r>
            <a:r>
              <a:rPr lang="en-US" dirty="0" smtClean="0"/>
              <a:t>,</a:t>
            </a:r>
            <a:r>
              <a:rPr lang="zh-CN" altLang="en-US" dirty="0" smtClean="0"/>
              <a:t>为和平</a:t>
            </a:r>
            <a:r>
              <a:rPr lang="en-US" dirty="0" smtClean="0"/>
              <a:t>,</a:t>
            </a:r>
            <a:r>
              <a:rPr lang="zh-CN" altLang="en-US" dirty="0" smtClean="0"/>
              <a:t>为大众</a:t>
            </a:r>
            <a:r>
              <a:rPr lang="en-US" dirty="0" smtClean="0"/>
              <a:t>,</a:t>
            </a:r>
            <a:r>
              <a:rPr lang="zh-CN" altLang="en-US" dirty="0" smtClean="0"/>
              <a:t>成仁取义</a:t>
            </a:r>
            <a:r>
              <a:rPr lang="en-US" dirty="0" smtClean="0"/>
              <a:t>;</a:t>
            </a:r>
            <a:r>
              <a:rPr lang="zh-CN" altLang="en-US" dirty="0" smtClean="0"/>
              <a:t>反独裁</a:t>
            </a:r>
            <a:r>
              <a:rPr lang="en-US" dirty="0" smtClean="0"/>
              <a:t>,</a:t>
            </a:r>
            <a:r>
              <a:rPr lang="zh-CN" altLang="en-US" dirty="0" smtClean="0"/>
              <a:t>反内战</a:t>
            </a:r>
            <a:r>
              <a:rPr lang="en-US" dirty="0" smtClean="0"/>
              <a:t>,</a:t>
            </a:r>
            <a:r>
              <a:rPr lang="zh-CN" altLang="en-US" dirty="0" smtClean="0"/>
              <a:t>反特务</a:t>
            </a:r>
            <a:r>
              <a:rPr lang="en-US" dirty="0" smtClean="0"/>
              <a:t>,</a:t>
            </a:r>
            <a:r>
              <a:rPr lang="zh-CN" altLang="en-US" dirty="0" smtClean="0"/>
              <a:t>虽死犹生。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10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2636</TotalTime>
  <Words>2124</Words>
  <Application>Microsoft Office PowerPoint</Application>
  <PresentationFormat>自定义</PresentationFormat>
  <Paragraphs>99</Paragraphs>
  <Slides>25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8" baseType="lpstr">
      <vt:lpstr>1_Office 主题</vt:lpstr>
      <vt:lpstr>章</vt:lpstr>
      <vt:lpstr>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611</cp:revision>
  <dcterms:created xsi:type="dcterms:W3CDTF">2017-02-11T06:33:00Z</dcterms:created>
  <dcterms:modified xsi:type="dcterms:W3CDTF">2019-12-28T09:05:28Z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