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2"/>
  </p:notesMasterIdLst>
  <p:handoutMasterIdLst>
    <p:handoutMasterId r:id="rId33"/>
  </p:handoutMasterIdLst>
  <p:sldIdLst>
    <p:sldId id="371" r:id="rId3"/>
    <p:sldId id="429" r:id="rId4"/>
    <p:sldId id="444" r:id="rId5"/>
    <p:sldId id="562" r:id="rId6"/>
    <p:sldId id="428" r:id="rId7"/>
    <p:sldId id="443" r:id="rId8"/>
    <p:sldId id="537" r:id="rId9"/>
    <p:sldId id="551" r:id="rId10"/>
    <p:sldId id="560" r:id="rId11"/>
    <p:sldId id="547" r:id="rId12"/>
    <p:sldId id="563" r:id="rId13"/>
    <p:sldId id="397" r:id="rId14"/>
    <p:sldId id="564" r:id="rId15"/>
    <p:sldId id="561" r:id="rId16"/>
    <p:sldId id="565" r:id="rId17"/>
    <p:sldId id="478" r:id="rId18"/>
    <p:sldId id="566" r:id="rId19"/>
    <p:sldId id="567" r:id="rId20"/>
    <p:sldId id="568" r:id="rId21"/>
    <p:sldId id="533" r:id="rId22"/>
    <p:sldId id="548" r:id="rId23"/>
    <p:sldId id="569" r:id="rId24"/>
    <p:sldId id="570" r:id="rId25"/>
    <p:sldId id="571" r:id="rId26"/>
    <p:sldId id="572" r:id="rId27"/>
    <p:sldId id="477" r:id="rId28"/>
    <p:sldId id="559" r:id="rId29"/>
    <p:sldId id="476" r:id="rId30"/>
    <p:sldId id="395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14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81488" y="3844608"/>
            <a:ext cx="4801314" cy="1656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/>
              <a:t>写作　学写故事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 smtClean="0"/>
              <a:t>综合性学习　以和为</a:t>
            </a:r>
            <a:r>
              <a:rPr lang="zh-CN" altLang="en-US" sz="3600" dirty="0" smtClean="0"/>
              <a:t>贵</a:t>
            </a:r>
            <a:endParaRPr lang="zh-CN" altLang="en-US" sz="3600" dirty="0" smtClean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礼貌用语小测试。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的具体</a:t>
            </a:r>
            <a:r>
              <a:rPr lang="zh-CN" altLang="en-US" dirty="0" smtClean="0"/>
              <a:t>表现就是以礼相待。下列礼貌用语你能填出来吗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与人相见说</a:t>
            </a:r>
            <a:r>
              <a:rPr lang="en-US" dirty="0" smtClean="0"/>
              <a:t>“</a:t>
            </a:r>
            <a:r>
              <a:rPr lang="zh-CN" altLang="en-US" u="sng" dirty="0" smtClean="0"/>
              <a:t>　     　</a:t>
            </a:r>
            <a:r>
              <a:rPr lang="en-US" dirty="0" smtClean="0"/>
              <a:t>”</a:t>
            </a:r>
            <a:r>
              <a:rPr lang="zh-CN" altLang="en-US" dirty="0" smtClean="0"/>
              <a:t>　问人姓氏说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仰慕已久说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长期未见说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求人帮忙说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向人询问说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请人解答说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求人办事说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麻烦别人说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求人方便说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接受好意说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求人指点说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得人帮助说</a:t>
            </a:r>
            <a:r>
              <a:rPr lang="en-US" dirty="0" smtClean="0"/>
              <a:t>“</a:t>
            </a:r>
            <a:r>
              <a:rPr lang="zh-CN" altLang="en-US" u="sng" dirty="0" smtClean="0"/>
              <a:t>　 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祝人健康说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2214554"/>
            <a:ext cx="1714512" cy="571504"/>
          </a:xfrm>
        </p:spPr>
        <p:txBody>
          <a:bodyPr/>
          <a:lstStyle/>
          <a:p>
            <a:r>
              <a:rPr lang="zh-CN" altLang="en-US" dirty="0" smtClean="0"/>
              <a:t>您好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596066" y="2214554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贵姓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524628" y="2857496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久违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738414" y="2857496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久仰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524628" y="3500438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请问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881290" y="3500438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劳驾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524628" y="4143380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拜托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738414" y="4143380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请教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6596066" y="4786322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借光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2809852" y="4786322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打扰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6596066" y="5429264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赐教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2809852" y="5429264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领情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6524628" y="6072206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保重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2738414" y="6072206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谢谢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向</a:t>
            </a:r>
            <a:r>
              <a:rPr lang="zh-CN" altLang="en-US" dirty="0" smtClean="0"/>
              <a:t>人祝贺说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老人年龄说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身体不适说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看望别人说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 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请人接受说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欢迎购买说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希望照顾说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赞人见解说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归还物品说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　请人谅解说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666976" y="928670"/>
            <a:ext cx="1714512" cy="714380"/>
          </a:xfrm>
        </p:spPr>
        <p:txBody>
          <a:bodyPr/>
          <a:lstStyle/>
          <a:p>
            <a:r>
              <a:rPr lang="zh-CN" altLang="en-US" dirty="0" smtClean="0"/>
              <a:t>恭喜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596066" y="928670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666976" y="1571612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欠安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596066" y="1571612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拜访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666976" y="2214554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笑纳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596066" y="2214554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惠顾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666976" y="2857496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关照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596066" y="2857496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738414" y="3500438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奉还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6667504" y="3500438"/>
            <a:ext cx="1714512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包涵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忆童年</a:t>
            </a:r>
            <a:r>
              <a:rPr lang="en-US" dirty="0" smtClean="0"/>
              <a:t>,</a:t>
            </a:r>
            <a:r>
              <a:rPr lang="zh-CN" altLang="en-US" dirty="0" smtClean="0"/>
              <a:t>说故事。</a:t>
            </a:r>
          </a:p>
          <a:p>
            <a:r>
              <a:rPr lang="zh-CN" altLang="en-US" dirty="0" smtClean="0"/>
              <a:t>听着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童年的回忆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这优美的音乐</a:t>
            </a:r>
            <a:r>
              <a:rPr lang="en-US" dirty="0" smtClean="0"/>
              <a:t>,</a:t>
            </a:r>
            <a:r>
              <a:rPr lang="zh-CN" altLang="en-US" dirty="0" smtClean="0"/>
              <a:t>看着童年时这可爱的画面</a:t>
            </a:r>
            <a:r>
              <a:rPr lang="en-US" dirty="0" smtClean="0"/>
              <a:t>,</a:t>
            </a:r>
            <a:r>
              <a:rPr lang="zh-CN" altLang="en-US" dirty="0" smtClean="0"/>
              <a:t>往事一幕幕像潮水般涌来</a:t>
            </a:r>
            <a:r>
              <a:rPr lang="en-US" dirty="0" smtClean="0"/>
              <a:t>,</a:t>
            </a:r>
            <a:r>
              <a:rPr lang="zh-CN" altLang="en-US" dirty="0" smtClean="0"/>
              <a:t>我们仿佛回到了童年</a:t>
            </a:r>
            <a:r>
              <a:rPr lang="en-US" dirty="0" smtClean="0"/>
              <a:t>——</a:t>
            </a:r>
            <a:r>
              <a:rPr lang="zh-CN" altLang="en-US" dirty="0" smtClean="0"/>
              <a:t>那段温馨的时光。童年的故事有没有在我们心中荡漾呢</a:t>
            </a:r>
            <a:r>
              <a:rPr lang="en-US" dirty="0" smtClean="0"/>
              <a:t>?</a:t>
            </a:r>
            <a:r>
              <a:rPr lang="zh-CN" altLang="en-US" dirty="0" smtClean="0"/>
              <a:t>下面我们就一起翻开记忆的相册</a:t>
            </a:r>
            <a:r>
              <a:rPr lang="en-US" dirty="0" smtClean="0"/>
              <a:t>,</a:t>
            </a:r>
            <a:r>
              <a:rPr lang="zh-CN" altLang="en-US" dirty="0" smtClean="0"/>
              <a:t>回忆童年的故事。希望同学们善于装点我们的文字</a:t>
            </a:r>
            <a:r>
              <a:rPr lang="en-US" dirty="0" smtClean="0"/>
              <a:t>,</a:t>
            </a:r>
            <a:r>
              <a:rPr lang="zh-CN" altLang="en-US" dirty="0" smtClean="0"/>
              <a:t>让我们的故事活起来、亮起来</a:t>
            </a:r>
            <a:r>
              <a:rPr lang="en-US" dirty="0" smtClean="0"/>
              <a:t>,</a:t>
            </a:r>
            <a:r>
              <a:rPr lang="zh-CN" altLang="en-US" dirty="0" smtClean="0"/>
              <a:t>这样</a:t>
            </a:r>
            <a:r>
              <a:rPr lang="en-US" dirty="0" smtClean="0"/>
              <a:t>,</a:t>
            </a:r>
            <a:r>
              <a:rPr lang="zh-CN" altLang="en-US" dirty="0" smtClean="0"/>
              <a:t>我们的文章就会真正地走进别人的心里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要想把故事写得有意思</a:t>
            </a:r>
            <a:r>
              <a:rPr lang="en-US" dirty="0" smtClean="0"/>
              <a:t>,</a:t>
            </a:r>
            <a:r>
              <a:rPr lang="zh-CN" altLang="en-US" dirty="0" smtClean="0"/>
              <a:t>叙述的故事要完整</a:t>
            </a:r>
            <a:r>
              <a:rPr lang="en-US" dirty="0" smtClean="0"/>
              <a:t>,</a:t>
            </a:r>
            <a:r>
              <a:rPr lang="zh-CN" altLang="en-US" dirty="0" smtClean="0"/>
              <a:t>叙述的故事要有意义</a:t>
            </a:r>
            <a:r>
              <a:rPr lang="en-US" dirty="0" smtClean="0"/>
              <a:t>,</a:t>
            </a:r>
            <a:r>
              <a:rPr lang="zh-CN" altLang="en-US" dirty="0" smtClean="0"/>
              <a:t>叙述要清楚</a:t>
            </a:r>
            <a:r>
              <a:rPr lang="en-US" dirty="0" smtClean="0"/>
              <a:t>,</a:t>
            </a:r>
            <a:r>
              <a:rPr lang="zh-CN" altLang="en-US" dirty="0" smtClean="0"/>
              <a:t>语句要通顺</a:t>
            </a:r>
            <a:r>
              <a:rPr lang="en-US" dirty="0" smtClean="0"/>
              <a:t>,</a:t>
            </a:r>
            <a:r>
              <a:rPr lang="zh-CN" altLang="en-US" dirty="0" smtClean="0"/>
              <a:t>情节要连贯</a:t>
            </a:r>
            <a:r>
              <a:rPr lang="en-US" dirty="0" smtClean="0"/>
              <a:t>,</a:t>
            </a:r>
            <a:r>
              <a:rPr lang="zh-CN" altLang="en-US" dirty="0" smtClean="0"/>
              <a:t>详略安排要得当</a:t>
            </a:r>
            <a:r>
              <a:rPr lang="en-US" dirty="0" smtClean="0"/>
              <a:t>,</a:t>
            </a:r>
            <a:r>
              <a:rPr lang="zh-CN" altLang="en-US" dirty="0" smtClean="0"/>
              <a:t>描写要生动具体、有趣味。例如</a:t>
            </a:r>
            <a:r>
              <a:rPr lang="en-US" dirty="0" smtClean="0"/>
              <a:t>:“</a:t>
            </a:r>
            <a:r>
              <a:rPr lang="zh-CN" altLang="en-US" dirty="0" smtClean="0"/>
              <a:t>妈妈</a:t>
            </a:r>
            <a:r>
              <a:rPr lang="en-US" dirty="0" smtClean="0"/>
              <a:t>,</a:t>
            </a:r>
            <a:r>
              <a:rPr lang="zh-CN" altLang="en-US" dirty="0" smtClean="0"/>
              <a:t>吃飞龙菜是不是就能飞千里</a:t>
            </a:r>
            <a:r>
              <a:rPr lang="en-US" dirty="0" smtClean="0"/>
              <a:t>”</a:t>
            </a:r>
            <a:r>
              <a:rPr lang="zh-CN" altLang="en-US" dirty="0" smtClean="0"/>
              <a:t>是语言描写</a:t>
            </a:r>
            <a:r>
              <a:rPr lang="en-US" dirty="0" smtClean="0"/>
              <a:t>;“</a:t>
            </a:r>
            <a:r>
              <a:rPr lang="zh-CN" altLang="en-US" dirty="0" smtClean="0"/>
              <a:t>吃过饭后</a:t>
            </a:r>
            <a:r>
              <a:rPr lang="en-US" dirty="0" smtClean="0"/>
              <a:t>,</a:t>
            </a:r>
            <a:r>
              <a:rPr lang="zh-CN" altLang="en-US" dirty="0" smtClean="0"/>
              <a:t>我就搬了张椅子</a:t>
            </a:r>
            <a:r>
              <a:rPr lang="en-US" dirty="0" smtClean="0"/>
              <a:t>,</a:t>
            </a:r>
            <a:r>
              <a:rPr lang="zh-CN" altLang="en-US" dirty="0" smtClean="0"/>
              <a:t>双脚站在上面</a:t>
            </a:r>
            <a:r>
              <a:rPr lang="en-US" dirty="0" smtClean="0"/>
              <a:t>,</a:t>
            </a:r>
            <a:r>
              <a:rPr lang="zh-CN" altLang="en-US" dirty="0" smtClean="0"/>
              <a:t>使劲向上跳</a:t>
            </a:r>
            <a:r>
              <a:rPr lang="en-US" dirty="0" smtClean="0"/>
              <a:t>”</a:t>
            </a:r>
            <a:r>
              <a:rPr lang="zh-CN" altLang="en-US" dirty="0" smtClean="0"/>
              <a:t>是动作描写</a:t>
            </a:r>
            <a:r>
              <a:rPr lang="en-US" dirty="0" smtClean="0"/>
              <a:t>;“</a:t>
            </a:r>
            <a:r>
              <a:rPr lang="zh-CN" altLang="en-US" dirty="0" smtClean="0"/>
              <a:t>不在意地说、狠命地吃、使劲向上跳、大吃、用力一点</a:t>
            </a:r>
            <a:r>
              <a:rPr lang="en-US" dirty="0" smtClean="0"/>
              <a:t>”</a:t>
            </a:r>
            <a:r>
              <a:rPr lang="zh-CN" altLang="en-US" dirty="0" smtClean="0"/>
              <a:t>是修饰语。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放学后</a:t>
            </a:r>
            <a:r>
              <a:rPr lang="en-US" dirty="0" smtClean="0"/>
              <a:t>,</a:t>
            </a:r>
            <a:r>
              <a:rPr lang="zh-CN" altLang="en-US" dirty="0" smtClean="0"/>
              <a:t>操场上</a:t>
            </a:r>
            <a:r>
              <a:rPr lang="en-US" dirty="0" smtClean="0"/>
              <a:t>,</a:t>
            </a:r>
            <a:r>
              <a:rPr lang="zh-CN" altLang="en-US" dirty="0" smtClean="0"/>
              <a:t>我们这些爱动的小丫头们</a:t>
            </a:r>
            <a:r>
              <a:rPr lang="en-US" dirty="0" smtClean="0"/>
              <a:t>,</a:t>
            </a:r>
            <a:r>
              <a:rPr lang="zh-CN" altLang="en-US" dirty="0" smtClean="0"/>
              <a:t>便会拿出从家里带来的长绳</a:t>
            </a:r>
            <a:r>
              <a:rPr lang="en-US" dirty="0" smtClean="0"/>
              <a:t>,</a:t>
            </a:r>
            <a:r>
              <a:rPr lang="zh-CN" altLang="en-US" dirty="0" smtClean="0"/>
              <a:t>随意凑成几个三人小组</a:t>
            </a:r>
            <a:r>
              <a:rPr lang="en-US" dirty="0" smtClean="0"/>
              <a:t>,</a:t>
            </a:r>
            <a:r>
              <a:rPr lang="zh-CN" altLang="en-US" dirty="0" smtClean="0"/>
              <a:t>开始紧张快乐的跳绳游戏。看</a:t>
            </a:r>
            <a:r>
              <a:rPr lang="en-US" dirty="0" smtClean="0"/>
              <a:t>,</a:t>
            </a:r>
            <a:r>
              <a:rPr lang="zh-CN" altLang="en-US" dirty="0" smtClean="0"/>
              <a:t>绳子甩起来了</a:t>
            </a:r>
            <a:r>
              <a:rPr lang="en-US" dirty="0" smtClean="0"/>
              <a:t>,</a:t>
            </a:r>
            <a:r>
              <a:rPr lang="zh-CN" altLang="en-US" dirty="0" smtClean="0"/>
              <a:t>只见三人小组的一号第一个敏捷地跳入抡动的长绳</a:t>
            </a:r>
            <a:r>
              <a:rPr lang="en-US" dirty="0" smtClean="0"/>
              <a:t>,</a:t>
            </a:r>
            <a:r>
              <a:rPr lang="zh-CN" altLang="en-US" dirty="0" smtClean="0"/>
              <a:t>边跳边唱</a:t>
            </a:r>
            <a:r>
              <a:rPr lang="en-US" dirty="0" smtClean="0"/>
              <a:t>:“</a:t>
            </a:r>
            <a:r>
              <a:rPr lang="zh-CN" altLang="en-US" dirty="0" smtClean="0"/>
              <a:t>树上的叶子哗啦啦啦</a:t>
            </a:r>
            <a:r>
              <a:rPr lang="en-US" dirty="0" smtClean="0"/>
              <a:t>,</a:t>
            </a:r>
            <a:r>
              <a:rPr lang="zh-CN" altLang="en-US" dirty="0" smtClean="0"/>
              <a:t>小玲在家等姐姐</a:t>
            </a:r>
            <a:r>
              <a:rPr lang="en-US" dirty="0" smtClean="0"/>
              <a:t>,</a:t>
            </a:r>
            <a:r>
              <a:rPr lang="zh-CN" altLang="en-US" dirty="0" smtClean="0"/>
              <a:t>姐姐回来了</a:t>
            </a:r>
            <a:r>
              <a:rPr lang="en-US" dirty="0" smtClean="0"/>
              <a:t>,</a:t>
            </a:r>
            <a:r>
              <a:rPr lang="zh-CN" altLang="en-US" dirty="0" smtClean="0"/>
              <a:t>小玲高兴地跳起来。一个小玲手掐腰</a:t>
            </a:r>
            <a:r>
              <a:rPr lang="en-US" dirty="0" smtClean="0"/>
              <a:t>,</a:t>
            </a:r>
            <a:r>
              <a:rPr lang="zh-CN" altLang="en-US" dirty="0" smtClean="0"/>
              <a:t>两个小玲手摸地</a:t>
            </a:r>
            <a:r>
              <a:rPr lang="en-US" dirty="0" smtClean="0"/>
              <a:t>,</a:t>
            </a:r>
            <a:r>
              <a:rPr lang="zh-CN" altLang="en-US" dirty="0" smtClean="0"/>
              <a:t>三个小玲跑出去。</a:t>
            </a:r>
            <a:r>
              <a:rPr lang="en-US" dirty="0" smtClean="0"/>
              <a:t>”</a:t>
            </a:r>
            <a:r>
              <a:rPr lang="zh-CN" altLang="en-US" dirty="0" smtClean="0"/>
              <a:t>当唱到</a:t>
            </a:r>
            <a:r>
              <a:rPr lang="en-US" dirty="0" smtClean="0"/>
              <a:t>“</a:t>
            </a:r>
            <a:r>
              <a:rPr lang="zh-CN" altLang="en-US" dirty="0" smtClean="0"/>
              <a:t>一个小玲手掐腰</a:t>
            </a:r>
            <a:r>
              <a:rPr lang="en-US" dirty="0" smtClean="0"/>
              <a:t>”</a:t>
            </a:r>
            <a:r>
              <a:rPr lang="zh-CN" altLang="en-US" dirty="0" smtClean="0"/>
              <a:t>时</a:t>
            </a:r>
            <a:r>
              <a:rPr lang="en-US" dirty="0" smtClean="0"/>
              <a:t>,</a:t>
            </a:r>
            <a:r>
              <a:rPr lang="zh-CN" altLang="en-US" dirty="0" smtClean="0"/>
              <a:t>她要做出双手掐腰的动作</a:t>
            </a:r>
            <a:r>
              <a:rPr lang="en-US" dirty="0" smtClean="0"/>
              <a:t>;</a:t>
            </a:r>
            <a:r>
              <a:rPr lang="zh-CN" altLang="en-US" dirty="0" smtClean="0"/>
              <a:t>在唱到</a:t>
            </a:r>
            <a:r>
              <a:rPr lang="en-US" dirty="0" smtClean="0"/>
              <a:t>“</a:t>
            </a:r>
            <a:r>
              <a:rPr lang="zh-CN" altLang="en-US" dirty="0" smtClean="0"/>
              <a:t>两个小玲手摸地</a:t>
            </a:r>
            <a:r>
              <a:rPr lang="en-US" dirty="0" smtClean="0"/>
              <a:t>”</a:t>
            </a:r>
            <a:r>
              <a:rPr lang="zh-CN" altLang="en-US" dirty="0" smtClean="0"/>
              <a:t>时</a:t>
            </a:r>
            <a:r>
              <a:rPr lang="en-US" dirty="0" smtClean="0"/>
              <a:t>,</a:t>
            </a:r>
            <a:r>
              <a:rPr lang="zh-CN" altLang="en-US" dirty="0" smtClean="0"/>
              <a:t>二号跳入长绳</a:t>
            </a:r>
            <a:r>
              <a:rPr lang="en-US" dirty="0" smtClean="0"/>
              <a:t>,</a:t>
            </a:r>
            <a:r>
              <a:rPr lang="zh-CN" altLang="en-US" dirty="0" smtClean="0"/>
              <a:t>并迅速与一号同时做</a:t>
            </a:r>
            <a:r>
              <a:rPr lang="en-US" dirty="0" smtClean="0"/>
              <a:t>“</a:t>
            </a:r>
            <a:r>
              <a:rPr lang="zh-CN" altLang="en-US" dirty="0" smtClean="0"/>
              <a:t>手摸地</a:t>
            </a:r>
            <a:r>
              <a:rPr lang="en-US" dirty="0" smtClean="0"/>
              <a:t>”</a:t>
            </a:r>
            <a:r>
              <a:rPr lang="zh-CN" altLang="en-US" dirty="0" smtClean="0"/>
              <a:t>的动作</a:t>
            </a:r>
            <a:r>
              <a:rPr lang="en-US" dirty="0" smtClean="0"/>
              <a:t>;</a:t>
            </a:r>
            <a:r>
              <a:rPr lang="zh-CN" altLang="en-US" dirty="0" smtClean="0"/>
              <a:t>在唱到</a:t>
            </a:r>
            <a:r>
              <a:rPr lang="en-US" dirty="0" smtClean="0"/>
              <a:t>“</a:t>
            </a:r>
            <a:r>
              <a:rPr lang="zh-CN" altLang="en-US" dirty="0" smtClean="0"/>
              <a:t>三个小玲跑出去</a:t>
            </a:r>
            <a:r>
              <a:rPr lang="en-US" dirty="0" smtClean="0"/>
              <a:t>”</a:t>
            </a:r>
            <a:r>
              <a:rPr lang="zh-CN" altLang="en-US" dirty="0" smtClean="0"/>
              <a:t>时</a:t>
            </a:r>
            <a:r>
              <a:rPr lang="en-US" dirty="0" smtClean="0"/>
              <a:t>,</a:t>
            </a:r>
            <a:r>
              <a:rPr lang="zh-CN" altLang="en-US" dirty="0" smtClean="0"/>
              <a:t>三号要迅速跳入长绳并迅速同其他两个女孩一同跑出。谁的歌谣唱得不对</a:t>
            </a:r>
            <a:r>
              <a:rPr lang="en-US" dirty="0" smtClean="0"/>
              <a:t>,</a:t>
            </a:r>
            <a:r>
              <a:rPr lang="zh-CN" altLang="en-US" dirty="0" smtClean="0"/>
              <a:t>谁的动作做得不到位</a:t>
            </a:r>
            <a:r>
              <a:rPr lang="en-US" dirty="0" smtClean="0"/>
              <a:t>,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就</a:t>
            </a:r>
            <a:r>
              <a:rPr lang="zh-CN" altLang="en-US" dirty="0" smtClean="0"/>
              <a:t>被淘汰</a:t>
            </a:r>
            <a:r>
              <a:rPr lang="en-US" dirty="0" smtClean="0"/>
              <a:t>,</a:t>
            </a:r>
            <a:r>
              <a:rPr lang="zh-CN" altLang="en-US" dirty="0" smtClean="0"/>
              <a:t>暂时变成抡绳的。谁都想成为跳得最好的那个人</a:t>
            </a:r>
            <a:r>
              <a:rPr lang="en-US" dirty="0" smtClean="0"/>
              <a:t>,</a:t>
            </a:r>
            <a:r>
              <a:rPr lang="zh-CN" altLang="en-US" dirty="0" smtClean="0"/>
              <a:t>谁都不愿拖小组的后腿。每一个人都在认真地做好每一个细节。也曾为动作是否到位争得面红耳赤</a:t>
            </a:r>
            <a:r>
              <a:rPr lang="en-US" dirty="0" smtClean="0"/>
              <a:t>,</a:t>
            </a:r>
            <a:r>
              <a:rPr lang="zh-CN" altLang="en-US" dirty="0" smtClean="0"/>
              <a:t>但那些不快都早已随风而逝。沉淀在记忆中的只有那一张张认真的红扑扑的小脸</a:t>
            </a:r>
            <a:r>
              <a:rPr lang="en-US" dirty="0" smtClean="0"/>
              <a:t>,</a:t>
            </a:r>
            <a:r>
              <a:rPr lang="zh-CN" altLang="en-US" dirty="0" smtClean="0"/>
              <a:t>那一阵阵快乐的笑声</a:t>
            </a:r>
            <a:r>
              <a:rPr lang="en-US" dirty="0" smtClean="0"/>
              <a:t>,</a:t>
            </a:r>
            <a:r>
              <a:rPr lang="zh-CN" altLang="en-US" dirty="0" smtClean="0"/>
              <a:t>那一个个小鹿一样敏捷跳动的身影。还有那简陋的乒乓球台、那光板一样的球拍触到球时发出的</a:t>
            </a:r>
            <a:r>
              <a:rPr lang="en-US" dirty="0" smtClean="0"/>
              <a:t>“</a:t>
            </a:r>
            <a:r>
              <a:rPr lang="zh-CN" altLang="en-US" dirty="0" smtClean="0"/>
              <a:t>乒乒乓乓</a:t>
            </a:r>
            <a:r>
              <a:rPr lang="en-US" dirty="0" smtClean="0"/>
              <a:t>”</a:t>
            </a:r>
            <a:r>
              <a:rPr lang="zh-CN" altLang="en-US" dirty="0" smtClean="0"/>
              <a:t>的清脆的声音</a:t>
            </a:r>
            <a:r>
              <a:rPr lang="en-US" dirty="0" smtClean="0"/>
              <a:t>,</a:t>
            </a:r>
            <a:r>
              <a:rPr lang="zh-CN" altLang="en-US" dirty="0" smtClean="0"/>
              <a:t>那不需要任何器材的</a:t>
            </a:r>
            <a:r>
              <a:rPr lang="en-US" dirty="0" smtClean="0"/>
              <a:t>“</a:t>
            </a:r>
            <a:r>
              <a:rPr lang="zh-CN" altLang="en-US" dirty="0" smtClean="0"/>
              <a:t>跳马</a:t>
            </a:r>
            <a:r>
              <a:rPr lang="en-US" dirty="0" smtClean="0"/>
              <a:t>”,</a:t>
            </a:r>
            <a:r>
              <a:rPr lang="zh-CN" altLang="en-US" dirty="0" smtClean="0"/>
              <a:t>那吱吱呀呀的推铁环比赛</a:t>
            </a:r>
            <a:r>
              <a:rPr lang="en-US" dirty="0" smtClean="0"/>
              <a:t>……</a:t>
            </a:r>
            <a:r>
              <a:rPr lang="zh-CN" altLang="en-US" dirty="0" smtClean="0"/>
              <a:t>如今</a:t>
            </a:r>
            <a:r>
              <a:rPr lang="en-US" dirty="0" smtClean="0"/>
              <a:t>,</a:t>
            </a:r>
            <a:r>
              <a:rPr lang="zh-CN" altLang="en-US" dirty="0" smtClean="0"/>
              <a:t>这些稚嫩的往事都随着时光的消逝永远地留在了记忆中</a:t>
            </a:r>
            <a:r>
              <a:rPr lang="en-US" dirty="0" smtClean="0"/>
              <a:t>,</a:t>
            </a:r>
            <a:r>
              <a:rPr lang="zh-CN" altLang="en-US" dirty="0" smtClean="0"/>
              <a:t>在不经意间就被触动、被唤醒</a:t>
            </a:r>
            <a:r>
              <a:rPr lang="en-US" dirty="0" smtClean="0"/>
              <a:t>,</a:t>
            </a:r>
            <a:r>
              <a:rPr lang="zh-CN" altLang="en-US" dirty="0" smtClean="0"/>
              <a:t>让人忍俊不禁</a:t>
            </a:r>
            <a:r>
              <a:rPr lang="en-US" dirty="0" smtClean="0"/>
              <a:t>,</a:t>
            </a:r>
            <a:r>
              <a:rPr lang="zh-CN" altLang="en-US" dirty="0" smtClean="0"/>
              <a:t>回味无穷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小搜集</a:t>
            </a:r>
            <a:r>
              <a:rPr lang="en-US" dirty="0" smtClean="0"/>
              <a:t>,</a:t>
            </a:r>
            <a:r>
              <a:rPr lang="zh-CN" altLang="en-US" dirty="0" smtClean="0"/>
              <a:t>探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义。</a:t>
            </a:r>
          </a:p>
          <a:p>
            <a:r>
              <a:rPr lang="zh-CN" altLang="en-US" dirty="0" smtClean="0"/>
              <a:t>请回忆</a:t>
            </a:r>
            <a:r>
              <a:rPr lang="en-US" dirty="0" smtClean="0"/>
              <a:t>“</a:t>
            </a:r>
            <a:r>
              <a:rPr lang="zh-CN" altLang="en-US" dirty="0" smtClean="0"/>
              <a:t>以和为贵</a:t>
            </a:r>
            <a:r>
              <a:rPr lang="en-US" dirty="0" smtClean="0"/>
              <a:t>”</a:t>
            </a:r>
            <a:r>
              <a:rPr lang="zh-CN" altLang="en-US" dirty="0" smtClean="0"/>
              <a:t>的相关故事</a:t>
            </a:r>
            <a:r>
              <a:rPr lang="en-US" dirty="0" smtClean="0"/>
              <a:t>,</a:t>
            </a:r>
            <a:r>
              <a:rPr lang="zh-CN" altLang="en-US" dirty="0" smtClean="0"/>
              <a:t>有条理地讲给大家听。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dirty="0" smtClean="0"/>
              <a:t>故事一</a:t>
            </a:r>
            <a:r>
              <a:rPr lang="en-US" dirty="0" smtClean="0"/>
              <a:t>:</a:t>
            </a:r>
            <a:r>
              <a:rPr lang="zh-CN" altLang="en-US" dirty="0" smtClean="0"/>
              <a:t>将相和</a:t>
            </a:r>
          </a:p>
          <a:p>
            <a:pPr>
              <a:lnSpc>
                <a:spcPct val="110000"/>
              </a:lnSpc>
            </a:pPr>
            <a:r>
              <a:rPr lang="zh-CN" altLang="en-US" dirty="0" smtClean="0"/>
              <a:t>战国时期</a:t>
            </a:r>
            <a:r>
              <a:rPr lang="en-US" dirty="0" smtClean="0"/>
              <a:t>,</a:t>
            </a:r>
            <a:r>
              <a:rPr lang="zh-CN" altLang="en-US" dirty="0" smtClean="0"/>
              <a:t>廉颇是赵国有名的良将</a:t>
            </a:r>
            <a:r>
              <a:rPr lang="en-US" dirty="0" smtClean="0"/>
              <a:t>,</a:t>
            </a:r>
            <a:r>
              <a:rPr lang="zh-CN" altLang="en-US" dirty="0" smtClean="0"/>
              <a:t>他战功赫赫</a:t>
            </a:r>
            <a:r>
              <a:rPr lang="en-US" dirty="0" smtClean="0"/>
              <a:t>,</a:t>
            </a:r>
            <a:r>
              <a:rPr lang="zh-CN" altLang="en-US" dirty="0" smtClean="0"/>
              <a:t>被拜为上卿。蔺相如因</a:t>
            </a:r>
            <a:r>
              <a:rPr lang="en-US" dirty="0" smtClean="0"/>
              <a:t>“</a:t>
            </a:r>
            <a:r>
              <a:rPr lang="zh-CN" altLang="en-US" dirty="0" smtClean="0"/>
              <a:t>完璧归赵</a:t>
            </a:r>
            <a:r>
              <a:rPr lang="en-US" dirty="0" smtClean="0"/>
              <a:t>”</a:t>
            </a:r>
            <a:r>
              <a:rPr lang="zh-CN" altLang="en-US" dirty="0" smtClean="0"/>
              <a:t>有功</a:t>
            </a:r>
            <a:r>
              <a:rPr lang="en-US" dirty="0" smtClean="0"/>
              <a:t>,</a:t>
            </a:r>
            <a:r>
              <a:rPr lang="zh-CN" altLang="en-US" dirty="0" smtClean="0"/>
              <a:t>被封为上大夫。不久</a:t>
            </a:r>
            <a:r>
              <a:rPr lang="en-US" dirty="0" smtClean="0"/>
              <a:t>,</a:t>
            </a:r>
            <a:r>
              <a:rPr lang="zh-CN" altLang="en-US" dirty="0" smtClean="0"/>
              <a:t>他又在渑池赵王与秦王相会的时候</a:t>
            </a:r>
            <a:r>
              <a:rPr lang="en-US" dirty="0" smtClean="0"/>
              <a:t>,</a:t>
            </a:r>
            <a:r>
              <a:rPr lang="zh-CN" altLang="en-US" dirty="0" smtClean="0"/>
              <a:t>维护了赵王的尊严</a:t>
            </a:r>
            <a:r>
              <a:rPr lang="en-US" dirty="0" smtClean="0"/>
              <a:t>,</a:t>
            </a:r>
            <a:r>
              <a:rPr lang="zh-CN" altLang="en-US" dirty="0" smtClean="0"/>
              <a:t>因此也被拜为上卿</a:t>
            </a:r>
            <a:r>
              <a:rPr lang="en-US" dirty="0" smtClean="0"/>
              <a:t>,</a:t>
            </a:r>
            <a:r>
              <a:rPr lang="zh-CN" altLang="en-US" dirty="0" smtClean="0"/>
              <a:t>且位在廉颇之上。廉颇对此不服</a:t>
            </a:r>
            <a:r>
              <a:rPr lang="en-US" dirty="0" smtClean="0"/>
              <a:t>,</a:t>
            </a:r>
            <a:r>
              <a:rPr lang="zh-CN" altLang="en-US" dirty="0" smtClean="0"/>
              <a:t>扬言</a:t>
            </a:r>
            <a:r>
              <a:rPr lang="en-US" dirty="0" smtClean="0"/>
              <a:t>:“</a:t>
            </a:r>
            <a:r>
              <a:rPr lang="zh-CN" altLang="en-US" dirty="0" smtClean="0"/>
              <a:t>我要是见他</a:t>
            </a:r>
            <a:r>
              <a:rPr lang="en-US" dirty="0" smtClean="0"/>
              <a:t>,</a:t>
            </a:r>
            <a:r>
              <a:rPr lang="zh-CN" altLang="en-US" dirty="0" smtClean="0"/>
              <a:t>一定要羞辱他一番。</a:t>
            </a:r>
            <a:r>
              <a:rPr lang="en-US" dirty="0" smtClean="0"/>
              <a:t>”</a:t>
            </a:r>
            <a:r>
              <a:rPr lang="zh-CN" altLang="en-US" dirty="0" smtClean="0"/>
              <a:t>蔺相如知道后</a:t>
            </a:r>
            <a:r>
              <a:rPr lang="en-US" dirty="0" smtClean="0"/>
              <a:t>,</a:t>
            </a:r>
            <a:r>
              <a:rPr lang="zh-CN" altLang="en-US" dirty="0" smtClean="0"/>
              <a:t>就有意不与廉颇会面。别人以为蔺相如害怕廉颇</a:t>
            </a:r>
            <a:r>
              <a:rPr lang="en-US" dirty="0" smtClean="0"/>
              <a:t>,</a:t>
            </a:r>
            <a:r>
              <a:rPr lang="zh-CN" altLang="en-US" dirty="0" smtClean="0"/>
              <a:t>廉颇也为此得意。可是蔺相如却说</a:t>
            </a:r>
            <a:r>
              <a:rPr lang="en-US" dirty="0" smtClean="0"/>
              <a:t>:“</a:t>
            </a:r>
            <a:r>
              <a:rPr lang="zh-CN" altLang="en-US" dirty="0" smtClean="0"/>
              <a:t>我哪里会怕廉将军</a:t>
            </a:r>
            <a:r>
              <a:rPr lang="en-US" dirty="0" smtClean="0"/>
              <a:t>?</a:t>
            </a:r>
            <a:r>
              <a:rPr lang="zh-CN" altLang="en-US" dirty="0" smtClean="0"/>
              <a:t>不过</a:t>
            </a:r>
            <a:r>
              <a:rPr lang="en-US" dirty="0" smtClean="0"/>
              <a:t>,</a:t>
            </a:r>
            <a:r>
              <a:rPr lang="zh-CN" altLang="en-US" dirty="0" smtClean="0"/>
              <a:t>现在秦国倒是有点怕我们赵国</a:t>
            </a:r>
            <a:r>
              <a:rPr lang="en-US" dirty="0" smtClean="0"/>
              <a:t>,</a:t>
            </a:r>
            <a:r>
              <a:rPr lang="zh-CN" altLang="en-US" dirty="0" smtClean="0"/>
              <a:t>这主要是因为有廉将军和我两个人在。如果我跟廉将军互相攻击</a:t>
            </a:r>
            <a:r>
              <a:rPr lang="en-US" dirty="0" smtClean="0"/>
              <a:t>,</a:t>
            </a:r>
            <a:r>
              <a:rPr lang="zh-CN" altLang="en-US" dirty="0" smtClean="0"/>
              <a:t>那只能对秦国有益。我之所以避开廉将军</a:t>
            </a:r>
            <a:r>
              <a:rPr lang="en-US" dirty="0" smtClean="0"/>
              <a:t>,</a:t>
            </a:r>
            <a:r>
              <a:rPr lang="zh-CN" altLang="en-US" dirty="0" smtClean="0"/>
              <a:t>是以国事为重</a:t>
            </a:r>
            <a:r>
              <a:rPr lang="en-US" dirty="0" smtClean="0"/>
              <a:t>,</a:t>
            </a:r>
            <a:r>
              <a:rPr lang="zh-CN" altLang="en-US" dirty="0" smtClean="0"/>
              <a:t>把私人的恩怨丢在一边儿了</a:t>
            </a:r>
            <a:r>
              <a:rPr lang="en-US" dirty="0" smtClean="0"/>
              <a:t>!”</a:t>
            </a:r>
            <a:r>
              <a:rPr lang="zh-CN" altLang="en-US" dirty="0" smtClean="0"/>
              <a:t>这话传到了廉颇的耳朵里</a:t>
            </a:r>
            <a:r>
              <a:rPr lang="en-US" dirty="0" smtClean="0"/>
              <a:t>,</a:t>
            </a:r>
            <a:r>
              <a:rPr lang="zh-CN" altLang="en-US" dirty="0" smtClean="0"/>
              <a:t>廉颇十分感动</a:t>
            </a:r>
            <a:r>
              <a:rPr lang="en-US" dirty="0" smtClean="0"/>
              <a:t>,</a:t>
            </a:r>
            <a:r>
              <a:rPr lang="zh-CN" altLang="en-US" dirty="0" smtClean="0"/>
              <a:t>便光着上身</a:t>
            </a:r>
            <a:r>
              <a:rPr lang="en-US" dirty="0" smtClean="0"/>
              <a:t>,</a:t>
            </a:r>
            <a:r>
              <a:rPr lang="zh-CN" altLang="en-US" dirty="0" smtClean="0"/>
              <a:t>背负荆杖</a:t>
            </a:r>
            <a:r>
              <a:rPr lang="en-US" dirty="0" smtClean="0"/>
              <a:t>,</a:t>
            </a:r>
            <a:r>
              <a:rPr lang="zh-CN" altLang="en-US" dirty="0" smtClean="0"/>
              <a:t>来到蔺相如家请罪。他羞愧地对蔺相如说</a:t>
            </a:r>
            <a:r>
              <a:rPr lang="en-US" dirty="0" smtClean="0"/>
              <a:t>:“</a:t>
            </a:r>
            <a:r>
              <a:rPr lang="zh-CN" altLang="en-US" dirty="0" smtClean="0"/>
              <a:t>我真是一个糊涂人</a:t>
            </a:r>
            <a:r>
              <a:rPr lang="en-US" dirty="0" smtClean="0"/>
              <a:t>,</a:t>
            </a:r>
            <a:r>
              <a:rPr lang="zh-CN" altLang="en-US" dirty="0" smtClean="0"/>
              <a:t>想不到您能如此宽宏大量</a:t>
            </a:r>
            <a:r>
              <a:rPr lang="en-US" dirty="0" smtClean="0"/>
              <a:t>!”</a:t>
            </a:r>
            <a:r>
              <a:rPr lang="zh-CN" altLang="en-US" dirty="0" smtClean="0"/>
              <a:t>两个人终于结成誓同生死的朋友。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故事二</a:t>
            </a:r>
            <a:r>
              <a:rPr lang="en-US" dirty="0" smtClean="0"/>
              <a:t>:</a:t>
            </a:r>
            <a:r>
              <a:rPr lang="zh-CN" altLang="en-US" dirty="0" smtClean="0"/>
              <a:t>拿破仑的宽容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拿破仑在长期的军旅生涯中养成了宽容他人的美德。作为全军统帅</a:t>
            </a:r>
            <a:r>
              <a:rPr lang="en-US" dirty="0" smtClean="0"/>
              <a:t>,</a:t>
            </a:r>
            <a:r>
              <a:rPr lang="zh-CN" altLang="en-US" dirty="0" smtClean="0"/>
              <a:t>批评士兵的事经常发生</a:t>
            </a:r>
            <a:r>
              <a:rPr lang="en-US" dirty="0" smtClean="0"/>
              <a:t>,</a:t>
            </a:r>
            <a:r>
              <a:rPr lang="zh-CN" altLang="en-US" dirty="0" smtClean="0"/>
              <a:t>但每次他都不是盛气凌人的</a:t>
            </a:r>
            <a:r>
              <a:rPr lang="en-US" dirty="0" smtClean="0"/>
              <a:t>,</a:t>
            </a:r>
            <a:r>
              <a:rPr lang="zh-CN" altLang="en-US" dirty="0" smtClean="0"/>
              <a:t>他能很好地照顾士兵的情绪。士兵往往对他的批评欣然接受</a:t>
            </a:r>
            <a:r>
              <a:rPr lang="en-US" dirty="0" smtClean="0"/>
              <a:t>,</a:t>
            </a:r>
            <a:r>
              <a:rPr lang="zh-CN" altLang="en-US" dirty="0" smtClean="0"/>
              <a:t>而且对他充满了热爱与感激之情</a:t>
            </a:r>
            <a:r>
              <a:rPr lang="en-US" dirty="0" smtClean="0"/>
              <a:t>,</a:t>
            </a:r>
            <a:r>
              <a:rPr lang="zh-CN" altLang="en-US" dirty="0" smtClean="0"/>
              <a:t>这大大增强了军队的战斗力和凝聚力</a:t>
            </a:r>
            <a:r>
              <a:rPr lang="en-US" dirty="0" smtClean="0"/>
              <a:t>,</a:t>
            </a:r>
            <a:r>
              <a:rPr lang="zh-CN" altLang="en-US" dirty="0" smtClean="0"/>
              <a:t>他的军队也因此成为欧洲大陆的一支劲旅。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在征服意大利的一次战斗中</a:t>
            </a:r>
            <a:r>
              <a:rPr lang="en-US" dirty="0" smtClean="0"/>
              <a:t>,</a:t>
            </a:r>
            <a:r>
              <a:rPr lang="zh-CN" altLang="en-US" dirty="0" smtClean="0"/>
              <a:t>士兵们都很辛苦。拿破仑夜间巡岗查哨。在巡岗过程中</a:t>
            </a:r>
            <a:r>
              <a:rPr lang="en-US" dirty="0" smtClean="0"/>
              <a:t>,</a:t>
            </a:r>
            <a:r>
              <a:rPr lang="zh-CN" altLang="en-US" dirty="0" smtClean="0"/>
              <a:t>他发现一名巡岗士兵倚着大树睡着了。他没有喊醒士兵</a:t>
            </a:r>
            <a:r>
              <a:rPr lang="en-US" dirty="0" smtClean="0"/>
              <a:t>,</a:t>
            </a:r>
            <a:r>
              <a:rPr lang="zh-CN" altLang="en-US" dirty="0" smtClean="0"/>
              <a:t>而是拿起枪替哨兵站起了岗。大约过了半小时</a:t>
            </a:r>
            <a:r>
              <a:rPr lang="en-US" dirty="0" smtClean="0"/>
              <a:t>,</a:t>
            </a:r>
            <a:r>
              <a:rPr lang="zh-CN" altLang="en-US" dirty="0" smtClean="0"/>
              <a:t>哨兵从沉睡中醒来</a:t>
            </a:r>
            <a:r>
              <a:rPr lang="en-US" dirty="0" smtClean="0"/>
              <a:t>,</a:t>
            </a:r>
            <a:r>
              <a:rPr lang="zh-CN" altLang="en-US" dirty="0" smtClean="0"/>
              <a:t>他认出了自己的最高统帅</a:t>
            </a:r>
            <a:r>
              <a:rPr lang="en-US" dirty="0" smtClean="0"/>
              <a:t>,</a:t>
            </a:r>
            <a:r>
              <a:rPr lang="zh-CN" altLang="en-US" dirty="0" smtClean="0"/>
              <a:t>十分惶恐。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r>
              <a:rPr lang="zh-CN" altLang="en-US" dirty="0" smtClean="0"/>
              <a:t>拿破仑和蔼地对他说</a:t>
            </a:r>
            <a:r>
              <a:rPr lang="en-US" dirty="0" smtClean="0"/>
              <a:t>:“</a:t>
            </a:r>
            <a:r>
              <a:rPr lang="zh-CN" altLang="en-US" dirty="0" smtClean="0"/>
              <a:t>朋友</a:t>
            </a:r>
            <a:r>
              <a:rPr lang="en-US" dirty="0" smtClean="0"/>
              <a:t>,</a:t>
            </a:r>
            <a:r>
              <a:rPr lang="zh-CN" altLang="en-US" dirty="0" smtClean="0"/>
              <a:t>这是你的枪。你们艰苦作战</a:t>
            </a:r>
            <a:r>
              <a:rPr lang="en-US" dirty="0" smtClean="0"/>
              <a:t>,</a:t>
            </a:r>
            <a:r>
              <a:rPr lang="zh-CN" altLang="en-US" dirty="0" smtClean="0"/>
              <a:t>又走了那么长的路</a:t>
            </a:r>
            <a:r>
              <a:rPr lang="en-US" dirty="0" smtClean="0"/>
              <a:t>,</a:t>
            </a:r>
            <a:r>
              <a:rPr lang="zh-CN" altLang="en-US" dirty="0" smtClean="0"/>
              <a:t>你打瞌睡是可以谅解和宽容的</a:t>
            </a:r>
            <a:r>
              <a:rPr lang="en-US" dirty="0" smtClean="0"/>
              <a:t>,</a:t>
            </a:r>
            <a:r>
              <a:rPr lang="zh-CN" altLang="en-US" dirty="0" smtClean="0"/>
              <a:t>但是目前</a:t>
            </a:r>
            <a:r>
              <a:rPr lang="en-US" dirty="0" smtClean="0"/>
              <a:t>,</a:t>
            </a:r>
            <a:r>
              <a:rPr lang="zh-CN" altLang="en-US" dirty="0" smtClean="0"/>
              <a:t>一时的疏忽就可能断送全军。我正好不困</a:t>
            </a:r>
            <a:r>
              <a:rPr lang="en-US" dirty="0" smtClean="0"/>
              <a:t>,</a:t>
            </a:r>
            <a:r>
              <a:rPr lang="zh-CN" altLang="en-US" dirty="0" smtClean="0"/>
              <a:t>就替你站了一会儿</a:t>
            </a:r>
            <a:r>
              <a:rPr lang="en-US" dirty="0" smtClean="0"/>
              <a:t>,</a:t>
            </a:r>
            <a:r>
              <a:rPr lang="zh-CN" altLang="en-US" dirty="0" smtClean="0"/>
              <a:t>下次一定小心。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拿破仑没有破口大骂</a:t>
            </a:r>
            <a:r>
              <a:rPr lang="en-US" dirty="0" smtClean="0"/>
              <a:t>,</a:t>
            </a:r>
            <a:r>
              <a:rPr lang="zh-CN" altLang="en-US" dirty="0" smtClean="0"/>
              <a:t>没有大声训斥</a:t>
            </a:r>
            <a:r>
              <a:rPr lang="en-US" dirty="0" smtClean="0"/>
              <a:t>,</a:t>
            </a:r>
            <a:r>
              <a:rPr lang="zh-CN" altLang="en-US" dirty="0" smtClean="0"/>
              <a:t>没有摆出元帅的架子</a:t>
            </a:r>
            <a:r>
              <a:rPr lang="en-US" dirty="0" smtClean="0"/>
              <a:t>,</a:t>
            </a:r>
            <a:r>
              <a:rPr lang="zh-CN" altLang="en-US" dirty="0" smtClean="0"/>
              <a:t>而是语重心长、和风细雨地批评士兵的错误。有这样大度的元帅</a:t>
            </a:r>
            <a:r>
              <a:rPr lang="en-US" dirty="0" smtClean="0"/>
              <a:t>,</a:t>
            </a:r>
            <a:r>
              <a:rPr lang="zh-CN" altLang="en-US" dirty="0" smtClean="0"/>
              <a:t>士兵怎能不英勇作战呢</a:t>
            </a:r>
            <a:r>
              <a:rPr lang="en-US" dirty="0" smtClean="0"/>
              <a:t>?</a:t>
            </a:r>
            <a:r>
              <a:rPr lang="zh-CN" altLang="en-US" dirty="0" smtClean="0"/>
              <a:t>如果拿破仑不宽容士兵</a:t>
            </a:r>
            <a:r>
              <a:rPr lang="en-US" dirty="0" smtClean="0"/>
              <a:t>,</a:t>
            </a:r>
            <a:r>
              <a:rPr lang="zh-CN" altLang="en-US" dirty="0" smtClean="0"/>
              <a:t>那只会增加士兵的反抗意识</a:t>
            </a:r>
            <a:r>
              <a:rPr lang="en-US" dirty="0" smtClean="0"/>
              <a:t>,</a:t>
            </a:r>
            <a:r>
              <a:rPr lang="zh-CN" altLang="en-US" dirty="0" smtClean="0"/>
              <a:t>丧失在士兵中的威信</a:t>
            </a:r>
            <a:r>
              <a:rPr lang="en-US" dirty="0" smtClean="0"/>
              <a:t>,</a:t>
            </a:r>
            <a:r>
              <a:rPr lang="zh-CN" altLang="en-US" dirty="0" smtClean="0"/>
              <a:t>削弱军队的战斗力。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掌握运用具体、生动的语言把</a:t>
            </a:r>
            <a:r>
              <a:rPr lang="en-US" dirty="0" smtClean="0"/>
              <a:t>“</a:t>
            </a:r>
            <a:r>
              <a:rPr lang="zh-CN" altLang="en-US" dirty="0" smtClean="0"/>
              <a:t>故事</a:t>
            </a:r>
            <a:r>
              <a:rPr lang="en-US" dirty="0" smtClean="0"/>
              <a:t>”</a:t>
            </a:r>
            <a:r>
              <a:rPr lang="zh-CN" altLang="en-US" dirty="0" smtClean="0"/>
              <a:t>写精彩的方法。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的内涵</a:t>
            </a:r>
            <a:r>
              <a:rPr lang="en-US" dirty="0" smtClean="0"/>
              <a:t>,</a:t>
            </a:r>
            <a:r>
              <a:rPr lang="zh-CN" altLang="en-US" dirty="0" smtClean="0"/>
              <a:t>积累与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有关的文化。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认识</a:t>
            </a:r>
            <a:r>
              <a:rPr lang="en-US" dirty="0" smtClean="0"/>
              <a:t>“</a:t>
            </a:r>
            <a:r>
              <a:rPr lang="zh-CN" altLang="en-US" dirty="0" smtClean="0"/>
              <a:t>以和为贵、友善相待</a:t>
            </a:r>
            <a:r>
              <a:rPr lang="en-US" dirty="0" smtClean="0"/>
              <a:t>”</a:t>
            </a:r>
            <a:r>
              <a:rPr lang="zh-CN" altLang="en-US" dirty="0" smtClean="0"/>
              <a:t>的必要性</a:t>
            </a:r>
            <a:r>
              <a:rPr lang="en-US" dirty="0" smtClean="0"/>
              <a:t>,</a:t>
            </a:r>
            <a:r>
              <a:rPr lang="zh-CN" altLang="en-US" dirty="0" smtClean="0"/>
              <a:t>提高思想道德修养。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4643446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掌握运用具体、生动的语言把</a:t>
            </a:r>
            <a:r>
              <a:rPr lang="en-US" dirty="0" smtClean="0"/>
              <a:t>“</a:t>
            </a:r>
            <a:r>
              <a:rPr lang="zh-CN" altLang="en-US" dirty="0" smtClean="0"/>
              <a:t>故事</a:t>
            </a:r>
            <a:r>
              <a:rPr lang="en-US" dirty="0" smtClean="0"/>
              <a:t>”</a:t>
            </a:r>
            <a:r>
              <a:rPr lang="zh-CN" altLang="en-US" dirty="0" smtClean="0"/>
              <a:t>写精彩的方法。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的内涵</a:t>
            </a:r>
            <a:r>
              <a:rPr lang="en-US" dirty="0" smtClean="0"/>
              <a:t>,</a:t>
            </a:r>
            <a:r>
              <a:rPr lang="zh-CN" altLang="en-US" dirty="0" smtClean="0"/>
              <a:t>积累与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有关的文化。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联现实</a:t>
            </a:r>
            <a:r>
              <a:rPr lang="en-US" dirty="0" smtClean="0"/>
              <a:t>,</a:t>
            </a:r>
            <a:r>
              <a:rPr lang="zh-CN" altLang="en-US" dirty="0" smtClean="0"/>
              <a:t>表歉意。</a:t>
            </a:r>
          </a:p>
          <a:p>
            <a:r>
              <a:rPr lang="zh-CN" altLang="en-US" dirty="0" smtClean="0"/>
              <a:t>你曾经做过因为计较个人得失而影响集体和谐的事吗</a:t>
            </a:r>
            <a:r>
              <a:rPr lang="en-US" dirty="0" smtClean="0"/>
              <a:t>?</a:t>
            </a:r>
            <a:r>
              <a:rPr lang="zh-CN" altLang="en-US" dirty="0" smtClean="0"/>
              <a:t>给班上曾和你有过矛盾或争执的同学表达你的歉意</a:t>
            </a:r>
            <a:r>
              <a:rPr lang="en-US" dirty="0" smtClean="0"/>
              <a:t>,</a:t>
            </a:r>
            <a:r>
              <a:rPr lang="zh-CN" altLang="en-US" dirty="0" smtClean="0"/>
              <a:t>并送上你对他诚挚的祝福。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看照片</a:t>
            </a:r>
            <a:r>
              <a:rPr lang="en-US" dirty="0" smtClean="0"/>
              <a:t>,</a:t>
            </a:r>
            <a:r>
              <a:rPr lang="zh-CN" altLang="en-US" dirty="0" smtClean="0"/>
              <a:t>写故事。</a:t>
            </a:r>
          </a:p>
          <a:p>
            <a:r>
              <a:rPr lang="zh-CN" altLang="en-US" dirty="0" smtClean="0"/>
              <a:t>一张张照片记录了我们的生活轨迹。请以</a:t>
            </a:r>
            <a:r>
              <a:rPr lang="en-US" dirty="0" smtClean="0"/>
              <a:t>“</a:t>
            </a:r>
            <a:r>
              <a:rPr lang="zh-CN" altLang="en-US" dirty="0" smtClean="0"/>
              <a:t>老照片的故事</a:t>
            </a:r>
            <a:r>
              <a:rPr lang="en-US" dirty="0" smtClean="0"/>
              <a:t>”</a:t>
            </a:r>
            <a:r>
              <a:rPr lang="zh-CN" altLang="en-US" dirty="0" smtClean="0"/>
              <a:t>为题</a:t>
            </a:r>
            <a:r>
              <a:rPr lang="en-US" dirty="0" smtClean="0"/>
              <a:t>,</a:t>
            </a:r>
            <a:r>
              <a:rPr lang="zh-CN" altLang="en-US" dirty="0" smtClean="0"/>
              <a:t>写一则故事。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老照片的故事</a:t>
            </a:r>
            <a:r>
              <a:rPr lang="en-US" dirty="0" smtClean="0"/>
              <a:t>”</a:t>
            </a:r>
            <a:r>
              <a:rPr lang="zh-CN" altLang="en-US" dirty="0" smtClean="0"/>
              <a:t>向我们展示了一幅幅温馨的家庭画面</a:t>
            </a:r>
            <a:r>
              <a:rPr lang="en-US" dirty="0" smtClean="0"/>
              <a:t>,</a:t>
            </a:r>
            <a:r>
              <a:rPr lang="zh-CN" altLang="en-US" dirty="0" smtClean="0"/>
              <a:t>我们可以以照片为线索</a:t>
            </a:r>
            <a:r>
              <a:rPr lang="en-US" dirty="0" smtClean="0"/>
              <a:t>,</a:t>
            </a:r>
            <a:r>
              <a:rPr lang="zh-CN" altLang="en-US" dirty="0" smtClean="0"/>
              <a:t>撷取成长过程中几个感人的镜头加以描写</a:t>
            </a:r>
            <a:r>
              <a:rPr lang="en-US" dirty="0" smtClean="0"/>
              <a:t>,</a:t>
            </a:r>
            <a:r>
              <a:rPr lang="zh-CN" altLang="en-US" dirty="0" smtClean="0"/>
              <a:t>抒写对亲情的感悟。在写故事时</a:t>
            </a:r>
            <a:r>
              <a:rPr lang="en-US" dirty="0" smtClean="0"/>
              <a:t>,</a:t>
            </a:r>
            <a:r>
              <a:rPr lang="zh-CN" altLang="en-US" dirty="0" smtClean="0"/>
              <a:t>细节描写可能成为故事的一大亮点</a:t>
            </a:r>
            <a:r>
              <a:rPr lang="en-US" dirty="0" smtClean="0"/>
              <a:t>,</a:t>
            </a:r>
            <a:r>
              <a:rPr lang="zh-CN" altLang="en-US" dirty="0" smtClean="0"/>
              <a:t>如对全家福照片的细致入微的描写。我们还可以在写故事时</a:t>
            </a:r>
            <a:r>
              <a:rPr lang="en-US" dirty="0" smtClean="0"/>
              <a:t>,</a:t>
            </a:r>
            <a:r>
              <a:rPr lang="zh-CN" altLang="en-US" dirty="0" smtClean="0"/>
              <a:t>写出照片之外的深情</a:t>
            </a:r>
            <a:r>
              <a:rPr lang="en-US" dirty="0" smtClean="0"/>
              <a:t>,</a:t>
            </a:r>
            <a:r>
              <a:rPr lang="zh-CN" altLang="en-US" dirty="0" smtClean="0"/>
              <a:t>如体会到父母的辛苦与操劳</a:t>
            </a:r>
            <a:r>
              <a:rPr lang="en-US" dirty="0" smtClean="0"/>
              <a:t>,</a:t>
            </a:r>
            <a:r>
              <a:rPr lang="zh-CN" altLang="en-US" dirty="0" smtClean="0"/>
              <a:t>拓展故事的深度。一个好的结尾也是必不可少的。故事结尾可以以一种想象</a:t>
            </a:r>
            <a:r>
              <a:rPr lang="en-US" dirty="0" smtClean="0"/>
              <a:t>,</a:t>
            </a:r>
            <a:r>
              <a:rPr lang="zh-CN" altLang="en-US" dirty="0" smtClean="0"/>
              <a:t>写出对美好未来的憧憬</a:t>
            </a:r>
            <a:r>
              <a:rPr lang="en-US" dirty="0" smtClean="0"/>
              <a:t>,</a:t>
            </a:r>
            <a:r>
              <a:rPr lang="zh-CN" altLang="en-US" dirty="0" smtClean="0"/>
              <a:t>体现自己的理想</a:t>
            </a:r>
            <a:r>
              <a:rPr lang="en-US" dirty="0" smtClean="0"/>
              <a:t>,</a:t>
            </a:r>
            <a:r>
              <a:rPr lang="zh-CN" altLang="en-US" dirty="0" smtClean="0"/>
              <a:t>让人读后如沐春风</a:t>
            </a:r>
            <a:r>
              <a:rPr lang="en-US" dirty="0" smtClean="0"/>
              <a:t>,</a:t>
            </a:r>
            <a:r>
              <a:rPr lang="zh-CN" altLang="en-US" dirty="0" smtClean="0"/>
              <a:t>令人振奋。同时</a:t>
            </a:r>
            <a:r>
              <a:rPr lang="en-US" dirty="0" smtClean="0"/>
              <a:t>,</a:t>
            </a:r>
            <a:r>
              <a:rPr lang="zh-CN" altLang="en-US" dirty="0" smtClean="0"/>
              <a:t>我们也可以通过写故事领悟到写作的高层次技巧</a:t>
            </a:r>
            <a:r>
              <a:rPr lang="en-US" dirty="0" smtClean="0"/>
              <a:t>:(1)</a:t>
            </a:r>
            <a:r>
              <a:rPr lang="zh-CN" altLang="en-US" dirty="0" smtClean="0"/>
              <a:t>梳路子</a:t>
            </a:r>
            <a:r>
              <a:rPr lang="en-US" dirty="0" smtClean="0"/>
              <a:t>:</a:t>
            </a:r>
            <a:r>
              <a:rPr lang="zh-CN" altLang="en-US" dirty="0" smtClean="0"/>
              <a:t>定主题</a:t>
            </a:r>
            <a:r>
              <a:rPr lang="en-US" dirty="0" smtClean="0"/>
              <a:t>,</a:t>
            </a:r>
            <a:r>
              <a:rPr lang="zh-CN" altLang="en-US" dirty="0" smtClean="0"/>
              <a:t>搭框架。</a:t>
            </a:r>
            <a:r>
              <a:rPr lang="en-US" dirty="0" smtClean="0"/>
              <a:t>(2)</a:t>
            </a:r>
            <a:r>
              <a:rPr lang="zh-CN" altLang="en-US" dirty="0" smtClean="0"/>
              <a:t>卖关子</a:t>
            </a:r>
            <a:r>
              <a:rPr lang="en-US" dirty="0" smtClean="0"/>
              <a:t>:</a:t>
            </a:r>
            <a:r>
              <a:rPr lang="zh-CN" altLang="en-US" dirty="0" smtClean="0"/>
              <a:t>掀波澜</a:t>
            </a:r>
            <a:r>
              <a:rPr lang="en-US" dirty="0" smtClean="0"/>
              <a:t>,</a:t>
            </a:r>
            <a:r>
              <a:rPr lang="zh-CN" altLang="en-US" dirty="0" smtClean="0"/>
              <a:t>造悬念。</a:t>
            </a:r>
            <a:r>
              <a:rPr lang="en-US" dirty="0" smtClean="0"/>
              <a:t>(3)</a:t>
            </a:r>
            <a:r>
              <a:rPr lang="zh-CN" altLang="en-US" dirty="0" smtClean="0"/>
              <a:t>想点子</a:t>
            </a:r>
            <a:r>
              <a:rPr lang="en-US" dirty="0" smtClean="0"/>
              <a:t>:</a:t>
            </a:r>
            <a:r>
              <a:rPr lang="zh-CN" altLang="en-US" dirty="0" smtClean="0"/>
              <a:t>会铺垫</a:t>
            </a:r>
            <a:r>
              <a:rPr lang="en-US" dirty="0" smtClean="0"/>
              <a:t>,</a:t>
            </a:r>
            <a:r>
              <a:rPr lang="zh-CN" altLang="en-US" dirty="0" smtClean="0"/>
              <a:t>加渲染。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dirty="0" smtClean="0"/>
              <a:t>老照片的故事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翻开儿时的相册</a:t>
            </a:r>
            <a:r>
              <a:rPr lang="en-US" dirty="0" smtClean="0"/>
              <a:t>,</a:t>
            </a:r>
            <a:r>
              <a:rPr lang="zh-CN" altLang="en-US" dirty="0" smtClean="0"/>
              <a:t>一张张泛黄的照片打开了我尘封的记忆之门。翻着翻着</a:t>
            </a:r>
            <a:r>
              <a:rPr lang="en-US" dirty="0" smtClean="0"/>
              <a:t>,</a:t>
            </a:r>
            <a:r>
              <a:rPr lang="zh-CN" altLang="en-US" dirty="0" smtClean="0"/>
              <a:t>一张彩色照片一下子吸引了我的视线</a:t>
            </a:r>
            <a:r>
              <a:rPr lang="en-US" dirty="0" smtClean="0"/>
              <a:t>,</a:t>
            </a:r>
            <a:r>
              <a:rPr lang="zh-CN" altLang="en-US" dirty="0" smtClean="0"/>
              <a:t>它是那么寻常</a:t>
            </a:r>
            <a:r>
              <a:rPr lang="en-US" dirty="0" smtClean="0"/>
              <a:t>,</a:t>
            </a:r>
            <a:r>
              <a:rPr lang="zh-CN" altLang="en-US" dirty="0" smtClean="0"/>
              <a:t>又是那么珍贵。照片上</a:t>
            </a:r>
            <a:r>
              <a:rPr lang="en-US" dirty="0" smtClean="0"/>
              <a:t>,</a:t>
            </a:r>
            <a:r>
              <a:rPr lang="zh-CN" altLang="en-US" dirty="0" smtClean="0"/>
              <a:t>靠沙发坐着一个可爱的</a:t>
            </a:r>
            <a:r>
              <a:rPr lang="en-US" dirty="0" smtClean="0"/>
              <a:t>“</a:t>
            </a:r>
            <a:r>
              <a:rPr lang="zh-CN" altLang="en-US" dirty="0" smtClean="0"/>
              <a:t>胖娃娃</a:t>
            </a:r>
            <a:r>
              <a:rPr lang="en-US" dirty="0" smtClean="0"/>
              <a:t>”,</a:t>
            </a:r>
            <a:r>
              <a:rPr lang="zh-CN" altLang="en-US" dirty="0" smtClean="0"/>
              <a:t>因坐不直</a:t>
            </a:r>
            <a:r>
              <a:rPr lang="en-US" dirty="0" smtClean="0"/>
              <a:t>,</a:t>
            </a:r>
            <a:r>
              <a:rPr lang="zh-CN" altLang="en-US" dirty="0" smtClean="0"/>
              <a:t>只好倚靠着沙发。瞧她那一副憨态可掬的样子</a:t>
            </a:r>
            <a:r>
              <a:rPr lang="en-US" dirty="0" smtClean="0"/>
              <a:t>,</a:t>
            </a:r>
            <a:r>
              <a:rPr lang="zh-CN" altLang="en-US" dirty="0" smtClean="0"/>
              <a:t>简直就是一个小</a:t>
            </a:r>
            <a:r>
              <a:rPr lang="en-US" dirty="0" smtClean="0"/>
              <a:t>“</a:t>
            </a:r>
            <a:r>
              <a:rPr lang="zh-CN" altLang="en-US" dirty="0" smtClean="0"/>
              <a:t>弥勒佛</a:t>
            </a:r>
            <a:r>
              <a:rPr lang="en-US" dirty="0" smtClean="0"/>
              <a:t>”!</a:t>
            </a:r>
            <a:r>
              <a:rPr lang="zh-CN" altLang="en-US" dirty="0" smtClean="0"/>
              <a:t>那红彤彤的小脸蛋</a:t>
            </a:r>
            <a:r>
              <a:rPr lang="en-US" dirty="0" smtClean="0"/>
              <a:t>,</a:t>
            </a:r>
            <a:r>
              <a:rPr lang="zh-CN" altLang="en-US" dirty="0" smtClean="0"/>
              <a:t>像一个熟透了的苹果。两只又黑又圆的眼睛</a:t>
            </a:r>
            <a:r>
              <a:rPr lang="en-US" dirty="0" smtClean="0"/>
              <a:t>,</a:t>
            </a:r>
            <a:r>
              <a:rPr lang="zh-CN" altLang="en-US" dirty="0" smtClean="0"/>
              <a:t>凝视着前方</a:t>
            </a:r>
            <a:r>
              <a:rPr lang="en-US" dirty="0" smtClean="0"/>
              <a:t>,</a:t>
            </a:r>
            <a:r>
              <a:rPr lang="zh-CN" altLang="en-US" dirty="0" smtClean="0"/>
              <a:t>好像是因为爸爸妈妈没在身边而感到恐惧并努力地在寻找他们。尤其引人注目的是</a:t>
            </a:r>
            <a:r>
              <a:rPr lang="en-US" dirty="0" smtClean="0"/>
              <a:t>“</a:t>
            </a:r>
            <a:r>
              <a:rPr lang="zh-CN" altLang="en-US" dirty="0" smtClean="0"/>
              <a:t>胖娃娃</a:t>
            </a:r>
            <a:r>
              <a:rPr lang="en-US" dirty="0" smtClean="0"/>
              <a:t>”</a:t>
            </a:r>
            <a:r>
              <a:rPr lang="zh-CN" altLang="en-US" dirty="0" smtClean="0"/>
              <a:t>的身后有一巨幅背景画</a:t>
            </a:r>
            <a:r>
              <a:rPr lang="en-US" dirty="0" smtClean="0"/>
              <a:t>,</a:t>
            </a:r>
            <a:r>
              <a:rPr lang="zh-CN" altLang="en-US" dirty="0" smtClean="0"/>
              <a:t>画上有三只可爱的羊</a:t>
            </a:r>
            <a:r>
              <a:rPr lang="en-US" dirty="0" smtClean="0"/>
              <a:t>,</a:t>
            </a:r>
            <a:r>
              <a:rPr lang="zh-CN" altLang="en-US" dirty="0" smtClean="0"/>
              <a:t>两只大羊</a:t>
            </a:r>
            <a:r>
              <a:rPr lang="en-US" dirty="0" smtClean="0"/>
              <a:t>,</a:t>
            </a:r>
            <a:r>
              <a:rPr lang="zh-CN" altLang="en-US" dirty="0" smtClean="0"/>
              <a:t>中间一只幸福的小羊</a:t>
            </a:r>
            <a:r>
              <a:rPr lang="en-US" dirty="0" smtClean="0"/>
              <a:t>,</a:t>
            </a:r>
            <a:r>
              <a:rPr lang="zh-CN" altLang="en-US" dirty="0" smtClean="0"/>
              <a:t>小羊依偎在爸爸妈妈中间</a:t>
            </a:r>
            <a:r>
              <a:rPr lang="en-US" dirty="0" smtClean="0"/>
              <a:t>,</a:t>
            </a:r>
            <a:r>
              <a:rPr lang="zh-CN" altLang="en-US" dirty="0" smtClean="0"/>
              <a:t>还在撒着娇呢</a:t>
            </a:r>
            <a:r>
              <a:rPr lang="en-US" dirty="0" smtClean="0"/>
              <a:t>!</a:t>
            </a:r>
            <a:r>
              <a:rPr lang="zh-CN" altLang="en-US" dirty="0" smtClean="0"/>
              <a:t>仔细看</a:t>
            </a:r>
            <a:r>
              <a:rPr lang="en-US" dirty="0" smtClean="0"/>
              <a:t>,</a:t>
            </a:r>
            <a:r>
              <a:rPr lang="zh-CN" altLang="en-US" dirty="0" smtClean="0"/>
              <a:t>两只大羊口中还吐着泡泡呢</a:t>
            </a:r>
            <a:r>
              <a:rPr lang="en-US" dirty="0" smtClean="0"/>
              <a:t>!</a:t>
            </a:r>
            <a:r>
              <a:rPr lang="zh-CN" altLang="en-US" dirty="0" smtClean="0"/>
              <a:t>噢</a:t>
            </a:r>
            <a:r>
              <a:rPr lang="en-US" dirty="0" smtClean="0"/>
              <a:t>!</a:t>
            </a:r>
            <a:r>
              <a:rPr lang="zh-CN" altLang="en-US" dirty="0" smtClean="0"/>
              <a:t>原来是</a:t>
            </a:r>
            <a:r>
              <a:rPr lang="en-US" dirty="0" smtClean="0"/>
              <a:t>“</a:t>
            </a:r>
            <a:r>
              <a:rPr lang="zh-CN" altLang="en-US" dirty="0" smtClean="0"/>
              <a:t>恭喜</a:t>
            </a:r>
            <a:r>
              <a:rPr lang="en-US" dirty="0" smtClean="0"/>
              <a:t>”</a:t>
            </a:r>
            <a:r>
              <a:rPr lang="zh-CN" altLang="en-US" dirty="0" smtClean="0"/>
              <a:t>两个字。三只羊的下方写着</a:t>
            </a:r>
            <a:r>
              <a:rPr lang="en-US" dirty="0" smtClean="0"/>
              <a:t>“</a:t>
            </a:r>
            <a:r>
              <a:rPr lang="zh-CN" altLang="en-US" dirty="0" smtClean="0"/>
              <a:t>我一百天了</a:t>
            </a:r>
            <a:r>
              <a:rPr lang="en-US" dirty="0" smtClean="0"/>
              <a:t>”“</a:t>
            </a:r>
            <a:r>
              <a:rPr lang="zh-CN" altLang="en-US" dirty="0" smtClean="0"/>
              <a:t>我是小羊</a:t>
            </a:r>
            <a:r>
              <a:rPr lang="en-US" dirty="0" smtClean="0"/>
              <a:t>”,</a:t>
            </a:r>
            <a:r>
              <a:rPr lang="zh-CN" altLang="en-US" dirty="0" smtClean="0"/>
              <a:t>上方写着当天的日期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dirty="0" smtClean="0"/>
              <a:t>画画</a:t>
            </a:r>
            <a:r>
              <a:rPr lang="zh-CN" altLang="en-US" dirty="0" smtClean="0"/>
              <a:t>得非常精细</a:t>
            </a:r>
            <a:r>
              <a:rPr lang="en-US" dirty="0" smtClean="0"/>
              <a:t>,</a:t>
            </a:r>
            <a:r>
              <a:rPr lang="zh-CN" altLang="en-US" dirty="0" smtClean="0"/>
              <a:t>连老羊的胡须都能看得一清二楚</a:t>
            </a:r>
            <a:r>
              <a:rPr lang="en-US" dirty="0" smtClean="0"/>
              <a:t>,</a:t>
            </a:r>
            <a:r>
              <a:rPr lang="zh-CN" altLang="en-US" dirty="0" smtClean="0"/>
              <a:t>小羊头上还扎着一个漂亮的蝴蝶结呢</a:t>
            </a:r>
            <a:r>
              <a:rPr lang="en-US" dirty="0" smtClean="0"/>
              <a:t>!</a:t>
            </a:r>
            <a:r>
              <a:rPr lang="zh-CN" altLang="en-US" dirty="0" smtClean="0"/>
              <a:t>画中那个胖娃娃就是我</a:t>
            </a:r>
            <a:r>
              <a:rPr lang="en-US" dirty="0" smtClean="0"/>
              <a:t>,</a:t>
            </a:r>
            <a:r>
              <a:rPr lang="zh-CN" altLang="en-US" dirty="0" smtClean="0"/>
              <a:t>这幅画的作者便是我亲爱的爸爸</a:t>
            </a:r>
            <a:r>
              <a:rPr lang="en-US" dirty="0" smtClean="0"/>
              <a:t>,</a:t>
            </a:r>
            <a:r>
              <a:rPr lang="zh-CN" altLang="en-US" dirty="0" smtClean="0"/>
              <a:t>是为庆祝我一百天画的。因为我们一家三口都是属羊的</a:t>
            </a:r>
            <a:r>
              <a:rPr lang="en-US" dirty="0" smtClean="0"/>
              <a:t>,</a:t>
            </a:r>
            <a:r>
              <a:rPr lang="zh-CN" altLang="en-US" dirty="0" smtClean="0"/>
              <a:t>所以</a:t>
            </a:r>
            <a:r>
              <a:rPr lang="en-US" dirty="0" smtClean="0"/>
              <a:t>,</a:t>
            </a:r>
            <a:r>
              <a:rPr lang="zh-CN" altLang="en-US" dirty="0" smtClean="0"/>
              <a:t>便有了这样的第一张全家福</a:t>
            </a:r>
            <a:r>
              <a:rPr lang="en-US" dirty="0" smtClean="0"/>
              <a:t>“</a:t>
            </a:r>
            <a:r>
              <a:rPr lang="zh-CN" altLang="en-US" dirty="0" smtClean="0"/>
              <a:t>三羊开泰</a:t>
            </a:r>
            <a:r>
              <a:rPr lang="en-US" dirty="0" smtClean="0"/>
              <a:t>”</a:t>
            </a:r>
            <a:r>
              <a:rPr lang="zh-CN" altLang="en-US" dirty="0" smtClean="0"/>
              <a:t>。 很普通的一幅画里</a:t>
            </a:r>
            <a:r>
              <a:rPr lang="en-US" dirty="0" smtClean="0"/>
              <a:t>,</a:t>
            </a:r>
            <a:r>
              <a:rPr lang="zh-CN" altLang="en-US" dirty="0" smtClean="0"/>
              <a:t>洋溢着浓浓的亲情</a:t>
            </a:r>
            <a:r>
              <a:rPr lang="en-US" dirty="0" smtClean="0"/>
              <a:t>,</a:t>
            </a:r>
            <a:r>
              <a:rPr lang="zh-CN" altLang="en-US" dirty="0" smtClean="0"/>
              <a:t>沐浴其中</a:t>
            </a:r>
            <a:r>
              <a:rPr lang="en-US" dirty="0" smtClean="0"/>
              <a:t>,</a:t>
            </a:r>
            <a:r>
              <a:rPr lang="zh-CN" altLang="en-US" dirty="0" smtClean="0"/>
              <a:t>我像泡在糖罐里一样。小时候</a:t>
            </a:r>
            <a:r>
              <a:rPr lang="en-US" dirty="0" smtClean="0"/>
              <a:t>,</a:t>
            </a:r>
            <a:r>
              <a:rPr lang="zh-CN" altLang="en-US" dirty="0" smtClean="0"/>
              <a:t>我家并不是很富裕</a:t>
            </a:r>
            <a:r>
              <a:rPr lang="en-US" dirty="0" smtClean="0"/>
              <a:t>,</a:t>
            </a:r>
            <a:r>
              <a:rPr lang="zh-CN" altLang="en-US" dirty="0" smtClean="0"/>
              <a:t>爸爸妈妈平常省吃俭用</a:t>
            </a:r>
            <a:r>
              <a:rPr lang="en-US" dirty="0" smtClean="0"/>
              <a:t>,</a:t>
            </a:r>
            <a:r>
              <a:rPr lang="zh-CN" altLang="en-US" dirty="0" smtClean="0"/>
              <a:t>但只要是为了我</a:t>
            </a:r>
            <a:r>
              <a:rPr lang="en-US" dirty="0" smtClean="0"/>
              <a:t>,</a:t>
            </a:r>
            <a:r>
              <a:rPr lang="zh-CN" altLang="en-US" dirty="0" smtClean="0"/>
              <a:t>他们就毫不吝啬。就拿照片来说</a:t>
            </a:r>
            <a:r>
              <a:rPr lang="en-US" dirty="0" smtClean="0"/>
              <a:t>,</a:t>
            </a:r>
            <a:r>
              <a:rPr lang="zh-CN" altLang="en-US" dirty="0" smtClean="0"/>
              <a:t>从我出生以后</a:t>
            </a:r>
            <a:r>
              <a:rPr lang="en-US" dirty="0" smtClean="0"/>
              <a:t>,</a:t>
            </a:r>
            <a:r>
              <a:rPr lang="zh-CN" altLang="en-US" dirty="0" smtClean="0"/>
              <a:t>爸爸妈妈每年都要在我生日那天奢侈地为我照一套生日照片</a:t>
            </a:r>
            <a:r>
              <a:rPr lang="en-US" dirty="0" smtClean="0"/>
              <a:t>,</a:t>
            </a:r>
            <a:r>
              <a:rPr lang="zh-CN" altLang="en-US" dirty="0" smtClean="0"/>
              <a:t>留下我成长的足迹。透过这些照片</a:t>
            </a:r>
            <a:r>
              <a:rPr lang="en-US" dirty="0" smtClean="0"/>
              <a:t>,</a:t>
            </a:r>
            <a:r>
              <a:rPr lang="zh-CN" altLang="en-US" dirty="0" smtClean="0"/>
              <a:t>我仿佛又看到了父母忙碌的身影</a:t>
            </a:r>
            <a:r>
              <a:rPr lang="en-US" dirty="0" smtClean="0"/>
              <a:t>,</a:t>
            </a:r>
            <a:r>
              <a:rPr lang="zh-CN" altLang="en-US" dirty="0" smtClean="0"/>
              <a:t>体会到了他们对我的悉心照料</a:t>
            </a:r>
            <a:r>
              <a:rPr lang="en-US" dirty="0" smtClean="0"/>
              <a:t>,</a:t>
            </a:r>
            <a:r>
              <a:rPr lang="zh-CN" altLang="en-US" dirty="0" smtClean="0"/>
              <a:t>听到了他们谆谆教诲。翻阅这些渐已褪色的照片</a:t>
            </a:r>
            <a:r>
              <a:rPr lang="en-US" dirty="0" smtClean="0"/>
              <a:t>,</a:t>
            </a:r>
            <a:r>
              <a:rPr lang="zh-CN" altLang="en-US" dirty="0" smtClean="0"/>
              <a:t>十一年的点点滴滴依稀于眼前、耳边</a:t>
            </a:r>
            <a:r>
              <a:rPr lang="en-US" dirty="0" smtClean="0"/>
              <a:t>,</a:t>
            </a:r>
            <a:r>
              <a:rPr lang="zh-CN" altLang="en-US" dirty="0" smtClean="0"/>
              <a:t>让我置身于爱的海洋</a:t>
            </a:r>
            <a:r>
              <a:rPr lang="en-US" dirty="0" smtClean="0"/>
              <a:t>,</a:t>
            </a:r>
            <a:r>
              <a:rPr lang="zh-CN" altLang="en-US" dirty="0" smtClean="0"/>
              <a:t>我相信</a:t>
            </a:r>
            <a:r>
              <a:rPr lang="en-US" dirty="0" smtClean="0"/>
              <a:t>,</a:t>
            </a:r>
            <a:r>
              <a:rPr lang="zh-CN" altLang="en-US" dirty="0" smtClean="0"/>
              <a:t>我定能走过日后的风风雨雨</a:t>
            </a:r>
            <a:r>
              <a:rPr lang="en-US" dirty="0" smtClean="0"/>
              <a:t>,</a:t>
            </a:r>
            <a:r>
              <a:rPr lang="zh-CN" altLang="en-US" dirty="0" smtClean="0"/>
              <a:t>我也将以自己的辉煌抚慰爸爸妈妈企盼已久的心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215766" cy="421484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朦胧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一个头戴博士帽的女孩向我款款走来</a:t>
            </a:r>
            <a:r>
              <a:rPr lang="en-US" dirty="0" smtClean="0"/>
              <a:t>,</a:t>
            </a:r>
            <a:r>
              <a:rPr lang="zh-CN" altLang="en-US" dirty="0" smtClean="0"/>
              <a:t>身边的是她的爸爸妈妈</a:t>
            </a:r>
            <a:r>
              <a:rPr lang="en-US" dirty="0" smtClean="0"/>
              <a:t>,</a:t>
            </a:r>
            <a:r>
              <a:rPr lang="zh-CN" altLang="en-US" dirty="0" smtClean="0"/>
              <a:t>他们笑得那么开心</a:t>
            </a:r>
            <a:r>
              <a:rPr lang="en-US" dirty="0" smtClean="0"/>
              <a:t>,</a:t>
            </a:r>
            <a:r>
              <a:rPr lang="zh-CN" altLang="en-US" dirty="0" smtClean="0"/>
              <a:t>那么幸福</a:t>
            </a:r>
            <a:r>
              <a:rPr lang="en-US" dirty="0" smtClean="0"/>
              <a:t>!</a:t>
            </a:r>
            <a:r>
              <a:rPr lang="zh-CN" altLang="en-US" dirty="0" smtClean="0"/>
              <a:t>那不是我们全家人的梦想剧场吗</a:t>
            </a:r>
            <a:r>
              <a:rPr lang="en-US" dirty="0" smtClean="0"/>
              <a:t>?</a:t>
            </a:r>
            <a:r>
              <a:rPr lang="zh-CN" altLang="en-US" dirty="0" smtClean="0"/>
              <a:t>向着那个美丽瞬间冲刺吧</a:t>
            </a:r>
            <a:r>
              <a:rPr lang="en-US" dirty="0" smtClean="0"/>
              <a:t>!</a:t>
            </a:r>
            <a:r>
              <a:rPr lang="zh-CN" altLang="en-US" dirty="0" smtClean="0"/>
              <a:t>一股莫名的力量充盈了我的全身</a:t>
            </a:r>
            <a:r>
              <a:rPr lang="en-US" dirty="0" smtClean="0"/>
              <a:t>,</a:t>
            </a:r>
            <a:r>
              <a:rPr lang="zh-CN" altLang="en-US" dirty="0" smtClean="0"/>
              <a:t>我的未来不是梦</a:t>
            </a:r>
            <a:r>
              <a:rPr lang="en-US" dirty="0" smtClean="0"/>
              <a:t>,</a:t>
            </a:r>
            <a:r>
              <a:rPr lang="zh-CN" altLang="en-US" dirty="0" smtClean="0"/>
              <a:t>我坚信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拟标语</a:t>
            </a:r>
            <a:r>
              <a:rPr lang="en-US" dirty="0" smtClean="0"/>
              <a:t>,</a:t>
            </a:r>
            <a:r>
              <a:rPr lang="zh-CN" altLang="en-US" dirty="0" smtClean="0"/>
              <a:t>寻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用。</a:t>
            </a:r>
            <a:endParaRPr lang="zh-CN" altLang="en-US" dirty="0"/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1523968" y="2500306"/>
            <a:ext cx="10429948" cy="85725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①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家和邻睦社区兴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同心建设文明城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和睦和乐和谐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互帮互助互爱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③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多一份文明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多一份精彩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多一份和谐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多一份魅力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完成思维导图。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1309654" y="2643182"/>
            <a:ext cx="10327808" cy="2643206"/>
            <a:chOff x="1309654" y="2643182"/>
            <a:chExt cx="10327808" cy="2643206"/>
          </a:xfrm>
        </p:grpSpPr>
        <p:pic>
          <p:nvPicPr>
            <p:cNvPr id="14" name="18DXAYWRJBD6DYT4.eps" descr="id:21475005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309654" y="2643182"/>
              <a:ext cx="10327808" cy="2643206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1595406" y="3143248"/>
              <a:ext cx="107157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4810116" y="4357694"/>
              <a:ext cx="107157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9596462" y="2857496"/>
              <a:ext cx="171451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667900" y="3786190"/>
              <a:ext cx="171451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1381092" y="2928934"/>
            <a:ext cx="1571636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以和为贵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4810116" y="4143380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讲文明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1" name="文本占位符 3"/>
          <p:cNvSpPr txBox="1">
            <a:spLocks/>
          </p:cNvSpPr>
          <p:nvPr/>
        </p:nvSpPr>
        <p:spPr>
          <a:xfrm>
            <a:off x="9382148" y="2643182"/>
            <a:ext cx="2428892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定主题，搭框架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9382148" y="3571900"/>
            <a:ext cx="2428892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掀波澜，造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悬念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93001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欧阳修百里追文</a:t>
            </a:r>
            <a:r>
              <a:rPr lang="en-US" dirty="0" smtClean="0"/>
              <a:t>  </a:t>
            </a:r>
            <a:endParaRPr lang="zh-CN" altLang="en-US" dirty="0" smtClean="0"/>
          </a:p>
          <a:p>
            <a:r>
              <a:rPr lang="zh-CN" altLang="en-US" dirty="0" smtClean="0"/>
              <a:t>北宋著名文学家欧阳修曾受一位挚友之托</a:t>
            </a:r>
            <a:r>
              <a:rPr lang="en-US" dirty="0" smtClean="0"/>
              <a:t>,</a:t>
            </a:r>
            <a:r>
              <a:rPr lang="zh-CN" altLang="en-US" dirty="0" smtClean="0"/>
              <a:t>写了一篇题为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昼锦堂记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的文章。欧阳修字斟句酌</a:t>
            </a:r>
            <a:r>
              <a:rPr lang="en-US" dirty="0" smtClean="0"/>
              <a:t>,</a:t>
            </a:r>
            <a:r>
              <a:rPr lang="zh-CN" altLang="en-US" dirty="0" smtClean="0"/>
              <a:t>反复推敲</a:t>
            </a:r>
            <a:r>
              <a:rPr lang="en-US" dirty="0" smtClean="0"/>
              <a:t>,</a:t>
            </a:r>
            <a:r>
              <a:rPr lang="zh-CN" altLang="en-US" dirty="0" smtClean="0"/>
              <a:t>把文章写好后</a:t>
            </a:r>
            <a:r>
              <a:rPr lang="en-US" dirty="0" smtClean="0"/>
              <a:t>,</a:t>
            </a:r>
            <a:r>
              <a:rPr lang="zh-CN" altLang="en-US" dirty="0" smtClean="0"/>
              <a:t>便命一差官骑马给友人送去。</a:t>
            </a:r>
            <a:r>
              <a:rPr lang="en-US" dirty="0" smtClean="0"/>
              <a:t>  </a:t>
            </a:r>
            <a:endParaRPr lang="zh-CN" altLang="en-US" dirty="0" smtClean="0"/>
          </a:p>
          <a:p>
            <a:r>
              <a:rPr lang="zh-CN" altLang="en-US" dirty="0" smtClean="0"/>
              <a:t>可是到了晚上</a:t>
            </a:r>
            <a:r>
              <a:rPr lang="en-US" dirty="0" smtClean="0"/>
              <a:t>,</a:t>
            </a:r>
            <a:r>
              <a:rPr lang="zh-CN" altLang="en-US" dirty="0" smtClean="0"/>
              <a:t>欧阳修突然想起了什么</a:t>
            </a:r>
            <a:r>
              <a:rPr lang="en-US" dirty="0" smtClean="0"/>
              <a:t>,</a:t>
            </a:r>
            <a:r>
              <a:rPr lang="zh-CN" altLang="en-US" dirty="0" smtClean="0"/>
              <a:t>马上命令一个仆人</a:t>
            </a:r>
            <a:r>
              <a:rPr lang="en-US" dirty="0" smtClean="0"/>
              <a:t>:“</a:t>
            </a:r>
            <a:r>
              <a:rPr lang="zh-CN" altLang="en-US" dirty="0" smtClean="0"/>
              <a:t>你赶快骑快马去追那送文章的差官</a:t>
            </a:r>
            <a:r>
              <a:rPr lang="en-US" dirty="0" smtClean="0"/>
              <a:t>,</a:t>
            </a:r>
            <a:r>
              <a:rPr lang="zh-CN" altLang="en-US" dirty="0" smtClean="0"/>
              <a:t>让他把文章带回来</a:t>
            </a:r>
            <a:r>
              <a:rPr lang="en-US" dirty="0" smtClean="0"/>
              <a:t>!”  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老爷</a:t>
            </a:r>
            <a:r>
              <a:rPr lang="en-US" dirty="0" smtClean="0"/>
              <a:t>,</a:t>
            </a:r>
            <a:r>
              <a:rPr lang="zh-CN" altLang="en-US" dirty="0" smtClean="0"/>
              <a:t>那差官已到百里之外了</a:t>
            </a:r>
            <a:r>
              <a:rPr lang="en-US" dirty="0" smtClean="0"/>
              <a:t>,</a:t>
            </a:r>
            <a:r>
              <a:rPr lang="zh-CN" altLang="en-US" dirty="0" smtClean="0"/>
              <a:t>现在又是晚上</a:t>
            </a:r>
            <a:r>
              <a:rPr lang="en-US" dirty="0" smtClean="0"/>
              <a:t>,</a:t>
            </a:r>
            <a:r>
              <a:rPr lang="zh-CN" altLang="en-US" dirty="0" smtClean="0"/>
              <a:t>哪能追得上呀</a:t>
            </a:r>
            <a:r>
              <a:rPr lang="en-US" dirty="0" smtClean="0"/>
              <a:t>!”</a:t>
            </a:r>
            <a:r>
              <a:rPr lang="zh-CN" altLang="en-US" dirty="0" smtClean="0"/>
              <a:t>那仆人说道。</a:t>
            </a:r>
            <a:r>
              <a:rPr lang="en-US" dirty="0" smtClean="0"/>
              <a:t>  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66646" y="1142984"/>
            <a:ext cx="11668164" cy="521497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无论如何你也要追上他</a:t>
            </a:r>
            <a:r>
              <a:rPr lang="en-US" dirty="0" smtClean="0"/>
              <a:t>,</a:t>
            </a:r>
            <a:r>
              <a:rPr lang="zh-CN" altLang="en-US" dirty="0" smtClean="0"/>
              <a:t>即使我那文章已经送到</a:t>
            </a:r>
            <a:r>
              <a:rPr lang="en-US" dirty="0" smtClean="0"/>
              <a:t>,</a:t>
            </a:r>
            <a:r>
              <a:rPr lang="zh-CN" altLang="en-US" dirty="0" smtClean="0"/>
              <a:t>也得设法取回来</a:t>
            </a:r>
            <a:r>
              <a:rPr lang="en-US" dirty="0" smtClean="0"/>
              <a:t>!”  </a:t>
            </a:r>
            <a:endParaRPr lang="zh-CN" altLang="en-US" dirty="0" smtClean="0"/>
          </a:p>
          <a:p>
            <a:r>
              <a:rPr lang="zh-CN" altLang="en-US" dirty="0" smtClean="0"/>
              <a:t>看见欧阳修态度如此坚决</a:t>
            </a:r>
            <a:r>
              <a:rPr lang="en-US" dirty="0" smtClean="0"/>
              <a:t>,</a:t>
            </a:r>
            <a:r>
              <a:rPr lang="zh-CN" altLang="en-US" dirty="0" smtClean="0"/>
              <a:t>仆人急忙骑上马</a:t>
            </a:r>
            <a:r>
              <a:rPr lang="en-US" dirty="0" smtClean="0"/>
              <a:t>,</a:t>
            </a:r>
            <a:r>
              <a:rPr lang="zh-CN" altLang="en-US" dirty="0" smtClean="0"/>
              <a:t>走捷径</a:t>
            </a:r>
            <a:r>
              <a:rPr lang="en-US" dirty="0" smtClean="0"/>
              <a:t>,</a:t>
            </a:r>
            <a:r>
              <a:rPr lang="zh-CN" altLang="en-US" dirty="0" smtClean="0"/>
              <a:t>抄小道</a:t>
            </a:r>
            <a:r>
              <a:rPr lang="en-US" dirty="0" smtClean="0"/>
              <a:t>,</a:t>
            </a:r>
            <a:r>
              <a:rPr lang="zh-CN" altLang="en-US" dirty="0" smtClean="0"/>
              <a:t>拼命追赶</a:t>
            </a:r>
            <a:r>
              <a:rPr lang="en-US" dirty="0" smtClean="0"/>
              <a:t>,</a:t>
            </a:r>
            <a:r>
              <a:rPr lang="zh-CN" altLang="en-US" dirty="0" smtClean="0"/>
              <a:t>最后总算追上差官</a:t>
            </a:r>
            <a:r>
              <a:rPr lang="en-US" dirty="0" smtClean="0"/>
              <a:t>,</a:t>
            </a:r>
            <a:r>
              <a:rPr lang="zh-CN" altLang="en-US" dirty="0" smtClean="0"/>
              <a:t>把文章带了回来。</a:t>
            </a:r>
            <a:r>
              <a:rPr lang="en-US" dirty="0" smtClean="0"/>
              <a:t>  </a:t>
            </a:r>
            <a:endParaRPr lang="zh-CN" altLang="en-US" dirty="0" smtClean="0"/>
          </a:p>
          <a:p>
            <a:r>
              <a:rPr lang="zh-CN" altLang="en-US" dirty="0" smtClean="0"/>
              <a:t>欧阳修为何一定要把文章追回呢</a:t>
            </a:r>
            <a:r>
              <a:rPr lang="en-US" dirty="0" smtClean="0"/>
              <a:t>?</a:t>
            </a:r>
            <a:r>
              <a:rPr lang="zh-CN" altLang="en-US" dirty="0" smtClean="0"/>
              <a:t>原来是为了添上两个</a:t>
            </a:r>
            <a:r>
              <a:rPr lang="en-US" dirty="0" smtClean="0"/>
              <a:t>“</a:t>
            </a:r>
            <a:r>
              <a:rPr lang="zh-CN" altLang="en-US" dirty="0" smtClean="0"/>
              <a:t>而</a:t>
            </a:r>
            <a:r>
              <a:rPr lang="en-US" dirty="0" smtClean="0"/>
              <a:t>”</a:t>
            </a:r>
            <a:r>
              <a:rPr lang="zh-CN" altLang="en-US" dirty="0" smtClean="0"/>
              <a:t>字。</a:t>
            </a:r>
            <a:r>
              <a:rPr lang="en-US" dirty="0" smtClean="0"/>
              <a:t>  </a:t>
            </a:r>
            <a:endParaRPr lang="zh-CN" altLang="en-US" dirty="0" smtClean="0"/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昼锦堂记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开头有这样两句</a:t>
            </a:r>
            <a:r>
              <a:rPr lang="en-US" dirty="0" smtClean="0"/>
              <a:t>:“</a:t>
            </a:r>
            <a:r>
              <a:rPr lang="zh-CN" altLang="en-US" dirty="0" smtClean="0"/>
              <a:t>仕宦而至将相</a:t>
            </a:r>
            <a:r>
              <a:rPr lang="en-US" dirty="0" smtClean="0"/>
              <a:t>,</a:t>
            </a:r>
            <a:r>
              <a:rPr lang="zh-CN" altLang="en-US" dirty="0" smtClean="0"/>
              <a:t>富贵而归故乡。</a:t>
            </a:r>
            <a:r>
              <a:rPr lang="en-US" dirty="0" smtClean="0"/>
              <a:t>”</a:t>
            </a:r>
            <a:r>
              <a:rPr lang="zh-CN" altLang="en-US" dirty="0" smtClean="0"/>
              <a:t>原稿中没有这两个</a:t>
            </a:r>
            <a:r>
              <a:rPr lang="en-US" dirty="0" smtClean="0"/>
              <a:t>“</a:t>
            </a:r>
            <a:r>
              <a:rPr lang="zh-CN" altLang="en-US" dirty="0" smtClean="0"/>
              <a:t>而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欧阳修将文章追回</a:t>
            </a:r>
            <a:r>
              <a:rPr lang="en-US" dirty="0" smtClean="0"/>
              <a:t>,</a:t>
            </a:r>
            <a:r>
              <a:rPr lang="zh-CN" altLang="en-US" dirty="0" smtClean="0"/>
              <a:t>就是为了把它添上去。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3714776"/>
          </a:xfrm>
        </p:spPr>
        <p:txBody>
          <a:bodyPr/>
          <a:lstStyle/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在我们的成长过程中</a:t>
            </a:r>
            <a:r>
              <a:rPr lang="en-US" dirty="0" smtClean="0"/>
              <a:t>,</a:t>
            </a:r>
            <a:r>
              <a:rPr lang="zh-CN" altLang="en-US" dirty="0" smtClean="0"/>
              <a:t>有过很多精彩纷呈的故事</a:t>
            </a:r>
            <a:r>
              <a:rPr lang="en-US" dirty="0" smtClean="0"/>
              <a:t>,</a:t>
            </a:r>
            <a:r>
              <a:rPr lang="zh-CN" altLang="en-US" dirty="0" smtClean="0"/>
              <a:t>有获得成功的喜悦</a:t>
            </a:r>
            <a:r>
              <a:rPr lang="en-US" dirty="0" smtClean="0"/>
              <a:t>,</a:t>
            </a:r>
            <a:r>
              <a:rPr lang="zh-CN" altLang="en-US" dirty="0" smtClean="0"/>
              <a:t>有遭受挫折的烦恼</a:t>
            </a:r>
            <a:r>
              <a:rPr lang="en-US" dirty="0" smtClean="0"/>
              <a:t>,</a:t>
            </a:r>
            <a:r>
              <a:rPr lang="zh-CN" altLang="en-US" dirty="0" smtClean="0"/>
              <a:t>等等。我们认真聆听他人的故事</a:t>
            </a:r>
            <a:r>
              <a:rPr lang="en-US" dirty="0" smtClean="0"/>
              <a:t>,</a:t>
            </a:r>
            <a:r>
              <a:rPr lang="zh-CN" altLang="en-US" dirty="0" smtClean="0"/>
              <a:t>也在不同场合讲述自己的故事。我们虽然能够精彩地讲述故事</a:t>
            </a:r>
            <a:r>
              <a:rPr lang="en-US" dirty="0" smtClean="0"/>
              <a:t>,</a:t>
            </a:r>
            <a:r>
              <a:rPr lang="zh-CN" altLang="en-US" dirty="0" smtClean="0"/>
              <a:t>但不一定能够很好地写故事。今天</a:t>
            </a:r>
            <a:r>
              <a:rPr lang="en-US" dirty="0" smtClean="0"/>
              <a:t>,</a:t>
            </a:r>
            <a:r>
              <a:rPr lang="zh-CN" altLang="en-US" dirty="0" smtClean="0"/>
              <a:t>我们就一起来探讨如何写好故事。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1501518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知识练兵场。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故事侧重于对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的描述</a:t>
            </a:r>
            <a:r>
              <a:rPr lang="en-US" dirty="0" smtClean="0"/>
              <a:t>,</a:t>
            </a:r>
            <a:r>
              <a:rPr lang="zh-CN" altLang="en-US" dirty="0" smtClean="0"/>
              <a:t>强调情节的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dirty="0" smtClean="0"/>
              <a:t>性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性</a:t>
            </a:r>
            <a:r>
              <a:rPr lang="en-US" dirty="0" smtClean="0"/>
              <a:t>,</a:t>
            </a:r>
            <a:r>
              <a:rPr lang="zh-CN" altLang="en-US" dirty="0" smtClean="0"/>
              <a:t>较适于口头讲述。写的故事可以是真人真事</a:t>
            </a:r>
            <a:r>
              <a:rPr lang="en-US" dirty="0" smtClean="0"/>
              <a:t>,</a:t>
            </a:r>
            <a:r>
              <a:rPr lang="zh-CN" altLang="en-US" dirty="0" smtClean="0"/>
              <a:t>也可以是虚构的人和事。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写故事要运用恰当的描写手法</a:t>
            </a:r>
            <a:r>
              <a:rPr lang="en-US" dirty="0" smtClean="0"/>
              <a:t>,</a:t>
            </a:r>
            <a:r>
              <a:rPr lang="zh-CN" altLang="en-US" dirty="0" smtClean="0"/>
              <a:t>表现人物个性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描写、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描写、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描写、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描写及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描写来丰富人物形象</a:t>
            </a:r>
            <a:r>
              <a:rPr lang="en-US" dirty="0" smtClean="0"/>
              <a:t>,</a:t>
            </a:r>
            <a:r>
              <a:rPr lang="zh-CN" altLang="en-US" dirty="0" smtClean="0"/>
              <a:t>给故事增光添彩。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881950" y="1643050"/>
            <a:ext cx="1071570" cy="857256"/>
          </a:xfrm>
        </p:spPr>
        <p:txBody>
          <a:bodyPr/>
          <a:lstStyle/>
          <a:p>
            <a:pPr indent="0"/>
            <a:r>
              <a:rPr lang="zh-CN" altLang="en-US" dirty="0" smtClean="0"/>
              <a:t>生动　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595670" y="1643050"/>
            <a:ext cx="171451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事件过程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666976" y="357187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动作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9525024" y="1643050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连贯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882082" y="2928934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外貌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666712" y="3500438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语言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524364" y="357187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6453190" y="357187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心理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8" grpId="0" build="p"/>
      <p:bldP spid="10" grpId="0" build="p"/>
      <p:bldP spid="13" grpId="0" build="p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名句小积累。</a:t>
            </a:r>
          </a:p>
          <a:p>
            <a:r>
              <a:rPr lang="zh-CN" altLang="en-US" dirty="0" smtClean="0"/>
              <a:t>展示你搜集的与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有关的名句。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2285992"/>
            <a:ext cx="11001452" cy="571504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:(1)</a:t>
            </a:r>
            <a:r>
              <a:rPr lang="zh-CN" altLang="en-US" dirty="0" smtClean="0"/>
              <a:t>有子曰</a:t>
            </a:r>
            <a:r>
              <a:rPr lang="en-US" dirty="0" smtClean="0"/>
              <a:t>:“</a:t>
            </a:r>
            <a:r>
              <a:rPr lang="zh-CN" altLang="en-US" dirty="0" smtClean="0"/>
              <a:t>礼之用</a:t>
            </a:r>
            <a:r>
              <a:rPr lang="en-US" dirty="0" smtClean="0"/>
              <a:t>,</a:t>
            </a:r>
            <a:r>
              <a:rPr lang="zh-CN" altLang="en-US" dirty="0" smtClean="0"/>
              <a:t>和为贵。先王之道</a:t>
            </a:r>
            <a:r>
              <a:rPr lang="en-US" dirty="0" smtClean="0"/>
              <a:t>,</a:t>
            </a:r>
            <a:r>
              <a:rPr lang="zh-CN" altLang="en-US" dirty="0" smtClean="0"/>
              <a:t>斯为美</a:t>
            </a:r>
            <a:r>
              <a:rPr lang="en-US" dirty="0" smtClean="0"/>
              <a:t>;</a:t>
            </a:r>
            <a:r>
              <a:rPr lang="zh-CN" altLang="en-US" dirty="0" smtClean="0"/>
              <a:t>小大由之。有所不行</a:t>
            </a:r>
            <a:r>
              <a:rPr lang="en-US" dirty="0" smtClean="0"/>
              <a:t>,</a:t>
            </a:r>
            <a:r>
              <a:rPr lang="zh-CN" altLang="en-US" dirty="0" smtClean="0"/>
              <a:t>知和而和</a:t>
            </a:r>
            <a:r>
              <a:rPr lang="en-US" dirty="0" smtClean="0"/>
              <a:t>,</a:t>
            </a:r>
            <a:r>
              <a:rPr lang="zh-CN" altLang="en-US" dirty="0" smtClean="0"/>
              <a:t>不以礼节之</a:t>
            </a:r>
            <a:r>
              <a:rPr lang="en-US" dirty="0" smtClean="0"/>
              <a:t>,</a:t>
            </a:r>
            <a:r>
              <a:rPr lang="zh-CN" altLang="en-US" dirty="0" smtClean="0"/>
              <a:t>亦不可行也。</a:t>
            </a:r>
            <a:r>
              <a:rPr lang="en-US" dirty="0" smtClean="0"/>
              <a:t>”——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论语</a:t>
            </a:r>
            <a:r>
              <a:rPr lang="en-US" dirty="0" smtClean="0"/>
              <a:t>·</a:t>
            </a:r>
            <a:r>
              <a:rPr lang="zh-CN" altLang="en-US" dirty="0" smtClean="0"/>
              <a:t>学而</a:t>
            </a:r>
            <a:r>
              <a:rPr lang="en-US" altLang="zh-CN" dirty="0" smtClean="0"/>
              <a:t>》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孔子曰</a:t>
            </a:r>
            <a:r>
              <a:rPr lang="en-US" dirty="0" smtClean="0"/>
              <a:t>:</a:t>
            </a:r>
            <a:r>
              <a:rPr lang="zh-CN" altLang="en-US" dirty="0" smtClean="0"/>
              <a:t>君子和而不同</a:t>
            </a:r>
            <a:r>
              <a:rPr lang="en-US" dirty="0" smtClean="0"/>
              <a:t>,</a:t>
            </a:r>
            <a:r>
              <a:rPr lang="zh-CN" altLang="en-US" dirty="0" smtClean="0"/>
              <a:t>小人同而不和。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冰心老人曾说</a:t>
            </a:r>
            <a:r>
              <a:rPr lang="en-US" dirty="0" smtClean="0"/>
              <a:t>:“</a:t>
            </a:r>
            <a:r>
              <a:rPr lang="zh-CN" altLang="en-US" dirty="0" smtClean="0"/>
              <a:t>美的真谛应该是和谐。这种和谐体现在人身上</a:t>
            </a:r>
            <a:r>
              <a:rPr lang="en-US" dirty="0" smtClean="0"/>
              <a:t>,</a:t>
            </a:r>
            <a:r>
              <a:rPr lang="zh-CN" altLang="en-US" dirty="0" smtClean="0"/>
              <a:t>就造就了人的美</a:t>
            </a:r>
            <a:r>
              <a:rPr lang="en-US" dirty="0" smtClean="0"/>
              <a:t>;</a:t>
            </a:r>
            <a:r>
              <a:rPr lang="zh-CN" altLang="en-US" dirty="0" smtClean="0"/>
              <a:t>表现在物上</a:t>
            </a:r>
            <a:r>
              <a:rPr lang="en-US" dirty="0" smtClean="0"/>
              <a:t>,</a:t>
            </a:r>
            <a:r>
              <a:rPr lang="zh-CN" altLang="en-US" dirty="0" smtClean="0"/>
              <a:t>就造就了物的美</a:t>
            </a:r>
            <a:r>
              <a:rPr lang="en-US" dirty="0" smtClean="0"/>
              <a:t>;</a:t>
            </a:r>
            <a:r>
              <a:rPr lang="zh-CN" altLang="en-US" dirty="0" smtClean="0"/>
              <a:t>融会在环境中</a:t>
            </a:r>
            <a:r>
              <a:rPr lang="en-US" dirty="0" smtClean="0"/>
              <a:t>,</a:t>
            </a:r>
            <a:r>
              <a:rPr lang="zh-CN" altLang="en-US" dirty="0" smtClean="0"/>
              <a:t>就造就了环境的美。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生活小展台。</a:t>
            </a:r>
          </a:p>
          <a:p>
            <a:r>
              <a:rPr lang="zh-CN" altLang="en-US" dirty="0" smtClean="0"/>
              <a:t>日常生活中我们经常会见到</a:t>
            </a:r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的场景</a:t>
            </a:r>
            <a:r>
              <a:rPr lang="en-US" dirty="0" smtClean="0"/>
              <a:t>,</a:t>
            </a:r>
            <a:r>
              <a:rPr lang="zh-CN" altLang="en-US" dirty="0" smtClean="0"/>
              <a:t>你能以讲故事的形式说给大家听吗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2857496"/>
            <a:ext cx="10715700" cy="57150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和</a:t>
            </a:r>
            <a:r>
              <a:rPr lang="en-US" dirty="0" smtClean="0"/>
              <a:t>”</a:t>
            </a:r>
            <a:r>
              <a:rPr lang="zh-CN" altLang="en-US" dirty="0" smtClean="0"/>
              <a:t>是宽容精神的表现。和睦的人际关系、和谐的社会环境对于人的生存和发展至关重要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镜头</a:t>
            </a:r>
            <a:r>
              <a:rPr lang="zh-CN" altLang="en-US" dirty="0" smtClean="0"/>
              <a:t>一</a:t>
            </a:r>
            <a:r>
              <a:rPr lang="en-US" dirty="0" smtClean="0"/>
              <a:t>:</a:t>
            </a:r>
            <a:r>
              <a:rPr lang="zh-CN" altLang="en-US" dirty="0" smtClean="0"/>
              <a:t>在拥挤的公交车上</a:t>
            </a:r>
            <a:r>
              <a:rPr lang="en-US" dirty="0" smtClean="0"/>
              <a:t>,</a:t>
            </a:r>
            <a:r>
              <a:rPr lang="zh-CN" altLang="en-US" dirty="0" smtClean="0"/>
              <a:t>一名中年男子不小心踩到了另一名男子的脚。没等那名被踩男子说话</a:t>
            </a:r>
            <a:r>
              <a:rPr lang="en-US" dirty="0" smtClean="0"/>
              <a:t>,</a:t>
            </a:r>
            <a:r>
              <a:rPr lang="zh-CN" altLang="en-US" dirty="0" smtClean="0"/>
              <a:t>这名中年男子就说</a:t>
            </a:r>
            <a:r>
              <a:rPr lang="en-US" dirty="0" smtClean="0"/>
              <a:t>:“</a:t>
            </a:r>
            <a:r>
              <a:rPr lang="zh-CN" altLang="en-US" dirty="0" smtClean="0"/>
              <a:t>真是抱歉</a:t>
            </a:r>
            <a:r>
              <a:rPr lang="en-US" dirty="0" smtClean="0"/>
              <a:t>,</a:t>
            </a:r>
            <a:r>
              <a:rPr lang="zh-CN" altLang="en-US" dirty="0" smtClean="0"/>
              <a:t>一不小心踩到了你的脚。</a:t>
            </a:r>
            <a:r>
              <a:rPr lang="en-US" dirty="0" smtClean="0"/>
              <a:t>”</a:t>
            </a:r>
            <a:r>
              <a:rPr lang="zh-CN" altLang="en-US" dirty="0" smtClean="0"/>
              <a:t>被踩男子笑了笑</a:t>
            </a:r>
            <a:r>
              <a:rPr lang="en-US" dirty="0" smtClean="0"/>
              <a:t>,</a:t>
            </a:r>
            <a:r>
              <a:rPr lang="zh-CN" altLang="en-US" dirty="0" smtClean="0"/>
              <a:t>说</a:t>
            </a:r>
            <a:r>
              <a:rPr lang="en-US" dirty="0" smtClean="0"/>
              <a:t>:“</a:t>
            </a:r>
            <a:r>
              <a:rPr lang="zh-CN" altLang="en-US" dirty="0" smtClean="0"/>
              <a:t>没事儿</a:t>
            </a:r>
            <a:r>
              <a:rPr lang="en-US" dirty="0" smtClean="0"/>
              <a:t>,</a:t>
            </a:r>
            <a:r>
              <a:rPr lang="zh-CN" altLang="en-US" dirty="0" smtClean="0"/>
              <a:t>这公交车这么拥挤</a:t>
            </a:r>
            <a:r>
              <a:rPr lang="en-US" dirty="0" smtClean="0"/>
              <a:t>,</a:t>
            </a:r>
            <a:r>
              <a:rPr lang="zh-CN" altLang="en-US" dirty="0" smtClean="0"/>
              <a:t>踩到脚也是在所难免的事儿嘛。</a:t>
            </a:r>
            <a:r>
              <a:rPr lang="en-US" dirty="0" smtClean="0"/>
              <a:t>”</a:t>
            </a:r>
            <a:r>
              <a:rPr lang="zh-CN" altLang="en-US" dirty="0" smtClean="0"/>
              <a:t>两人相视一笑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镜头二</a:t>
            </a:r>
            <a:r>
              <a:rPr lang="en-US" dirty="0" smtClean="0"/>
              <a:t>:</a:t>
            </a:r>
            <a:r>
              <a:rPr lang="zh-CN" altLang="en-US" dirty="0" smtClean="0"/>
              <a:t>在小区里</a:t>
            </a:r>
            <a:r>
              <a:rPr lang="en-US" dirty="0" smtClean="0"/>
              <a:t>,</a:t>
            </a:r>
            <a:r>
              <a:rPr lang="zh-CN" altLang="en-US" dirty="0" smtClean="0"/>
              <a:t>一位老奶奶提着一篮子菜慢慢地向前走</a:t>
            </a:r>
            <a:r>
              <a:rPr lang="en-US" dirty="0" smtClean="0"/>
              <a:t>,</a:t>
            </a:r>
            <a:r>
              <a:rPr lang="zh-CN" altLang="en-US" dirty="0" smtClean="0"/>
              <a:t>一位中年人走过来对老奶奶说</a:t>
            </a:r>
            <a:r>
              <a:rPr lang="en-US" dirty="0" smtClean="0"/>
              <a:t>:“</a:t>
            </a:r>
            <a:r>
              <a:rPr lang="zh-CN" altLang="en-US" dirty="0" smtClean="0"/>
              <a:t>大妈</a:t>
            </a:r>
            <a:r>
              <a:rPr lang="en-US" dirty="0" smtClean="0"/>
              <a:t>,</a:t>
            </a:r>
            <a:r>
              <a:rPr lang="zh-CN" altLang="en-US" dirty="0" smtClean="0"/>
              <a:t>我来帮您吧。</a:t>
            </a:r>
            <a:r>
              <a:rPr lang="en-US" dirty="0" smtClean="0"/>
              <a:t>”“</a:t>
            </a:r>
            <a:r>
              <a:rPr lang="zh-CN" altLang="en-US" dirty="0" smtClean="0"/>
              <a:t>不用了</a:t>
            </a:r>
            <a:r>
              <a:rPr lang="en-US" dirty="0" smtClean="0"/>
              <a:t>,</a:t>
            </a:r>
            <a:r>
              <a:rPr lang="zh-CN" altLang="en-US" dirty="0" smtClean="0"/>
              <a:t>谢谢你啊</a:t>
            </a:r>
            <a:r>
              <a:rPr lang="en-US" dirty="0" smtClean="0"/>
              <a:t>!”</a:t>
            </a:r>
            <a:r>
              <a:rPr lang="zh-CN" altLang="en-US" dirty="0" smtClean="0"/>
              <a:t>老奶奶说。</a:t>
            </a:r>
            <a:r>
              <a:rPr lang="en-US" dirty="0" smtClean="0"/>
              <a:t>“</a:t>
            </a:r>
            <a:r>
              <a:rPr lang="zh-CN" altLang="en-US" dirty="0" smtClean="0"/>
              <a:t>我帮一下您吧</a:t>
            </a:r>
            <a:r>
              <a:rPr lang="en-US" dirty="0" smtClean="0"/>
              <a:t>,</a:t>
            </a:r>
            <a:r>
              <a:rPr lang="zh-CN" altLang="en-US" dirty="0" smtClean="0"/>
              <a:t>顺便也是锻炼身体嘛</a:t>
            </a:r>
            <a:r>
              <a:rPr lang="en-US" dirty="0" smtClean="0"/>
              <a:t>!”</a:t>
            </a:r>
            <a:r>
              <a:rPr lang="zh-CN" altLang="en-US" dirty="0" smtClean="0"/>
              <a:t>中年人幽默地说道。</a:t>
            </a:r>
          </a:p>
          <a:p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2994</TotalTime>
  <Words>2972</Words>
  <Application>Microsoft Office PowerPoint</Application>
  <PresentationFormat>自定义</PresentationFormat>
  <Paragraphs>136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636</cp:revision>
  <dcterms:created xsi:type="dcterms:W3CDTF">2017-02-11T06:33:00Z</dcterms:created>
  <dcterms:modified xsi:type="dcterms:W3CDTF">2019-12-29T04:15:25Z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