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23"/>
  </p:notesMasterIdLst>
  <p:handoutMasterIdLst>
    <p:handoutMasterId r:id="rId24"/>
  </p:handoutMasterIdLst>
  <p:sldIdLst>
    <p:sldId id="371" r:id="rId3"/>
    <p:sldId id="429" r:id="rId4"/>
    <p:sldId id="444" r:id="rId5"/>
    <p:sldId id="428" r:id="rId6"/>
    <p:sldId id="443" r:id="rId7"/>
    <p:sldId id="537" r:id="rId8"/>
    <p:sldId id="546" r:id="rId9"/>
    <p:sldId id="548" r:id="rId10"/>
    <p:sldId id="397" r:id="rId11"/>
    <p:sldId id="549" r:id="rId12"/>
    <p:sldId id="550" r:id="rId13"/>
    <p:sldId id="551" r:id="rId14"/>
    <p:sldId id="552" r:id="rId15"/>
    <p:sldId id="553" r:id="rId16"/>
    <p:sldId id="554" r:id="rId17"/>
    <p:sldId id="477" r:id="rId18"/>
    <p:sldId id="492" r:id="rId19"/>
    <p:sldId id="502" r:id="rId20"/>
    <p:sldId id="476" r:id="rId21"/>
    <p:sldId id="395" r:id="rId22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07" autoAdjust="0"/>
    <p:restoredTop sz="98795" autoAdjust="0"/>
  </p:normalViewPr>
  <p:slideViewPr>
    <p:cSldViewPr>
      <p:cViewPr varScale="1">
        <p:scale>
          <a:sx n="53" d="100"/>
          <a:sy n="53" d="100"/>
        </p:scale>
        <p:origin x="-102" y="-774"/>
      </p:cViewPr>
      <p:guideLst>
        <p:guide orient="horz" pos="2205"/>
        <p:guide pos="3840"/>
      </p:guideLst>
    </p:cSldViewPr>
  </p:slideViewPr>
  <p:outlineViewPr>
    <p:cViewPr>
      <p:scale>
        <a:sx n="33" d="100"/>
        <a:sy n="33" d="100"/>
      </p:scale>
      <p:origin x="0" y="943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xmlns="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571612"/>
            <a:ext cx="10358510" cy="4214842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:a16="http://schemas.microsoft.com/office/drawing/2014/main" xmlns="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:a16="http://schemas.microsoft.com/office/drawing/2014/main" xmlns="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:a16="http://schemas.microsoft.com/office/drawing/2014/main" xmlns="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xmlns="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:a16="http://schemas.microsoft.com/office/drawing/2014/main" xmlns="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第六单元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:a16="http://schemas.microsoft.com/office/drawing/2014/main" xmlns="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en-US" altLang="zh-CN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22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9" r:id="rId6"/>
    <p:sldLayoutId id="2147483691" r:id="rId7"/>
    <p:sldLayoutId id="2147483695" r:id="rId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__1.docx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:a16="http://schemas.microsoft.com/office/drawing/2014/main" xmlns="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八年级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167306" y="4000504"/>
            <a:ext cx="353173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22.</a:t>
            </a:r>
            <a:r>
              <a:rPr lang="en-US" altLang="zh-CN" sz="3600" dirty="0" smtClean="0"/>
              <a:t>《</a:t>
            </a:r>
            <a:r>
              <a:rPr lang="zh-CN" altLang="en-US" sz="3600" dirty="0" smtClean="0"/>
              <a:t>礼记</a:t>
            </a:r>
            <a:r>
              <a:rPr lang="en-US" altLang="zh-CN" sz="3600" dirty="0" smtClean="0"/>
              <a:t>》</a:t>
            </a:r>
            <a:r>
              <a:rPr lang="zh-CN" altLang="en-US" sz="3600" dirty="0" smtClean="0"/>
              <a:t>二则</a:t>
            </a:r>
          </a:p>
          <a:p>
            <a:pPr algn="ctr"/>
            <a:r>
              <a:rPr lang="zh-CN" altLang="en-US" sz="3600" dirty="0" smtClean="0"/>
              <a:t>虽 有 嘉 肴</a:t>
            </a:r>
            <a:endParaRPr lang="zh-CN" altLang="en-US" sz="3600" dirty="0"/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3881422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8" name="第6单元.eps" descr="id:214749940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238216" y="1928802"/>
            <a:ext cx="10144196" cy="1765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80960" y="1000108"/>
            <a:ext cx="11310974" cy="5214974"/>
          </a:xfrm>
        </p:spPr>
        <p:txBody>
          <a:bodyPr/>
          <a:lstStyle/>
          <a:p>
            <a:r>
              <a:rPr lang="en-US" dirty="0" smtClean="0"/>
              <a:t>(3)</a:t>
            </a:r>
            <a:r>
              <a:rPr lang="zh-CN" altLang="en-US" dirty="0" smtClean="0"/>
              <a:t>是故学然后知不足</a:t>
            </a:r>
            <a:r>
              <a:rPr lang="en-US" dirty="0" smtClean="0"/>
              <a:t>	</a:t>
            </a:r>
            <a:r>
              <a:rPr lang="zh-CN" altLang="en-US" dirty="0" smtClean="0"/>
              <a:t>古义</a:t>
            </a:r>
            <a:r>
              <a:rPr lang="en-US" dirty="0" smtClean="0"/>
              <a:t>: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</a:t>
            </a:r>
            <a:endParaRPr lang="zh-CN" altLang="en-US" dirty="0" smtClean="0"/>
          </a:p>
          <a:p>
            <a:r>
              <a:rPr lang="en-US" dirty="0" smtClean="0"/>
              <a:t>	</a:t>
            </a:r>
            <a:r>
              <a:rPr lang="zh-CN" altLang="en-US" dirty="0" smtClean="0"/>
              <a:t>今义</a:t>
            </a:r>
            <a:r>
              <a:rPr lang="en-US" dirty="0" smtClean="0"/>
              <a:t>: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</a:t>
            </a:r>
            <a:endParaRPr lang="zh-CN" altLang="en-US" dirty="0" smtClean="0"/>
          </a:p>
          <a:p>
            <a:r>
              <a:rPr lang="en-US" dirty="0" smtClean="0"/>
              <a:t>(4)</a:t>
            </a:r>
            <a:r>
              <a:rPr lang="zh-CN" altLang="en-US" dirty="0" smtClean="0"/>
              <a:t>不知其旨也</a:t>
            </a:r>
            <a:r>
              <a:rPr lang="en-US" dirty="0" smtClean="0"/>
              <a:t>	</a:t>
            </a:r>
            <a:r>
              <a:rPr lang="zh-CN" altLang="en-US" dirty="0" smtClean="0"/>
              <a:t>古义</a:t>
            </a:r>
            <a:r>
              <a:rPr lang="en-US" dirty="0" smtClean="0"/>
              <a:t>: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endParaRPr lang="zh-CN" altLang="en-US" dirty="0" smtClean="0"/>
          </a:p>
          <a:p>
            <a:r>
              <a:rPr lang="en-US" dirty="0" smtClean="0"/>
              <a:t>	</a:t>
            </a:r>
            <a:r>
              <a:rPr lang="zh-CN" altLang="en-US" dirty="0" smtClean="0"/>
              <a:t>今义</a:t>
            </a:r>
            <a:r>
              <a:rPr lang="en-US" dirty="0" smtClean="0"/>
              <a:t>: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endParaRPr lang="zh-CN" altLang="en-US" dirty="0" smtClean="0"/>
          </a:p>
          <a:p>
            <a:r>
              <a:rPr lang="en-US" dirty="0" smtClean="0"/>
              <a:t>(5)</a:t>
            </a:r>
            <a:r>
              <a:rPr lang="zh-CN" altLang="en-US" dirty="0" smtClean="0"/>
              <a:t>教学相长也</a:t>
            </a:r>
            <a:r>
              <a:rPr lang="en-US" dirty="0" smtClean="0"/>
              <a:t>	</a:t>
            </a:r>
            <a:r>
              <a:rPr lang="zh-CN" altLang="en-US" dirty="0" smtClean="0"/>
              <a:t>古义</a:t>
            </a:r>
            <a:r>
              <a:rPr lang="en-US" dirty="0" smtClean="0"/>
              <a:t>: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endParaRPr lang="zh-CN" altLang="en-US" dirty="0" smtClean="0"/>
          </a:p>
          <a:p>
            <a:r>
              <a:rPr lang="en-US" dirty="0" smtClean="0"/>
              <a:t>	</a:t>
            </a:r>
            <a:r>
              <a:rPr lang="zh-CN" altLang="en-US" dirty="0" smtClean="0"/>
              <a:t>今义</a:t>
            </a:r>
            <a:r>
              <a:rPr lang="en-US" dirty="0" smtClean="0"/>
              <a:t>: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453058" y="928670"/>
            <a:ext cx="2143140" cy="571504"/>
          </a:xfrm>
        </p:spPr>
        <p:txBody>
          <a:bodyPr/>
          <a:lstStyle/>
          <a:p>
            <a:r>
              <a:rPr lang="zh-CN" altLang="en-US" dirty="0" smtClean="0"/>
              <a:t>这</a:t>
            </a:r>
            <a:r>
              <a:rPr lang="en-US" dirty="0" smtClean="0"/>
              <a:t>,</a:t>
            </a:r>
            <a:r>
              <a:rPr lang="zh-CN" altLang="en-US" dirty="0" smtClean="0"/>
              <a:t>这样　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1738282" y="1571612"/>
            <a:ext cx="2143140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表判断　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4238612" y="2143116"/>
            <a:ext cx="2143140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味美　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1523968" y="2857496"/>
            <a:ext cx="2143140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意义　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95406" y="1428736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2746734" y="3998245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2666976" y="2712361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5" name="文本占位符 2"/>
          <p:cNvSpPr txBox="1">
            <a:spLocks/>
          </p:cNvSpPr>
          <p:nvPr/>
        </p:nvSpPr>
        <p:spPr>
          <a:xfrm>
            <a:off x="4238612" y="3500438"/>
            <a:ext cx="2143140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促进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　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6" name="文本占位符 2"/>
          <p:cNvSpPr txBox="1">
            <a:spLocks/>
          </p:cNvSpPr>
          <p:nvPr/>
        </p:nvSpPr>
        <p:spPr>
          <a:xfrm>
            <a:off x="1523968" y="4143380"/>
            <a:ext cx="2143140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增长　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10" grpId="0" build="p"/>
      <p:bldP spid="11" grpId="0" build="p"/>
      <p:bldP spid="7" grpId="0" build="p"/>
      <p:bldP spid="15" grpId="0" build="p"/>
      <p:bldP spid="1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928670"/>
            <a:ext cx="11882478" cy="5214974"/>
          </a:xfrm>
        </p:spPr>
        <p:txBody>
          <a:bodyPr/>
          <a:lstStyle/>
          <a:p>
            <a:r>
              <a:rPr lang="zh-CN" altLang="en-US" dirty="0" smtClean="0"/>
              <a:t>二、活动</a:t>
            </a:r>
            <a:r>
              <a:rPr lang="en-US" dirty="0" smtClean="0"/>
              <a:t>:</a:t>
            </a:r>
            <a:r>
              <a:rPr lang="zh-CN" altLang="en-US" dirty="0" smtClean="0"/>
              <a:t>明主旨。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请用一个词语概括文章的主要内容。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452398" y="2143116"/>
            <a:ext cx="3929090" cy="857256"/>
          </a:xfrm>
        </p:spPr>
        <p:txBody>
          <a:bodyPr/>
          <a:lstStyle/>
          <a:p>
            <a:r>
              <a:rPr lang="zh-CN" altLang="en-US" dirty="0" smtClean="0"/>
              <a:t>教学相长。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928670"/>
            <a:ext cx="11882478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这篇短文告诉了我们一个怎样的道理</a:t>
            </a:r>
            <a:r>
              <a:rPr lang="en-US" dirty="0" smtClean="0"/>
              <a:t>?</a:t>
            </a:r>
            <a:r>
              <a:rPr lang="zh-CN" altLang="en-US" dirty="0" smtClean="0"/>
              <a:t>请用自己的话表述出来。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09522" y="1571612"/>
            <a:ext cx="11001452" cy="857256"/>
          </a:xfrm>
        </p:spPr>
        <p:txBody>
          <a:bodyPr/>
          <a:lstStyle/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人学习之后就会知道不足</a:t>
            </a:r>
            <a:r>
              <a:rPr lang="en-US" dirty="0" smtClean="0"/>
              <a:t>,</a:t>
            </a:r>
            <a:r>
              <a:rPr lang="zh-CN" altLang="en-US" dirty="0" smtClean="0"/>
              <a:t>知道了自身的不足之处</a:t>
            </a:r>
            <a:r>
              <a:rPr lang="en-US" dirty="0" smtClean="0"/>
              <a:t>,</a:t>
            </a:r>
            <a:r>
              <a:rPr lang="zh-CN" altLang="en-US" dirty="0" smtClean="0"/>
              <a:t>才能自我反省</a:t>
            </a:r>
            <a:r>
              <a:rPr lang="en-US" dirty="0" smtClean="0"/>
              <a:t>,</a:t>
            </a:r>
            <a:r>
              <a:rPr lang="zh-CN" altLang="en-US" dirty="0" smtClean="0"/>
              <a:t>不断提高</a:t>
            </a:r>
            <a:r>
              <a:rPr lang="en-US" dirty="0" smtClean="0"/>
              <a:t>;</a:t>
            </a:r>
            <a:r>
              <a:rPr lang="zh-CN" altLang="en-US" dirty="0" smtClean="0"/>
              <a:t>教人之后才能知道自己有理解不了的地方</a:t>
            </a:r>
            <a:r>
              <a:rPr lang="en-US" dirty="0" smtClean="0"/>
              <a:t>,</a:t>
            </a:r>
            <a:r>
              <a:rPr lang="zh-CN" altLang="en-US" dirty="0" smtClean="0"/>
              <a:t>这样才会自我勉励</a:t>
            </a:r>
            <a:r>
              <a:rPr lang="en-US" dirty="0" smtClean="0"/>
              <a:t>,</a:t>
            </a:r>
            <a:r>
              <a:rPr lang="zh-CN" altLang="en-US" dirty="0" smtClean="0"/>
              <a:t>不断提高。教和学是相互促进、相辅相成的。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928670"/>
            <a:ext cx="11882478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请简要梳理文章的论证过程。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09522" y="1571612"/>
            <a:ext cx="11001452" cy="857256"/>
          </a:xfrm>
        </p:spPr>
        <p:txBody>
          <a:bodyPr/>
          <a:lstStyle/>
          <a:p>
            <a:r>
              <a:rPr lang="zh-CN" altLang="en-US" dirty="0" smtClean="0"/>
              <a:t>先是以类比强调要学习、要实践</a:t>
            </a:r>
            <a:r>
              <a:rPr lang="en-US" dirty="0" smtClean="0"/>
              <a:t>,</a:t>
            </a:r>
            <a:r>
              <a:rPr lang="zh-CN" altLang="en-US" dirty="0" smtClean="0"/>
              <a:t>接下来指出</a:t>
            </a:r>
            <a:r>
              <a:rPr lang="en-US" dirty="0" smtClean="0"/>
              <a:t>“</a:t>
            </a:r>
            <a:r>
              <a:rPr lang="zh-CN" altLang="en-US" dirty="0" smtClean="0"/>
              <a:t>学</a:t>
            </a:r>
            <a:r>
              <a:rPr lang="en-US" dirty="0" smtClean="0"/>
              <a:t>”</a:t>
            </a:r>
            <a:r>
              <a:rPr lang="zh-CN" altLang="en-US" dirty="0" smtClean="0"/>
              <a:t>与</a:t>
            </a:r>
            <a:r>
              <a:rPr lang="en-US" dirty="0" smtClean="0"/>
              <a:t>“</a:t>
            </a:r>
            <a:r>
              <a:rPr lang="zh-CN" altLang="en-US" dirty="0" smtClean="0"/>
              <a:t>教</a:t>
            </a:r>
            <a:r>
              <a:rPr lang="en-US" dirty="0" smtClean="0"/>
              <a:t>”</a:t>
            </a:r>
            <a:r>
              <a:rPr lang="zh-CN" altLang="en-US" dirty="0" smtClean="0"/>
              <a:t>的作用</a:t>
            </a:r>
            <a:r>
              <a:rPr lang="en-US" dirty="0" smtClean="0"/>
              <a:t>(“</a:t>
            </a:r>
            <a:r>
              <a:rPr lang="zh-CN" altLang="en-US" dirty="0" smtClean="0"/>
              <a:t>知不足</a:t>
            </a:r>
            <a:r>
              <a:rPr lang="en-US" dirty="0" smtClean="0"/>
              <a:t>”</a:t>
            </a:r>
            <a:r>
              <a:rPr lang="zh-CN" altLang="en-US" dirty="0" smtClean="0"/>
              <a:t>和</a:t>
            </a:r>
            <a:r>
              <a:rPr lang="en-US" dirty="0" smtClean="0"/>
              <a:t>“</a:t>
            </a:r>
            <a:r>
              <a:rPr lang="zh-CN" altLang="en-US" dirty="0" smtClean="0"/>
              <a:t>知困</a:t>
            </a:r>
            <a:r>
              <a:rPr lang="en-US" dirty="0" smtClean="0"/>
              <a:t>”),</a:t>
            </a:r>
            <a:r>
              <a:rPr lang="zh-CN" altLang="en-US" dirty="0" smtClean="0"/>
              <a:t>再由此进一步讨论其效果</a:t>
            </a:r>
            <a:r>
              <a:rPr lang="en-US" dirty="0" smtClean="0"/>
              <a:t>(“</a:t>
            </a:r>
            <a:r>
              <a:rPr lang="zh-CN" altLang="en-US" dirty="0" smtClean="0"/>
              <a:t>自反</a:t>
            </a:r>
            <a:r>
              <a:rPr lang="en-US" dirty="0" smtClean="0"/>
              <a:t>”</a:t>
            </a:r>
            <a:r>
              <a:rPr lang="zh-CN" altLang="en-US" dirty="0" smtClean="0"/>
              <a:t>和</a:t>
            </a:r>
            <a:r>
              <a:rPr lang="en-US" dirty="0" smtClean="0"/>
              <a:t>“</a:t>
            </a:r>
            <a:r>
              <a:rPr lang="zh-CN" altLang="en-US" dirty="0" smtClean="0"/>
              <a:t>自强</a:t>
            </a:r>
            <a:r>
              <a:rPr lang="en-US" dirty="0" smtClean="0"/>
              <a:t>”),</a:t>
            </a:r>
            <a:r>
              <a:rPr lang="zh-CN" altLang="en-US" dirty="0" smtClean="0"/>
              <a:t>最后得出结论。文气贯通</a:t>
            </a:r>
            <a:r>
              <a:rPr lang="en-US" dirty="0" smtClean="0"/>
              <a:t>,</a:t>
            </a:r>
            <a:r>
              <a:rPr lang="zh-CN" altLang="en-US" dirty="0" smtClean="0"/>
              <a:t>层层递进。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928670"/>
            <a:ext cx="11882478" cy="5214974"/>
          </a:xfrm>
        </p:spPr>
        <p:txBody>
          <a:bodyPr/>
          <a:lstStyle/>
          <a:p>
            <a:r>
              <a:rPr lang="zh-CN" altLang="en-US" dirty="0" smtClean="0"/>
              <a:t>三、活动</a:t>
            </a:r>
            <a:r>
              <a:rPr lang="en-US" dirty="0" smtClean="0"/>
              <a:t>:</a:t>
            </a:r>
            <a:r>
              <a:rPr lang="zh-CN" altLang="en-US" dirty="0" smtClean="0"/>
              <a:t>赏析文章。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文章开头写</a:t>
            </a:r>
            <a:r>
              <a:rPr lang="en-US" dirty="0" smtClean="0"/>
              <a:t>“</a:t>
            </a:r>
            <a:r>
              <a:rPr lang="zh-CN" altLang="en-US" dirty="0" smtClean="0"/>
              <a:t>虽有嘉肴</a:t>
            </a:r>
            <a:r>
              <a:rPr lang="en-US" dirty="0" smtClean="0"/>
              <a:t>”</a:t>
            </a:r>
            <a:r>
              <a:rPr lang="zh-CN" altLang="en-US" dirty="0" smtClean="0"/>
              <a:t>有何作用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452398" y="2143116"/>
            <a:ext cx="11001452" cy="857256"/>
          </a:xfrm>
        </p:spPr>
        <p:txBody>
          <a:bodyPr/>
          <a:lstStyle/>
          <a:p>
            <a:r>
              <a:rPr lang="zh-CN" altLang="en-US" dirty="0" smtClean="0"/>
              <a:t>从</a:t>
            </a:r>
            <a:r>
              <a:rPr lang="en-US" dirty="0" smtClean="0"/>
              <a:t>“</a:t>
            </a:r>
            <a:r>
              <a:rPr lang="zh-CN" altLang="en-US" dirty="0" smtClean="0"/>
              <a:t>嘉肴</a:t>
            </a:r>
            <a:r>
              <a:rPr lang="en-US" dirty="0" smtClean="0"/>
              <a:t>”</a:t>
            </a:r>
            <a:r>
              <a:rPr lang="zh-CN" altLang="en-US" dirty="0" smtClean="0"/>
              <a:t>写起</a:t>
            </a:r>
            <a:r>
              <a:rPr lang="en-US" dirty="0" smtClean="0"/>
              <a:t>,</a:t>
            </a:r>
            <a:r>
              <a:rPr lang="zh-CN" altLang="en-US" dirty="0" smtClean="0"/>
              <a:t>是为了用</a:t>
            </a:r>
            <a:r>
              <a:rPr lang="en-US" dirty="0" smtClean="0"/>
              <a:t>“</a:t>
            </a:r>
            <a:r>
              <a:rPr lang="zh-CN" altLang="en-US" dirty="0" smtClean="0"/>
              <a:t>嘉肴</a:t>
            </a:r>
            <a:r>
              <a:rPr lang="en-US" dirty="0" smtClean="0"/>
              <a:t>”</a:t>
            </a:r>
            <a:r>
              <a:rPr lang="zh-CN" altLang="en-US" dirty="0" smtClean="0"/>
              <a:t>与</a:t>
            </a:r>
            <a:r>
              <a:rPr lang="en-US" dirty="0" smtClean="0"/>
              <a:t>“</a:t>
            </a:r>
            <a:r>
              <a:rPr lang="zh-CN" altLang="en-US" dirty="0" smtClean="0"/>
              <a:t>至道</a:t>
            </a:r>
            <a:r>
              <a:rPr lang="en-US" dirty="0" smtClean="0"/>
              <a:t>”</a:t>
            </a:r>
            <a:r>
              <a:rPr lang="zh-CN" altLang="en-US" dirty="0" smtClean="0"/>
              <a:t>类比</a:t>
            </a:r>
            <a:r>
              <a:rPr lang="en-US" dirty="0" smtClean="0"/>
              <a:t>,</a:t>
            </a:r>
            <a:r>
              <a:rPr lang="zh-CN" altLang="en-US" dirty="0" smtClean="0"/>
              <a:t>指出学习的重要性。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1285860"/>
            <a:ext cx="10644262" cy="3857652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文章引用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兑命</a:t>
            </a:r>
            <a:r>
              <a:rPr lang="en-US" altLang="zh-CN" dirty="0" smtClean="0"/>
              <a:t>》</a:t>
            </a:r>
            <a:r>
              <a:rPr lang="zh-CN" altLang="en-US" dirty="0" smtClean="0"/>
              <a:t>有何作用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452398" y="2000240"/>
            <a:ext cx="11001452" cy="857256"/>
          </a:xfrm>
        </p:spPr>
        <p:txBody>
          <a:bodyPr/>
          <a:lstStyle/>
          <a:p>
            <a:r>
              <a:rPr lang="zh-CN" altLang="en-US" dirty="0" smtClean="0"/>
              <a:t>文章引用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兑命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充当道理论据</a:t>
            </a:r>
            <a:r>
              <a:rPr lang="en-US" dirty="0" smtClean="0"/>
              <a:t>,</a:t>
            </a:r>
            <a:r>
              <a:rPr lang="zh-CN" altLang="en-US" dirty="0" smtClean="0"/>
              <a:t>进一步说明了自己的观点</a:t>
            </a:r>
            <a:r>
              <a:rPr lang="en-US" dirty="0" smtClean="0"/>
              <a:t>,</a:t>
            </a:r>
            <a:r>
              <a:rPr lang="zh-CN" altLang="en-US" dirty="0" smtClean="0"/>
              <a:t>使文章更有说服力。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▶备选问题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572824" cy="1857388"/>
          </a:xfrm>
        </p:spPr>
        <p:txBody>
          <a:bodyPr/>
          <a:lstStyle/>
          <a:p>
            <a:r>
              <a:rPr lang="zh-CN" altLang="en-US" dirty="0" smtClean="0"/>
              <a:t>读完文章</a:t>
            </a:r>
            <a:r>
              <a:rPr lang="en-US" dirty="0" smtClean="0"/>
              <a:t>,</a:t>
            </a:r>
            <a:r>
              <a:rPr lang="zh-CN" altLang="en-US" dirty="0" smtClean="0"/>
              <a:t>你有何体会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809588" y="1142984"/>
            <a:ext cx="10787138" cy="4214842"/>
          </a:xfrm>
        </p:spPr>
        <p:txBody>
          <a:bodyPr/>
          <a:lstStyle/>
          <a:p>
            <a:r>
              <a:rPr lang="zh-CN" altLang="en-US" dirty="0" smtClean="0"/>
              <a:t>示例</a:t>
            </a:r>
            <a:r>
              <a:rPr lang="en-US" dirty="0" smtClean="0"/>
              <a:t>:“</a:t>
            </a:r>
            <a:r>
              <a:rPr lang="zh-CN" altLang="en-US" dirty="0" smtClean="0"/>
              <a:t>学</a:t>
            </a:r>
            <a:r>
              <a:rPr lang="en-US" dirty="0" smtClean="0"/>
              <a:t>”</a:t>
            </a:r>
            <a:r>
              <a:rPr lang="zh-CN" altLang="en-US" dirty="0" smtClean="0"/>
              <a:t>是第一位的</a:t>
            </a:r>
            <a:r>
              <a:rPr lang="en-US" dirty="0" smtClean="0"/>
              <a:t>,</a:t>
            </a:r>
            <a:r>
              <a:rPr lang="zh-CN" altLang="en-US" dirty="0" smtClean="0"/>
              <a:t>不学</a:t>
            </a:r>
            <a:r>
              <a:rPr lang="en-US" dirty="0" smtClean="0"/>
              <a:t>,</a:t>
            </a:r>
            <a:r>
              <a:rPr lang="zh-CN" altLang="en-US" dirty="0" smtClean="0"/>
              <a:t>则无法获得知识</a:t>
            </a:r>
            <a:r>
              <a:rPr lang="en-US" dirty="0" smtClean="0"/>
              <a:t>,</a:t>
            </a:r>
            <a:r>
              <a:rPr lang="zh-CN" altLang="en-US" dirty="0" smtClean="0"/>
              <a:t>也无法知道自己的不足</a:t>
            </a:r>
            <a:r>
              <a:rPr lang="en-US" dirty="0" smtClean="0"/>
              <a:t>,</a:t>
            </a:r>
            <a:r>
              <a:rPr lang="zh-CN" altLang="en-US" dirty="0" smtClean="0"/>
              <a:t>也就没有完善自己的机会。</a:t>
            </a:r>
            <a:r>
              <a:rPr lang="en-US" dirty="0" smtClean="0"/>
              <a:t> </a:t>
            </a:r>
            <a:endParaRPr lang="zh-CN" altLang="en-US" dirty="0" smtClean="0"/>
          </a:p>
          <a:p>
            <a:r>
              <a:rPr lang="en-US" dirty="0" smtClean="0"/>
              <a:t> “</a:t>
            </a:r>
            <a:r>
              <a:rPr lang="zh-CN" altLang="en-US" dirty="0" smtClean="0"/>
              <a:t>教学相长</a:t>
            </a:r>
            <a:r>
              <a:rPr lang="en-US" dirty="0" smtClean="0"/>
              <a:t>”</a:t>
            </a:r>
            <a:r>
              <a:rPr lang="zh-CN" altLang="en-US" dirty="0" smtClean="0"/>
              <a:t>还意味着学习中的互动和交流。有时候</a:t>
            </a:r>
            <a:r>
              <a:rPr lang="en-US" dirty="0" smtClean="0"/>
              <a:t>,</a:t>
            </a:r>
            <a:r>
              <a:rPr lang="zh-CN" altLang="en-US" dirty="0" smtClean="0"/>
              <a:t>可以采用教的方式学习。比如</a:t>
            </a:r>
            <a:r>
              <a:rPr lang="en-US" dirty="0" smtClean="0"/>
              <a:t>,</a:t>
            </a:r>
            <a:r>
              <a:rPr lang="zh-CN" altLang="en-US" dirty="0" smtClean="0"/>
              <a:t>尝试着把自己的理解讲给同桌听</a:t>
            </a:r>
            <a:r>
              <a:rPr lang="en-US" dirty="0" smtClean="0"/>
              <a:t>,</a:t>
            </a:r>
            <a:r>
              <a:rPr lang="zh-CN" altLang="en-US" dirty="0" smtClean="0"/>
              <a:t>看看他的反应。如果他能听明白</a:t>
            </a:r>
            <a:r>
              <a:rPr lang="en-US" dirty="0" smtClean="0"/>
              <a:t>,</a:t>
            </a:r>
            <a:r>
              <a:rPr lang="zh-CN" altLang="en-US" dirty="0" smtClean="0"/>
              <a:t>表明你确实理解透彻了</a:t>
            </a:r>
            <a:r>
              <a:rPr lang="en-US" dirty="0" smtClean="0"/>
              <a:t>;</a:t>
            </a:r>
            <a:r>
              <a:rPr lang="zh-CN" altLang="en-US" dirty="0" smtClean="0"/>
              <a:t>如果他仍有疑惑</a:t>
            </a:r>
            <a:r>
              <a:rPr lang="en-US" dirty="0" smtClean="0"/>
              <a:t>,</a:t>
            </a:r>
            <a:r>
              <a:rPr lang="zh-CN" altLang="en-US" dirty="0" smtClean="0"/>
              <a:t>表明你的理解中存在漏洞或缺陷</a:t>
            </a:r>
            <a:r>
              <a:rPr lang="en-US" dirty="0" smtClean="0"/>
              <a:t>,</a:t>
            </a:r>
            <a:r>
              <a:rPr lang="zh-CN" altLang="en-US" dirty="0" smtClean="0"/>
              <a:t>这时候就可以</a:t>
            </a:r>
            <a:r>
              <a:rPr lang="en-US" dirty="0" smtClean="0"/>
              <a:t>“</a:t>
            </a:r>
            <a:r>
              <a:rPr lang="zh-CN" altLang="en-US" dirty="0" smtClean="0"/>
              <a:t>知困</a:t>
            </a:r>
            <a:r>
              <a:rPr lang="en-US" dirty="0" smtClean="0"/>
              <a:t>”</a:t>
            </a:r>
            <a:r>
              <a:rPr lang="zh-CN" altLang="en-US" dirty="0" smtClean="0"/>
              <a:t>而</a:t>
            </a:r>
            <a:r>
              <a:rPr lang="en-US" dirty="0" smtClean="0"/>
              <a:t>“</a:t>
            </a:r>
            <a:r>
              <a:rPr lang="zh-CN" altLang="en-US" dirty="0" smtClean="0"/>
              <a:t>自强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●思维导图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0" name="文本占位符 3"/>
          <p:cNvSpPr txBox="1">
            <a:spLocks/>
          </p:cNvSpPr>
          <p:nvPr/>
        </p:nvSpPr>
        <p:spPr>
          <a:xfrm>
            <a:off x="7596198" y="2928934"/>
            <a:ext cx="928694" cy="57150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类比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2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572824" cy="1857388"/>
          </a:xfrm>
        </p:spPr>
        <p:txBody>
          <a:bodyPr/>
          <a:lstStyle/>
          <a:p>
            <a:r>
              <a:rPr lang="zh-CN" altLang="en-US" dirty="0" smtClean="0"/>
              <a:t>背诵课文</a:t>
            </a:r>
            <a:r>
              <a:rPr lang="en-US" dirty="0" smtClean="0"/>
              <a:t>,</a:t>
            </a:r>
            <a:r>
              <a:rPr lang="zh-CN" altLang="en-US" dirty="0" smtClean="0"/>
              <a:t>完成填空。</a:t>
            </a:r>
            <a:endParaRPr lang="zh-CN" altLang="en-US" dirty="0"/>
          </a:p>
        </p:txBody>
      </p:sp>
      <p:sp>
        <p:nvSpPr>
          <p:cNvPr id="19" name="文本占位符 3"/>
          <p:cNvSpPr txBox="1">
            <a:spLocks/>
          </p:cNvSpPr>
          <p:nvPr/>
        </p:nvSpPr>
        <p:spPr>
          <a:xfrm>
            <a:off x="6238876" y="5143512"/>
            <a:ext cx="1214446" cy="5000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教学相长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graphicFrame>
        <p:nvGraphicFramePr>
          <p:cNvPr id="46082" name="Object 2"/>
          <p:cNvGraphicFramePr>
            <a:graphicFrameLocks noChangeAspect="1"/>
          </p:cNvGraphicFramePr>
          <p:nvPr/>
        </p:nvGraphicFramePr>
        <p:xfrm>
          <a:off x="1447800" y="2865438"/>
          <a:ext cx="9326563" cy="3717925"/>
        </p:xfrm>
        <a:graphic>
          <a:graphicData uri="http://schemas.openxmlformats.org/presentationml/2006/ole">
            <p:oleObj spid="_x0000_s46082" name="文档" r:id="rId3" imgW="9358133" imgH="3755696" progId="Word.Documen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/>
      <p:bldP spid="1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5072098"/>
          </a:xfrm>
        </p:spPr>
        <p:txBody>
          <a:bodyPr/>
          <a:lstStyle/>
          <a:p>
            <a:r>
              <a:rPr lang="en-US" dirty="0" smtClean="0"/>
              <a:t>1</a:t>
            </a:r>
            <a:r>
              <a:rPr lang="en-US" dirty="0" smtClean="0"/>
              <a:t>.</a:t>
            </a:r>
            <a:r>
              <a:rPr lang="zh-CN" altLang="en-US" dirty="0" smtClean="0"/>
              <a:t>了解</a:t>
            </a:r>
            <a:r>
              <a:rPr lang="en-US" altLang="zh-CN" dirty="0" smtClean="0"/>
              <a:t>《</a:t>
            </a:r>
            <a:r>
              <a:rPr lang="zh-CN" altLang="en-US" dirty="0" smtClean="0"/>
              <a:t>礼记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的相关知识</a:t>
            </a:r>
            <a:r>
              <a:rPr lang="en-US" dirty="0" smtClean="0"/>
              <a:t>,</a:t>
            </a:r>
            <a:r>
              <a:rPr lang="zh-CN" altLang="en-US" dirty="0" smtClean="0"/>
              <a:t>积累重点文言词语</a:t>
            </a:r>
            <a:r>
              <a:rPr lang="en-US" dirty="0" smtClean="0"/>
              <a:t>,</a:t>
            </a:r>
            <a:r>
              <a:rPr lang="zh-CN" altLang="en-US" dirty="0" smtClean="0"/>
              <a:t>熟读并背诵课文。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能对照注释翻译课文</a:t>
            </a:r>
            <a:r>
              <a:rPr lang="en-US" dirty="0" smtClean="0"/>
              <a:t>,</a:t>
            </a:r>
            <a:r>
              <a:rPr lang="zh-CN" altLang="en-US" dirty="0" smtClean="0"/>
              <a:t>了解类比说理的方法。</a:t>
            </a:r>
          </a:p>
          <a:p>
            <a:r>
              <a:rPr lang="en-US" dirty="0" smtClean="0"/>
              <a:t>3.</a:t>
            </a:r>
            <a:r>
              <a:rPr lang="zh-CN" altLang="en-US" dirty="0" smtClean="0"/>
              <a:t>明白</a:t>
            </a:r>
            <a:r>
              <a:rPr lang="en-US" dirty="0" smtClean="0"/>
              <a:t>“</a:t>
            </a:r>
            <a:r>
              <a:rPr lang="zh-CN" altLang="en-US" dirty="0" smtClean="0"/>
              <a:t>教与学互相促进</a:t>
            </a:r>
            <a:r>
              <a:rPr lang="en-US" dirty="0" smtClean="0"/>
              <a:t>”</a:t>
            </a:r>
            <a:r>
              <a:rPr lang="zh-CN" altLang="en-US" dirty="0" smtClean="0"/>
              <a:t>的道理</a:t>
            </a:r>
            <a:r>
              <a:rPr lang="en-US" dirty="0" smtClean="0"/>
              <a:t>,</a:t>
            </a:r>
            <a:r>
              <a:rPr lang="zh-CN" altLang="en-US" dirty="0" smtClean="0"/>
              <a:t>认识到实践的重要性。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738150" y="4572008"/>
            <a:ext cx="11072890" cy="857256"/>
          </a:xfrm>
        </p:spPr>
        <p:txBody>
          <a:bodyPr/>
          <a:lstStyle/>
          <a:p>
            <a:r>
              <a:rPr lang="en-US" dirty="0" smtClean="0"/>
              <a:t>◉</a:t>
            </a:r>
            <a:r>
              <a:rPr lang="zh-CN" altLang="en-US" dirty="0" smtClean="0"/>
              <a:t>重点</a:t>
            </a:r>
            <a:r>
              <a:rPr lang="en-US" dirty="0" smtClean="0"/>
              <a:t>: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能对照注释翻译课文。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了解类比说理的方法</a:t>
            </a:r>
            <a:r>
              <a:rPr lang="en-US" dirty="0" smtClean="0"/>
              <a:t>,</a:t>
            </a:r>
            <a:r>
              <a:rPr lang="zh-CN" altLang="en-US" dirty="0" smtClean="0"/>
              <a:t>明白</a:t>
            </a:r>
            <a:r>
              <a:rPr lang="en-US" dirty="0" smtClean="0"/>
              <a:t>“</a:t>
            </a:r>
            <a:r>
              <a:rPr lang="zh-CN" altLang="en-US" dirty="0" smtClean="0"/>
              <a:t>教与学互相促进</a:t>
            </a:r>
            <a:r>
              <a:rPr lang="en-US" dirty="0" smtClean="0"/>
              <a:t>”</a:t>
            </a:r>
            <a:r>
              <a:rPr lang="zh-CN" altLang="en-US" dirty="0" smtClean="0"/>
              <a:t>的道理。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:a16="http://schemas.microsoft.com/office/drawing/2014/main" xmlns="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:a16="http://schemas.microsoft.com/office/drawing/2014/main" xmlns="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:a16="http://schemas.microsoft.com/office/drawing/2014/main" xmlns="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:a16="http://schemas.microsoft.com/office/drawing/2014/main" xmlns="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:a16="http://schemas.microsoft.com/office/drawing/2014/main" xmlns="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:a16="http://schemas.microsoft.com/office/drawing/2014/main" xmlns="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:a16="http://schemas.microsoft.com/office/drawing/2014/main" xmlns="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:a16="http://schemas.microsoft.com/office/drawing/2014/main" xmlns="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:a16="http://schemas.microsoft.com/office/drawing/2014/main" xmlns="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:a16="http://schemas.microsoft.com/office/drawing/2014/main" xmlns="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xmlns="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14488"/>
            <a:ext cx="10644262" cy="1857388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zh-CN" altLang="en-US" dirty="0" smtClean="0"/>
              <a:t>本文是一篇议论性质的文言文。议论文是以议论为主要表达方式</a:t>
            </a:r>
            <a:r>
              <a:rPr lang="en-US" dirty="0" smtClean="0"/>
              <a:t>,</a:t>
            </a:r>
            <a:r>
              <a:rPr lang="zh-CN" altLang="en-US" dirty="0" smtClean="0"/>
              <a:t>通过摆事实、讲道理直接表达作者的观点和主张的常用文体。它不同于记叙文以形象生动的记叙来间接地表达作者的思想感情</a:t>
            </a:r>
            <a:r>
              <a:rPr lang="en-US" dirty="0" smtClean="0"/>
              <a:t>,</a:t>
            </a:r>
            <a:r>
              <a:rPr lang="zh-CN" altLang="en-US" dirty="0" smtClean="0"/>
              <a:t>也不同于说明文侧重介绍或解释事物的形状、性质、成因、功能等。总之</a:t>
            </a:r>
            <a:r>
              <a:rPr lang="en-US" dirty="0" smtClean="0"/>
              <a:t>,</a:t>
            </a:r>
            <a:r>
              <a:rPr lang="zh-CN" altLang="en-US" dirty="0" smtClean="0"/>
              <a:t>议论文是以理服人的文章</a:t>
            </a:r>
            <a:r>
              <a:rPr lang="en-US" dirty="0" smtClean="0"/>
              <a:t>,</a:t>
            </a:r>
            <a:r>
              <a:rPr lang="zh-CN" altLang="en-US" dirty="0" smtClean="0"/>
              <a:t>记叙文和说明文则是以事感人、以知授人的文章。议论文通常由论点、论据、论证三部分构成。它的特点是观点明确、论据充分、语言精练、论证合理、有严密的逻辑性。</a:t>
            </a:r>
          </a:p>
          <a:p>
            <a:pPr>
              <a:lnSpc>
                <a:spcPct val="130000"/>
              </a:lnSpc>
            </a:pP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85992"/>
            <a:ext cx="11001452" cy="3714776"/>
          </a:xfrm>
        </p:spPr>
        <p:txBody>
          <a:bodyPr/>
          <a:lstStyle/>
          <a:p>
            <a:r>
              <a:rPr lang="en-US" dirty="0" smtClean="0"/>
              <a:t>“</a:t>
            </a:r>
            <a:r>
              <a:rPr lang="zh-CN" altLang="en-US" dirty="0" smtClean="0"/>
              <a:t>半部</a:t>
            </a:r>
            <a:r>
              <a:rPr lang="en-US" altLang="zh-CN" dirty="0" smtClean="0"/>
              <a:t>《</a:t>
            </a:r>
            <a:r>
              <a:rPr lang="zh-CN" altLang="en-US" dirty="0" smtClean="0"/>
              <a:t>论语</a:t>
            </a:r>
            <a:r>
              <a:rPr lang="en-US" altLang="zh-CN" dirty="0" smtClean="0"/>
              <a:t>》</a:t>
            </a:r>
            <a:r>
              <a:rPr lang="zh-CN" altLang="en-US" dirty="0" smtClean="0"/>
              <a:t>治天下</a:t>
            </a:r>
            <a:r>
              <a:rPr lang="en-US" dirty="0" smtClean="0"/>
              <a:t>,</a:t>
            </a:r>
            <a:r>
              <a:rPr lang="zh-CN" altLang="en-US" dirty="0" smtClean="0"/>
              <a:t>一帧</a:t>
            </a:r>
            <a:r>
              <a:rPr lang="en-US" altLang="zh-CN" dirty="0" smtClean="0"/>
              <a:t>《</a:t>
            </a:r>
            <a:r>
              <a:rPr lang="zh-CN" altLang="en-US" dirty="0" smtClean="0"/>
              <a:t>礼记</a:t>
            </a:r>
            <a:r>
              <a:rPr lang="en-US" altLang="zh-CN" dirty="0" smtClean="0"/>
              <a:t>》</a:t>
            </a:r>
            <a:r>
              <a:rPr lang="zh-CN" altLang="en-US" dirty="0" smtClean="0"/>
              <a:t>誉千秋。</a:t>
            </a:r>
            <a:r>
              <a:rPr lang="en-US" dirty="0" smtClean="0"/>
              <a:t>”</a:t>
            </a:r>
            <a:r>
              <a:rPr lang="zh-CN" altLang="en-US" dirty="0" smtClean="0"/>
              <a:t>或许同学们对</a:t>
            </a:r>
            <a:r>
              <a:rPr lang="en-US" altLang="zh-CN" dirty="0" smtClean="0"/>
              <a:t>《</a:t>
            </a:r>
            <a:r>
              <a:rPr lang="zh-CN" altLang="en-US" dirty="0" smtClean="0"/>
              <a:t>礼记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不甚了解</a:t>
            </a:r>
            <a:r>
              <a:rPr lang="en-US" dirty="0" smtClean="0"/>
              <a:t>,</a:t>
            </a:r>
            <a:r>
              <a:rPr lang="zh-CN" altLang="en-US" dirty="0" smtClean="0"/>
              <a:t>但</a:t>
            </a:r>
            <a:r>
              <a:rPr lang="en-US" altLang="zh-CN" dirty="0" smtClean="0"/>
              <a:t>《</a:t>
            </a:r>
            <a:r>
              <a:rPr lang="zh-CN" altLang="en-US" dirty="0" smtClean="0"/>
              <a:t>礼记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中的名言却常常在我们的耳畔回响</a:t>
            </a:r>
            <a:r>
              <a:rPr lang="en-US" dirty="0" smtClean="0"/>
              <a:t>:“</a:t>
            </a:r>
            <a:r>
              <a:rPr lang="zh-CN" altLang="en-US" dirty="0" smtClean="0"/>
              <a:t>玉不琢</a:t>
            </a:r>
            <a:r>
              <a:rPr lang="en-US" dirty="0" smtClean="0"/>
              <a:t>,</a:t>
            </a:r>
            <a:r>
              <a:rPr lang="zh-CN" altLang="en-US" dirty="0" smtClean="0"/>
              <a:t>不成器</a:t>
            </a:r>
            <a:r>
              <a:rPr lang="en-US" dirty="0" smtClean="0"/>
              <a:t>;</a:t>
            </a:r>
            <a:r>
              <a:rPr lang="zh-CN" altLang="en-US" dirty="0" smtClean="0"/>
              <a:t>人不学</a:t>
            </a:r>
            <a:r>
              <a:rPr lang="en-US" dirty="0" smtClean="0"/>
              <a:t>,</a:t>
            </a:r>
            <a:r>
              <a:rPr lang="zh-CN" altLang="en-US" dirty="0" smtClean="0"/>
              <a:t>不知道</a:t>
            </a:r>
            <a:r>
              <a:rPr lang="en-US" dirty="0" smtClean="0"/>
              <a:t>”</a:t>
            </a:r>
            <a:r>
              <a:rPr lang="zh-CN" altLang="en-US" dirty="0" smtClean="0"/>
              <a:t>告诉我们要勤于钻研</a:t>
            </a:r>
            <a:r>
              <a:rPr lang="en-US" dirty="0" smtClean="0"/>
              <a:t>;“</a:t>
            </a:r>
            <a:r>
              <a:rPr lang="zh-CN" altLang="en-US" dirty="0" smtClean="0"/>
              <a:t>凡事预则立</a:t>
            </a:r>
            <a:r>
              <a:rPr lang="en-US" dirty="0" smtClean="0"/>
              <a:t>,</a:t>
            </a:r>
            <a:r>
              <a:rPr lang="zh-CN" altLang="en-US" dirty="0" smtClean="0"/>
              <a:t>不预则废</a:t>
            </a:r>
            <a:r>
              <a:rPr lang="en-US" dirty="0" smtClean="0"/>
              <a:t>”</a:t>
            </a:r>
            <a:r>
              <a:rPr lang="zh-CN" altLang="en-US" dirty="0" smtClean="0"/>
              <a:t>启示我们要做好规划</a:t>
            </a:r>
            <a:r>
              <a:rPr lang="en-US" dirty="0" smtClean="0"/>
              <a:t>,</a:t>
            </a:r>
            <a:r>
              <a:rPr lang="zh-CN" altLang="en-US" dirty="0" smtClean="0"/>
              <a:t>有的放矢</a:t>
            </a:r>
            <a:r>
              <a:rPr lang="en-US" dirty="0" smtClean="0"/>
              <a:t>;“</a:t>
            </a:r>
            <a:r>
              <a:rPr lang="zh-CN" altLang="en-US" dirty="0" smtClean="0"/>
              <a:t>苟利国家</a:t>
            </a:r>
            <a:r>
              <a:rPr lang="en-US" dirty="0" smtClean="0"/>
              <a:t>,</a:t>
            </a:r>
            <a:r>
              <a:rPr lang="zh-CN" altLang="en-US" dirty="0" smtClean="0"/>
              <a:t>不求富贵</a:t>
            </a:r>
            <a:r>
              <a:rPr lang="en-US" dirty="0" smtClean="0"/>
              <a:t>”</a:t>
            </a:r>
            <a:r>
              <a:rPr lang="zh-CN" altLang="en-US" dirty="0" smtClean="0"/>
              <a:t>教育我们要有为国为民的情怀</a:t>
            </a:r>
            <a:r>
              <a:rPr lang="en-US" dirty="0" smtClean="0"/>
              <a:t>……</a:t>
            </a:r>
            <a:r>
              <a:rPr lang="zh-CN" altLang="en-US" dirty="0" smtClean="0"/>
              <a:t>今天</a:t>
            </a:r>
            <a:r>
              <a:rPr lang="en-US" dirty="0" smtClean="0"/>
              <a:t>,</a:t>
            </a:r>
            <a:r>
              <a:rPr lang="zh-CN" altLang="en-US" dirty="0" smtClean="0"/>
              <a:t>就让我们走近</a:t>
            </a:r>
            <a:r>
              <a:rPr lang="en-US" altLang="zh-CN" dirty="0" smtClean="0"/>
              <a:t>《</a:t>
            </a:r>
            <a:r>
              <a:rPr lang="zh-CN" altLang="en-US" dirty="0" smtClean="0"/>
              <a:t>礼记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领悟为学之道。</a:t>
            </a:r>
            <a:endParaRPr lang="zh-CN" altLang="en-US" dirty="0"/>
          </a:p>
        </p:txBody>
      </p:sp>
      <p:sp>
        <p:nvSpPr>
          <p:cNvPr id="4" name="文本占位符 1">
            <a:extLst>
              <a:ext uri="{FF2B5EF4-FFF2-40B4-BE49-F238E27FC236}">
                <a16:creationId xmlns:a16="http://schemas.microsoft.com/office/drawing/2014/main" xmlns="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7858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928670"/>
            <a:ext cx="11882478" cy="5214974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dirty="0" smtClean="0"/>
              <a:t>1.</a:t>
            </a:r>
            <a:r>
              <a:rPr lang="zh-CN" altLang="en-US" dirty="0" smtClean="0"/>
              <a:t>下面是某同学制作的知识卡片</a:t>
            </a:r>
            <a:r>
              <a:rPr lang="en-US" dirty="0" smtClean="0"/>
              <a:t>,</a:t>
            </a:r>
            <a:r>
              <a:rPr lang="zh-CN" altLang="en-US" dirty="0" smtClean="0"/>
              <a:t>请你帮忙补充完整。</a:t>
            </a:r>
          </a:p>
          <a:p>
            <a:pPr>
              <a:lnSpc>
                <a:spcPct val="130000"/>
              </a:lnSpc>
            </a:pPr>
            <a:r>
              <a:rPr lang="en-US" altLang="zh-CN" dirty="0" smtClean="0"/>
              <a:t>《</a:t>
            </a:r>
            <a:r>
              <a:rPr lang="zh-CN" altLang="en-US" dirty="0" smtClean="0"/>
              <a:t>礼记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又名</a:t>
            </a:r>
            <a:r>
              <a:rPr lang="en-US" altLang="zh-CN" dirty="0" smtClean="0"/>
              <a:t>《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      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儒家经典著作之一</a:t>
            </a:r>
            <a:r>
              <a:rPr lang="en-US" dirty="0" smtClean="0"/>
              <a:t>,</a:t>
            </a:r>
            <a:r>
              <a:rPr lang="zh-CN" altLang="en-US" dirty="0" smtClean="0"/>
              <a:t>是秦汉以前各种礼仪著作的选集。相传是西汉戴圣编纂的。它与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周礼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礼仪</a:t>
            </a:r>
            <a:r>
              <a:rPr lang="en-US" altLang="zh-CN" dirty="0" smtClean="0"/>
              <a:t>》</a:t>
            </a:r>
            <a:r>
              <a:rPr lang="zh-CN" altLang="en-US" dirty="0" smtClean="0"/>
              <a:t>合称</a:t>
            </a:r>
            <a:r>
              <a:rPr lang="en-US" dirty="0" smtClean="0"/>
              <a:t>“</a:t>
            </a:r>
            <a:r>
              <a:rPr lang="zh-CN" altLang="en-US" dirty="0" smtClean="0"/>
              <a:t>三礼</a:t>
            </a:r>
            <a:r>
              <a:rPr lang="en-US" dirty="0" smtClean="0"/>
              <a:t>”</a:t>
            </a:r>
            <a:r>
              <a:rPr lang="zh-CN" altLang="en-US" dirty="0" smtClean="0"/>
              <a:t>。汉代把孔子定的典籍称为</a:t>
            </a:r>
            <a:r>
              <a:rPr lang="en-US" dirty="0" smtClean="0"/>
              <a:t>“</a:t>
            </a:r>
            <a:r>
              <a:rPr lang="zh-CN" altLang="en-US" dirty="0" smtClean="0"/>
              <a:t>经</a:t>
            </a:r>
            <a:r>
              <a:rPr lang="en-US" dirty="0" smtClean="0"/>
              <a:t>”,</a:t>
            </a:r>
            <a:r>
              <a:rPr lang="zh-CN" altLang="en-US" dirty="0" smtClean="0"/>
              <a:t>把孔子的弟子对</a:t>
            </a:r>
            <a:r>
              <a:rPr lang="en-US" dirty="0" smtClean="0"/>
              <a:t>“</a:t>
            </a:r>
            <a:r>
              <a:rPr lang="zh-CN" altLang="en-US" dirty="0" smtClean="0"/>
              <a:t>经</a:t>
            </a:r>
            <a:r>
              <a:rPr lang="en-US" dirty="0" smtClean="0"/>
              <a:t>”</a:t>
            </a:r>
            <a:r>
              <a:rPr lang="zh-CN" altLang="en-US" dirty="0" smtClean="0"/>
              <a:t>的解说称为</a:t>
            </a:r>
            <a:r>
              <a:rPr lang="en-US" dirty="0" smtClean="0"/>
              <a:t>“</a:t>
            </a:r>
            <a:r>
              <a:rPr lang="zh-CN" altLang="en-US" dirty="0" smtClean="0"/>
              <a:t>传</a:t>
            </a:r>
            <a:r>
              <a:rPr lang="en-US" dirty="0" smtClean="0"/>
              <a:t>”</a:t>
            </a:r>
            <a:r>
              <a:rPr lang="zh-CN" altLang="en-US" dirty="0" smtClean="0"/>
              <a:t>或</a:t>
            </a:r>
            <a:r>
              <a:rPr lang="en-US" dirty="0" smtClean="0"/>
              <a:t>“</a:t>
            </a:r>
            <a:r>
              <a:rPr lang="zh-CN" altLang="en-US" dirty="0" smtClean="0"/>
              <a:t>记</a:t>
            </a:r>
            <a:r>
              <a:rPr lang="en-US" dirty="0" smtClean="0"/>
              <a:t>”,</a:t>
            </a:r>
            <a:r>
              <a:rPr lang="en-US" altLang="zh-CN" dirty="0" smtClean="0"/>
              <a:t>《</a:t>
            </a:r>
            <a:r>
              <a:rPr lang="zh-CN" altLang="en-US" dirty="0" smtClean="0"/>
              <a:t>礼记</a:t>
            </a:r>
            <a:r>
              <a:rPr lang="en-US" altLang="zh-CN" dirty="0" smtClean="0"/>
              <a:t>》</a:t>
            </a:r>
            <a:r>
              <a:rPr lang="zh-CN" altLang="en-US" dirty="0" smtClean="0"/>
              <a:t>因此而得名</a:t>
            </a:r>
            <a:r>
              <a:rPr lang="en-US" dirty="0" smtClean="0"/>
              <a:t>,</a:t>
            </a:r>
            <a:r>
              <a:rPr lang="zh-CN" altLang="en-US" dirty="0" smtClean="0"/>
              <a:t>即对</a:t>
            </a:r>
            <a:r>
              <a:rPr lang="en-US" dirty="0" smtClean="0"/>
              <a:t>“</a:t>
            </a:r>
            <a:r>
              <a:rPr lang="zh-CN" altLang="en-US" dirty="0" smtClean="0"/>
              <a:t>礼</a:t>
            </a:r>
            <a:r>
              <a:rPr lang="en-US" dirty="0" smtClean="0"/>
              <a:t>”</a:t>
            </a:r>
            <a:r>
              <a:rPr lang="zh-CN" altLang="en-US" dirty="0" smtClean="0"/>
              <a:t>的解释。</a:t>
            </a:r>
            <a:r>
              <a:rPr lang="en-US" altLang="zh-CN" dirty="0" smtClean="0"/>
              <a:t>《</a:t>
            </a:r>
            <a:r>
              <a:rPr lang="zh-CN" altLang="en-US" dirty="0" smtClean="0"/>
              <a:t>礼记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的内容分为两大类</a:t>
            </a:r>
            <a:r>
              <a:rPr lang="en-US" dirty="0" smtClean="0"/>
              <a:t>:</a:t>
            </a:r>
            <a:r>
              <a:rPr lang="zh-CN" altLang="en-US" dirty="0" smtClean="0"/>
              <a:t>一是关于礼乐的一般理论文章</a:t>
            </a:r>
            <a:r>
              <a:rPr lang="en-US" dirty="0" smtClean="0"/>
              <a:t>,</a:t>
            </a:r>
            <a:r>
              <a:rPr lang="zh-CN" altLang="en-US" dirty="0" smtClean="0"/>
              <a:t>二是关于礼乐制度的文章。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学记</a:t>
            </a:r>
            <a:r>
              <a:rPr lang="en-US" altLang="zh-CN" dirty="0" smtClean="0"/>
              <a:t>》</a:t>
            </a:r>
            <a:r>
              <a:rPr lang="zh-CN" altLang="en-US" dirty="0" smtClean="0"/>
              <a:t>是</a:t>
            </a:r>
            <a:r>
              <a:rPr lang="en-US" altLang="zh-CN" dirty="0" smtClean="0"/>
              <a:t>《</a:t>
            </a:r>
            <a:r>
              <a:rPr lang="zh-CN" altLang="en-US" dirty="0" smtClean="0"/>
              <a:t>礼记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中的一篇</a:t>
            </a:r>
            <a:r>
              <a:rPr lang="en-US" dirty="0" smtClean="0"/>
              <a:t>,</a:t>
            </a:r>
            <a:r>
              <a:rPr lang="zh-CN" altLang="en-US" dirty="0" smtClean="0"/>
              <a:t>是中国古代也是世界上最早的一部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		</a:t>
            </a:r>
            <a:r>
              <a:rPr lang="zh-CN" altLang="en-US" dirty="0" smtClean="0"/>
              <a:t>的</a:t>
            </a:r>
            <a:r>
              <a:rPr lang="zh-CN" altLang="en-US" dirty="0" smtClean="0"/>
              <a:t>著作</a:t>
            </a:r>
            <a:r>
              <a:rPr lang="en-US" dirty="0" smtClean="0"/>
              <a:t>,</a:t>
            </a:r>
            <a:r>
              <a:rPr lang="zh-CN" altLang="en-US" dirty="0" smtClean="0"/>
              <a:t>作于战国晚期。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学记</a:t>
            </a:r>
            <a:r>
              <a:rPr lang="en-US" altLang="zh-CN" dirty="0" smtClean="0"/>
              <a:t>》</a:t>
            </a:r>
            <a:r>
              <a:rPr lang="zh-CN" altLang="en-US" dirty="0" smtClean="0"/>
              <a:t>言简意赅</a:t>
            </a:r>
            <a:r>
              <a:rPr lang="en-US" dirty="0" smtClean="0"/>
              <a:t>,</a:t>
            </a:r>
            <a:r>
              <a:rPr lang="zh-CN" altLang="en-US" dirty="0" smtClean="0"/>
              <a:t>喻辞生动</a:t>
            </a:r>
            <a:r>
              <a:rPr lang="en-US" dirty="0" smtClean="0"/>
              <a:t>,</a:t>
            </a:r>
            <a:r>
              <a:rPr lang="zh-CN" altLang="en-US" dirty="0" smtClean="0"/>
              <a:t>系统而全面地阐明了教育的目的及作用</a:t>
            </a:r>
            <a:r>
              <a:rPr lang="en-US" dirty="0" smtClean="0"/>
              <a:t>,</a:t>
            </a:r>
            <a:r>
              <a:rPr lang="zh-CN" altLang="en-US" dirty="0" smtClean="0"/>
              <a:t>教育和教学的制度、原则和方法</a:t>
            </a:r>
            <a:r>
              <a:rPr lang="en-US" dirty="0" smtClean="0"/>
              <a:t>,</a:t>
            </a:r>
            <a:r>
              <a:rPr lang="zh-CN" altLang="en-US" dirty="0" smtClean="0"/>
              <a:t>教师的地位和作用</a:t>
            </a:r>
            <a:r>
              <a:rPr lang="en-US" dirty="0" smtClean="0"/>
              <a:t>,</a:t>
            </a:r>
            <a:r>
              <a:rPr lang="zh-CN" altLang="en-US" dirty="0" smtClean="0"/>
              <a:t>教育过程中的师生关系以及同学之间的关系。</a:t>
            </a:r>
            <a:r>
              <a:rPr lang="en-US" dirty="0" smtClean="0"/>
              <a:t> 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738546" y="1357298"/>
            <a:ext cx="2214578" cy="857256"/>
          </a:xfrm>
        </p:spPr>
        <p:txBody>
          <a:bodyPr/>
          <a:lstStyle/>
          <a:p>
            <a:pPr indent="0"/>
            <a:r>
              <a:rPr lang="zh-CN" altLang="en-US" dirty="0" smtClean="0"/>
              <a:t>小戴礼记</a:t>
            </a:r>
            <a:endParaRPr lang="zh-CN" altLang="en-US" dirty="0"/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9739338" y="4071942"/>
            <a:ext cx="2071702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专门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论述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452398" y="4643446"/>
            <a:ext cx="2786082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教育和教学问题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80960" y="1000108"/>
            <a:ext cx="11310974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给下列加点字注音。</a:t>
            </a:r>
          </a:p>
          <a:p>
            <a:r>
              <a:rPr lang="zh-CN" altLang="en-US" dirty="0" smtClean="0"/>
              <a:t>嘉肴</a:t>
            </a:r>
            <a:r>
              <a:rPr lang="en-US" dirty="0" smtClean="0"/>
              <a:t>(		)</a:t>
            </a:r>
            <a:r>
              <a:rPr lang="zh-CN" altLang="en-US" dirty="0" smtClean="0"/>
              <a:t>　　　　　学</a:t>
            </a:r>
            <a:r>
              <a:rPr lang="en-US" dirty="0" smtClean="0"/>
              <a:t>(		)</a:t>
            </a:r>
            <a:r>
              <a:rPr lang="zh-CN" altLang="en-US" dirty="0" smtClean="0"/>
              <a:t>学半</a:t>
            </a:r>
          </a:p>
          <a:p>
            <a:r>
              <a:rPr lang="zh-CN" altLang="en-US" dirty="0" smtClean="0"/>
              <a:t>然后能自强</a:t>
            </a:r>
            <a:r>
              <a:rPr lang="en-US" dirty="0" smtClean="0"/>
              <a:t>(		   )</a:t>
            </a:r>
            <a:r>
              <a:rPr lang="zh-CN" altLang="en-US" dirty="0" smtClean="0"/>
              <a:t>也</a:t>
            </a:r>
            <a:r>
              <a:rPr lang="en-US" dirty="0" smtClean="0"/>
              <a:t>	</a:t>
            </a:r>
            <a:r>
              <a:rPr lang="en-US" dirty="0" smtClean="0"/>
              <a:t> </a:t>
            </a:r>
            <a:r>
              <a:rPr lang="zh-CN" altLang="en-US" dirty="0" smtClean="0"/>
              <a:t>兑</a:t>
            </a:r>
            <a:r>
              <a:rPr lang="en-US" dirty="0" smtClean="0"/>
              <a:t>(		)</a:t>
            </a:r>
            <a:r>
              <a:rPr lang="zh-CN" altLang="en-US" dirty="0" smtClean="0"/>
              <a:t>命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523968" y="1643050"/>
            <a:ext cx="2143140" cy="571504"/>
          </a:xfrm>
        </p:spPr>
        <p:txBody>
          <a:bodyPr/>
          <a:lstStyle/>
          <a:p>
            <a:r>
              <a:rPr lang="en-US" dirty="0" err="1" smtClean="0"/>
              <a:t>yáo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5238744" y="1643050"/>
            <a:ext cx="2143140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xiào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2381224" y="2214554"/>
            <a:ext cx="2143140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qiǎng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5238744" y="2285992"/>
            <a:ext cx="2143140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yuè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3968" y="2071678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2675296" y="2714620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5104188" y="2071678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5104188" y="2712361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10" grpId="0" build="p"/>
      <p:bldP spid="11" grpId="0" build="p"/>
      <p:bldP spid="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80960" y="1000108"/>
            <a:ext cx="11310974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解释下列句子中加点的词语。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虽有嘉肴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(2)</a:t>
            </a:r>
            <a:r>
              <a:rPr lang="zh-CN" altLang="en-US" dirty="0" smtClean="0"/>
              <a:t>不知其旨也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(3)</a:t>
            </a:r>
            <a:r>
              <a:rPr lang="zh-CN" altLang="en-US" dirty="0" smtClean="0"/>
              <a:t>虽有至道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(4)</a:t>
            </a:r>
            <a:r>
              <a:rPr lang="zh-CN" altLang="en-US" dirty="0" smtClean="0"/>
              <a:t>是故学然后知不足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(5)</a:t>
            </a:r>
            <a:r>
              <a:rPr lang="zh-CN" altLang="en-US" dirty="0" smtClean="0"/>
              <a:t>教然后知困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(6)</a:t>
            </a:r>
            <a:r>
              <a:rPr lang="zh-CN" altLang="en-US" dirty="0" smtClean="0"/>
              <a:t>然后能自反也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(7)</a:t>
            </a:r>
            <a:r>
              <a:rPr lang="zh-CN" altLang="en-US" dirty="0" smtClean="0"/>
              <a:t>然后能自强也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(8)</a:t>
            </a:r>
            <a:r>
              <a:rPr lang="zh-CN" altLang="en-US" dirty="0" smtClean="0"/>
              <a:t>学学半</a:t>
            </a:r>
            <a:r>
              <a:rPr lang="en-US" dirty="0" smtClean="0"/>
              <a:t>: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381224" y="1643050"/>
            <a:ext cx="6500858" cy="571504"/>
          </a:xfrm>
        </p:spPr>
        <p:txBody>
          <a:bodyPr/>
          <a:lstStyle/>
          <a:p>
            <a:r>
              <a:rPr lang="zh-CN" altLang="en-US" dirty="0" smtClean="0"/>
              <a:t>美味的菜。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2381224" y="2857496"/>
            <a:ext cx="7286676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最好的道理。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8" name="文本占位符 2"/>
          <p:cNvSpPr txBox="1">
            <a:spLocks/>
          </p:cNvSpPr>
          <p:nvPr/>
        </p:nvSpPr>
        <p:spPr>
          <a:xfrm>
            <a:off x="2738414" y="2285992"/>
            <a:ext cx="2500330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味美。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9" name="文本占位符 2"/>
          <p:cNvSpPr txBox="1">
            <a:spLocks/>
          </p:cNvSpPr>
          <p:nvPr/>
        </p:nvSpPr>
        <p:spPr>
          <a:xfrm>
            <a:off x="3809984" y="3571876"/>
            <a:ext cx="6643734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所以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。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 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0" name="文本占位符 2"/>
          <p:cNvSpPr txBox="1">
            <a:spLocks/>
          </p:cNvSpPr>
          <p:nvPr/>
        </p:nvSpPr>
        <p:spPr>
          <a:xfrm>
            <a:off x="2738414" y="4214818"/>
            <a:ext cx="6643734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困惑。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309786" y="2071678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2746734" y="2071678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2666976" y="2712361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2318106" y="3355303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2675296" y="3357562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1603726" y="3998245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1952596" y="4000504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6" name="矩形 25"/>
          <p:cNvSpPr/>
          <p:nvPr/>
        </p:nvSpPr>
        <p:spPr>
          <a:xfrm>
            <a:off x="3103924" y="4641187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7" name="矩形 26"/>
          <p:cNvSpPr/>
          <p:nvPr/>
        </p:nvSpPr>
        <p:spPr>
          <a:xfrm>
            <a:off x="2666976" y="5284129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8" name="矩形 27"/>
          <p:cNvSpPr/>
          <p:nvPr/>
        </p:nvSpPr>
        <p:spPr>
          <a:xfrm>
            <a:off x="3103924" y="5286388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9" name="矩形 28"/>
          <p:cNvSpPr/>
          <p:nvPr/>
        </p:nvSpPr>
        <p:spPr>
          <a:xfrm>
            <a:off x="1603726" y="6570013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30" name="矩形 29"/>
          <p:cNvSpPr/>
          <p:nvPr/>
        </p:nvSpPr>
        <p:spPr>
          <a:xfrm>
            <a:off x="2666976" y="5927071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31" name="矩形 30"/>
          <p:cNvSpPr/>
          <p:nvPr/>
        </p:nvSpPr>
        <p:spPr>
          <a:xfrm>
            <a:off x="3095604" y="5929330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32" name="文本占位符 2"/>
          <p:cNvSpPr txBox="1">
            <a:spLocks/>
          </p:cNvSpPr>
          <p:nvPr/>
        </p:nvSpPr>
        <p:spPr>
          <a:xfrm>
            <a:off x="3095604" y="4786322"/>
            <a:ext cx="7286676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自我反思。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33" name="文本占位符 2"/>
          <p:cNvSpPr txBox="1">
            <a:spLocks/>
          </p:cNvSpPr>
          <p:nvPr/>
        </p:nvSpPr>
        <p:spPr>
          <a:xfrm>
            <a:off x="3095604" y="5500702"/>
            <a:ext cx="7286676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自我勉励。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34" name="文本占位符 2"/>
          <p:cNvSpPr txBox="1">
            <a:spLocks/>
          </p:cNvSpPr>
          <p:nvPr/>
        </p:nvSpPr>
        <p:spPr>
          <a:xfrm>
            <a:off x="2809852" y="6215082"/>
            <a:ext cx="7286676" cy="571504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同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“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敩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”,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教导。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 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11" grpId="0" build="p"/>
      <p:bldP spid="18" grpId="0" build="p"/>
      <p:bldP spid="19" grpId="0" build="p"/>
      <p:bldP spid="20" grpId="0" build="p"/>
      <p:bldP spid="32" grpId="0" build="p"/>
      <p:bldP spid="33" grpId="0" build="p"/>
      <p:bldP spid="3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1000108"/>
            <a:ext cx="11310974" cy="5214974"/>
          </a:xfrm>
        </p:spPr>
        <p:txBody>
          <a:bodyPr/>
          <a:lstStyle/>
          <a:p>
            <a:r>
              <a:rPr lang="en-US" dirty="0" smtClean="0"/>
              <a:t>4.</a:t>
            </a:r>
            <a:r>
              <a:rPr lang="zh-CN" altLang="en-US" dirty="0" smtClean="0"/>
              <a:t>把握节奏</a:t>
            </a:r>
            <a:r>
              <a:rPr lang="en-US" dirty="0" smtClean="0"/>
              <a:t>,</a:t>
            </a:r>
            <a:r>
              <a:rPr lang="zh-CN" altLang="en-US" dirty="0" smtClean="0"/>
              <a:t>用</a:t>
            </a:r>
            <a:r>
              <a:rPr lang="en-US" dirty="0" smtClean="0"/>
              <a:t>“/”</a:t>
            </a:r>
            <a:r>
              <a:rPr lang="zh-CN" altLang="en-US" dirty="0" smtClean="0"/>
              <a:t>标出下列句子的停顿。</a:t>
            </a:r>
          </a:p>
          <a:p>
            <a:r>
              <a:rPr lang="zh-CN" altLang="en-US" dirty="0" smtClean="0"/>
              <a:t>虽 </a:t>
            </a:r>
            <a:r>
              <a:rPr lang="zh-CN" altLang="en-US" dirty="0" smtClean="0"/>
              <a:t>有 嘉 </a:t>
            </a:r>
            <a:r>
              <a:rPr lang="zh-CN" altLang="en-US" dirty="0" smtClean="0"/>
              <a:t>肴</a:t>
            </a:r>
            <a:r>
              <a:rPr lang="en-US" dirty="0" smtClean="0"/>
              <a:t>,</a:t>
            </a:r>
            <a:r>
              <a:rPr lang="zh-CN" altLang="en-US" dirty="0" smtClean="0"/>
              <a:t>弗 食</a:t>
            </a:r>
            <a:r>
              <a:rPr lang="en-US" dirty="0" smtClean="0"/>
              <a:t>,</a:t>
            </a:r>
            <a:r>
              <a:rPr lang="zh-CN" altLang="en-US" dirty="0" smtClean="0"/>
              <a:t>不 </a:t>
            </a:r>
            <a:r>
              <a:rPr lang="zh-CN" altLang="en-US" dirty="0" smtClean="0"/>
              <a:t>知 其 </a:t>
            </a:r>
            <a:r>
              <a:rPr lang="zh-CN" altLang="en-US" dirty="0" smtClean="0"/>
              <a:t>旨 也</a:t>
            </a:r>
            <a:r>
              <a:rPr lang="en-US" dirty="0" smtClean="0"/>
              <a:t>;</a:t>
            </a:r>
            <a:r>
              <a:rPr lang="zh-CN" altLang="en-US" dirty="0" smtClean="0"/>
              <a:t>虽 </a:t>
            </a:r>
            <a:r>
              <a:rPr lang="zh-CN" altLang="en-US" dirty="0" smtClean="0"/>
              <a:t>有 至 </a:t>
            </a:r>
            <a:r>
              <a:rPr lang="zh-CN" altLang="en-US" dirty="0" smtClean="0"/>
              <a:t>道</a:t>
            </a:r>
            <a:r>
              <a:rPr lang="en-US" dirty="0" smtClean="0"/>
              <a:t>,</a:t>
            </a:r>
            <a:r>
              <a:rPr lang="zh-CN" altLang="en-US" dirty="0" smtClean="0"/>
              <a:t>弗 学</a:t>
            </a:r>
            <a:r>
              <a:rPr lang="en-US" dirty="0" smtClean="0"/>
              <a:t>,</a:t>
            </a:r>
            <a:r>
              <a:rPr lang="zh-CN" altLang="en-US" dirty="0" smtClean="0"/>
              <a:t>不 </a:t>
            </a:r>
            <a:r>
              <a:rPr lang="zh-CN" altLang="en-US" dirty="0" smtClean="0"/>
              <a:t>知</a:t>
            </a:r>
            <a:r>
              <a:rPr lang="en-US" dirty="0" smtClean="0"/>
              <a:t> </a:t>
            </a:r>
            <a:r>
              <a:rPr lang="zh-CN" altLang="en-US" dirty="0" smtClean="0"/>
              <a:t>其 </a:t>
            </a:r>
            <a:r>
              <a:rPr lang="zh-CN" altLang="en-US" dirty="0" smtClean="0"/>
              <a:t>善 也。是 </a:t>
            </a:r>
            <a:r>
              <a:rPr lang="zh-CN" altLang="en-US" dirty="0" smtClean="0"/>
              <a:t>故 学 然 </a:t>
            </a:r>
            <a:r>
              <a:rPr lang="zh-CN" altLang="en-US" dirty="0" smtClean="0"/>
              <a:t>后 知 不 足</a:t>
            </a:r>
            <a:r>
              <a:rPr lang="en-US" dirty="0" smtClean="0"/>
              <a:t>,</a:t>
            </a:r>
            <a:r>
              <a:rPr lang="zh-CN" altLang="en-US" dirty="0" smtClean="0"/>
              <a:t>教 然 </a:t>
            </a:r>
            <a:r>
              <a:rPr lang="zh-CN" altLang="en-US" dirty="0" smtClean="0"/>
              <a:t>后 知 困。知 不 足</a:t>
            </a:r>
            <a:r>
              <a:rPr lang="en-US" dirty="0" smtClean="0"/>
              <a:t>,</a:t>
            </a:r>
            <a:r>
              <a:rPr lang="zh-CN" altLang="en-US" dirty="0" smtClean="0"/>
              <a:t>然 </a:t>
            </a:r>
            <a:r>
              <a:rPr lang="zh-CN" altLang="en-US" dirty="0" smtClean="0"/>
              <a:t>后 能 </a:t>
            </a:r>
            <a:r>
              <a:rPr lang="zh-CN" altLang="en-US" dirty="0" smtClean="0"/>
              <a:t>自 反 也</a:t>
            </a:r>
            <a:r>
              <a:rPr lang="en-US" dirty="0" smtClean="0"/>
              <a:t>;</a:t>
            </a:r>
            <a:r>
              <a:rPr lang="zh-CN" altLang="en-US" dirty="0" smtClean="0"/>
              <a:t>知 困</a:t>
            </a:r>
            <a:r>
              <a:rPr lang="en-US" dirty="0" smtClean="0"/>
              <a:t>,</a:t>
            </a:r>
            <a:r>
              <a:rPr lang="zh-CN" altLang="en-US" dirty="0" smtClean="0"/>
              <a:t>然 </a:t>
            </a:r>
            <a:r>
              <a:rPr lang="zh-CN" altLang="en-US" dirty="0" smtClean="0"/>
              <a:t>后 能 </a:t>
            </a:r>
            <a:r>
              <a:rPr lang="zh-CN" altLang="en-US" dirty="0" smtClean="0"/>
              <a:t>自 强 也。故 曰</a:t>
            </a:r>
            <a:r>
              <a:rPr lang="en-US" dirty="0" smtClean="0"/>
              <a:t>:</a:t>
            </a:r>
            <a:r>
              <a:rPr lang="zh-CN" altLang="en-US" dirty="0" smtClean="0"/>
              <a:t>教 </a:t>
            </a:r>
            <a:r>
              <a:rPr lang="zh-CN" altLang="en-US" dirty="0" smtClean="0"/>
              <a:t>学 相 </a:t>
            </a:r>
            <a:r>
              <a:rPr lang="zh-CN" altLang="en-US" dirty="0" smtClean="0"/>
              <a:t>长 也。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兑命</a:t>
            </a:r>
            <a:r>
              <a:rPr lang="en-US" altLang="zh-CN" dirty="0" smtClean="0"/>
              <a:t>》</a:t>
            </a:r>
            <a:r>
              <a:rPr lang="zh-CN" altLang="en-US" dirty="0" smtClean="0"/>
              <a:t>曰</a:t>
            </a:r>
            <a:r>
              <a:rPr lang="en-US" dirty="0" smtClean="0"/>
              <a:t>“</a:t>
            </a:r>
            <a:r>
              <a:rPr lang="zh-CN" altLang="en-US" dirty="0" smtClean="0"/>
              <a:t>学  学</a:t>
            </a:r>
            <a:r>
              <a:rPr lang="zh-CN" altLang="en-US" dirty="0" smtClean="0"/>
              <a:t>半</a:t>
            </a:r>
            <a:r>
              <a:rPr lang="en-US" dirty="0" smtClean="0"/>
              <a:t>”,</a:t>
            </a:r>
            <a:r>
              <a:rPr lang="zh-CN" altLang="en-US" dirty="0" smtClean="0"/>
              <a:t>其此之谓乎</a:t>
            </a:r>
            <a:r>
              <a:rPr lang="en-US" dirty="0" smtClean="0"/>
              <a:t>!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1095340" y="1643050"/>
            <a:ext cx="5429288" cy="857256"/>
          </a:xfrm>
          <a:prstGeom prst="rect">
            <a:avLst/>
          </a:prstGeom>
        </p:spPr>
        <p:txBody>
          <a:bodyPr/>
          <a:lstStyle/>
          <a:p>
            <a:pPr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FF0000"/>
                </a:solidFill>
              </a:rPr>
              <a:t>/                             </a:t>
            </a:r>
            <a:r>
              <a:rPr lang="en-US" sz="2800" dirty="0" smtClean="0">
                <a:solidFill>
                  <a:srgbClr val="FF0000"/>
                </a:solidFill>
              </a:rPr>
              <a:t>/</a:t>
            </a:r>
            <a:endParaRPr lang="zh-CN" altLang="en-US" sz="2800" dirty="0" smtClean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5953124" y="1643050"/>
            <a:ext cx="5429288" cy="857256"/>
          </a:xfrm>
          <a:prstGeom prst="rect">
            <a:avLst/>
          </a:prstGeom>
        </p:spPr>
        <p:txBody>
          <a:bodyPr/>
          <a:lstStyle/>
          <a:p>
            <a:pPr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FF0000"/>
                </a:solidFill>
              </a:rPr>
              <a:t>/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                              </a:t>
            </a:r>
            <a:r>
              <a:rPr lang="en-US" sz="2800" dirty="0" smtClean="0">
                <a:solidFill>
                  <a:srgbClr val="FF0000"/>
                </a:solidFill>
              </a:rPr>
              <a:t>/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452398" y="2285992"/>
            <a:ext cx="5429288" cy="857256"/>
          </a:xfrm>
          <a:prstGeom prst="rect">
            <a:avLst/>
          </a:prstGeom>
        </p:spPr>
        <p:txBody>
          <a:bodyPr/>
          <a:lstStyle/>
          <a:p>
            <a:pPr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FF0000"/>
                </a:solidFill>
              </a:rPr>
              <a:t>/  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 </a:t>
            </a:r>
            <a:r>
              <a:rPr lang="en-US" sz="2800" dirty="0" smtClean="0">
                <a:solidFill>
                  <a:srgbClr val="FF0000"/>
                </a:solidFill>
              </a:rPr>
              <a:t>/                             /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7739074" y="2285992"/>
            <a:ext cx="1428760" cy="857256"/>
          </a:xfrm>
          <a:prstGeom prst="rect">
            <a:avLst/>
          </a:prstGeom>
        </p:spPr>
        <p:txBody>
          <a:bodyPr/>
          <a:lstStyle/>
          <a:p>
            <a:pPr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FF0000"/>
                </a:solidFill>
              </a:rPr>
              <a:t>/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3" name="文本占位符 2"/>
          <p:cNvSpPr txBox="1">
            <a:spLocks/>
          </p:cNvSpPr>
          <p:nvPr/>
        </p:nvSpPr>
        <p:spPr>
          <a:xfrm>
            <a:off x="4167174" y="2928934"/>
            <a:ext cx="1428760" cy="857256"/>
          </a:xfrm>
          <a:prstGeom prst="rect">
            <a:avLst/>
          </a:prstGeom>
        </p:spPr>
        <p:txBody>
          <a:bodyPr/>
          <a:lstStyle/>
          <a:p>
            <a:pPr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FF0000"/>
                </a:solidFill>
              </a:rPr>
              <a:t>/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4" name="文本占位符 2"/>
          <p:cNvSpPr txBox="1">
            <a:spLocks/>
          </p:cNvSpPr>
          <p:nvPr/>
        </p:nvSpPr>
        <p:spPr>
          <a:xfrm>
            <a:off x="533360" y="3081334"/>
            <a:ext cx="1428760" cy="857256"/>
          </a:xfrm>
          <a:prstGeom prst="rect">
            <a:avLst/>
          </a:prstGeom>
        </p:spPr>
        <p:txBody>
          <a:bodyPr/>
          <a:lstStyle/>
          <a:p>
            <a:pPr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FF0000"/>
                </a:solidFill>
              </a:rPr>
              <a:t>/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5" name="文本占位符 2"/>
          <p:cNvSpPr txBox="1">
            <a:spLocks/>
          </p:cNvSpPr>
          <p:nvPr/>
        </p:nvSpPr>
        <p:spPr>
          <a:xfrm>
            <a:off x="8453454" y="2928934"/>
            <a:ext cx="1428760" cy="857256"/>
          </a:xfrm>
          <a:prstGeom prst="rect">
            <a:avLst/>
          </a:prstGeom>
        </p:spPr>
        <p:txBody>
          <a:bodyPr/>
          <a:lstStyle/>
          <a:p>
            <a:pPr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FF0000"/>
                </a:solidFill>
              </a:rPr>
              <a:t>/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7" grpId="0" build="p"/>
      <p:bldP spid="8" grpId="0" build="p"/>
      <p:bldP spid="10" grpId="0" build="p"/>
      <p:bldP spid="11" grpId="0" build="p"/>
      <p:bldP spid="13" grpId="0" build="p"/>
      <p:bldP spid="14" grpId="0" build="p"/>
      <p:bldP spid="1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572824" cy="4357718"/>
          </a:xfrm>
        </p:spPr>
        <p:txBody>
          <a:bodyPr/>
          <a:lstStyle/>
          <a:p>
            <a:r>
              <a:rPr lang="zh-CN" altLang="en-US" dirty="0" smtClean="0"/>
              <a:t>一、问题</a:t>
            </a:r>
            <a:r>
              <a:rPr lang="en-US" dirty="0" smtClean="0"/>
              <a:t>:</a:t>
            </a:r>
            <a:r>
              <a:rPr lang="zh-CN" altLang="en-US" dirty="0" smtClean="0"/>
              <a:t>译文章。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指出下面句子中的通假字</a:t>
            </a:r>
            <a:r>
              <a:rPr lang="en-US" dirty="0" smtClean="0"/>
              <a:t>,</a:t>
            </a:r>
            <a:r>
              <a:rPr lang="zh-CN" altLang="en-US" dirty="0" smtClean="0"/>
              <a:t>并翻译。</a:t>
            </a:r>
          </a:p>
          <a:p>
            <a:r>
              <a:rPr lang="zh-CN" altLang="en-US" dirty="0" smtClean="0"/>
              <a:t>兑命曰　　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同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endParaRPr lang="zh-CN" altLang="en-US" dirty="0" smtClean="0"/>
          </a:p>
          <a:p>
            <a:r>
              <a:rPr lang="en-US" dirty="0" smtClean="0"/>
              <a:t>2.</a:t>
            </a:r>
            <a:r>
              <a:rPr lang="zh-CN" altLang="en-US" dirty="0" smtClean="0"/>
              <a:t>翻译并积累下列加点的古今异义词。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虽有嘉肴　　　　　古义</a:t>
            </a:r>
            <a:r>
              <a:rPr lang="en-US" dirty="0" smtClean="0"/>
              <a:t>: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　</a:t>
            </a:r>
            <a:endParaRPr lang="zh-CN" altLang="en-US" dirty="0" smtClean="0"/>
          </a:p>
          <a:p>
            <a:r>
              <a:rPr lang="en-US" dirty="0" smtClean="0"/>
              <a:t>	</a:t>
            </a:r>
            <a:r>
              <a:rPr lang="zh-CN" altLang="en-US" dirty="0" smtClean="0"/>
              <a:t>今义</a:t>
            </a:r>
            <a:r>
              <a:rPr lang="en-US" dirty="0" smtClean="0"/>
              <a:t>: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endParaRPr lang="zh-CN" altLang="en-US" dirty="0" smtClean="0"/>
          </a:p>
          <a:p>
            <a:r>
              <a:rPr lang="en-US" dirty="0" smtClean="0"/>
              <a:t>(2)</a:t>
            </a:r>
            <a:r>
              <a:rPr lang="zh-CN" altLang="en-US" dirty="0" smtClean="0"/>
              <a:t>不知其善</a:t>
            </a:r>
            <a:r>
              <a:rPr lang="en-US" dirty="0" smtClean="0"/>
              <a:t>	</a:t>
            </a:r>
            <a:r>
              <a:rPr lang="zh-CN" altLang="en-US" dirty="0" smtClean="0"/>
              <a:t>古义</a:t>
            </a:r>
            <a:r>
              <a:rPr lang="en-US" dirty="0" smtClean="0"/>
              <a:t>: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</a:p>
          <a:p>
            <a:r>
              <a:rPr lang="en-US" dirty="0" smtClean="0"/>
              <a:t>	</a:t>
            </a:r>
            <a:r>
              <a:rPr lang="zh-CN" altLang="en-US" dirty="0" smtClean="0"/>
              <a:t>今义</a:t>
            </a:r>
            <a:r>
              <a:rPr lang="en-US" dirty="0" smtClean="0"/>
              <a:t>: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 </a:t>
            </a:r>
            <a:r>
              <a:rPr lang="zh-CN" altLang="en-US" u="sng" dirty="0" smtClean="0"/>
              <a:t>　</a:t>
            </a:r>
            <a:endParaRPr lang="zh-CN" altLang="en-US" dirty="0" smtClean="0"/>
          </a:p>
          <a:p>
            <a:r>
              <a:rPr lang="zh-CN" altLang="en-US" u="sng" dirty="0" smtClean="0"/>
              <a:t>　</a:t>
            </a:r>
            <a:endParaRPr lang="zh-CN" altLang="en-US" dirty="0"/>
          </a:p>
        </p:txBody>
      </p:sp>
      <p:sp>
        <p:nvSpPr>
          <p:cNvPr id="3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3524232" y="2857496"/>
            <a:ext cx="1428760" cy="571504"/>
          </a:xfrm>
        </p:spPr>
        <p:txBody>
          <a:bodyPr/>
          <a:lstStyle/>
          <a:p>
            <a:r>
              <a:rPr lang="en-US" dirty="0" smtClean="0"/>
              <a:t>“</a:t>
            </a:r>
            <a:r>
              <a:rPr lang="zh-CN" altLang="en-US" dirty="0" smtClean="0"/>
              <a:t>兑</a:t>
            </a:r>
            <a:r>
              <a:rPr lang="en-US" dirty="0" smtClean="0"/>
              <a:t>”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3"/>
          <p:cNvSpPr txBox="1">
            <a:spLocks/>
          </p:cNvSpPr>
          <p:nvPr/>
        </p:nvSpPr>
        <p:spPr>
          <a:xfrm>
            <a:off x="5453058" y="2857496"/>
            <a:ext cx="1428760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“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说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”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3"/>
          <p:cNvSpPr txBox="1">
            <a:spLocks/>
          </p:cNvSpPr>
          <p:nvPr/>
        </p:nvSpPr>
        <p:spPr>
          <a:xfrm>
            <a:off x="6238876" y="4143380"/>
            <a:ext cx="1428760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即使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3"/>
          <p:cNvSpPr txBox="1">
            <a:spLocks/>
          </p:cNvSpPr>
          <p:nvPr/>
        </p:nvSpPr>
        <p:spPr>
          <a:xfrm>
            <a:off x="2738414" y="4714884"/>
            <a:ext cx="1428760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虽然　　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3"/>
          <p:cNvSpPr txBox="1">
            <a:spLocks/>
          </p:cNvSpPr>
          <p:nvPr/>
        </p:nvSpPr>
        <p:spPr>
          <a:xfrm>
            <a:off x="4667240" y="5429264"/>
            <a:ext cx="1428760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好　　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3"/>
          <p:cNvSpPr txBox="1">
            <a:spLocks/>
          </p:cNvSpPr>
          <p:nvPr/>
        </p:nvSpPr>
        <p:spPr>
          <a:xfrm>
            <a:off x="2881290" y="6072206"/>
            <a:ext cx="1428760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善良　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103792" y="4641187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3175362" y="5929330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769791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6" grpId="0" build="p"/>
      <p:bldP spid="7" grpId="0" build="p"/>
      <p:bldP spid="8" grpId="0" build="p"/>
      <p:bldP spid="9" grpId="0" build="p"/>
    </p:bld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2937</TotalTime>
  <Words>1116</Words>
  <Application>Microsoft Office PowerPoint</Application>
  <PresentationFormat>自定义</PresentationFormat>
  <Paragraphs>139</Paragraphs>
  <Slides>20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3" baseType="lpstr">
      <vt:lpstr>1_Office 主题</vt:lpstr>
      <vt:lpstr>章</vt:lpstr>
      <vt:lpstr>Microsoft Office Word 文档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微软用户</cp:lastModifiedBy>
  <cp:revision>628</cp:revision>
  <dcterms:created xsi:type="dcterms:W3CDTF">2017-02-11T06:33:00Z</dcterms:created>
  <dcterms:modified xsi:type="dcterms:W3CDTF">2019-12-28T14:54:52Z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