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7"/>
  </p:notesMasterIdLst>
  <p:handoutMasterIdLst>
    <p:handoutMasterId r:id="rId38"/>
  </p:handoutMasterIdLst>
  <p:sldIdLst>
    <p:sldId id="371" r:id="rId3"/>
    <p:sldId id="429" r:id="rId4"/>
    <p:sldId id="444" r:id="rId5"/>
    <p:sldId id="510" r:id="rId6"/>
    <p:sldId id="428" r:id="rId7"/>
    <p:sldId id="443" r:id="rId8"/>
    <p:sldId id="527" r:id="rId9"/>
    <p:sldId id="499" r:id="rId10"/>
    <p:sldId id="521" r:id="rId11"/>
    <p:sldId id="493" r:id="rId12"/>
    <p:sldId id="528" r:id="rId13"/>
    <p:sldId id="522" r:id="rId14"/>
    <p:sldId id="397" r:id="rId15"/>
    <p:sldId id="504" r:id="rId16"/>
    <p:sldId id="529" r:id="rId17"/>
    <p:sldId id="523" r:id="rId18"/>
    <p:sldId id="530" r:id="rId19"/>
    <p:sldId id="531" r:id="rId20"/>
    <p:sldId id="524" r:id="rId21"/>
    <p:sldId id="532" r:id="rId22"/>
    <p:sldId id="525" r:id="rId23"/>
    <p:sldId id="478" r:id="rId24"/>
    <p:sldId id="533" r:id="rId25"/>
    <p:sldId id="534" r:id="rId26"/>
    <p:sldId id="505" r:id="rId27"/>
    <p:sldId id="526" r:id="rId28"/>
    <p:sldId id="535" r:id="rId29"/>
    <p:sldId id="536" r:id="rId30"/>
    <p:sldId id="477" r:id="rId31"/>
    <p:sldId id="538" r:id="rId32"/>
    <p:sldId id="539" r:id="rId33"/>
    <p:sldId id="502" r:id="rId34"/>
    <p:sldId id="476" r:id="rId35"/>
    <p:sldId id="395" r:id="rId36"/>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90" y="-756"/>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34</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第四单元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zh-CN" altLang="en-US" sz="1800" b="1" dirty="0" smtClean="0">
                <a:solidFill>
                  <a:schemeClr val="accent5">
                    <a:lumMod val="50000"/>
                  </a:schemeClr>
                </a:solidFill>
                <a:latin typeface="微软雅黑" pitchFamily="34" charset="-122"/>
              </a:rPr>
              <a:t>任务二</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756746" y="4000504"/>
            <a:ext cx="4339650" cy="646331"/>
          </a:xfrm>
          <a:prstGeom prst="rect">
            <a:avLst/>
          </a:prstGeom>
        </p:spPr>
        <p:txBody>
          <a:bodyPr wrap="none">
            <a:spAutoFit/>
          </a:bodyPr>
          <a:lstStyle/>
          <a:p>
            <a:r>
              <a:rPr lang="zh-CN" altLang="en-US" sz="3600" dirty="0" smtClean="0"/>
              <a:t>任务二　撰写演讲稿</a:t>
            </a:r>
            <a:endParaRPr lang="zh-CN" altLang="en-US" sz="3600" dirty="0"/>
          </a:p>
        </p:txBody>
      </p:sp>
      <p:sp>
        <p:nvSpPr>
          <p:cNvPr id="24" name="动作按钮: 声音 23">
            <a:hlinkClick r:id="" action="ppaction://noaction" highlightClick="1">
              <a:snd r:embed="rId2" name="applause.wav" builtIn="1"/>
            </a:hlinkClick>
          </p:cNvPr>
          <p:cNvSpPr/>
          <p:nvPr/>
        </p:nvSpPr>
        <p:spPr>
          <a:xfrm>
            <a:off x="347086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4单元.eps" descr="id:2147497470;FounderCES"/>
          <p:cNvPicPr/>
          <p:nvPr/>
        </p:nvPicPr>
        <p:blipFill>
          <a:blip r:embed="rId3"/>
          <a:stretch>
            <a:fillRect/>
          </a:stretch>
        </p:blipFill>
        <p:spPr>
          <a:xfrm>
            <a:off x="1238216" y="1714488"/>
            <a:ext cx="10358510" cy="1802671"/>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23836" y="1071546"/>
            <a:ext cx="11001452" cy="4214842"/>
          </a:xfrm>
        </p:spPr>
        <p:txBody>
          <a:bodyPr/>
          <a:lstStyle/>
          <a:p>
            <a:pPr>
              <a:lnSpc>
                <a:spcPct val="130000"/>
              </a:lnSpc>
            </a:pPr>
            <a:r>
              <a:rPr lang="en-US" dirty="0" smtClean="0"/>
              <a:t>(1)</a:t>
            </a:r>
            <a:r>
              <a:rPr lang="zh-CN" altLang="en-US" dirty="0" smtClean="0"/>
              <a:t>了解对象</a:t>
            </a:r>
            <a:r>
              <a:rPr lang="en-US" dirty="0" smtClean="0"/>
              <a:t>,</a:t>
            </a:r>
            <a:r>
              <a:rPr lang="zh-CN" altLang="en-US" dirty="0" smtClean="0"/>
              <a:t>有的放矢。</a:t>
            </a:r>
          </a:p>
          <a:p>
            <a:pPr>
              <a:lnSpc>
                <a:spcPct val="130000"/>
              </a:lnSpc>
            </a:pPr>
            <a:r>
              <a:rPr lang="zh-CN" altLang="en-US" dirty="0" smtClean="0"/>
              <a:t>写演讲稿首先要了解演讲的对象</a:t>
            </a:r>
            <a:r>
              <a:rPr lang="en-US" dirty="0" smtClean="0"/>
              <a:t>——</a:t>
            </a:r>
            <a:r>
              <a:rPr lang="zh-CN" altLang="en-US" dirty="0" smtClean="0"/>
              <a:t>听众</a:t>
            </a:r>
            <a:r>
              <a:rPr lang="en-US" dirty="0" smtClean="0"/>
              <a:t>:</a:t>
            </a:r>
            <a:r>
              <a:rPr lang="zh-CN" altLang="en-US" dirty="0" smtClean="0"/>
              <a:t>了解他们的思想状况、文化程度、职业状况等</a:t>
            </a:r>
            <a:r>
              <a:rPr lang="en-US" dirty="0" smtClean="0"/>
              <a:t>;</a:t>
            </a:r>
            <a:r>
              <a:rPr lang="zh-CN" altLang="en-US" dirty="0" smtClean="0"/>
              <a:t>了解他们所关心和迫切需要解决的问题是什么</a:t>
            </a:r>
            <a:r>
              <a:rPr lang="en-US" dirty="0" smtClean="0"/>
              <a:t>;</a:t>
            </a:r>
            <a:r>
              <a:rPr lang="zh-CN" altLang="en-US" dirty="0" smtClean="0"/>
              <a:t>等等。否则</a:t>
            </a:r>
            <a:r>
              <a:rPr lang="en-US" dirty="0" smtClean="0"/>
              <a:t>,</a:t>
            </a:r>
            <a:r>
              <a:rPr lang="zh-CN" altLang="en-US" dirty="0" smtClean="0"/>
              <a:t>不看对象</a:t>
            </a:r>
            <a:r>
              <a:rPr lang="en-US" dirty="0" smtClean="0"/>
              <a:t>,</a:t>
            </a:r>
            <a:r>
              <a:rPr lang="zh-CN" altLang="en-US" dirty="0" smtClean="0"/>
              <a:t>演讲稿写得再好</a:t>
            </a:r>
            <a:r>
              <a:rPr lang="en-US" dirty="0" smtClean="0"/>
              <a:t>,</a:t>
            </a:r>
            <a:r>
              <a:rPr lang="zh-CN" altLang="en-US" dirty="0" smtClean="0"/>
              <a:t>说得再天花乱坠</a:t>
            </a:r>
            <a:r>
              <a:rPr lang="en-US" dirty="0" smtClean="0"/>
              <a:t>,</a:t>
            </a:r>
            <a:r>
              <a:rPr lang="zh-CN" altLang="en-US" dirty="0" smtClean="0"/>
              <a:t>听众也会感到索然无味、无动于衷</a:t>
            </a:r>
            <a:r>
              <a:rPr lang="en-US" dirty="0" smtClean="0"/>
              <a:t>,</a:t>
            </a:r>
            <a:r>
              <a:rPr lang="zh-CN" altLang="en-US" dirty="0" smtClean="0"/>
              <a:t>也就达不到宣传、鼓动和教育的目的。</a:t>
            </a:r>
          </a:p>
          <a:p>
            <a:pPr>
              <a:lnSpc>
                <a:spcPct val="130000"/>
              </a:lnSpc>
            </a:pPr>
            <a:r>
              <a:rPr lang="en-US" dirty="0" smtClean="0"/>
              <a:t>(2)</a:t>
            </a:r>
            <a:r>
              <a:rPr lang="zh-CN" altLang="en-US" dirty="0" smtClean="0"/>
              <a:t>观点鲜明</a:t>
            </a:r>
            <a:r>
              <a:rPr lang="en-US" dirty="0" smtClean="0"/>
              <a:t>,</a:t>
            </a:r>
            <a:r>
              <a:rPr lang="zh-CN" altLang="en-US" dirty="0" smtClean="0"/>
              <a:t>感情真挚。</a:t>
            </a:r>
          </a:p>
          <a:p>
            <a:pPr>
              <a:lnSpc>
                <a:spcPct val="130000"/>
              </a:lnSpc>
            </a:pPr>
            <a:r>
              <a:rPr lang="zh-CN" altLang="en-US" dirty="0" smtClean="0"/>
              <a:t>演讲稿观点鲜明</a:t>
            </a:r>
            <a:r>
              <a:rPr lang="en-US" dirty="0" smtClean="0"/>
              <a:t>,</a:t>
            </a:r>
            <a:r>
              <a:rPr lang="zh-CN" altLang="en-US" dirty="0" smtClean="0"/>
              <a:t>显示着演讲者对一种理性认识的肯定</a:t>
            </a:r>
            <a:r>
              <a:rPr lang="en-US" dirty="0" smtClean="0"/>
              <a:t>,</a:t>
            </a:r>
            <a:r>
              <a:rPr lang="zh-CN" altLang="en-US" dirty="0" smtClean="0"/>
              <a:t>显示着演讲者对客观事物见解的透辟程度</a:t>
            </a:r>
            <a:r>
              <a:rPr lang="en-US" dirty="0" smtClean="0"/>
              <a:t>,</a:t>
            </a:r>
            <a:r>
              <a:rPr lang="zh-CN" altLang="en-US" dirty="0" smtClean="0"/>
              <a:t>能给人以可信性和可靠感。演讲稿观点不鲜明</a:t>
            </a:r>
            <a:r>
              <a:rPr lang="en-US" dirty="0" smtClean="0"/>
              <a:t>,</a:t>
            </a:r>
            <a:r>
              <a:rPr lang="zh-CN" altLang="en-US" dirty="0" smtClean="0"/>
              <a:t>就缺乏说服力</a:t>
            </a:r>
            <a:r>
              <a:rPr lang="en-US" dirty="0" smtClean="0"/>
              <a:t>,</a:t>
            </a:r>
            <a:r>
              <a:rPr lang="zh-CN" altLang="en-US" dirty="0" smtClean="0"/>
              <a:t>就失去了演讲的作用。演讲稿还要有真挚的感情</a:t>
            </a:r>
            <a:r>
              <a:rPr lang="en-US" dirty="0" smtClean="0"/>
              <a:t>,</a:t>
            </a:r>
            <a:r>
              <a:rPr lang="zh-CN" altLang="en-US" dirty="0" smtClean="0"/>
              <a:t>这样才能打动人、感染人</a:t>
            </a:r>
            <a:r>
              <a:rPr lang="en-US" dirty="0" smtClean="0"/>
              <a:t>,</a:t>
            </a:r>
            <a:r>
              <a:rPr lang="zh-CN" altLang="en-US" dirty="0" smtClean="0"/>
              <a:t>有鼓动性</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738150" y="1214422"/>
            <a:ext cx="11001452" cy="4214842"/>
          </a:xfrm>
        </p:spPr>
        <p:txBody>
          <a:bodyPr/>
          <a:lstStyle/>
          <a:p>
            <a:pPr>
              <a:lnSpc>
                <a:spcPct val="130000"/>
              </a:lnSpc>
            </a:pPr>
            <a:r>
              <a:rPr lang="zh-CN" altLang="en-US" dirty="0" smtClean="0"/>
              <a:t>因此</a:t>
            </a:r>
            <a:r>
              <a:rPr lang="en-US" dirty="0" smtClean="0"/>
              <a:t>,</a:t>
            </a:r>
            <a:r>
              <a:rPr lang="zh-CN" altLang="en-US" dirty="0" smtClean="0"/>
              <a:t>一篇好的演讲稿要求在表达上注意感情色彩</a:t>
            </a:r>
            <a:r>
              <a:rPr lang="en-US" dirty="0" smtClean="0"/>
              <a:t>,</a:t>
            </a:r>
            <a:r>
              <a:rPr lang="zh-CN" altLang="en-US" dirty="0" smtClean="0"/>
              <a:t>把说理和抒情结合起来</a:t>
            </a:r>
            <a:r>
              <a:rPr lang="en-US" dirty="0" smtClean="0"/>
              <a:t>;</a:t>
            </a:r>
            <a:r>
              <a:rPr lang="zh-CN" altLang="en-US" dirty="0" smtClean="0"/>
              <a:t>既有冷静的分析</a:t>
            </a:r>
            <a:r>
              <a:rPr lang="en-US" dirty="0" smtClean="0"/>
              <a:t>,</a:t>
            </a:r>
            <a:r>
              <a:rPr lang="zh-CN" altLang="en-US" dirty="0" smtClean="0"/>
              <a:t>又有热情的鼓动</a:t>
            </a:r>
            <a:r>
              <a:rPr lang="en-US" dirty="0" smtClean="0"/>
              <a:t>;</a:t>
            </a:r>
            <a:r>
              <a:rPr lang="zh-CN" altLang="en-US" dirty="0" smtClean="0"/>
              <a:t>既有所怒</a:t>
            </a:r>
            <a:r>
              <a:rPr lang="en-US" dirty="0" smtClean="0"/>
              <a:t>,</a:t>
            </a:r>
            <a:r>
              <a:rPr lang="zh-CN" altLang="en-US" dirty="0" smtClean="0"/>
              <a:t>又有所喜</a:t>
            </a:r>
            <a:r>
              <a:rPr lang="en-US" dirty="0" smtClean="0"/>
              <a:t>;</a:t>
            </a:r>
            <a:r>
              <a:rPr lang="zh-CN" altLang="en-US" dirty="0" smtClean="0"/>
              <a:t>既有所憎</a:t>
            </a:r>
            <a:r>
              <a:rPr lang="en-US" dirty="0" smtClean="0"/>
              <a:t>,</a:t>
            </a:r>
            <a:r>
              <a:rPr lang="zh-CN" altLang="en-US" dirty="0" smtClean="0"/>
              <a:t>又有所爱。</a:t>
            </a:r>
          </a:p>
          <a:p>
            <a:pPr>
              <a:lnSpc>
                <a:spcPct val="130000"/>
              </a:lnSpc>
            </a:pPr>
            <a:r>
              <a:rPr lang="en-US" dirty="0" smtClean="0"/>
              <a:t>(3)</a:t>
            </a:r>
            <a:r>
              <a:rPr lang="zh-CN" altLang="en-US" dirty="0" smtClean="0"/>
              <a:t>行文变化</a:t>
            </a:r>
            <a:r>
              <a:rPr lang="en-US" dirty="0" smtClean="0"/>
              <a:t>,</a:t>
            </a:r>
            <a:r>
              <a:rPr lang="zh-CN" altLang="en-US" dirty="0" smtClean="0"/>
              <a:t>富有波澜。</a:t>
            </a:r>
          </a:p>
          <a:p>
            <a:pPr>
              <a:lnSpc>
                <a:spcPct val="130000"/>
              </a:lnSpc>
            </a:pPr>
            <a:r>
              <a:rPr lang="zh-CN" altLang="en-US" dirty="0" smtClean="0"/>
              <a:t>构成演讲稿波澜的要素很多</a:t>
            </a:r>
            <a:r>
              <a:rPr lang="en-US" dirty="0" smtClean="0"/>
              <a:t>,</a:t>
            </a:r>
            <a:r>
              <a:rPr lang="zh-CN" altLang="en-US" dirty="0" smtClean="0"/>
              <a:t>有内容</a:t>
            </a:r>
            <a:r>
              <a:rPr lang="en-US" dirty="0" smtClean="0"/>
              <a:t>,</a:t>
            </a:r>
            <a:r>
              <a:rPr lang="zh-CN" altLang="en-US" dirty="0" smtClean="0"/>
              <a:t>有安排</a:t>
            </a:r>
            <a:r>
              <a:rPr lang="en-US" dirty="0" smtClean="0"/>
              <a:t>,</a:t>
            </a:r>
            <a:r>
              <a:rPr lang="zh-CN" altLang="en-US" dirty="0" smtClean="0"/>
              <a:t>也有听众的心理特征和认识事物的规律。如果能掌握听众的心理特征和认识事物的规律</a:t>
            </a:r>
            <a:r>
              <a:rPr lang="en-US" dirty="0" smtClean="0"/>
              <a:t>,</a:t>
            </a:r>
            <a:r>
              <a:rPr lang="zh-CN" altLang="en-US" dirty="0" smtClean="0"/>
              <a:t>恰当地选择材料、安排材料</a:t>
            </a:r>
            <a:r>
              <a:rPr lang="en-US" dirty="0" smtClean="0"/>
              <a:t>,</a:t>
            </a:r>
            <a:r>
              <a:rPr lang="zh-CN" altLang="en-US" dirty="0" smtClean="0"/>
              <a:t>就能使演讲在听众心里激起波澜。换句话说</a:t>
            </a:r>
            <a:r>
              <a:rPr lang="en-US" dirty="0" smtClean="0"/>
              <a:t>,</a:t>
            </a:r>
            <a:r>
              <a:rPr lang="zh-CN" altLang="en-US" dirty="0" smtClean="0"/>
              <a:t>演讲稿要写得有波澜</a:t>
            </a:r>
            <a:r>
              <a:rPr lang="en-US" dirty="0" smtClean="0"/>
              <a:t>,</a:t>
            </a:r>
            <a:r>
              <a:rPr lang="zh-CN" altLang="en-US" dirty="0" smtClean="0"/>
              <a:t>主要不是靠声调的高低</a:t>
            </a:r>
            <a:r>
              <a:rPr lang="en-US" dirty="0" smtClean="0"/>
              <a:t>,</a:t>
            </a:r>
            <a:r>
              <a:rPr lang="zh-CN" altLang="en-US" dirty="0" smtClean="0"/>
              <a:t>而是靠内容的有起有伏</a:t>
            </a:r>
            <a:r>
              <a:rPr lang="en-US" dirty="0" smtClean="0"/>
              <a:t>,</a:t>
            </a:r>
            <a:r>
              <a:rPr lang="zh-CN" altLang="en-US" dirty="0" smtClean="0"/>
              <a:t>有张有弛</a:t>
            </a:r>
            <a:r>
              <a:rPr lang="en-US" dirty="0" smtClean="0"/>
              <a:t>,</a:t>
            </a:r>
            <a:r>
              <a:rPr lang="zh-CN" altLang="en-US" dirty="0" smtClean="0"/>
              <a:t>有强调</a:t>
            </a:r>
            <a:r>
              <a:rPr lang="en-US" dirty="0" smtClean="0"/>
              <a:t>,</a:t>
            </a:r>
            <a:r>
              <a:rPr lang="zh-CN" altLang="en-US" dirty="0" smtClean="0"/>
              <a:t>有反复</a:t>
            </a:r>
            <a:r>
              <a:rPr lang="en-US" dirty="0" smtClean="0"/>
              <a:t>,</a:t>
            </a:r>
            <a:r>
              <a:rPr lang="zh-CN" altLang="en-US" dirty="0" smtClean="0"/>
              <a:t>有比较</a:t>
            </a:r>
            <a:r>
              <a:rPr lang="en-US" dirty="0" smtClean="0"/>
              <a:t>,</a:t>
            </a:r>
            <a:r>
              <a:rPr lang="zh-CN" altLang="en-US" dirty="0" smtClean="0"/>
              <a:t>有照应。</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4.</a:t>
            </a:r>
            <a:r>
              <a:rPr lang="zh-CN" altLang="en-US" dirty="0" smtClean="0"/>
              <a:t>小测试</a:t>
            </a:r>
            <a:r>
              <a:rPr lang="zh-CN" altLang="en-US" dirty="0" smtClean="0"/>
              <a:t>。</a:t>
            </a:r>
            <a:r>
              <a:rPr lang="zh-CN" altLang="en-US" dirty="0" smtClean="0"/>
              <a:t>如果演讲者要表达的观点是</a:t>
            </a:r>
            <a:r>
              <a:rPr lang="en-US" dirty="0" smtClean="0"/>
              <a:t>“</a:t>
            </a:r>
            <a:r>
              <a:rPr lang="zh-CN" altLang="en-US" dirty="0" smtClean="0"/>
              <a:t>勿忘国耻</a:t>
            </a:r>
            <a:r>
              <a:rPr lang="en-US" dirty="0" smtClean="0"/>
              <a:t>”,</a:t>
            </a:r>
            <a:r>
              <a:rPr lang="zh-CN" altLang="en-US" dirty="0" smtClean="0"/>
              <a:t>根据你的感受和体会</a:t>
            </a:r>
            <a:r>
              <a:rPr lang="en-US" dirty="0" smtClean="0"/>
              <a:t>,</a:t>
            </a:r>
            <a:r>
              <a:rPr lang="zh-CN" altLang="en-US" dirty="0" smtClean="0"/>
              <a:t>你能用短语或简单的句子把要表达的观点说出来吗</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380960" y="2285992"/>
            <a:ext cx="10501386" cy="571504"/>
          </a:xfrm>
        </p:spPr>
        <p:txBody>
          <a:bodyPr/>
          <a:lstStyle/>
          <a:p>
            <a:r>
              <a:rPr lang="zh-CN" altLang="en-US" dirty="0" smtClean="0"/>
              <a:t>示例</a:t>
            </a:r>
            <a:r>
              <a:rPr lang="en-US" dirty="0" smtClean="0"/>
              <a:t>:</a:t>
            </a:r>
            <a:r>
              <a:rPr lang="zh-CN" altLang="en-US" dirty="0" smtClean="0"/>
              <a:t>我爱我的祖国</a:t>
            </a:r>
            <a:r>
              <a:rPr lang="en-US" dirty="0" smtClean="0"/>
              <a:t>;</a:t>
            </a:r>
            <a:r>
              <a:rPr lang="zh-CN" altLang="en-US" dirty="0" smtClean="0"/>
              <a:t>我骄傲</a:t>
            </a:r>
            <a:r>
              <a:rPr lang="en-US" dirty="0" smtClean="0"/>
              <a:t>,</a:t>
            </a:r>
            <a:r>
              <a:rPr lang="zh-CN" altLang="en-US" dirty="0" smtClean="0"/>
              <a:t>我是中国人</a:t>
            </a:r>
            <a:r>
              <a:rPr lang="en-US" dirty="0" smtClean="0"/>
              <a:t>;</a:t>
            </a:r>
            <a:r>
              <a:rPr lang="zh-CN" altLang="en-US" dirty="0" smtClean="0"/>
              <a:t>祖国</a:t>
            </a:r>
            <a:r>
              <a:rPr lang="en-US" dirty="0" smtClean="0"/>
              <a:t>,</a:t>
            </a:r>
            <a:r>
              <a:rPr lang="zh-CN" altLang="en-US" dirty="0" smtClean="0"/>
              <a:t>腾飞的巨龙</a:t>
            </a:r>
            <a:r>
              <a:rPr lang="en-US" dirty="0" smtClean="0"/>
              <a:t>;</a:t>
            </a:r>
            <a:r>
              <a:rPr lang="zh-CN" altLang="en-US" dirty="0" smtClean="0"/>
              <a:t>为中华之崛起而读书</a:t>
            </a:r>
            <a:r>
              <a:rPr lang="en-US" dirty="0" smtClean="0"/>
              <a:t>;</a:t>
            </a:r>
            <a:r>
              <a:rPr lang="zh-CN" altLang="en-US" dirty="0" smtClean="0"/>
              <a:t>勿忘国耻</a:t>
            </a:r>
            <a:r>
              <a:rPr lang="en-US" dirty="0" smtClean="0"/>
              <a:t>,</a:t>
            </a:r>
            <a:r>
              <a:rPr lang="zh-CN" altLang="en-US" dirty="0" smtClean="0"/>
              <a:t>振兴中华</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聆听故事</a:t>
            </a:r>
            <a:r>
              <a:rPr lang="en-US" dirty="0" smtClean="0"/>
              <a:t>,</a:t>
            </a:r>
            <a:r>
              <a:rPr lang="zh-CN" altLang="en-US" dirty="0" smtClean="0"/>
              <a:t>巧写开头。</a:t>
            </a:r>
          </a:p>
          <a:p>
            <a:r>
              <a:rPr lang="zh-CN" altLang="en-US" dirty="0" smtClean="0"/>
              <a:t>演讲稿的开头</a:t>
            </a:r>
            <a:r>
              <a:rPr lang="en-US" dirty="0" smtClean="0"/>
              <a:t>,</a:t>
            </a:r>
            <a:r>
              <a:rPr lang="zh-CN" altLang="en-US" dirty="0" smtClean="0"/>
              <a:t>也叫开场白。它在演讲稿的结构中处于明显的位置</a:t>
            </a:r>
            <a:r>
              <a:rPr lang="en-US" dirty="0" smtClean="0"/>
              <a:t>,</a:t>
            </a:r>
            <a:r>
              <a:rPr lang="zh-CN" altLang="en-US" dirty="0" smtClean="0"/>
              <a:t>具有重要的作用。瑞士作家温克勒说</a:t>
            </a:r>
            <a:r>
              <a:rPr lang="en-US" dirty="0" smtClean="0"/>
              <a:t>:“</a:t>
            </a:r>
            <a:r>
              <a:rPr lang="zh-CN" altLang="en-US" dirty="0" smtClean="0"/>
              <a:t>开场白有两项任务</a:t>
            </a:r>
            <a:r>
              <a:rPr lang="en-US" dirty="0" smtClean="0"/>
              <a:t>,</a:t>
            </a:r>
            <a:r>
              <a:rPr lang="zh-CN" altLang="en-US" dirty="0" smtClean="0"/>
              <a:t>一是建立说者与听者的同感</a:t>
            </a:r>
            <a:r>
              <a:rPr lang="en-US" dirty="0" smtClean="0"/>
              <a:t>;</a:t>
            </a:r>
            <a:r>
              <a:rPr lang="zh-CN" altLang="en-US" dirty="0" smtClean="0"/>
              <a:t>二是如字义所释</a:t>
            </a:r>
            <a:r>
              <a:rPr lang="en-US" dirty="0" smtClean="0"/>
              <a:t>,</a:t>
            </a:r>
            <a:r>
              <a:rPr lang="zh-CN" altLang="en-US" dirty="0" smtClean="0"/>
              <a:t>打开场面</a:t>
            </a:r>
            <a:r>
              <a:rPr lang="en-US" dirty="0" smtClean="0"/>
              <a:t>,</a:t>
            </a:r>
            <a:r>
              <a:rPr lang="zh-CN" altLang="en-US" dirty="0" smtClean="0"/>
              <a:t>引入正题。</a:t>
            </a:r>
            <a:r>
              <a:rPr lang="en-US" dirty="0" smtClean="0"/>
              <a:t>”</a:t>
            </a:r>
            <a:r>
              <a:rPr lang="zh-CN" altLang="en-US" dirty="0" smtClean="0"/>
              <a:t>好的演讲稿</a:t>
            </a:r>
            <a:r>
              <a:rPr lang="en-US" dirty="0" smtClean="0"/>
              <a:t>,</a:t>
            </a:r>
            <a:r>
              <a:rPr lang="zh-CN" altLang="en-US" dirty="0" smtClean="0"/>
              <a:t>一开头就应该用最简洁的语言、最短的时间</a:t>
            </a:r>
            <a:r>
              <a:rPr lang="en-US" dirty="0" smtClean="0"/>
              <a:t>,</a:t>
            </a:r>
            <a:r>
              <a:rPr lang="zh-CN" altLang="en-US" dirty="0" smtClean="0"/>
              <a:t>把听众的注意力吸引过来</a:t>
            </a:r>
            <a:r>
              <a:rPr lang="en-US" dirty="0" smtClean="0"/>
              <a:t>,</a:t>
            </a:r>
            <a:r>
              <a:rPr lang="zh-CN" altLang="en-US" dirty="0" smtClean="0"/>
              <a:t>把他们的兴趣激发出来</a:t>
            </a:r>
            <a:r>
              <a:rPr lang="en-US" dirty="0" smtClean="0"/>
              <a:t>,</a:t>
            </a:r>
            <a:r>
              <a:rPr lang="zh-CN" altLang="en-US" dirty="0" smtClean="0"/>
              <a:t>这样才能达到出奇制胜的效果。</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000108"/>
            <a:ext cx="10358510" cy="5214974"/>
          </a:xfrm>
        </p:spPr>
        <p:txBody>
          <a:bodyPr/>
          <a:lstStyle/>
          <a:p>
            <a:r>
              <a:rPr lang="zh-CN" altLang="en-US" dirty="0" smtClean="0"/>
              <a:t>首先我们来聆听一则故事</a:t>
            </a:r>
            <a:r>
              <a:rPr lang="en-US" dirty="0" smtClean="0"/>
              <a:t>:</a:t>
            </a:r>
            <a:r>
              <a:rPr lang="zh-CN" altLang="en-US" dirty="0" smtClean="0"/>
              <a:t>复旦大学举办了一次</a:t>
            </a:r>
            <a:r>
              <a:rPr lang="en-US" dirty="0" smtClean="0"/>
              <a:t>“</a:t>
            </a:r>
            <a:r>
              <a:rPr lang="zh-CN" altLang="en-US" dirty="0" smtClean="0"/>
              <a:t>青年与祖国</a:t>
            </a:r>
            <a:r>
              <a:rPr lang="en-US" dirty="0" smtClean="0"/>
              <a:t>”</a:t>
            </a:r>
            <a:r>
              <a:rPr lang="zh-CN" altLang="en-US" dirty="0" smtClean="0"/>
              <a:t>演讲比赛。由于诸多原因</a:t>
            </a:r>
            <a:r>
              <a:rPr lang="en-US" dirty="0" smtClean="0"/>
              <a:t>,</a:t>
            </a:r>
            <a:r>
              <a:rPr lang="zh-CN" altLang="en-US" dirty="0" smtClean="0"/>
              <a:t>虽然已有五六名同学演讲过了</a:t>
            </a:r>
            <a:r>
              <a:rPr lang="en-US" dirty="0" smtClean="0"/>
              <a:t>,</a:t>
            </a:r>
            <a:r>
              <a:rPr lang="zh-CN" altLang="en-US" dirty="0" smtClean="0"/>
              <a:t>可会场始终嘈杂。这时</a:t>
            </a:r>
            <a:r>
              <a:rPr lang="en-US" dirty="0" smtClean="0"/>
              <a:t>,</a:t>
            </a:r>
            <a:r>
              <a:rPr lang="zh-CN" altLang="en-US" dirty="0" smtClean="0"/>
              <a:t>第七名演讲的同学上台</a:t>
            </a:r>
            <a:r>
              <a:rPr lang="en-US" dirty="0" smtClean="0"/>
              <a:t>,</a:t>
            </a:r>
            <a:r>
              <a:rPr lang="zh-CN" altLang="en-US" dirty="0" smtClean="0"/>
              <a:t>他只讲了个开场白</a:t>
            </a:r>
            <a:r>
              <a:rPr lang="en-US" dirty="0" smtClean="0"/>
              <a:t>,</a:t>
            </a:r>
            <a:r>
              <a:rPr lang="zh-CN" altLang="en-US" dirty="0" smtClean="0"/>
              <a:t>就立即扭转了混乱的局面。他一开始就响亮地说</a:t>
            </a:r>
            <a:r>
              <a:rPr lang="en-US" dirty="0" smtClean="0"/>
              <a:t>:“</a:t>
            </a:r>
            <a:r>
              <a:rPr lang="zh-CN" altLang="en-US" dirty="0" smtClean="0"/>
              <a:t>我想提个问题。谁能用一个字概括祖国与青年的关系</a:t>
            </a:r>
            <a:r>
              <a:rPr lang="en-US" dirty="0" smtClean="0"/>
              <a:t>?”</a:t>
            </a:r>
            <a:r>
              <a:rPr lang="zh-CN" altLang="en-US" dirty="0" smtClean="0"/>
              <a:t>台下的同学们立即被他这种开头方式吸引住了</a:t>
            </a:r>
            <a:r>
              <a:rPr lang="en-US" dirty="0" smtClean="0"/>
              <a:t>,</a:t>
            </a:r>
            <a:r>
              <a:rPr lang="zh-CN" altLang="en-US" dirty="0" smtClean="0"/>
              <a:t>喧闹的会场随即安静下来。接着他自己提出了设想的答案</a:t>
            </a:r>
            <a:r>
              <a:rPr lang="en-US" dirty="0" smtClean="0"/>
              <a:t>:“</a:t>
            </a:r>
            <a:r>
              <a:rPr lang="zh-CN" altLang="en-US" dirty="0" smtClean="0"/>
              <a:t>可能有人会说</a:t>
            </a:r>
            <a:r>
              <a:rPr lang="en-US" dirty="0" smtClean="0"/>
              <a:t>‘</a:t>
            </a:r>
            <a:r>
              <a:rPr lang="zh-CN" altLang="en-US" dirty="0" smtClean="0"/>
              <a:t>希望</a:t>
            </a:r>
            <a:r>
              <a:rPr lang="en-US" dirty="0" smtClean="0"/>
              <a:t>’</a:t>
            </a:r>
            <a:r>
              <a:rPr lang="zh-CN" altLang="en-US" dirty="0" smtClean="0"/>
              <a:t>。</a:t>
            </a:r>
            <a:r>
              <a:rPr lang="en-US" dirty="0" smtClean="0"/>
              <a:t>”</a:t>
            </a:r>
            <a:r>
              <a:rPr lang="zh-CN" altLang="en-US" dirty="0" smtClean="0"/>
              <a:t>话刚一出口</a:t>
            </a:r>
            <a:r>
              <a:rPr lang="en-US" dirty="0" smtClean="0"/>
              <a:t>,</a:t>
            </a:r>
            <a:r>
              <a:rPr lang="zh-CN" altLang="en-US" dirty="0" smtClean="0"/>
              <a:t>坐在前排的几名同学当即指出</a:t>
            </a:r>
            <a:r>
              <a:rPr lang="en-US" dirty="0" smtClean="0"/>
              <a:t>:“</a:t>
            </a:r>
            <a:r>
              <a:rPr lang="zh-CN" altLang="en-US" dirty="0" smtClean="0"/>
              <a:t>不对</a:t>
            </a:r>
            <a:r>
              <a:rPr lang="en-US" dirty="0" smtClean="0"/>
              <a:t>,‘</a:t>
            </a:r>
            <a:r>
              <a:rPr lang="zh-CN" altLang="en-US" dirty="0" smtClean="0"/>
              <a:t>希望</a:t>
            </a:r>
            <a:r>
              <a:rPr lang="en-US" dirty="0" smtClean="0"/>
              <a:t>’</a:t>
            </a:r>
            <a:r>
              <a:rPr lang="zh-CN" altLang="en-US" dirty="0" smtClean="0"/>
              <a:t>是两个字</a:t>
            </a:r>
            <a:r>
              <a:rPr lang="en-US" dirty="0" smtClean="0"/>
              <a:t>,</a:t>
            </a:r>
            <a:r>
              <a:rPr lang="zh-CN" altLang="en-US" dirty="0" smtClean="0"/>
              <a:t>你不是说一个字吗</a:t>
            </a:r>
            <a:r>
              <a:rPr lang="en-US" dirty="0" smtClean="0"/>
              <a:t>?”</a:t>
            </a:r>
            <a:r>
              <a:rPr lang="zh-CN" altLang="en-US" dirty="0" smtClean="0"/>
              <a:t>其实这是第七名演讲的同学故意设置的圈套</a:t>
            </a:r>
            <a:r>
              <a:rPr lang="en-US" dirty="0" smtClean="0"/>
              <a:t>,</a:t>
            </a:r>
            <a:r>
              <a:rPr lang="zh-CN" altLang="en-US" dirty="0" smtClean="0"/>
              <a:t>意图是把听众</a:t>
            </a:r>
            <a:r>
              <a:rPr lang="zh-CN" altLang="en-US" dirty="0" smtClean="0"/>
              <a:t>的</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pPr indent="0"/>
            <a:r>
              <a:rPr lang="zh-CN" altLang="en-US" dirty="0" smtClean="0"/>
              <a:t>注意力</a:t>
            </a:r>
            <a:r>
              <a:rPr lang="zh-CN" altLang="en-US" dirty="0" smtClean="0"/>
              <a:t>吸引到他的演讲上来</a:t>
            </a:r>
            <a:r>
              <a:rPr lang="en-US" dirty="0" smtClean="0"/>
              <a:t>,</a:t>
            </a:r>
            <a:r>
              <a:rPr lang="zh-CN" altLang="en-US" dirty="0" smtClean="0"/>
              <a:t>跟着他的思路走。于是他赶紧接着那几名同学的反问补了一句</a:t>
            </a:r>
            <a:r>
              <a:rPr lang="en-US" dirty="0" smtClean="0"/>
              <a:t>:“</a:t>
            </a:r>
            <a:r>
              <a:rPr lang="zh-CN" altLang="en-US" dirty="0" smtClean="0"/>
              <a:t>你们说得对</a:t>
            </a:r>
            <a:r>
              <a:rPr lang="en-US" dirty="0" smtClean="0"/>
              <a:t>,‘</a:t>
            </a:r>
            <a:r>
              <a:rPr lang="zh-CN" altLang="en-US" dirty="0" smtClean="0"/>
              <a:t>希望</a:t>
            </a:r>
            <a:r>
              <a:rPr lang="en-US" dirty="0" smtClean="0"/>
              <a:t>’</a:t>
            </a:r>
            <a:r>
              <a:rPr lang="zh-CN" altLang="en-US" dirty="0" smtClean="0"/>
              <a:t>这个词的意思是对的</a:t>
            </a:r>
            <a:r>
              <a:rPr lang="en-US" dirty="0" smtClean="0"/>
              <a:t>,</a:t>
            </a:r>
            <a:r>
              <a:rPr lang="zh-CN" altLang="en-US" dirty="0" smtClean="0"/>
              <a:t>可惜用了两个字。</a:t>
            </a:r>
            <a:r>
              <a:rPr lang="en-US" dirty="0" smtClean="0"/>
              <a:t>”</a:t>
            </a:r>
            <a:r>
              <a:rPr lang="zh-CN" altLang="en-US" dirty="0" smtClean="0"/>
              <a:t>然后他就正面提出了自己的答案</a:t>
            </a:r>
            <a:r>
              <a:rPr lang="en-US" dirty="0" smtClean="0"/>
              <a:t>,“</a:t>
            </a:r>
            <a:r>
              <a:rPr lang="zh-CN" altLang="en-US" dirty="0" smtClean="0"/>
              <a:t>我可以用</a:t>
            </a:r>
            <a:r>
              <a:rPr lang="en-US" dirty="0" smtClean="0"/>
              <a:t>‘</a:t>
            </a:r>
            <a:r>
              <a:rPr lang="zh-CN" altLang="en-US" dirty="0" smtClean="0"/>
              <a:t>根</a:t>
            </a:r>
            <a:r>
              <a:rPr lang="en-US" dirty="0" smtClean="0"/>
              <a:t>’</a:t>
            </a:r>
            <a:r>
              <a:rPr lang="zh-CN" altLang="en-US" dirty="0" smtClean="0"/>
              <a:t>这个字来表示</a:t>
            </a:r>
            <a:r>
              <a:rPr lang="en-US" dirty="0" smtClean="0"/>
              <a:t>,</a:t>
            </a:r>
            <a:r>
              <a:rPr lang="zh-CN" altLang="en-US" dirty="0" smtClean="0"/>
              <a:t>青年是祖国的根。</a:t>
            </a:r>
            <a:r>
              <a:rPr lang="en-US" dirty="0" smtClean="0"/>
              <a:t>”</a:t>
            </a:r>
            <a:endParaRPr lang="zh-CN" altLang="en-US" dirty="0" smtClean="0"/>
          </a:p>
          <a:p>
            <a:r>
              <a:rPr lang="zh-CN" altLang="en-US" dirty="0" smtClean="0"/>
              <a:t>通过这个小故事</a:t>
            </a:r>
            <a:r>
              <a:rPr lang="en-US" dirty="0" smtClean="0"/>
              <a:t>,</a:t>
            </a:r>
            <a:r>
              <a:rPr lang="zh-CN" altLang="en-US" dirty="0" smtClean="0"/>
              <a:t>你认为应该怎样写演讲稿的开头</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572824" cy="4214842"/>
          </a:xfrm>
        </p:spPr>
        <p:txBody>
          <a:bodyPr/>
          <a:lstStyle/>
          <a:p>
            <a:pPr>
              <a:lnSpc>
                <a:spcPct val="130000"/>
              </a:lnSpc>
            </a:pPr>
            <a:r>
              <a:rPr lang="zh-CN" altLang="en-US" dirty="0" smtClean="0"/>
              <a:t>写演讲稿开头的方法还有</a:t>
            </a:r>
            <a:r>
              <a:rPr lang="en-US" dirty="0" smtClean="0"/>
              <a:t>:</a:t>
            </a:r>
            <a:endParaRPr lang="zh-CN" altLang="en-US" dirty="0" smtClean="0"/>
          </a:p>
          <a:p>
            <a:pPr>
              <a:lnSpc>
                <a:spcPct val="130000"/>
              </a:lnSpc>
            </a:pPr>
            <a:r>
              <a:rPr lang="en-US" dirty="0" smtClean="0"/>
              <a:t>1.</a:t>
            </a:r>
            <a:r>
              <a:rPr lang="zh-CN" altLang="en-US" dirty="0" smtClean="0"/>
              <a:t>开门见山</a:t>
            </a:r>
            <a:r>
              <a:rPr lang="en-US" dirty="0" smtClean="0"/>
              <a:t>,</a:t>
            </a:r>
            <a:r>
              <a:rPr lang="zh-CN" altLang="en-US" dirty="0" smtClean="0"/>
              <a:t>提出主题。这种开头是一开讲就进入正题</a:t>
            </a:r>
            <a:r>
              <a:rPr lang="en-US" dirty="0" smtClean="0"/>
              <a:t>,</a:t>
            </a:r>
            <a:r>
              <a:rPr lang="zh-CN" altLang="en-US" dirty="0" smtClean="0"/>
              <a:t>直接提出演讲的中心。</a:t>
            </a:r>
          </a:p>
          <a:p>
            <a:pPr>
              <a:lnSpc>
                <a:spcPct val="130000"/>
              </a:lnSpc>
            </a:pPr>
            <a:r>
              <a:rPr lang="en-US" dirty="0" smtClean="0"/>
              <a:t>2.</a:t>
            </a:r>
            <a:r>
              <a:rPr lang="zh-CN" altLang="en-US" dirty="0" smtClean="0"/>
              <a:t>介绍情况</a:t>
            </a:r>
            <a:r>
              <a:rPr lang="en-US" dirty="0" smtClean="0"/>
              <a:t>,</a:t>
            </a:r>
            <a:r>
              <a:rPr lang="zh-CN" altLang="en-US" dirty="0" smtClean="0"/>
              <a:t>说明根由。这种开头可以迅速拉近与听众的距离。</a:t>
            </a:r>
          </a:p>
          <a:p>
            <a:pPr>
              <a:lnSpc>
                <a:spcPct val="130000"/>
              </a:lnSpc>
            </a:pPr>
            <a:r>
              <a:rPr lang="en-US" dirty="0" smtClean="0"/>
              <a:t>3.</a:t>
            </a:r>
            <a:r>
              <a:rPr lang="zh-CN" altLang="en-US" dirty="0" smtClean="0"/>
              <a:t>提出问题</a:t>
            </a:r>
            <a:r>
              <a:rPr lang="en-US" dirty="0" smtClean="0"/>
              <a:t>,</a:t>
            </a:r>
            <a:r>
              <a:rPr lang="zh-CN" altLang="en-US" dirty="0" smtClean="0"/>
              <a:t>发人深思。</a:t>
            </a:r>
          </a:p>
          <a:p>
            <a:pPr>
              <a:lnSpc>
                <a:spcPct val="130000"/>
              </a:lnSpc>
            </a:pPr>
            <a:r>
              <a:rPr lang="zh-CN" altLang="en-US" dirty="0" smtClean="0"/>
              <a:t>除了以上三种方法</a:t>
            </a:r>
            <a:r>
              <a:rPr lang="en-US" dirty="0" smtClean="0"/>
              <a:t>,</a:t>
            </a:r>
            <a:r>
              <a:rPr lang="zh-CN" altLang="en-US" dirty="0" smtClean="0"/>
              <a:t>还有释题式、悬念式、警策式、幽默式、双关式、抒情式等。</a:t>
            </a:r>
          </a:p>
          <a:p>
            <a:pPr>
              <a:lnSpc>
                <a:spcPct val="130000"/>
              </a:lnSpc>
            </a:pPr>
            <a:r>
              <a:rPr lang="zh-CN" altLang="en-US" dirty="0" smtClean="0"/>
              <a:t>示例</a:t>
            </a:r>
            <a:r>
              <a:rPr lang="en-US" dirty="0" smtClean="0"/>
              <a:t>:</a:t>
            </a:r>
            <a:r>
              <a:rPr lang="zh-CN" altLang="en-US" dirty="0" smtClean="0"/>
              <a:t>提出问题</a:t>
            </a:r>
            <a:r>
              <a:rPr lang="en-US" dirty="0" smtClean="0"/>
              <a:t>,</a:t>
            </a:r>
            <a:r>
              <a:rPr lang="zh-CN" altLang="en-US" dirty="0" smtClean="0"/>
              <a:t>发人深思。聪明的提问是智慧的标志</a:t>
            </a:r>
            <a:r>
              <a:rPr lang="en-US" dirty="0" smtClean="0"/>
              <a:t>,</a:t>
            </a:r>
            <a:r>
              <a:rPr lang="zh-CN" altLang="en-US" dirty="0" smtClean="0"/>
              <a:t>是通往知识宝库的桥梁。演讲者一开始就提出一个或几个出乎意料的问题</a:t>
            </a:r>
            <a:r>
              <a:rPr lang="en-US" dirty="0" smtClean="0"/>
              <a:t>,</a:t>
            </a:r>
            <a:r>
              <a:rPr lang="zh-CN" altLang="en-US" dirty="0" smtClean="0"/>
              <a:t>触发听众神经元的亢奋</a:t>
            </a:r>
            <a:r>
              <a:rPr lang="en-US" dirty="0" smtClean="0"/>
              <a:t>,</a:t>
            </a:r>
            <a:r>
              <a:rPr lang="zh-CN" altLang="en-US" dirty="0" smtClean="0"/>
              <a:t>能够迅速唤起听众的注意力</a:t>
            </a:r>
            <a:r>
              <a:rPr lang="en-US" dirty="0" smtClean="0"/>
              <a:t>,</a:t>
            </a:r>
            <a:r>
              <a:rPr lang="zh-CN" altLang="en-US" dirty="0" smtClean="0"/>
              <a:t>激发</a:t>
            </a:r>
            <a:r>
              <a:rPr lang="zh-CN" altLang="en-US" dirty="0" smtClean="0"/>
              <a:t>听众</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linds(horizontal)">
                                      <p:cBhvr>
                                        <p:cTn id="19" dur="500"/>
                                        <p:tgtEl>
                                          <p:spTgt spid="4">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4">
                                            <p:txEl>
                                              <p:pRg st="5" end="5"/>
                                            </p:txEl>
                                          </p:spTgt>
                                        </p:tgtEl>
                                        <p:attrNameLst>
                                          <p:attrName>style.visibility</p:attrName>
                                        </p:attrNameLst>
                                      </p:cBhvr>
                                      <p:to>
                                        <p:strVal val="visible"/>
                                      </p:to>
                                    </p:set>
                                    <p:animEffect transition="in" filter="blinds(horizontal)">
                                      <p:cBhvr>
                                        <p:cTn id="22" dur="500"/>
                                        <p:tgtEl>
                                          <p:spTgt spid="4">
                                            <p:txEl>
                                              <p:pRg st="5" end="5"/>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572824" cy="4214842"/>
          </a:xfrm>
        </p:spPr>
        <p:txBody>
          <a:bodyPr/>
          <a:lstStyle/>
          <a:p>
            <a:pPr indent="0">
              <a:lnSpc>
                <a:spcPct val="130000"/>
              </a:lnSpc>
            </a:pPr>
            <a:r>
              <a:rPr lang="zh-CN" altLang="en-US" dirty="0" smtClean="0"/>
              <a:t>的</a:t>
            </a:r>
            <a:r>
              <a:rPr lang="zh-CN" altLang="en-US" dirty="0" smtClean="0"/>
              <a:t>兴趣</a:t>
            </a:r>
            <a:r>
              <a:rPr lang="en-US" dirty="0" smtClean="0"/>
              <a:t>,</a:t>
            </a:r>
            <a:r>
              <a:rPr lang="zh-CN" altLang="en-US" dirty="0" smtClean="0"/>
              <a:t>引起听众深思</a:t>
            </a:r>
            <a:r>
              <a:rPr lang="en-US" dirty="0" smtClean="0"/>
              <a:t>,</a:t>
            </a:r>
            <a:r>
              <a:rPr lang="zh-CN" altLang="en-US" dirty="0" smtClean="0"/>
              <a:t>自然地激发听众的参与意识</a:t>
            </a:r>
            <a:r>
              <a:rPr lang="en-US" dirty="0" smtClean="0"/>
              <a:t>,</a:t>
            </a:r>
            <a:r>
              <a:rPr lang="zh-CN" altLang="en-US" dirty="0" smtClean="0"/>
              <a:t>拉近演讲者与听众的距离</a:t>
            </a:r>
            <a:r>
              <a:rPr lang="en-US" dirty="0" smtClean="0"/>
              <a:t>,</a:t>
            </a:r>
            <a:r>
              <a:rPr lang="zh-CN" altLang="en-US" dirty="0" smtClean="0"/>
              <a:t>使两者的思想感情得以迅速沟通。同时提问能加深听众对问题的记忆和理解。这是写演讲稿最常用的开头方法。</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直击主体</a:t>
            </a:r>
            <a:r>
              <a:rPr lang="en-US" dirty="0" smtClean="0"/>
              <a:t>,</a:t>
            </a:r>
            <a:r>
              <a:rPr lang="zh-CN" altLang="en-US" dirty="0" smtClean="0"/>
              <a:t>巧妙安排。</a:t>
            </a:r>
          </a:p>
          <a:p>
            <a:r>
              <a:rPr lang="zh-CN" altLang="en-US" dirty="0" smtClean="0"/>
              <a:t>写演讲稿的主体部分时</a:t>
            </a:r>
            <a:r>
              <a:rPr lang="en-US" dirty="0" smtClean="0"/>
              <a:t>,</a:t>
            </a:r>
            <a:r>
              <a:rPr lang="zh-CN" altLang="en-US" dirty="0" smtClean="0"/>
              <a:t>要处理好哪几个方面的问题</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287204" cy="4214842"/>
          </a:xfrm>
        </p:spPr>
        <p:txBody>
          <a:bodyPr/>
          <a:lstStyle/>
          <a:p>
            <a:pPr>
              <a:lnSpc>
                <a:spcPct val="120000"/>
              </a:lnSpc>
            </a:pPr>
            <a:r>
              <a:rPr lang="en-US" dirty="0" smtClean="0"/>
              <a:t>(1)</a:t>
            </a:r>
            <a:r>
              <a:rPr lang="zh-CN" altLang="en-US" dirty="0" smtClean="0"/>
              <a:t>层次分明</a:t>
            </a:r>
          </a:p>
          <a:p>
            <a:pPr>
              <a:lnSpc>
                <a:spcPct val="120000"/>
              </a:lnSpc>
            </a:pPr>
            <a:r>
              <a:rPr lang="zh-CN" altLang="en-US" dirty="0" smtClean="0"/>
              <a:t>层次是演讲稿思想内容的表现次序</a:t>
            </a:r>
            <a:r>
              <a:rPr lang="en-US" dirty="0" smtClean="0"/>
              <a:t>,</a:t>
            </a:r>
            <a:r>
              <a:rPr lang="zh-CN" altLang="en-US" dirty="0" smtClean="0"/>
              <a:t>它体现着演讲者思路展开的步骤</a:t>
            </a:r>
            <a:r>
              <a:rPr lang="en-US" dirty="0" smtClean="0"/>
              <a:t>,</a:t>
            </a:r>
            <a:r>
              <a:rPr lang="zh-CN" altLang="en-US" dirty="0" smtClean="0"/>
              <a:t>也反映了演讲者对客观事物的认识过程。演讲稿结构的层次是根据演讲的时空特点对演讲材料加以选取和组合而形成的。由于演讲是直接面对听众的活动</a:t>
            </a:r>
            <a:r>
              <a:rPr lang="en-US" dirty="0" smtClean="0"/>
              <a:t>,</a:t>
            </a:r>
            <a:r>
              <a:rPr lang="zh-CN" altLang="en-US" dirty="0" smtClean="0"/>
              <a:t>所以演讲稿的结构层次是听众无法凭借视觉加以把握的</a:t>
            </a:r>
            <a:r>
              <a:rPr lang="en-US" dirty="0" smtClean="0"/>
              <a:t>,</a:t>
            </a:r>
            <a:r>
              <a:rPr lang="zh-CN" altLang="en-US" dirty="0" smtClean="0"/>
              <a:t>而听觉对层次的把握又受限于演讲的时间。所以</a:t>
            </a:r>
            <a:r>
              <a:rPr lang="en-US" dirty="0" smtClean="0"/>
              <a:t>,</a:t>
            </a:r>
            <a:r>
              <a:rPr lang="zh-CN" altLang="en-US" dirty="0" smtClean="0"/>
              <a:t>根据听众以听觉把握层次的特点</a:t>
            </a:r>
            <a:r>
              <a:rPr lang="en-US" dirty="0" smtClean="0"/>
              <a:t>,</a:t>
            </a:r>
            <a:r>
              <a:rPr lang="zh-CN" altLang="en-US" dirty="0" smtClean="0"/>
              <a:t>显示演讲稿结构层次的基本方法就是在演讲中树立明显的有声语言标志</a:t>
            </a:r>
            <a:r>
              <a:rPr lang="en-US" dirty="0" smtClean="0"/>
              <a:t>,</a:t>
            </a:r>
            <a:r>
              <a:rPr lang="zh-CN" altLang="en-US" dirty="0" smtClean="0"/>
              <a:t>以此适时刺激听众的听觉</a:t>
            </a:r>
            <a:r>
              <a:rPr lang="en-US" dirty="0" smtClean="0"/>
              <a:t>,</a:t>
            </a:r>
            <a:r>
              <a:rPr lang="zh-CN" altLang="en-US" dirty="0" smtClean="0"/>
              <a:t>从而获得层次清晰的效果。演讲者在演讲中反复设问</a:t>
            </a:r>
            <a:r>
              <a:rPr lang="en-US" dirty="0" smtClean="0"/>
              <a:t>,</a:t>
            </a:r>
            <a:r>
              <a:rPr lang="zh-CN" altLang="en-US" dirty="0" smtClean="0"/>
              <a:t>并根据设问来阐述自己的观点</a:t>
            </a:r>
            <a:r>
              <a:rPr lang="en-US" dirty="0" smtClean="0"/>
              <a:t>,</a:t>
            </a:r>
            <a:r>
              <a:rPr lang="zh-CN" altLang="en-US" dirty="0" smtClean="0"/>
              <a:t>就能在结构上环环相扣、层层深入。此外</a:t>
            </a:r>
            <a:r>
              <a:rPr lang="en-US" dirty="0" smtClean="0"/>
              <a:t>,</a:t>
            </a:r>
            <a:r>
              <a:rPr lang="zh-CN" altLang="en-US" dirty="0" smtClean="0"/>
              <a:t>演讲稿用过渡句</a:t>
            </a:r>
            <a:r>
              <a:rPr lang="en-US" dirty="0" smtClean="0"/>
              <a:t>,</a:t>
            </a:r>
            <a:r>
              <a:rPr lang="zh-CN" altLang="en-US" dirty="0" smtClean="0"/>
              <a:t>或用</a:t>
            </a:r>
            <a:r>
              <a:rPr lang="en-US" dirty="0" smtClean="0"/>
              <a:t>“</a:t>
            </a:r>
            <a:r>
              <a:rPr lang="zh-CN" altLang="en-US" dirty="0" smtClean="0"/>
              <a:t>首先</a:t>
            </a:r>
            <a:r>
              <a:rPr lang="en-US" dirty="0" smtClean="0"/>
              <a:t>”“</a:t>
            </a:r>
            <a:r>
              <a:rPr lang="zh-CN" altLang="en-US" dirty="0" smtClean="0"/>
              <a:t>其次</a:t>
            </a:r>
            <a:r>
              <a:rPr lang="en-US" dirty="0" smtClean="0"/>
              <a:t>”“</a:t>
            </a:r>
            <a:r>
              <a:rPr lang="zh-CN" altLang="en-US" dirty="0" smtClean="0"/>
              <a:t>然后</a:t>
            </a:r>
            <a:r>
              <a:rPr lang="en-US" dirty="0" smtClean="0"/>
              <a:t>”</a:t>
            </a:r>
            <a:r>
              <a:rPr lang="zh-CN" altLang="en-US" dirty="0" smtClean="0"/>
              <a:t>等语词来区别层次</a:t>
            </a:r>
            <a:r>
              <a:rPr lang="en-US" dirty="0" smtClean="0"/>
              <a:t>,</a:t>
            </a:r>
            <a:r>
              <a:rPr lang="zh-CN" altLang="en-US" dirty="0" smtClean="0"/>
              <a:t>也是使层次清晰的有效方法。</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通过总结本单元的课文</a:t>
            </a:r>
            <a:r>
              <a:rPr lang="en-US" dirty="0" smtClean="0"/>
              <a:t>,</a:t>
            </a:r>
            <a:r>
              <a:rPr lang="zh-CN" altLang="en-US" dirty="0" smtClean="0"/>
              <a:t>了解演讲词的一般结构及特点。</a:t>
            </a:r>
          </a:p>
          <a:p>
            <a:r>
              <a:rPr lang="en-US" dirty="0" smtClean="0"/>
              <a:t>2.</a:t>
            </a:r>
            <a:r>
              <a:rPr lang="zh-CN" altLang="en-US" dirty="0" smtClean="0"/>
              <a:t>把握演讲词的写作技巧</a:t>
            </a:r>
            <a:r>
              <a:rPr lang="en-US" dirty="0" smtClean="0"/>
              <a:t>,</a:t>
            </a:r>
            <a:r>
              <a:rPr lang="zh-CN" altLang="en-US" dirty="0" smtClean="0"/>
              <a:t>并能够恰当地运用比喻、排比等修辞手法增强演讲词的感染力。</a:t>
            </a:r>
          </a:p>
          <a:p>
            <a:r>
              <a:rPr lang="en-US" dirty="0" smtClean="0"/>
              <a:t>3.</a:t>
            </a:r>
            <a:r>
              <a:rPr lang="zh-CN" altLang="en-US" dirty="0" smtClean="0"/>
              <a:t>通过对演讲词的学习</a:t>
            </a:r>
            <a:r>
              <a:rPr lang="en-US" dirty="0" smtClean="0"/>
              <a:t>,</a:t>
            </a:r>
            <a:r>
              <a:rPr lang="zh-CN" altLang="en-US" dirty="0" smtClean="0"/>
              <a:t>认识到演讲的重要性</a:t>
            </a:r>
            <a:r>
              <a:rPr lang="en-US" dirty="0" smtClean="0"/>
              <a:t>,</a:t>
            </a:r>
            <a:r>
              <a:rPr lang="zh-CN" altLang="en-US" dirty="0" smtClean="0"/>
              <a:t>激发对演讲的兴趣。</a:t>
            </a:r>
            <a:endParaRPr lang="zh-CN" altLang="en-US" dirty="0"/>
          </a:p>
        </p:txBody>
      </p:sp>
      <p:sp>
        <p:nvSpPr>
          <p:cNvPr id="4" name="文本占位符 3"/>
          <p:cNvSpPr>
            <a:spLocks noGrp="1"/>
          </p:cNvSpPr>
          <p:nvPr>
            <p:ph type="body" sz="quarter" idx="11"/>
          </p:nvPr>
        </p:nvSpPr>
        <p:spPr>
          <a:xfrm>
            <a:off x="666712" y="4786322"/>
            <a:ext cx="11001452" cy="857256"/>
          </a:xfrm>
        </p:spPr>
        <p:txBody>
          <a:bodyPr/>
          <a:lstStyle/>
          <a:p>
            <a:r>
              <a:rPr lang="en-US" dirty="0" smtClean="0"/>
              <a:t>◉</a:t>
            </a:r>
            <a:r>
              <a:rPr lang="zh-CN" altLang="en-US" dirty="0" smtClean="0"/>
              <a:t>重点</a:t>
            </a:r>
            <a:r>
              <a:rPr lang="en-US" dirty="0" smtClean="0"/>
              <a:t>:</a:t>
            </a:r>
            <a:r>
              <a:rPr lang="en-US" dirty="0" smtClean="0"/>
              <a:t> 1.</a:t>
            </a:r>
            <a:r>
              <a:rPr lang="zh-CN" altLang="en-US" dirty="0" smtClean="0"/>
              <a:t>通过总结本单元的课文</a:t>
            </a:r>
            <a:r>
              <a:rPr lang="en-US" dirty="0" smtClean="0"/>
              <a:t>,</a:t>
            </a:r>
            <a:r>
              <a:rPr lang="zh-CN" altLang="en-US" dirty="0" smtClean="0"/>
              <a:t>了解演讲词的一般结构及特点。</a:t>
            </a:r>
          </a:p>
          <a:p>
            <a:r>
              <a:rPr lang="en-US" dirty="0" smtClean="0"/>
              <a:t>2.</a:t>
            </a:r>
            <a:r>
              <a:rPr lang="zh-CN" altLang="en-US" dirty="0" smtClean="0"/>
              <a:t>把握演讲词的写作技巧</a:t>
            </a:r>
            <a:r>
              <a:rPr lang="en-US" dirty="0" smtClean="0"/>
              <a:t>,</a:t>
            </a:r>
            <a:r>
              <a:rPr lang="zh-CN" altLang="en-US" dirty="0" smtClean="0"/>
              <a:t>并能够恰当地运用比喻、排比等修辞手法增强演讲词的感染力。</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pPr>
              <a:lnSpc>
                <a:spcPct val="130000"/>
              </a:lnSpc>
            </a:pPr>
            <a:r>
              <a:rPr lang="en-US" dirty="0" smtClean="0"/>
              <a:t>(2)</a:t>
            </a:r>
            <a:r>
              <a:rPr lang="zh-CN" altLang="en-US" dirty="0" smtClean="0"/>
              <a:t>节奏轻快</a:t>
            </a:r>
          </a:p>
          <a:p>
            <a:pPr>
              <a:lnSpc>
                <a:spcPct val="130000"/>
              </a:lnSpc>
            </a:pPr>
            <a:r>
              <a:rPr lang="zh-CN" altLang="en-US" dirty="0" smtClean="0"/>
              <a:t>节奏是指演讲内容在结构安排上表现出的张弛起伏。</a:t>
            </a:r>
          </a:p>
          <a:p>
            <a:pPr>
              <a:lnSpc>
                <a:spcPct val="130000"/>
              </a:lnSpc>
            </a:pPr>
            <a:r>
              <a:rPr lang="zh-CN" altLang="en-US" dirty="0" smtClean="0"/>
              <a:t>演讲稿结构的节奏</a:t>
            </a:r>
            <a:r>
              <a:rPr lang="en-US" dirty="0" smtClean="0"/>
              <a:t>,</a:t>
            </a:r>
            <a:r>
              <a:rPr lang="zh-CN" altLang="en-US" dirty="0" smtClean="0"/>
              <a:t>主要是通过演讲内容的变换来实现的。演讲内容的变换</a:t>
            </a:r>
            <a:r>
              <a:rPr lang="en-US" dirty="0" smtClean="0"/>
              <a:t>,</a:t>
            </a:r>
            <a:r>
              <a:rPr lang="zh-CN" altLang="en-US" dirty="0" smtClean="0"/>
              <a:t>是在一个主题思想所统领的内容中</a:t>
            </a:r>
            <a:r>
              <a:rPr lang="en-US" dirty="0" smtClean="0"/>
              <a:t>,</a:t>
            </a:r>
            <a:r>
              <a:rPr lang="zh-CN" altLang="en-US" dirty="0" smtClean="0"/>
              <a:t>适当地插入幽默、诗文、逸事等内容</a:t>
            </a:r>
            <a:r>
              <a:rPr lang="en-US" dirty="0" smtClean="0"/>
              <a:t>,</a:t>
            </a:r>
            <a:r>
              <a:rPr lang="zh-CN" altLang="en-US" dirty="0" smtClean="0"/>
              <a:t>以便使听众的注意力既保持高度集中而又不因为高度集中而产生兴奋性抑制。优秀的演说家几乎没有一个不擅长这种方法。</a:t>
            </a:r>
          </a:p>
          <a:p>
            <a:pPr>
              <a:lnSpc>
                <a:spcPct val="130000"/>
              </a:lnSpc>
            </a:pPr>
            <a:r>
              <a:rPr lang="zh-CN" altLang="en-US" dirty="0" smtClean="0"/>
              <a:t>演讲稿结构的节奏既要鲜明</a:t>
            </a:r>
            <a:r>
              <a:rPr lang="en-US" dirty="0" smtClean="0"/>
              <a:t>,</a:t>
            </a:r>
            <a:r>
              <a:rPr lang="zh-CN" altLang="en-US" dirty="0" smtClean="0"/>
              <a:t>又要适度。平铺直叙</a:t>
            </a:r>
            <a:r>
              <a:rPr lang="en-US" dirty="0" smtClean="0"/>
              <a:t>,</a:t>
            </a:r>
            <a:r>
              <a:rPr lang="zh-CN" altLang="en-US" dirty="0" smtClean="0"/>
              <a:t>呆板沉滞</a:t>
            </a:r>
            <a:r>
              <a:rPr lang="en-US" dirty="0" smtClean="0"/>
              <a:t>,</a:t>
            </a:r>
            <a:r>
              <a:rPr lang="zh-CN" altLang="en-US" dirty="0" smtClean="0"/>
              <a:t>固然会使听众听觉疲劳</a:t>
            </a:r>
            <a:r>
              <a:rPr lang="en-US" dirty="0" smtClean="0"/>
              <a:t>,</a:t>
            </a:r>
            <a:r>
              <a:rPr lang="zh-CN" altLang="en-US" dirty="0" smtClean="0"/>
              <a:t>而内容变换过于频繁</a:t>
            </a:r>
            <a:r>
              <a:rPr lang="en-US" dirty="0" smtClean="0"/>
              <a:t>,</a:t>
            </a:r>
            <a:r>
              <a:rPr lang="zh-CN" altLang="en-US" dirty="0" smtClean="0"/>
              <a:t>也会造成听众注意力涣散。所以</a:t>
            </a:r>
            <a:r>
              <a:rPr lang="en-US" dirty="0" smtClean="0"/>
              <a:t>,</a:t>
            </a:r>
            <a:r>
              <a:rPr lang="zh-CN" altLang="en-US" dirty="0" smtClean="0"/>
              <a:t>插入的内容应该为实现演讲意图服务</a:t>
            </a:r>
            <a:r>
              <a:rPr lang="en-US" dirty="0" smtClean="0"/>
              <a:t>,</a:t>
            </a:r>
            <a:r>
              <a:rPr lang="zh-CN" altLang="en-US" dirty="0" smtClean="0"/>
              <a:t>而节奏的频率也应该根据听众的心理特征来决定。</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881026" y="1214422"/>
            <a:ext cx="10358510" cy="4214842"/>
          </a:xfrm>
        </p:spPr>
        <p:txBody>
          <a:bodyPr/>
          <a:lstStyle/>
          <a:p>
            <a:r>
              <a:rPr lang="en-US" dirty="0" smtClean="0"/>
              <a:t>(3)</a:t>
            </a:r>
            <a:r>
              <a:rPr lang="zh-CN" altLang="en-US" dirty="0" smtClean="0"/>
              <a:t>衔接自然</a:t>
            </a:r>
          </a:p>
          <a:p>
            <a:r>
              <a:rPr lang="zh-CN" altLang="en-US" dirty="0" smtClean="0"/>
              <a:t>衔接是指把演讲中的各部分内容层次联结起来</a:t>
            </a:r>
            <a:r>
              <a:rPr lang="en-US" dirty="0" smtClean="0"/>
              <a:t>,</a:t>
            </a:r>
            <a:r>
              <a:rPr lang="zh-CN" altLang="en-US" dirty="0" smtClean="0"/>
              <a:t>使之具有整体感。由于演讲需要适时地变换演讲内容</a:t>
            </a:r>
            <a:r>
              <a:rPr lang="en-US" dirty="0" smtClean="0"/>
              <a:t>,</a:t>
            </a:r>
            <a:r>
              <a:rPr lang="zh-CN" altLang="en-US" dirty="0" smtClean="0"/>
              <a:t>因而也就容易使演讲稿的结构显得零散。衔接是对结构松紧、疏密的一种弥补</a:t>
            </a:r>
            <a:r>
              <a:rPr lang="en-US" dirty="0" smtClean="0"/>
              <a:t>,</a:t>
            </a:r>
            <a:r>
              <a:rPr lang="zh-CN" altLang="en-US" dirty="0" smtClean="0"/>
              <a:t>它使演讲的各部分内容层次的变换更为巧妙和自然</a:t>
            </a:r>
            <a:r>
              <a:rPr lang="en-US" dirty="0" smtClean="0"/>
              <a:t>,</a:t>
            </a:r>
            <a:r>
              <a:rPr lang="zh-CN" altLang="en-US" dirty="0" smtClean="0"/>
              <a:t>使演讲稿富于整体感</a:t>
            </a:r>
            <a:r>
              <a:rPr lang="en-US" dirty="0" smtClean="0"/>
              <a:t>,</a:t>
            </a:r>
            <a:r>
              <a:rPr lang="zh-CN" altLang="en-US" dirty="0" smtClean="0"/>
              <a:t>有助于演讲主题的深入人心。</a:t>
            </a:r>
          </a:p>
          <a:p>
            <a:r>
              <a:rPr lang="zh-CN" altLang="en-US" dirty="0" smtClean="0"/>
              <a:t>演讲稿结构衔接的方法主要是运用过渡段或过渡句。</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打造结尾</a:t>
            </a:r>
            <a:r>
              <a:rPr lang="en-US" dirty="0" smtClean="0"/>
              <a:t>,</a:t>
            </a:r>
            <a:r>
              <a:rPr lang="zh-CN" altLang="en-US" dirty="0" smtClean="0"/>
              <a:t>余音绕梁。</a:t>
            </a:r>
          </a:p>
          <a:p>
            <a:r>
              <a:rPr lang="zh-CN" altLang="en-US" dirty="0" smtClean="0"/>
              <a:t>一篇成功的演讲稿应该怎样结尾</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zh-CN" altLang="en-US" dirty="0" smtClean="0"/>
              <a:t>结尾是演讲内容的自然收束。言简意赅、余音绕梁的结尾能够使听众精神振奋</a:t>
            </a:r>
            <a:r>
              <a:rPr lang="en-US" dirty="0" smtClean="0"/>
              <a:t>,</a:t>
            </a:r>
            <a:r>
              <a:rPr lang="zh-CN" altLang="en-US" dirty="0" smtClean="0"/>
              <a:t>并促使听众不断地思考和回味</a:t>
            </a:r>
            <a:r>
              <a:rPr lang="en-US" dirty="0" smtClean="0"/>
              <a:t>;</a:t>
            </a:r>
            <a:r>
              <a:rPr lang="zh-CN" altLang="en-US" dirty="0" smtClean="0"/>
              <a:t>而松散拖沓、枯燥无味的结尾则只能使听众感到厌倦</a:t>
            </a:r>
            <a:r>
              <a:rPr lang="en-US" dirty="0" smtClean="0"/>
              <a:t>,</a:t>
            </a:r>
            <a:r>
              <a:rPr lang="zh-CN" altLang="en-US" dirty="0" smtClean="0"/>
              <a:t>并随着时过境迁而被遗忘。怎样才能给听众留下深刻的印象呢</a:t>
            </a:r>
            <a:r>
              <a:rPr lang="en-US" dirty="0" smtClean="0"/>
              <a:t>?</a:t>
            </a:r>
            <a:r>
              <a:rPr lang="zh-CN" altLang="en-US" dirty="0" smtClean="0"/>
              <a:t>美国作家约翰</a:t>
            </a:r>
            <a:r>
              <a:rPr lang="en-US" dirty="0" smtClean="0"/>
              <a:t>·</a:t>
            </a:r>
            <a:r>
              <a:rPr lang="zh-CN" altLang="en-US" dirty="0" smtClean="0"/>
              <a:t>沃尔夫说</a:t>
            </a:r>
            <a:r>
              <a:rPr lang="en-US" dirty="0" smtClean="0"/>
              <a:t>:“</a:t>
            </a:r>
            <a:r>
              <a:rPr lang="zh-CN" altLang="en-US" dirty="0" smtClean="0"/>
              <a:t>演讲最好在听众兴趣达到高潮时果断收束</a:t>
            </a:r>
            <a:r>
              <a:rPr lang="en-US" dirty="0" smtClean="0"/>
              <a:t>,</a:t>
            </a:r>
            <a:r>
              <a:rPr lang="zh-CN" altLang="en-US" dirty="0" smtClean="0"/>
              <a:t>未尽时戛然而止。</a:t>
            </a:r>
            <a:r>
              <a:rPr lang="en-US" dirty="0" smtClean="0"/>
              <a:t>”</a:t>
            </a:r>
            <a:r>
              <a:rPr lang="zh-CN" altLang="en-US" dirty="0" smtClean="0"/>
              <a:t>这是演讲稿结尾最好的方法。在演讲处于高潮的时候</a:t>
            </a:r>
            <a:r>
              <a:rPr lang="en-US" dirty="0" smtClean="0"/>
              <a:t>,</a:t>
            </a:r>
            <a:r>
              <a:rPr lang="zh-CN" altLang="en-US" dirty="0" smtClean="0"/>
              <a:t>听众大脑皮层高度兴奋</a:t>
            </a:r>
            <a:r>
              <a:rPr lang="en-US" dirty="0" smtClean="0"/>
              <a:t>,</a:t>
            </a:r>
            <a:r>
              <a:rPr lang="zh-CN" altLang="en-US" dirty="0" smtClean="0"/>
              <a:t>注意力和情绪都达到最佳状态</a:t>
            </a:r>
            <a:r>
              <a:rPr lang="en-US" dirty="0" smtClean="0"/>
              <a:t>,</a:t>
            </a:r>
            <a:r>
              <a:rPr lang="zh-CN" altLang="en-US" dirty="0" smtClean="0"/>
              <a:t>如果在这种状态下突然收束演讲</a:t>
            </a:r>
            <a:r>
              <a:rPr lang="en-US" dirty="0" smtClean="0"/>
              <a:t>,</a:t>
            </a:r>
            <a:r>
              <a:rPr lang="zh-CN" altLang="en-US" dirty="0" smtClean="0"/>
              <a:t>那么保留在听众大脑中的最后印象就特别深刻</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zh-CN" altLang="en-US" dirty="0" smtClean="0"/>
              <a:t>演</a:t>
            </a:r>
            <a:r>
              <a:rPr lang="zh-CN" altLang="en-US" dirty="0" smtClean="0"/>
              <a:t>讲稿的结尾没有固定的格式</a:t>
            </a:r>
            <a:r>
              <a:rPr lang="en-US" dirty="0" smtClean="0"/>
              <a:t>,</a:t>
            </a:r>
            <a:r>
              <a:rPr lang="zh-CN" altLang="en-US" dirty="0" smtClean="0"/>
              <a:t>或对演讲全文做简明扼要的小结</a:t>
            </a:r>
            <a:r>
              <a:rPr lang="en-US" dirty="0" smtClean="0"/>
              <a:t>,</a:t>
            </a:r>
            <a:r>
              <a:rPr lang="zh-CN" altLang="en-US" dirty="0" smtClean="0"/>
              <a:t>或以号召性、鼓动性的话收束</a:t>
            </a:r>
            <a:r>
              <a:rPr lang="en-US" dirty="0" smtClean="0"/>
              <a:t>,</a:t>
            </a:r>
            <a:r>
              <a:rPr lang="zh-CN" altLang="en-US" dirty="0" smtClean="0"/>
              <a:t>或以诗文名言以及幽默俏皮的话结尾。但一般原则是要给听众留下深刻的印象。</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四、活动</a:t>
            </a:r>
            <a:r>
              <a:rPr lang="en-US" dirty="0" smtClean="0"/>
              <a:t>:</a:t>
            </a:r>
            <a:r>
              <a:rPr lang="zh-CN" altLang="en-US" dirty="0" smtClean="0"/>
              <a:t>创设情境</a:t>
            </a:r>
            <a:r>
              <a:rPr lang="en-US" dirty="0" smtClean="0"/>
              <a:t>,</a:t>
            </a:r>
            <a:r>
              <a:rPr lang="zh-CN" altLang="en-US" dirty="0" smtClean="0"/>
              <a:t>动情成文。</a:t>
            </a:r>
          </a:p>
          <a:p>
            <a:r>
              <a:rPr lang="zh-CN" altLang="en-US" dirty="0" smtClean="0"/>
              <a:t>在波涛汹涌的大海上</a:t>
            </a:r>
            <a:r>
              <a:rPr lang="en-US" dirty="0" smtClean="0"/>
              <a:t>,</a:t>
            </a:r>
            <a:r>
              <a:rPr lang="zh-CN" altLang="en-US" dirty="0" smtClean="0"/>
              <a:t>一只小船正在海上航行</a:t>
            </a:r>
            <a:r>
              <a:rPr lang="en-US" dirty="0" smtClean="0"/>
              <a:t>,</a:t>
            </a:r>
            <a:r>
              <a:rPr lang="zh-CN" altLang="en-US" dirty="0" smtClean="0"/>
              <a:t>虽然险阻重重</a:t>
            </a:r>
            <a:r>
              <a:rPr lang="en-US" dirty="0" smtClean="0"/>
              <a:t>,</a:t>
            </a:r>
            <a:r>
              <a:rPr lang="zh-CN" altLang="en-US" dirty="0" smtClean="0"/>
              <a:t>但这只小船却勇敢地前进着</a:t>
            </a:r>
            <a:r>
              <a:rPr lang="en-US" dirty="0" smtClean="0"/>
              <a:t>,</a:t>
            </a:r>
            <a:r>
              <a:rPr lang="zh-CN" altLang="en-US" dirty="0" smtClean="0"/>
              <a:t>因为它已扬起了自信的风帆</a:t>
            </a:r>
            <a:r>
              <a:rPr lang="en-US" dirty="0" smtClean="0"/>
              <a:t>,</a:t>
            </a:r>
            <a:r>
              <a:rPr lang="zh-CN" altLang="en-US" dirty="0" smtClean="0"/>
              <a:t>它有信心能战胜前进路途中的种种风暴</a:t>
            </a:r>
            <a:r>
              <a:rPr lang="en-US" dirty="0" smtClean="0"/>
              <a:t>,</a:t>
            </a:r>
            <a:r>
              <a:rPr lang="zh-CN" altLang="en-US" dirty="0" smtClean="0"/>
              <a:t>它坚信自己最后一定能到达理想的彼岸。自信是现代社会里不能缺少的东西</a:t>
            </a:r>
            <a:r>
              <a:rPr lang="en-US" dirty="0" smtClean="0"/>
              <a:t>,</a:t>
            </a:r>
            <a:r>
              <a:rPr lang="zh-CN" altLang="en-US" dirty="0" smtClean="0"/>
              <a:t>也是一种美。请围绕</a:t>
            </a:r>
            <a:r>
              <a:rPr lang="en-US" dirty="0" smtClean="0"/>
              <a:t>“</a:t>
            </a:r>
            <a:r>
              <a:rPr lang="zh-CN" altLang="en-US" dirty="0" smtClean="0"/>
              <a:t>自信</a:t>
            </a:r>
            <a:r>
              <a:rPr lang="en-US" dirty="0" smtClean="0"/>
              <a:t>”</a:t>
            </a:r>
            <a:r>
              <a:rPr lang="zh-CN" altLang="en-US" dirty="0" smtClean="0"/>
              <a:t>这一话题</a:t>
            </a:r>
            <a:r>
              <a:rPr lang="en-US" dirty="0" smtClean="0"/>
              <a:t>,</a:t>
            </a:r>
            <a:r>
              <a:rPr lang="zh-CN" altLang="en-US" dirty="0" smtClean="0"/>
              <a:t>写一个演讲小片段。</a:t>
            </a:r>
            <a:endParaRPr lang="zh-CN" alt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pPr>
              <a:lnSpc>
                <a:spcPct val="130000"/>
              </a:lnSpc>
            </a:pPr>
            <a:r>
              <a:rPr lang="zh-CN" altLang="en-US" dirty="0" smtClean="0"/>
              <a:t>扬起自信的风帆</a:t>
            </a:r>
          </a:p>
          <a:p>
            <a:pPr>
              <a:lnSpc>
                <a:spcPct val="130000"/>
              </a:lnSpc>
            </a:pPr>
            <a:r>
              <a:rPr lang="zh-CN" altLang="en-US" dirty="0" smtClean="0"/>
              <a:t>示例</a:t>
            </a:r>
            <a:r>
              <a:rPr lang="en-US" dirty="0" smtClean="0"/>
              <a:t>:</a:t>
            </a:r>
            <a:r>
              <a:rPr lang="zh-CN" altLang="en-US" dirty="0" smtClean="0"/>
              <a:t>回首往事</a:t>
            </a:r>
            <a:r>
              <a:rPr lang="en-US" dirty="0" smtClean="0"/>
              <a:t>,</a:t>
            </a:r>
            <a:r>
              <a:rPr lang="zh-CN" altLang="en-US" dirty="0" smtClean="0"/>
              <a:t>每一幕成功的回忆</a:t>
            </a:r>
            <a:r>
              <a:rPr lang="en-US" dirty="0" smtClean="0"/>
              <a:t>,</a:t>
            </a:r>
            <a:r>
              <a:rPr lang="zh-CN" altLang="en-US" dirty="0" smtClean="0"/>
              <a:t>都曾给予我们几分欣慰、鼓舞。往事如风</a:t>
            </a:r>
            <a:r>
              <a:rPr lang="en-US" dirty="0" smtClean="0"/>
              <a:t>,</a:t>
            </a:r>
            <a:r>
              <a:rPr lang="zh-CN" altLang="en-US" dirty="0" smtClean="0"/>
              <a:t>成功却是我们生活中重要的印迹。</a:t>
            </a:r>
          </a:p>
          <a:p>
            <a:pPr>
              <a:lnSpc>
                <a:spcPct val="130000"/>
              </a:lnSpc>
            </a:pPr>
            <a:r>
              <a:rPr lang="zh-CN" altLang="en-US" dirty="0" smtClean="0"/>
              <a:t>我想</a:t>
            </a:r>
            <a:r>
              <a:rPr lang="en-US" dirty="0" smtClean="0"/>
              <a:t>,</a:t>
            </a:r>
            <a:r>
              <a:rPr lang="zh-CN" altLang="en-US" dirty="0" smtClean="0"/>
              <a:t>在座的每一位同学</a:t>
            </a:r>
            <a:r>
              <a:rPr lang="en-US" dirty="0" smtClean="0"/>
              <a:t>,</a:t>
            </a:r>
            <a:r>
              <a:rPr lang="zh-CN" altLang="en-US" dirty="0" smtClean="0"/>
              <a:t>都品尝过成功的果实。我想问问</a:t>
            </a:r>
            <a:r>
              <a:rPr lang="en-US" dirty="0" smtClean="0"/>
              <a:t>:“</a:t>
            </a:r>
            <a:r>
              <a:rPr lang="zh-CN" altLang="en-US" dirty="0" smtClean="0"/>
              <a:t>你们走向成功的前提是什么</a:t>
            </a:r>
            <a:r>
              <a:rPr lang="en-US" dirty="0" smtClean="0"/>
              <a:t>?”</a:t>
            </a:r>
            <a:r>
              <a:rPr lang="zh-CN" altLang="en-US" dirty="0" smtClean="0"/>
              <a:t>我想</a:t>
            </a:r>
            <a:r>
              <a:rPr lang="en-US" dirty="0" smtClean="0"/>
              <a:t>,</a:t>
            </a:r>
            <a:r>
              <a:rPr lang="zh-CN" altLang="en-US" dirty="0" smtClean="0"/>
              <a:t>你们一定会异口同声地回答</a:t>
            </a:r>
            <a:r>
              <a:rPr lang="en-US" dirty="0" smtClean="0"/>
              <a:t>——</a:t>
            </a:r>
            <a:r>
              <a:rPr lang="zh-CN" altLang="en-US" dirty="0" smtClean="0"/>
              <a:t>自信。</a:t>
            </a:r>
          </a:p>
          <a:p>
            <a:pPr>
              <a:lnSpc>
                <a:spcPct val="130000"/>
              </a:lnSpc>
            </a:pPr>
            <a:r>
              <a:rPr lang="zh-CN" altLang="en-US" dirty="0" smtClean="0"/>
              <a:t>自信不是自负</a:t>
            </a:r>
            <a:r>
              <a:rPr lang="en-US" dirty="0" smtClean="0"/>
              <a:t>,</a:t>
            </a:r>
            <a:r>
              <a:rPr lang="zh-CN" altLang="en-US" dirty="0" smtClean="0"/>
              <a:t>不是骄傲</a:t>
            </a:r>
            <a:r>
              <a:rPr lang="en-US" dirty="0" smtClean="0"/>
              <a:t>,</a:t>
            </a:r>
            <a:r>
              <a:rPr lang="zh-CN" altLang="en-US" dirty="0" smtClean="0"/>
              <a:t>而是对自己能力的一种肯定。俗话说</a:t>
            </a:r>
            <a:r>
              <a:rPr lang="en-US" dirty="0" smtClean="0"/>
              <a:t>:“</a:t>
            </a:r>
            <a:r>
              <a:rPr lang="zh-CN" altLang="en-US" dirty="0" smtClean="0"/>
              <a:t>失败乃成功之母。</a:t>
            </a:r>
            <a:r>
              <a:rPr lang="en-US" dirty="0" smtClean="0"/>
              <a:t>”</a:t>
            </a:r>
            <a:r>
              <a:rPr lang="zh-CN" altLang="en-US" dirty="0" smtClean="0"/>
              <a:t>成功是千千万万失败的结晶</a:t>
            </a:r>
            <a:r>
              <a:rPr lang="en-US" dirty="0" smtClean="0"/>
              <a:t>, </a:t>
            </a:r>
            <a:r>
              <a:rPr lang="zh-CN" altLang="en-US" dirty="0" smtClean="0"/>
              <a:t>我想</a:t>
            </a:r>
            <a:r>
              <a:rPr lang="en-US" dirty="0" smtClean="0"/>
              <a:t>,</a:t>
            </a:r>
            <a:r>
              <a:rPr lang="zh-CN" altLang="en-US" dirty="0" smtClean="0"/>
              <a:t>这句话是对自信的人说的。如果一个人被挫折的浪花击倒就一蹶不振</a:t>
            </a:r>
            <a:r>
              <a:rPr lang="en-US" dirty="0" smtClean="0"/>
              <a:t>,</a:t>
            </a:r>
            <a:r>
              <a:rPr lang="zh-CN" altLang="en-US" dirty="0" smtClean="0"/>
              <a:t>那么他永远也不会有成功的那一天。自信是成功的缩影</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pPr>
              <a:lnSpc>
                <a:spcPct val="130000"/>
              </a:lnSpc>
            </a:pPr>
            <a:r>
              <a:rPr lang="zh-CN" altLang="en-US" dirty="0" smtClean="0"/>
              <a:t>我</a:t>
            </a:r>
            <a:r>
              <a:rPr lang="zh-CN" altLang="en-US" dirty="0" smtClean="0"/>
              <a:t>也曾有过击起自信浪花的经历</a:t>
            </a:r>
            <a:r>
              <a:rPr lang="en-US" dirty="0" smtClean="0"/>
              <a:t>,</a:t>
            </a:r>
            <a:r>
              <a:rPr lang="zh-CN" altLang="en-US" dirty="0" smtClean="0"/>
              <a:t>那是刚进初中的事</a:t>
            </a:r>
            <a:r>
              <a:rPr lang="en-US" dirty="0" smtClean="0"/>
              <a:t>……</a:t>
            </a:r>
            <a:endParaRPr lang="zh-CN" altLang="en-US" dirty="0" smtClean="0"/>
          </a:p>
          <a:p>
            <a:pPr>
              <a:lnSpc>
                <a:spcPct val="130000"/>
              </a:lnSpc>
            </a:pPr>
            <a:r>
              <a:rPr lang="zh-CN" altLang="en-US" dirty="0" smtClean="0"/>
              <a:t>那时</a:t>
            </a:r>
            <a:r>
              <a:rPr lang="en-US" dirty="0" smtClean="0"/>
              <a:t>,</a:t>
            </a:r>
            <a:r>
              <a:rPr lang="zh-CN" altLang="en-US" dirty="0" smtClean="0"/>
              <a:t>我还比较自信</a:t>
            </a:r>
            <a:r>
              <a:rPr lang="en-US" dirty="0" smtClean="0"/>
              <a:t>,</a:t>
            </a:r>
            <a:r>
              <a:rPr lang="zh-CN" altLang="en-US" dirty="0" smtClean="0"/>
              <a:t>认为自己是比较优秀的</a:t>
            </a:r>
            <a:r>
              <a:rPr lang="en-US" dirty="0" smtClean="0"/>
              <a:t>,</a:t>
            </a:r>
            <a:r>
              <a:rPr lang="zh-CN" altLang="en-US" dirty="0" smtClean="0"/>
              <a:t>因为我的成绩还算不错</a:t>
            </a:r>
            <a:r>
              <a:rPr lang="en-US" dirty="0" smtClean="0"/>
              <a:t>,</a:t>
            </a:r>
            <a:r>
              <a:rPr lang="zh-CN" altLang="en-US" dirty="0" smtClean="0"/>
              <a:t>可这种思想没过多久就烟消云散了。班上人才济济</a:t>
            </a:r>
            <a:r>
              <a:rPr lang="en-US" dirty="0" smtClean="0"/>
              <a:t>,</a:t>
            </a:r>
            <a:r>
              <a:rPr lang="zh-CN" altLang="en-US" dirty="0" smtClean="0"/>
              <a:t>我感觉到从未有过的压力。我努力使自己做得更好</a:t>
            </a:r>
            <a:r>
              <a:rPr lang="en-US" dirty="0" smtClean="0"/>
              <a:t>,</a:t>
            </a:r>
            <a:r>
              <a:rPr lang="zh-CN" altLang="en-US" dirty="0" smtClean="0"/>
              <a:t>但无济于事</a:t>
            </a:r>
            <a:r>
              <a:rPr lang="en-US" dirty="0" smtClean="0"/>
              <a:t>,</a:t>
            </a:r>
            <a:r>
              <a:rPr lang="zh-CN" altLang="en-US" dirty="0" smtClean="0"/>
              <a:t>班上的尖子生总比我想的更多、更好。此时的我已有些气馁</a:t>
            </a:r>
            <a:r>
              <a:rPr lang="en-US" dirty="0" smtClean="0"/>
              <a:t>,</a:t>
            </a:r>
            <a:r>
              <a:rPr lang="zh-CN" altLang="en-US" dirty="0" smtClean="0"/>
              <a:t>总觉得心有余而力不足</a:t>
            </a:r>
            <a:r>
              <a:rPr lang="en-US" dirty="0" smtClean="0"/>
              <a:t>,</a:t>
            </a:r>
            <a:r>
              <a:rPr lang="zh-CN" altLang="en-US" dirty="0" smtClean="0"/>
              <a:t>但我还是竭尽全力去拼搏</a:t>
            </a:r>
            <a:r>
              <a:rPr lang="en-US" dirty="0" smtClean="0"/>
              <a:t>,</a:t>
            </a:r>
            <a:r>
              <a:rPr lang="zh-CN" altLang="en-US" dirty="0" smtClean="0"/>
              <a:t>希望能迎头赶上。初一整个学期过去了</a:t>
            </a:r>
            <a:r>
              <a:rPr lang="en-US" dirty="0" smtClean="0"/>
              <a:t>,</a:t>
            </a:r>
            <a:r>
              <a:rPr lang="zh-CN" altLang="en-US" dirty="0" smtClean="0"/>
              <a:t>我的成绩似乎毫无进展</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pPr>
              <a:lnSpc>
                <a:spcPct val="130000"/>
              </a:lnSpc>
            </a:pPr>
            <a:r>
              <a:rPr lang="zh-CN" altLang="en-US" dirty="0" smtClean="0"/>
              <a:t>总结</a:t>
            </a:r>
            <a:r>
              <a:rPr lang="zh-CN" altLang="en-US" dirty="0" smtClean="0"/>
              <a:t>了经验</a:t>
            </a:r>
            <a:r>
              <a:rPr lang="en-US" dirty="0" smtClean="0"/>
              <a:t>,</a:t>
            </a:r>
            <a:r>
              <a:rPr lang="zh-CN" altLang="en-US" dirty="0" smtClean="0"/>
              <a:t>越来越自信的我</a:t>
            </a:r>
            <a:r>
              <a:rPr lang="en-US" dirty="0" smtClean="0"/>
              <a:t>,</a:t>
            </a:r>
            <a:r>
              <a:rPr lang="zh-CN" altLang="en-US" dirty="0" smtClean="0"/>
              <a:t>迎接着初二的挑战。半个学期过去了</a:t>
            </a:r>
            <a:r>
              <a:rPr lang="en-US" dirty="0" smtClean="0"/>
              <a:t>,</a:t>
            </a:r>
            <a:r>
              <a:rPr lang="zh-CN" altLang="en-US" dirty="0" smtClean="0"/>
              <a:t>我的成绩也只有一些进步。漫长的半学期已经过去</a:t>
            </a:r>
            <a:r>
              <a:rPr lang="en-US" dirty="0" smtClean="0"/>
              <a:t>,</a:t>
            </a:r>
            <a:r>
              <a:rPr lang="zh-CN" altLang="en-US" dirty="0" smtClean="0"/>
              <a:t>但我的自信犹在</a:t>
            </a:r>
            <a:r>
              <a:rPr lang="en-US" dirty="0" smtClean="0"/>
              <a:t>,</a:t>
            </a:r>
            <a:r>
              <a:rPr lang="zh-CN" altLang="en-US" dirty="0" smtClean="0"/>
              <a:t>终于</a:t>
            </a:r>
            <a:r>
              <a:rPr lang="en-US" dirty="0" smtClean="0"/>
              <a:t>“</a:t>
            </a:r>
            <a:r>
              <a:rPr lang="zh-CN" altLang="en-US" dirty="0" smtClean="0"/>
              <a:t>功夫不负苦心人</a:t>
            </a:r>
            <a:r>
              <a:rPr lang="en-US" dirty="0" smtClean="0"/>
              <a:t>”,</a:t>
            </a:r>
            <a:r>
              <a:rPr lang="zh-CN" altLang="en-US" dirty="0" smtClean="0"/>
              <a:t>我在期末考试中取得了不错的成绩。这次的成功让我有了成就感。</a:t>
            </a:r>
          </a:p>
          <a:p>
            <a:pPr>
              <a:lnSpc>
                <a:spcPct val="130000"/>
              </a:lnSpc>
            </a:pPr>
            <a:r>
              <a:rPr lang="zh-CN" altLang="en-US" dirty="0" smtClean="0"/>
              <a:t>自信如一剂良药</a:t>
            </a:r>
            <a:r>
              <a:rPr lang="en-US" dirty="0" smtClean="0"/>
              <a:t>,</a:t>
            </a:r>
            <a:r>
              <a:rPr lang="zh-CN" altLang="en-US" dirty="0" smtClean="0"/>
              <a:t>不是一时半会儿就能见效的</a:t>
            </a:r>
            <a:r>
              <a:rPr lang="en-US" dirty="0" smtClean="0"/>
              <a:t>,</a:t>
            </a:r>
            <a:r>
              <a:rPr lang="zh-CN" altLang="en-US" dirty="0" smtClean="0"/>
              <a:t>只有长期服用</a:t>
            </a:r>
            <a:r>
              <a:rPr lang="en-US" dirty="0" smtClean="0"/>
              <a:t>,</a:t>
            </a:r>
            <a:r>
              <a:rPr lang="zh-CN" altLang="en-US" dirty="0" smtClean="0"/>
              <a:t>才能有意想不到的收获。</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演</a:t>
            </a:r>
            <a:r>
              <a:rPr lang="zh-CN" altLang="en-US" dirty="0" smtClean="0"/>
              <a:t>讲稿的写作</a:t>
            </a:r>
            <a:r>
              <a:rPr lang="en-US" dirty="0" smtClean="0"/>
              <a:t>,</a:t>
            </a:r>
            <a:r>
              <a:rPr lang="zh-CN" altLang="en-US" dirty="0" smtClean="0"/>
              <a:t>在语言运用上应注意哪些问题</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pPr algn="ctr"/>
            <a:r>
              <a:rPr lang="zh-CN" altLang="en-US" dirty="0" smtClean="0"/>
              <a:t>刘媛媛演讲经典语录</a:t>
            </a:r>
          </a:p>
          <a:p>
            <a:r>
              <a:rPr lang="en-US" dirty="0" smtClean="0"/>
              <a:t>(1)</a:t>
            </a:r>
            <a:r>
              <a:rPr lang="zh-CN" altLang="en-US" dirty="0" smtClean="0"/>
              <a:t>命运给你一个比别人低的起点</a:t>
            </a:r>
            <a:r>
              <a:rPr lang="en-US" dirty="0" smtClean="0"/>
              <a:t>,</a:t>
            </a:r>
            <a:r>
              <a:rPr lang="zh-CN" altLang="en-US" dirty="0" smtClean="0"/>
              <a:t>是想告诉你</a:t>
            </a:r>
            <a:r>
              <a:rPr lang="en-US" dirty="0" smtClean="0"/>
              <a:t>,</a:t>
            </a:r>
            <a:r>
              <a:rPr lang="zh-CN" altLang="en-US" dirty="0" smtClean="0"/>
              <a:t>让你用你的一生去奋斗出一个绝地反击的故事</a:t>
            </a:r>
            <a:r>
              <a:rPr lang="en-US" dirty="0" smtClean="0"/>
              <a:t>,</a:t>
            </a:r>
            <a:r>
              <a:rPr lang="zh-CN" altLang="en-US" dirty="0" smtClean="0"/>
              <a:t>这个故事关于独立</a:t>
            </a:r>
            <a:r>
              <a:rPr lang="en-US" dirty="0" smtClean="0"/>
              <a:t>,</a:t>
            </a:r>
            <a:r>
              <a:rPr lang="zh-CN" altLang="en-US" dirty="0" smtClean="0"/>
              <a:t>关于梦想</a:t>
            </a:r>
            <a:r>
              <a:rPr lang="en-US" dirty="0" smtClean="0"/>
              <a:t>,</a:t>
            </a:r>
            <a:r>
              <a:rPr lang="zh-CN" altLang="en-US" dirty="0" smtClean="0"/>
              <a:t>关于勇气</a:t>
            </a:r>
            <a:r>
              <a:rPr lang="en-US" dirty="0" smtClean="0"/>
              <a:t>,</a:t>
            </a:r>
            <a:r>
              <a:rPr lang="zh-CN" altLang="en-US" dirty="0" smtClean="0"/>
              <a:t>关于坚忍。</a:t>
            </a:r>
          </a:p>
          <a:p>
            <a:r>
              <a:rPr lang="en-US" dirty="0" smtClean="0"/>
              <a:t>(2)</a:t>
            </a:r>
            <a:r>
              <a:rPr lang="zh-CN" altLang="en-US" dirty="0" smtClean="0"/>
              <a:t>人生那么短</a:t>
            </a:r>
            <a:r>
              <a:rPr lang="en-US" dirty="0" smtClean="0"/>
              <a:t>,</a:t>
            </a:r>
            <a:r>
              <a:rPr lang="zh-CN" altLang="en-US" dirty="0" smtClean="0"/>
              <a:t>我就选择做那种又盲目又热情的傻瓜。永远年轻</a:t>
            </a:r>
            <a:r>
              <a:rPr lang="en-US" dirty="0" smtClean="0"/>
              <a:t>,</a:t>
            </a:r>
            <a:r>
              <a:rPr lang="zh-CN" altLang="en-US" dirty="0" smtClean="0"/>
              <a:t>永远热泪盈眶</a:t>
            </a:r>
            <a:r>
              <a:rPr lang="en-US" dirty="0" smtClean="0"/>
              <a:t>,</a:t>
            </a:r>
            <a:r>
              <a:rPr lang="zh-CN" altLang="en-US" dirty="0" smtClean="0"/>
              <a:t>永远相信梦想</a:t>
            </a:r>
            <a:r>
              <a:rPr lang="en-US" dirty="0" smtClean="0"/>
              <a:t>,</a:t>
            </a:r>
            <a:r>
              <a:rPr lang="zh-CN" altLang="en-US" dirty="0" smtClean="0"/>
              <a:t>相信努力的意义</a:t>
            </a:r>
            <a:r>
              <a:rPr lang="en-US" dirty="0" smtClean="0"/>
              <a:t>,</a:t>
            </a:r>
            <a:r>
              <a:rPr lang="zh-CN" altLang="en-US" dirty="0" smtClean="0"/>
              <a:t>相信遗憾会比失败更可怕。因为不成功的人生</a:t>
            </a:r>
            <a:r>
              <a:rPr lang="en-US" dirty="0" smtClean="0"/>
              <a:t>,</a:t>
            </a:r>
            <a:r>
              <a:rPr lang="zh-CN" altLang="en-US" dirty="0" smtClean="0"/>
              <a:t>它只是不完美</a:t>
            </a:r>
            <a:r>
              <a:rPr lang="en-US" dirty="0" smtClean="0"/>
              <a:t>,</a:t>
            </a:r>
            <a:r>
              <a:rPr lang="zh-CN" altLang="en-US" dirty="0" smtClean="0"/>
              <a:t>但是它完整</a:t>
            </a:r>
            <a:r>
              <a:rPr lang="zh-CN" altLang="en-US" dirty="0" smtClean="0"/>
              <a:t>。</a:t>
            </a:r>
            <a:endParaRPr lang="zh-CN" altLang="en-US"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pPr>
              <a:lnSpc>
                <a:spcPct val="130000"/>
              </a:lnSpc>
            </a:pPr>
            <a:r>
              <a:rPr lang="en-US" dirty="0" smtClean="0"/>
              <a:t>①</a:t>
            </a:r>
            <a:r>
              <a:rPr lang="zh-CN" altLang="en-US" dirty="0" smtClean="0"/>
              <a:t>要口语化。</a:t>
            </a:r>
            <a:r>
              <a:rPr lang="en-US" dirty="0" smtClean="0"/>
              <a:t>“</a:t>
            </a:r>
            <a:r>
              <a:rPr lang="zh-CN" altLang="en-US" dirty="0" smtClean="0"/>
              <a:t>上口</a:t>
            </a:r>
            <a:r>
              <a:rPr lang="en-US" dirty="0" smtClean="0"/>
              <a:t>”“</a:t>
            </a:r>
            <a:r>
              <a:rPr lang="zh-CN" altLang="en-US" dirty="0" smtClean="0"/>
              <a:t>入耳</a:t>
            </a:r>
            <a:r>
              <a:rPr lang="en-US" dirty="0" smtClean="0"/>
              <a:t>”</a:t>
            </a:r>
            <a:r>
              <a:rPr lang="zh-CN" altLang="en-US" dirty="0" smtClean="0"/>
              <a:t>这是对演讲语言的基本要求</a:t>
            </a:r>
            <a:r>
              <a:rPr lang="en-US" dirty="0" smtClean="0"/>
              <a:t>,</a:t>
            </a:r>
            <a:r>
              <a:rPr lang="zh-CN" altLang="en-US" dirty="0" smtClean="0"/>
              <a:t>也就是说演讲的语言要口语化。演讲</a:t>
            </a:r>
            <a:r>
              <a:rPr lang="en-US" dirty="0" smtClean="0"/>
              <a:t>,</a:t>
            </a:r>
            <a:r>
              <a:rPr lang="zh-CN" altLang="en-US" dirty="0" smtClean="0"/>
              <a:t>演讲者说出来的是一连串声音</a:t>
            </a:r>
            <a:r>
              <a:rPr lang="en-US" dirty="0" smtClean="0"/>
              <a:t>,</a:t>
            </a:r>
            <a:r>
              <a:rPr lang="zh-CN" altLang="en-US" dirty="0" smtClean="0"/>
              <a:t>听众听到的也是一连串声音。听众能否听懂</a:t>
            </a:r>
            <a:r>
              <a:rPr lang="en-US" dirty="0" smtClean="0"/>
              <a:t>,</a:t>
            </a:r>
            <a:r>
              <a:rPr lang="zh-CN" altLang="en-US" dirty="0" smtClean="0"/>
              <a:t>要看演讲者是否说得好</a:t>
            </a:r>
            <a:r>
              <a:rPr lang="en-US" dirty="0" smtClean="0"/>
              <a:t>,</a:t>
            </a:r>
            <a:r>
              <a:rPr lang="zh-CN" altLang="en-US" dirty="0" smtClean="0"/>
              <a:t>更要看演讲稿是否写得好。如果演讲稿不</a:t>
            </a:r>
            <a:r>
              <a:rPr lang="en-US" dirty="0" smtClean="0"/>
              <a:t>“</a:t>
            </a:r>
            <a:r>
              <a:rPr lang="zh-CN" altLang="en-US" dirty="0" smtClean="0"/>
              <a:t>上口</a:t>
            </a:r>
            <a:r>
              <a:rPr lang="en-US" dirty="0" smtClean="0"/>
              <a:t>”,</a:t>
            </a:r>
            <a:r>
              <a:rPr lang="zh-CN" altLang="en-US" dirty="0" smtClean="0"/>
              <a:t>那么演讲的内容再好</a:t>
            </a:r>
            <a:r>
              <a:rPr lang="en-US" dirty="0" smtClean="0"/>
              <a:t>,</a:t>
            </a:r>
            <a:r>
              <a:rPr lang="zh-CN" altLang="en-US" dirty="0" smtClean="0"/>
              <a:t>也不能使听众</a:t>
            </a:r>
            <a:r>
              <a:rPr lang="en-US" dirty="0" smtClean="0"/>
              <a:t>“</a:t>
            </a:r>
            <a:r>
              <a:rPr lang="zh-CN" altLang="en-US" dirty="0" smtClean="0"/>
              <a:t>入耳</a:t>
            </a:r>
            <a:r>
              <a:rPr lang="en-US" dirty="0" smtClean="0"/>
              <a:t>”,</a:t>
            </a:r>
            <a:r>
              <a:rPr lang="zh-CN" altLang="en-US" dirty="0" smtClean="0"/>
              <a:t>完全听懂。由于演讲稿的语言是作者写出来的</a:t>
            </a:r>
            <a:r>
              <a:rPr lang="en-US" dirty="0" smtClean="0"/>
              <a:t>,</a:t>
            </a:r>
            <a:r>
              <a:rPr lang="zh-CN" altLang="en-US" dirty="0" smtClean="0"/>
              <a:t>受书面语言的束缚较大</a:t>
            </a:r>
            <a:r>
              <a:rPr lang="en-US" dirty="0" smtClean="0"/>
              <a:t>,</a:t>
            </a:r>
            <a:r>
              <a:rPr lang="zh-CN" altLang="en-US" dirty="0" smtClean="0"/>
              <a:t>因此要冲破这种束缚</a:t>
            </a:r>
            <a:r>
              <a:rPr lang="en-US" dirty="0" smtClean="0"/>
              <a:t>,</a:t>
            </a:r>
            <a:r>
              <a:rPr lang="zh-CN" altLang="en-US" dirty="0" smtClean="0"/>
              <a:t>使演讲稿的语言口语化。为了做到这一点</a:t>
            </a:r>
            <a:r>
              <a:rPr lang="en-US" dirty="0" smtClean="0"/>
              <a:t>,</a:t>
            </a:r>
            <a:r>
              <a:rPr lang="zh-CN" altLang="en-US" dirty="0" smtClean="0"/>
              <a:t>写作演讲稿时</a:t>
            </a:r>
            <a:r>
              <a:rPr lang="en-US" dirty="0" smtClean="0"/>
              <a:t>,</a:t>
            </a:r>
            <a:r>
              <a:rPr lang="zh-CN" altLang="en-US" dirty="0" smtClean="0"/>
              <a:t>应把长句改成短句</a:t>
            </a:r>
            <a:r>
              <a:rPr lang="en-US" dirty="0" smtClean="0"/>
              <a:t>,</a:t>
            </a:r>
            <a:r>
              <a:rPr lang="zh-CN" altLang="en-US" dirty="0" smtClean="0"/>
              <a:t>把倒装句改成正装句</a:t>
            </a:r>
            <a:r>
              <a:rPr lang="en-US" dirty="0" smtClean="0"/>
              <a:t>,</a:t>
            </a:r>
            <a:r>
              <a:rPr lang="zh-CN" altLang="en-US" dirty="0" smtClean="0"/>
              <a:t>把单音词换成双音词</a:t>
            </a:r>
            <a:r>
              <a:rPr lang="en-US" dirty="0" smtClean="0"/>
              <a:t>,</a:t>
            </a:r>
            <a:r>
              <a:rPr lang="zh-CN" altLang="en-US" dirty="0" smtClean="0"/>
              <a:t>把听不明白的文言词语、 成语改换或删去。 演讲稿写完后</a:t>
            </a:r>
            <a:r>
              <a:rPr lang="en-US" dirty="0" smtClean="0"/>
              <a:t>,</a:t>
            </a:r>
            <a:r>
              <a:rPr lang="zh-CN" altLang="en-US" dirty="0" smtClean="0"/>
              <a:t>要念一念、听一听</a:t>
            </a:r>
            <a:r>
              <a:rPr lang="en-US" dirty="0" smtClean="0"/>
              <a:t>, </a:t>
            </a:r>
            <a:r>
              <a:rPr lang="zh-CN" altLang="en-US" dirty="0" smtClean="0"/>
              <a:t>看看是不是</a:t>
            </a:r>
            <a:r>
              <a:rPr lang="en-US" dirty="0" smtClean="0"/>
              <a:t>“</a:t>
            </a:r>
            <a:r>
              <a:rPr lang="zh-CN" altLang="en-US" dirty="0" smtClean="0"/>
              <a:t>上口</a:t>
            </a:r>
            <a:r>
              <a:rPr lang="en-US" dirty="0" smtClean="0"/>
              <a:t>”“</a:t>
            </a:r>
            <a:r>
              <a:rPr lang="zh-CN" altLang="en-US" dirty="0" smtClean="0"/>
              <a:t>入耳</a:t>
            </a:r>
            <a:r>
              <a:rPr lang="en-US" dirty="0" smtClean="0"/>
              <a:t>”,</a:t>
            </a:r>
            <a:r>
              <a:rPr lang="zh-CN" altLang="en-US" dirty="0" smtClean="0"/>
              <a:t>如果不那么</a:t>
            </a:r>
            <a:r>
              <a:rPr lang="en-US" dirty="0" smtClean="0"/>
              <a:t>“</a:t>
            </a:r>
            <a:r>
              <a:rPr lang="zh-CN" altLang="en-US" dirty="0" smtClean="0"/>
              <a:t>上口</a:t>
            </a:r>
            <a:r>
              <a:rPr lang="en-US" dirty="0" smtClean="0"/>
              <a:t>”“</a:t>
            </a:r>
            <a:r>
              <a:rPr lang="zh-CN" altLang="en-US" dirty="0" smtClean="0"/>
              <a:t>入耳</a:t>
            </a:r>
            <a:r>
              <a:rPr lang="en-US" dirty="0" smtClean="0"/>
              <a:t>”,</a:t>
            </a:r>
            <a:r>
              <a:rPr lang="zh-CN" altLang="en-US" dirty="0" smtClean="0"/>
              <a:t>就需要进一步修改</a:t>
            </a:r>
            <a:r>
              <a:rPr lang="zh-CN" altLang="en-US" dirty="0" smtClean="0"/>
              <a:t>。</a:t>
            </a:r>
            <a:endParaRPr lang="zh-CN" altLang="en-US" dirty="0" smtClean="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287204" cy="4214842"/>
          </a:xfrm>
        </p:spPr>
        <p:txBody>
          <a:bodyPr/>
          <a:lstStyle/>
          <a:p>
            <a:pPr>
              <a:lnSpc>
                <a:spcPct val="130000"/>
              </a:lnSpc>
            </a:pPr>
            <a:r>
              <a:rPr lang="en-US" dirty="0" smtClean="0"/>
              <a:t>②</a:t>
            </a:r>
            <a:r>
              <a:rPr lang="zh-CN" altLang="en-US" dirty="0" smtClean="0"/>
              <a:t>要通俗易懂。演讲要让听众听懂。如果使用的语言讲出来谁也听不懂</a:t>
            </a:r>
            <a:r>
              <a:rPr lang="en-US" dirty="0" smtClean="0"/>
              <a:t>,</a:t>
            </a:r>
            <a:r>
              <a:rPr lang="zh-CN" altLang="en-US" dirty="0" smtClean="0"/>
              <a:t>那么这篇演讲稿就失去了听众</a:t>
            </a:r>
            <a:r>
              <a:rPr lang="en-US" dirty="0" smtClean="0"/>
              <a:t>,</a:t>
            </a:r>
            <a:r>
              <a:rPr lang="zh-CN" altLang="en-US" dirty="0" smtClean="0"/>
              <a:t>也就失去了它的作用、意义和价值。因此</a:t>
            </a:r>
            <a:r>
              <a:rPr lang="en-US" dirty="0" smtClean="0"/>
              <a:t>,</a:t>
            </a:r>
            <a:r>
              <a:rPr lang="zh-CN" altLang="en-US" dirty="0" smtClean="0"/>
              <a:t>演讲稿的语言力求做到通俗易懂。列宁说过</a:t>
            </a:r>
            <a:r>
              <a:rPr lang="en-US" dirty="0" smtClean="0"/>
              <a:t>:“</a:t>
            </a:r>
            <a:r>
              <a:rPr lang="zh-CN" altLang="en-US" dirty="0" smtClean="0"/>
              <a:t>应当善于用简单明了、通俗易懂的语言讲话</a:t>
            </a:r>
            <a:r>
              <a:rPr lang="en-US" dirty="0" smtClean="0"/>
              <a:t>,</a:t>
            </a:r>
            <a:r>
              <a:rPr lang="zh-CN" altLang="en-US" dirty="0" smtClean="0"/>
              <a:t>应当坚决抛弃晦涩难懂的术语和外来的字眼</a:t>
            </a:r>
            <a:r>
              <a:rPr lang="en-US" dirty="0" smtClean="0"/>
              <a:t>,</a:t>
            </a:r>
            <a:r>
              <a:rPr lang="zh-CN" altLang="en-US" dirty="0" smtClean="0"/>
              <a:t>抛弃记得烂熟的、现成的但是群众还不懂的、还不熟悉的口号、决定和结论。</a:t>
            </a:r>
            <a:r>
              <a:rPr lang="en-US" dirty="0" smtClean="0"/>
              <a:t>”</a:t>
            </a:r>
            <a:endParaRPr lang="zh-CN" altLang="en-US" dirty="0" smtClean="0"/>
          </a:p>
          <a:p>
            <a:pPr>
              <a:lnSpc>
                <a:spcPct val="130000"/>
              </a:lnSpc>
            </a:pPr>
            <a:r>
              <a:rPr lang="en-US" dirty="0" smtClean="0"/>
              <a:t>③</a:t>
            </a:r>
            <a:r>
              <a:rPr lang="zh-CN" altLang="en-US" dirty="0" smtClean="0"/>
              <a:t>要生动感人。好的演讲稿</a:t>
            </a:r>
            <a:r>
              <a:rPr lang="en-US" dirty="0" smtClean="0"/>
              <a:t>,</a:t>
            </a:r>
            <a:r>
              <a:rPr lang="zh-CN" altLang="en-US" dirty="0" smtClean="0"/>
              <a:t>语言一定要生动。如果只是思想内容好</a:t>
            </a:r>
            <a:r>
              <a:rPr lang="en-US" dirty="0" smtClean="0"/>
              <a:t>,</a:t>
            </a:r>
            <a:r>
              <a:rPr lang="zh-CN" altLang="en-US" dirty="0" smtClean="0"/>
              <a:t>而语言干巴巴的</a:t>
            </a:r>
            <a:r>
              <a:rPr lang="en-US" dirty="0" smtClean="0"/>
              <a:t>,</a:t>
            </a:r>
            <a:r>
              <a:rPr lang="zh-CN" altLang="en-US" dirty="0" smtClean="0"/>
              <a:t>那就算不上是一篇好的演讲稿。广为流传的恩格斯的演讲、列宁的演讲、斯大林的演讲、毛泽东的演讲、鲁迅的演讲、闻一多的演讲</a:t>
            </a:r>
            <a:r>
              <a:rPr lang="en-US" dirty="0" smtClean="0"/>
              <a:t>,</a:t>
            </a:r>
            <a:r>
              <a:rPr lang="zh-CN" altLang="en-US" dirty="0" smtClean="0"/>
              <a:t>都是既有丰富深刻的思想内容</a:t>
            </a:r>
            <a:r>
              <a:rPr lang="en-US" dirty="0" smtClean="0"/>
              <a:t>,</a:t>
            </a:r>
            <a:r>
              <a:rPr lang="zh-CN" altLang="en-US" dirty="0" smtClean="0"/>
              <a:t>又有生动感人的语言。</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2381224" y="2643182"/>
            <a:ext cx="7071541" cy="3857652"/>
            <a:chOff x="2381224" y="2643182"/>
            <a:chExt cx="7071541" cy="3857652"/>
          </a:xfrm>
        </p:grpSpPr>
        <p:pic>
          <p:nvPicPr>
            <p:cNvPr id="13" name="18DXAYWRJBD4DYT9.eps" descr="id:2147498216;FounderCES"/>
            <p:cNvPicPr/>
            <p:nvPr/>
          </p:nvPicPr>
          <p:blipFill>
            <a:blip r:embed="rId2"/>
            <a:stretch>
              <a:fillRect/>
            </a:stretch>
          </p:blipFill>
          <p:spPr>
            <a:xfrm>
              <a:off x="2381224" y="2643182"/>
              <a:ext cx="7071541" cy="3857652"/>
            </a:xfrm>
            <a:prstGeom prst="rect">
              <a:avLst/>
            </a:prstGeom>
          </p:spPr>
        </p:pic>
        <p:sp>
          <p:nvSpPr>
            <p:cNvPr id="14" name="矩形 13"/>
            <p:cNvSpPr/>
            <p:nvPr/>
          </p:nvSpPr>
          <p:spPr>
            <a:xfrm>
              <a:off x="4095736" y="3786190"/>
              <a:ext cx="92869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9" name="矩形 18"/>
            <p:cNvSpPr/>
            <p:nvPr/>
          </p:nvSpPr>
          <p:spPr>
            <a:xfrm>
              <a:off x="6953256" y="3571876"/>
              <a:ext cx="92869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完成思维导图。</a:t>
            </a:r>
            <a:endParaRPr lang="zh-CN" altLang="en-US" dirty="0"/>
          </a:p>
        </p:txBody>
      </p:sp>
      <p:sp>
        <p:nvSpPr>
          <p:cNvPr id="10" name="文本占位符 3"/>
          <p:cNvSpPr txBox="1">
            <a:spLocks/>
          </p:cNvSpPr>
          <p:nvPr/>
        </p:nvSpPr>
        <p:spPr>
          <a:xfrm>
            <a:off x="3881422" y="3571876"/>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感情真挚</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6810380" y="3429000"/>
            <a:ext cx="171451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斟酌语言</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0"/>
          </p:nvPr>
        </p:nvSpPr>
        <p:spPr>
          <a:xfrm>
            <a:off x="881026" y="1071546"/>
            <a:ext cx="10358510" cy="5214974"/>
          </a:xfrm>
        </p:spPr>
        <p:txBody>
          <a:bodyPr/>
          <a:lstStyle/>
          <a:p>
            <a:r>
              <a:rPr lang="en-US" dirty="0" smtClean="0"/>
              <a:t>(3)</a:t>
            </a:r>
            <a:r>
              <a:rPr lang="zh-CN" altLang="en-US" dirty="0" smtClean="0"/>
              <a:t>一个人</a:t>
            </a:r>
            <a:r>
              <a:rPr lang="en-US" dirty="0" smtClean="0"/>
              <a:t>,</a:t>
            </a:r>
            <a:r>
              <a:rPr lang="zh-CN" altLang="en-US" dirty="0" smtClean="0"/>
              <a:t>他一辈子不做任何尝试</a:t>
            </a:r>
            <a:r>
              <a:rPr lang="en-US" dirty="0" smtClean="0"/>
              <a:t>,</a:t>
            </a:r>
            <a:r>
              <a:rPr lang="zh-CN" altLang="en-US" dirty="0" smtClean="0"/>
              <a:t>他不做任何冒险的事</a:t>
            </a:r>
            <a:r>
              <a:rPr lang="en-US" dirty="0" smtClean="0"/>
              <a:t>,</a:t>
            </a:r>
            <a:r>
              <a:rPr lang="zh-CN" altLang="en-US" dirty="0" smtClean="0"/>
              <a:t>他也不为任何事情努力</a:t>
            </a:r>
            <a:r>
              <a:rPr lang="en-US" dirty="0" smtClean="0"/>
              <a:t>,</a:t>
            </a:r>
            <a:r>
              <a:rPr lang="zh-CN" altLang="en-US" dirty="0" smtClean="0"/>
              <a:t>他永远都不会失败</a:t>
            </a:r>
            <a:r>
              <a:rPr lang="en-US" dirty="0" smtClean="0"/>
              <a:t>,</a:t>
            </a:r>
            <a:r>
              <a:rPr lang="zh-CN" altLang="en-US" dirty="0" smtClean="0"/>
              <a:t>他都没有资格遭遇失败。但是你不同</a:t>
            </a:r>
            <a:r>
              <a:rPr lang="en-US" dirty="0" smtClean="0"/>
              <a:t>,</a:t>
            </a:r>
            <a:r>
              <a:rPr lang="zh-CN" altLang="en-US" dirty="0" smtClean="0"/>
              <a:t>你做过梦、发过疯、你哭过、笑过、奋斗过、你爱过、恨过、后悔过</a:t>
            </a:r>
            <a:r>
              <a:rPr lang="en-US" dirty="0" smtClean="0"/>
              <a:t>,</a:t>
            </a:r>
            <a:r>
              <a:rPr lang="zh-CN" altLang="en-US" dirty="0" smtClean="0"/>
              <a:t>于是啊</a:t>
            </a:r>
            <a:r>
              <a:rPr lang="en-US" dirty="0" smtClean="0"/>
              <a:t>,</a:t>
            </a:r>
            <a:r>
              <a:rPr lang="zh-CN" altLang="en-US" dirty="0" smtClean="0"/>
              <a:t>芸芸众生中</a:t>
            </a:r>
            <a:r>
              <a:rPr lang="en-US" dirty="0" smtClean="0"/>
              <a:t>,</a:t>
            </a:r>
            <a:r>
              <a:rPr lang="zh-CN" altLang="en-US" dirty="0" smtClean="0"/>
              <a:t>那么那么普通的一个你</a:t>
            </a:r>
            <a:r>
              <a:rPr lang="en-US" dirty="0" smtClean="0"/>
              <a:t>,</a:t>
            </a:r>
            <a:r>
              <a:rPr lang="zh-CN" altLang="en-US" dirty="0" smtClean="0"/>
              <a:t>却拼尽全力活出最好的自己</a:t>
            </a:r>
            <a:r>
              <a:rPr lang="en-US" dirty="0" smtClean="0"/>
              <a:t>,</a:t>
            </a:r>
            <a:r>
              <a:rPr lang="zh-CN" altLang="en-US" dirty="0" smtClean="0"/>
              <a:t>又有谁有资格说你的人生不成功</a:t>
            </a:r>
            <a:r>
              <a:rPr lang="en-US" dirty="0" smtClean="0"/>
              <a:t>?</a:t>
            </a:r>
            <a:endParaRPr lang="zh-CN" altLang="en-US" dirty="0" smtClean="0"/>
          </a:p>
          <a:p>
            <a:r>
              <a:rPr lang="en-US" dirty="0" smtClean="0"/>
              <a:t>(4)</a:t>
            </a:r>
            <a:r>
              <a:rPr lang="zh-CN" altLang="en-US" dirty="0" smtClean="0"/>
              <a:t>命运的手掌里面是有漏网之鱼的</a:t>
            </a:r>
            <a:r>
              <a:rPr lang="en-US" dirty="0" smtClean="0"/>
              <a:t>,</a:t>
            </a:r>
            <a:r>
              <a:rPr lang="zh-CN" altLang="en-US" dirty="0" smtClean="0"/>
              <a:t>而且现实生活中寒门子弟逆袭的例子更是数不胜数</a:t>
            </a:r>
            <a:r>
              <a:rPr lang="en-US" dirty="0" smtClean="0"/>
              <a:t>,</a:t>
            </a:r>
            <a:r>
              <a:rPr lang="zh-CN" altLang="en-US" dirty="0" smtClean="0"/>
              <a:t>所以当我们遭遇失败的时候</a:t>
            </a:r>
            <a:r>
              <a:rPr lang="en-US" dirty="0" smtClean="0"/>
              <a:t>,</a:t>
            </a:r>
            <a:r>
              <a:rPr lang="zh-CN" altLang="en-US" dirty="0" smtClean="0"/>
              <a:t>我们不能把所有的原因都归结到出身上面</a:t>
            </a:r>
            <a:r>
              <a:rPr lang="en-US" dirty="0" smtClean="0"/>
              <a:t>,</a:t>
            </a:r>
            <a:r>
              <a:rPr lang="zh-CN" altLang="en-US" dirty="0" smtClean="0"/>
              <a:t>更不能去抱怨自己的父母为什么不如别人的父母</a:t>
            </a:r>
            <a:r>
              <a:rPr lang="en-US" dirty="0" smtClean="0"/>
              <a:t>,</a:t>
            </a:r>
            <a:r>
              <a:rPr lang="zh-CN" altLang="en-US" dirty="0" smtClean="0"/>
              <a:t>因为家境不好并不能斩断一个人成功的所有可能。</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3714776"/>
          </a:xfrm>
        </p:spPr>
        <p:txBody>
          <a:bodyPr/>
          <a:lstStyle/>
          <a:p>
            <a:r>
              <a:rPr lang="zh-CN" altLang="en-US" dirty="0" smtClean="0"/>
              <a:t>有人凭着三寸不烂之舌</a:t>
            </a:r>
            <a:r>
              <a:rPr lang="en-US" dirty="0" smtClean="0"/>
              <a:t>,</a:t>
            </a:r>
            <a:r>
              <a:rPr lang="zh-CN" altLang="en-US" dirty="0" smtClean="0"/>
              <a:t>不用一兵一卒</a:t>
            </a:r>
            <a:r>
              <a:rPr lang="en-US" dirty="0" smtClean="0"/>
              <a:t>,</a:t>
            </a:r>
            <a:r>
              <a:rPr lang="zh-CN" altLang="en-US" dirty="0" smtClean="0"/>
              <a:t>便能连下数城</a:t>
            </a:r>
            <a:r>
              <a:rPr lang="en-US" dirty="0" smtClean="0"/>
              <a:t>;</a:t>
            </a:r>
            <a:r>
              <a:rPr lang="zh-CN" altLang="en-US" dirty="0" smtClean="0"/>
              <a:t>也有人单枪匹马</a:t>
            </a:r>
            <a:r>
              <a:rPr lang="en-US" dirty="0" smtClean="0"/>
              <a:t>,</a:t>
            </a:r>
            <a:r>
              <a:rPr lang="zh-CN" altLang="en-US" dirty="0" smtClean="0"/>
              <a:t>面对众多敌人</a:t>
            </a:r>
            <a:r>
              <a:rPr lang="en-US" dirty="0" smtClean="0"/>
              <a:t>,</a:t>
            </a:r>
            <a:r>
              <a:rPr lang="zh-CN" altLang="en-US" dirty="0" smtClean="0"/>
              <a:t>慷慨陈词</a:t>
            </a:r>
            <a:r>
              <a:rPr lang="en-US" dirty="0" smtClean="0"/>
              <a:t>,</a:t>
            </a:r>
            <a:r>
              <a:rPr lang="zh-CN" altLang="en-US" dirty="0" smtClean="0"/>
              <a:t>竟可以化敌为友。一场成功的演讲</a:t>
            </a:r>
            <a:r>
              <a:rPr lang="en-US" dirty="0" smtClean="0"/>
              <a:t>,</a:t>
            </a:r>
            <a:r>
              <a:rPr lang="zh-CN" altLang="en-US" dirty="0" smtClean="0"/>
              <a:t>就是一支神奇的枪</a:t>
            </a:r>
            <a:r>
              <a:rPr lang="en-US" dirty="0" smtClean="0"/>
              <a:t>,</a:t>
            </a:r>
            <a:r>
              <a:rPr lang="zh-CN" altLang="en-US" dirty="0" smtClean="0"/>
              <a:t>一柄锋利的剑。而一场成功的演讲</a:t>
            </a:r>
            <a:r>
              <a:rPr lang="en-US" dirty="0" smtClean="0"/>
              <a:t>,</a:t>
            </a:r>
            <a:r>
              <a:rPr lang="zh-CN" altLang="en-US" dirty="0" smtClean="0"/>
              <a:t>首先取决于一篇成功的演讲稿。我们怎样才能写出一篇精彩的演讲稿呢</a:t>
            </a:r>
            <a:r>
              <a:rPr lang="en-US" dirty="0" smtClean="0"/>
              <a:t>?</a:t>
            </a:r>
            <a:r>
              <a:rPr lang="zh-CN" altLang="en-US" dirty="0" smtClean="0"/>
              <a:t>带着这个问题</a:t>
            </a:r>
            <a:r>
              <a:rPr lang="en-US" dirty="0" smtClean="0"/>
              <a:t>,</a:t>
            </a:r>
            <a:r>
              <a:rPr lang="zh-CN" altLang="en-US" dirty="0" smtClean="0"/>
              <a:t>进入我们今天的课堂。</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071546"/>
            <a:ext cx="10001320" cy="5214974"/>
          </a:xfrm>
        </p:spPr>
        <p:txBody>
          <a:bodyPr/>
          <a:lstStyle/>
          <a:p>
            <a:r>
              <a:rPr lang="en-US" dirty="0" smtClean="0"/>
              <a:t>1.</a:t>
            </a:r>
            <a:r>
              <a:rPr lang="zh-CN" altLang="en-US" dirty="0" smtClean="0"/>
              <a:t>明特点。</a:t>
            </a:r>
          </a:p>
          <a:p>
            <a:r>
              <a:rPr lang="zh-CN" altLang="en-US" dirty="0" smtClean="0"/>
              <a:t>演讲词具有哪些特点</a:t>
            </a:r>
            <a:r>
              <a:rPr lang="en-US" dirty="0" smtClean="0"/>
              <a:t>?</a:t>
            </a:r>
            <a:endParaRPr lang="zh-CN" altLang="en-US" dirty="0"/>
          </a:p>
        </p:txBody>
      </p:sp>
      <p:sp>
        <p:nvSpPr>
          <p:cNvPr id="3" name="文本占位符 2"/>
          <p:cNvSpPr>
            <a:spLocks noGrp="1"/>
          </p:cNvSpPr>
          <p:nvPr>
            <p:ph type="body" sz="quarter" idx="11"/>
          </p:nvPr>
        </p:nvSpPr>
        <p:spPr>
          <a:xfrm>
            <a:off x="1095340" y="2357430"/>
            <a:ext cx="10429948" cy="3429024"/>
          </a:xfrm>
        </p:spPr>
        <p:txBody>
          <a:bodyPr/>
          <a:lstStyle/>
          <a:p>
            <a:r>
              <a:rPr lang="zh-CN" altLang="en-US" dirty="0" smtClean="0"/>
              <a:t>演讲者以声音、身体动作来表达</a:t>
            </a:r>
            <a:r>
              <a:rPr lang="en-US" dirty="0" smtClean="0"/>
              <a:t>,</a:t>
            </a:r>
            <a:r>
              <a:rPr lang="zh-CN" altLang="en-US" dirty="0" smtClean="0"/>
              <a:t>听众用耳听、眼看来接受</a:t>
            </a:r>
            <a:r>
              <a:rPr lang="en-US" dirty="0" smtClean="0"/>
              <a:t>,</a:t>
            </a:r>
            <a:r>
              <a:rPr lang="zh-CN" altLang="en-US" dirty="0" smtClean="0"/>
              <a:t>这就决定了演讲词具有以下特点</a:t>
            </a:r>
            <a:r>
              <a:rPr lang="en-US" dirty="0" smtClean="0"/>
              <a:t>:</a:t>
            </a:r>
            <a:endParaRPr lang="zh-CN" altLang="en-US" dirty="0" smtClean="0"/>
          </a:p>
          <a:p>
            <a:r>
              <a:rPr lang="en-US" dirty="0" smtClean="0"/>
              <a:t>(1)</a:t>
            </a:r>
            <a:r>
              <a:rPr lang="zh-CN" altLang="en-US" dirty="0" smtClean="0"/>
              <a:t>针对性。演讲要考虑特定的听众、演讲的环境场合。听众不同</a:t>
            </a:r>
            <a:r>
              <a:rPr lang="en-US" dirty="0" smtClean="0"/>
              <a:t>,</a:t>
            </a:r>
            <a:r>
              <a:rPr lang="zh-CN" altLang="en-US" dirty="0" smtClean="0"/>
              <a:t>环境场合不同</a:t>
            </a:r>
            <a:r>
              <a:rPr lang="en-US" dirty="0" smtClean="0"/>
              <a:t>,</a:t>
            </a:r>
            <a:r>
              <a:rPr lang="zh-CN" altLang="en-US" dirty="0" smtClean="0"/>
              <a:t>演讲就有不同的内容、方法。</a:t>
            </a:r>
          </a:p>
          <a:p>
            <a:r>
              <a:rPr lang="en-US" dirty="0" smtClean="0"/>
              <a:t>(2)</a:t>
            </a:r>
            <a:r>
              <a:rPr lang="zh-CN" altLang="en-US" dirty="0" smtClean="0"/>
              <a:t>鲜明性。演讲要把演讲者的观点、主张、见解及思想感情传达给听众</a:t>
            </a:r>
            <a:r>
              <a:rPr lang="en-US" dirty="0" smtClean="0"/>
              <a:t>,</a:t>
            </a:r>
            <a:r>
              <a:rPr lang="zh-CN" altLang="en-US" dirty="0" smtClean="0"/>
              <a:t>就要立场鲜明、态度明确</a:t>
            </a:r>
            <a:r>
              <a:rPr lang="zh-CN" altLang="en-US" dirty="0" smtClean="0"/>
              <a:t>。</a:t>
            </a:r>
            <a:endParaRPr lang="zh-CN" altLang="en-US" dirty="0" smtClean="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358510" cy="4214842"/>
          </a:xfrm>
        </p:spPr>
        <p:txBody>
          <a:bodyPr/>
          <a:lstStyle/>
          <a:p>
            <a:r>
              <a:rPr lang="en-US" dirty="0" smtClean="0"/>
              <a:t>(3)</a:t>
            </a:r>
            <a:r>
              <a:rPr lang="zh-CN" altLang="en-US" dirty="0" smtClean="0"/>
              <a:t>通俗性。演讲是直接面对听众的活动</a:t>
            </a:r>
            <a:r>
              <a:rPr lang="en-US" dirty="0" smtClean="0"/>
              <a:t>,</a:t>
            </a:r>
            <a:r>
              <a:rPr lang="zh-CN" altLang="en-US" dirty="0" smtClean="0"/>
              <a:t>听众对演讲中每一句话的含义几乎没有思考的余地。要使听众听懂</a:t>
            </a:r>
            <a:r>
              <a:rPr lang="en-US" dirty="0" smtClean="0"/>
              <a:t>,</a:t>
            </a:r>
            <a:r>
              <a:rPr lang="zh-CN" altLang="en-US" dirty="0" smtClean="0"/>
              <a:t>就要条理清楚、层次分明</a:t>
            </a:r>
            <a:r>
              <a:rPr lang="en-US" dirty="0" smtClean="0"/>
              <a:t>,</a:t>
            </a:r>
            <a:r>
              <a:rPr lang="zh-CN" altLang="en-US" dirty="0" smtClean="0"/>
              <a:t>用简短的句子、口语化的语言</a:t>
            </a:r>
            <a:r>
              <a:rPr lang="en-US" dirty="0" smtClean="0"/>
              <a:t>,</a:t>
            </a:r>
            <a:r>
              <a:rPr lang="zh-CN" altLang="en-US" dirty="0" smtClean="0"/>
              <a:t>明白晓畅地表达。</a:t>
            </a:r>
          </a:p>
          <a:p>
            <a:r>
              <a:rPr lang="en-US" dirty="0" smtClean="0"/>
              <a:t>(4)</a:t>
            </a:r>
            <a:r>
              <a:rPr lang="zh-CN" altLang="en-US" dirty="0" smtClean="0"/>
              <a:t>鼓动性。要达到宣传教育的作用</a:t>
            </a:r>
            <a:r>
              <a:rPr lang="en-US" dirty="0" smtClean="0"/>
              <a:t>,</a:t>
            </a:r>
            <a:r>
              <a:rPr lang="zh-CN" altLang="en-US" dirty="0" smtClean="0"/>
              <a:t>演讲就要动之以情、晓之以理</a:t>
            </a:r>
            <a:r>
              <a:rPr lang="en-US" dirty="0" smtClean="0"/>
              <a:t>,</a:t>
            </a:r>
            <a:r>
              <a:rPr lang="zh-CN" altLang="en-US" dirty="0" smtClean="0"/>
              <a:t>富有鼓动性。</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2.</a:t>
            </a:r>
            <a:r>
              <a:rPr lang="zh-CN" altLang="en-US" dirty="0" smtClean="0"/>
              <a:t>定结构。</a:t>
            </a:r>
          </a:p>
          <a:p>
            <a:r>
              <a:rPr lang="zh-CN" altLang="en-US" dirty="0" smtClean="0"/>
              <a:t>演讲词的结构</a:t>
            </a:r>
            <a:r>
              <a:rPr lang="en-US" dirty="0" smtClean="0"/>
              <a:t>,</a:t>
            </a:r>
            <a:r>
              <a:rPr lang="zh-CN" altLang="en-US" dirty="0" smtClean="0"/>
              <a:t>一般来说包括哪几部分</a:t>
            </a:r>
            <a:r>
              <a:rPr lang="en-US" dirty="0" smtClean="0"/>
              <a:t>?</a:t>
            </a:r>
            <a:endParaRPr lang="zh-CN" altLang="en-US" dirty="0"/>
          </a:p>
        </p:txBody>
      </p:sp>
      <p:sp>
        <p:nvSpPr>
          <p:cNvPr id="3" name="文本占位符 2"/>
          <p:cNvSpPr>
            <a:spLocks noGrp="1"/>
          </p:cNvSpPr>
          <p:nvPr>
            <p:ph type="body" sz="quarter" idx="11"/>
          </p:nvPr>
        </p:nvSpPr>
        <p:spPr>
          <a:xfrm>
            <a:off x="2238348" y="2357430"/>
            <a:ext cx="3238480" cy="642942"/>
          </a:xfrm>
        </p:spPr>
        <p:txBody>
          <a:bodyPr/>
          <a:lstStyle/>
          <a:p>
            <a:pPr>
              <a:spcAft>
                <a:spcPts val="0"/>
              </a:spcAft>
            </a:pPr>
            <a:r>
              <a:rPr lang="zh-CN" altLang="en-US" sz="2400" kern="100" dirty="0" smtClean="0">
                <a:cs typeface="Times New Roman"/>
              </a:rPr>
              <a:t>先外后内</a:t>
            </a:r>
            <a:endParaRPr lang="zh-CN" altLang="en-US" sz="2400" kern="100" dirty="0">
              <a:cs typeface="Times New Roman"/>
            </a:endParaRP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nvGraphicFramePr>
        <p:xfrm>
          <a:off x="1238216" y="2357430"/>
          <a:ext cx="9644130" cy="3429024"/>
        </p:xfrm>
        <a:graphic>
          <a:graphicData uri="http://schemas.openxmlformats.org/drawingml/2006/table">
            <a:tbl>
              <a:tblPr/>
              <a:tblGrid>
                <a:gridCol w="1571636"/>
                <a:gridCol w="8072494"/>
              </a:tblGrid>
              <a:tr h="857256">
                <a:tc>
                  <a:txBody>
                    <a:bodyPr/>
                    <a:lstStyle/>
                    <a:p>
                      <a:pPr algn="ctr">
                        <a:lnSpc>
                          <a:spcPts val="1410"/>
                        </a:lnSpc>
                        <a:spcAft>
                          <a:spcPts val="0"/>
                        </a:spcAft>
                      </a:pPr>
                      <a:r>
                        <a:rPr lang="zh-CN" sz="2400" kern="100" dirty="0">
                          <a:solidFill>
                            <a:srgbClr val="000000"/>
                          </a:solidFill>
                          <a:latin typeface="华文细黑" pitchFamily="2" charset="-122"/>
                          <a:ea typeface="华文细黑" pitchFamily="2" charset="-122"/>
                          <a:cs typeface="Times New Roman"/>
                        </a:rPr>
                        <a:t>称谓</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41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56">
                <a:tc>
                  <a:txBody>
                    <a:bodyPr/>
                    <a:lstStyle/>
                    <a:p>
                      <a:pPr algn="ctr">
                        <a:lnSpc>
                          <a:spcPts val="1410"/>
                        </a:lnSpc>
                        <a:spcAft>
                          <a:spcPts val="0"/>
                        </a:spcAft>
                      </a:pPr>
                      <a:r>
                        <a:rPr lang="zh-CN" sz="2400" kern="100">
                          <a:solidFill>
                            <a:srgbClr val="000000"/>
                          </a:solidFill>
                          <a:latin typeface="华文细黑" pitchFamily="2" charset="-122"/>
                          <a:ea typeface="华文细黑" pitchFamily="2" charset="-122"/>
                          <a:cs typeface="Times New Roman"/>
                        </a:rPr>
                        <a:t>开端</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41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56">
                <a:tc>
                  <a:txBody>
                    <a:bodyPr/>
                    <a:lstStyle/>
                    <a:p>
                      <a:pPr algn="ctr">
                        <a:lnSpc>
                          <a:spcPts val="1410"/>
                        </a:lnSpc>
                        <a:spcAft>
                          <a:spcPts val="0"/>
                        </a:spcAft>
                      </a:pPr>
                      <a:r>
                        <a:rPr lang="zh-CN" sz="2400" kern="100">
                          <a:solidFill>
                            <a:srgbClr val="000000"/>
                          </a:solidFill>
                          <a:latin typeface="华文细黑" pitchFamily="2" charset="-122"/>
                          <a:ea typeface="华文细黑" pitchFamily="2" charset="-122"/>
                          <a:cs typeface="Times New Roman"/>
                        </a:rPr>
                        <a:t>正文</a:t>
                      </a:r>
                      <a:r>
                        <a:rPr lang="en-US" sz="2400" kern="100">
                          <a:solidFill>
                            <a:srgbClr val="000000"/>
                          </a:solidFill>
                          <a:latin typeface="华文细黑" pitchFamily="2" charset="-122"/>
                          <a:ea typeface="华文细黑" pitchFamily="2" charset="-122"/>
                          <a:cs typeface="Times New Roman"/>
                        </a:rPr>
                        <a:t>/</a:t>
                      </a:r>
                      <a:r>
                        <a:rPr lang="zh-CN" sz="2400" kern="100">
                          <a:solidFill>
                            <a:srgbClr val="000000"/>
                          </a:solidFill>
                          <a:latin typeface="华文细黑" pitchFamily="2" charset="-122"/>
                          <a:ea typeface="华文细黑" pitchFamily="2" charset="-122"/>
                          <a:cs typeface="Times New Roman"/>
                        </a:rPr>
                        <a:t>主体</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41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57256">
                <a:tc>
                  <a:txBody>
                    <a:bodyPr/>
                    <a:lstStyle/>
                    <a:p>
                      <a:pPr algn="ctr">
                        <a:lnSpc>
                          <a:spcPts val="1410"/>
                        </a:lnSpc>
                        <a:spcAft>
                          <a:spcPts val="0"/>
                        </a:spcAft>
                      </a:pPr>
                      <a:r>
                        <a:rPr lang="zh-CN" sz="2400" kern="100">
                          <a:solidFill>
                            <a:srgbClr val="000000"/>
                          </a:solidFill>
                          <a:latin typeface="华文细黑" pitchFamily="2" charset="-122"/>
                          <a:ea typeface="华文细黑" pitchFamily="2" charset="-122"/>
                          <a:cs typeface="Times New Roman"/>
                        </a:rPr>
                        <a:t>结尾</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ts val="141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6" name="文本占位符 2"/>
          <p:cNvSpPr txBox="1">
            <a:spLocks/>
          </p:cNvSpPr>
          <p:nvPr/>
        </p:nvSpPr>
        <p:spPr>
          <a:xfrm>
            <a:off x="2809852" y="3214686"/>
            <a:ext cx="8143932" cy="642942"/>
          </a:xfrm>
          <a:prstGeom prst="rect">
            <a:avLst/>
          </a:prstGeom>
        </p:spPr>
        <p:txBody>
          <a:bodyPr/>
          <a:lstStyle/>
          <a:p>
            <a:pPr>
              <a:spcAft>
                <a:spcPts val="0"/>
              </a:spcAft>
            </a:pPr>
            <a:r>
              <a:rPr lang="zh-CN" altLang="en-US" sz="2400" kern="100" dirty="0" smtClean="0">
                <a:solidFill>
                  <a:srgbClr val="FF0000"/>
                </a:solidFill>
                <a:latin typeface="华文细黑" pitchFamily="2" charset="-122"/>
                <a:ea typeface="华文细黑" pitchFamily="2" charset="-122"/>
                <a:cs typeface="Times New Roman"/>
              </a:rPr>
              <a:t>开门见山</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设问提要</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引用名言警句</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以故事、新闻、历史做引子</a:t>
            </a:r>
            <a:endParaRPr lang="zh-CN" altLang="en-US" sz="2400" kern="100" dirty="0">
              <a:solidFill>
                <a:srgbClr val="FF0000"/>
              </a:solidFill>
              <a:latin typeface="华文细黑" pitchFamily="2" charset="-122"/>
              <a:ea typeface="华文细黑" pitchFamily="2" charset="-122"/>
              <a:cs typeface="Times New Roman"/>
            </a:endParaRPr>
          </a:p>
        </p:txBody>
      </p:sp>
      <p:sp>
        <p:nvSpPr>
          <p:cNvPr id="7" name="文本占位符 2"/>
          <p:cNvSpPr txBox="1">
            <a:spLocks/>
          </p:cNvSpPr>
          <p:nvPr/>
        </p:nvSpPr>
        <p:spPr>
          <a:xfrm>
            <a:off x="2952728" y="4143380"/>
            <a:ext cx="5357850" cy="642942"/>
          </a:xfrm>
          <a:prstGeom prst="rect">
            <a:avLst/>
          </a:prstGeom>
        </p:spPr>
        <p:txBody>
          <a:bodyPr/>
          <a:lstStyle/>
          <a:p>
            <a:pPr>
              <a:lnSpc>
                <a:spcPct val="15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从多方面</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角度阐释讲题</a:t>
            </a:r>
            <a:endParaRPr lang="zh-CN" altLang="en-US" sz="2400" kern="100" dirty="0">
              <a:solidFill>
                <a:srgbClr val="FF0000"/>
              </a:solidFill>
              <a:latin typeface="华文细黑" pitchFamily="2" charset="-122"/>
              <a:ea typeface="华文细黑" pitchFamily="2" charset="-122"/>
              <a:cs typeface="Times New Roman"/>
            </a:endParaRPr>
          </a:p>
        </p:txBody>
      </p:sp>
      <p:sp>
        <p:nvSpPr>
          <p:cNvPr id="8" name="文本占位符 2"/>
          <p:cNvSpPr txBox="1">
            <a:spLocks/>
          </p:cNvSpPr>
          <p:nvPr/>
        </p:nvSpPr>
        <p:spPr>
          <a:xfrm>
            <a:off x="2952728" y="4929198"/>
            <a:ext cx="5357850" cy="642942"/>
          </a:xfrm>
          <a:prstGeom prst="rect">
            <a:avLst/>
          </a:prstGeom>
        </p:spPr>
        <p:txBody>
          <a:bodyPr/>
          <a:lstStyle/>
          <a:p>
            <a:pPr>
              <a:lnSpc>
                <a:spcPct val="15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总结</a:t>
            </a:r>
            <a:r>
              <a:rPr lang="zh-CN" altLang="en-US" sz="2400" kern="100" dirty="0" smtClean="0">
                <a:solidFill>
                  <a:srgbClr val="FF0000"/>
                </a:solidFill>
                <a:latin typeface="华文细黑" pitchFamily="2" charset="-122"/>
                <a:ea typeface="华文细黑" pitchFamily="2" charset="-122"/>
                <a:cs typeface="Times New Roman"/>
              </a:rPr>
              <a:t>要点</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赞扬勉励</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感谢祝颂</a:t>
            </a:r>
            <a:endParaRPr lang="zh-CN" altLang="en-US" sz="2400" kern="100" dirty="0">
              <a:solidFill>
                <a:srgbClr val="FF0000"/>
              </a:solidFill>
              <a:latin typeface="华文细黑" pitchFamily="2" charset="-122"/>
              <a:ea typeface="华文细黑" pitchFamily="2" charset="-122"/>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0" end="0"/>
                                            </p:txEl>
                                          </p:spTgt>
                                        </p:tgtEl>
                                        <p:attrNameLst>
                                          <p:attrName>style.visibility</p:attrName>
                                        </p:attrNameLst>
                                      </p:cBhvr>
                                      <p:to>
                                        <p:strVal val="visible"/>
                                      </p:to>
                                    </p:set>
                                    <p:animEffect transition="in" filter="blinds(horizontal)">
                                      <p:cBhvr>
                                        <p:cTn id="10" dur="500"/>
                                        <p:tgtEl>
                                          <p:spTgt spid="8">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P spid="6" grpId="0" build="p"/>
      <p:bldP spid="7" grpId="0" build="p"/>
      <p:bldP spid="8"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3.</a:t>
            </a:r>
            <a:r>
              <a:rPr lang="zh-CN" altLang="en-US" dirty="0" smtClean="0"/>
              <a:t>要注意。</a:t>
            </a:r>
          </a:p>
          <a:p>
            <a:r>
              <a:rPr lang="zh-CN" altLang="en-US" dirty="0" smtClean="0"/>
              <a:t>通过本单元的学习</a:t>
            </a:r>
            <a:r>
              <a:rPr lang="en-US" dirty="0" smtClean="0"/>
              <a:t>,</a:t>
            </a:r>
            <a:r>
              <a:rPr lang="zh-CN" altLang="en-US" dirty="0" smtClean="0"/>
              <a:t>你能总结一下写作演讲稿时应注意哪些问题吗</a:t>
            </a:r>
            <a:r>
              <a:rPr lang="en-US" dirty="0" smtClean="0"/>
              <a:t>?</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2880</TotalTime>
  <Words>3351</Words>
  <Application>Microsoft Office PowerPoint</Application>
  <PresentationFormat>自定义</PresentationFormat>
  <Paragraphs>114</Paragraphs>
  <Slides>34</Slides>
  <Notes>1</Notes>
  <HiddenSlides>0</HiddenSlides>
  <MMClips>0</MMClips>
  <ScaleCrop>false</ScaleCrop>
  <HeadingPairs>
    <vt:vector size="4" baseType="variant">
      <vt:variant>
        <vt:lpstr>主题</vt:lpstr>
      </vt:variant>
      <vt:variant>
        <vt:i4>2</vt:i4>
      </vt:variant>
      <vt:variant>
        <vt:lpstr>幻灯片标题</vt:lpstr>
      </vt:variant>
      <vt:variant>
        <vt:i4>34</vt:i4>
      </vt:variant>
    </vt:vector>
  </HeadingPairs>
  <TitlesOfParts>
    <vt:vector size="36"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lpstr>幻灯片 33</vt:lpstr>
      <vt:lpstr>幻灯片 34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620</cp:revision>
  <dcterms:created xsi:type="dcterms:W3CDTF">2017-02-11T06:33:00Z</dcterms:created>
  <dcterms:modified xsi:type="dcterms:W3CDTF">2019-12-28T09:04:21Z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