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32"/>
  </p:notesMasterIdLst>
  <p:handoutMasterIdLst>
    <p:handoutMasterId r:id="rId33"/>
  </p:handoutMasterIdLst>
  <p:sldIdLst>
    <p:sldId id="371" r:id="rId3"/>
    <p:sldId id="429" r:id="rId4"/>
    <p:sldId id="444" r:id="rId5"/>
    <p:sldId id="510" r:id="rId6"/>
    <p:sldId id="511" r:id="rId7"/>
    <p:sldId id="428" r:id="rId8"/>
    <p:sldId id="443" r:id="rId9"/>
    <p:sldId id="455" r:id="rId10"/>
    <p:sldId id="499" r:id="rId11"/>
    <p:sldId id="503" r:id="rId12"/>
    <p:sldId id="397" r:id="rId13"/>
    <p:sldId id="493" r:id="rId14"/>
    <p:sldId id="504" r:id="rId15"/>
    <p:sldId id="478" r:id="rId16"/>
    <p:sldId id="512" r:id="rId17"/>
    <p:sldId id="505" r:id="rId18"/>
    <p:sldId id="513" r:id="rId19"/>
    <p:sldId id="514" r:id="rId20"/>
    <p:sldId id="515" r:id="rId21"/>
    <p:sldId id="516" r:id="rId22"/>
    <p:sldId id="517" r:id="rId23"/>
    <p:sldId id="518" r:id="rId24"/>
    <p:sldId id="519" r:id="rId25"/>
    <p:sldId id="520" r:id="rId26"/>
    <p:sldId id="477" r:id="rId27"/>
    <p:sldId id="492" r:id="rId28"/>
    <p:sldId id="502" r:id="rId29"/>
    <p:sldId id="476" r:id="rId30"/>
    <p:sldId id="395" r:id="rId31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4" autoAdjust="0"/>
    <p:restoredTop sz="98795" autoAdjust="0"/>
  </p:normalViewPr>
  <p:slideViewPr>
    <p:cSldViewPr>
      <p:cViewPr varScale="1">
        <p:scale>
          <a:sx n="56" d="100"/>
          <a:sy n="56" d="100"/>
        </p:scale>
        <p:origin x="-90" y="-756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29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第四单元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15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524364" y="4000504"/>
            <a:ext cx="4916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15.</a:t>
            </a:r>
            <a:r>
              <a:rPr lang="zh-CN" altLang="en-US" sz="3600" dirty="0" smtClean="0"/>
              <a:t>我一生中的重要抉择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238480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4单元.eps" descr="id:21474974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81026" y="1571612"/>
            <a:ext cx="10358510" cy="18026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速读课文</a:t>
            </a:r>
            <a:r>
              <a:rPr lang="en-US" dirty="0" smtClean="0"/>
              <a:t>,</a:t>
            </a:r>
            <a:r>
              <a:rPr lang="zh-CN" altLang="en-US" dirty="0" smtClean="0"/>
              <a:t>把握内容。</a:t>
            </a:r>
          </a:p>
          <a:p>
            <a:r>
              <a:rPr lang="zh-CN" altLang="en-US" dirty="0" smtClean="0"/>
              <a:t>文章写了谁在哪里的演讲</a:t>
            </a:r>
            <a:r>
              <a:rPr lang="en-US" dirty="0" smtClean="0"/>
              <a:t>?</a:t>
            </a:r>
            <a:r>
              <a:rPr lang="zh-CN" altLang="en-US" dirty="0" smtClean="0"/>
              <a:t>主要内容是什么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952464" y="2214554"/>
            <a:ext cx="10501386" cy="571504"/>
          </a:xfrm>
        </p:spPr>
        <p:txBody>
          <a:bodyPr/>
          <a:lstStyle/>
          <a:p>
            <a:r>
              <a:rPr lang="zh-CN" altLang="en-US" dirty="0" smtClean="0"/>
              <a:t>本文是 </a:t>
            </a:r>
            <a:r>
              <a:rPr lang="en-US" dirty="0" smtClean="0"/>
              <a:t>1998 </a:t>
            </a:r>
            <a:r>
              <a:rPr lang="zh-CN" altLang="en-US" dirty="0" smtClean="0"/>
              <a:t>年 </a:t>
            </a:r>
            <a:r>
              <a:rPr lang="en-US" dirty="0" smtClean="0"/>
              <a:t>10 </a:t>
            </a:r>
            <a:r>
              <a:rPr lang="zh-CN" altLang="en-US" dirty="0" smtClean="0"/>
              <a:t>月王选在北京大学的一篇演讲稿。每个人的一生中都要面临很多抉择</a:t>
            </a:r>
            <a:r>
              <a:rPr lang="en-US" dirty="0" smtClean="0"/>
              <a:t>,</a:t>
            </a:r>
            <a:r>
              <a:rPr lang="zh-CN" altLang="en-US" dirty="0" smtClean="0"/>
              <a:t>本文主要写王选一生中的第六个重要抉择</a:t>
            </a:r>
            <a:r>
              <a:rPr lang="en-US" dirty="0" smtClean="0"/>
              <a:t>,</a:t>
            </a:r>
            <a:r>
              <a:rPr lang="zh-CN" altLang="en-US" dirty="0" smtClean="0"/>
              <a:t>选择扶植年轻人。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粗读课文</a:t>
            </a:r>
            <a:r>
              <a:rPr lang="en-US" dirty="0" smtClean="0"/>
              <a:t>,</a:t>
            </a:r>
            <a:r>
              <a:rPr lang="zh-CN" altLang="en-US" dirty="0" smtClean="0"/>
              <a:t>整体感知。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课文重点介绍了王选的哪个重要抉择</a:t>
            </a:r>
            <a:r>
              <a:rPr lang="en-US" dirty="0" smtClean="0"/>
              <a:t>?</a:t>
            </a:r>
            <a:r>
              <a:rPr lang="zh-CN" altLang="en-US" dirty="0" smtClean="0"/>
              <a:t>表现了他什么样的精神品质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952464" y="1214422"/>
            <a:ext cx="10358510" cy="4214842"/>
          </a:xfrm>
        </p:spPr>
        <p:txBody>
          <a:bodyPr/>
          <a:lstStyle/>
          <a:p>
            <a:r>
              <a:rPr lang="zh-CN" altLang="en-US" dirty="0" smtClean="0"/>
              <a:t>课文主要介绍了王选的第六个重要抉择</a:t>
            </a:r>
            <a:r>
              <a:rPr lang="en-US" dirty="0" smtClean="0"/>
              <a:t>,</a:t>
            </a:r>
            <a:r>
              <a:rPr lang="zh-CN" altLang="en-US" dirty="0" smtClean="0"/>
              <a:t>即扶植年轻人</a:t>
            </a:r>
            <a:r>
              <a:rPr lang="en-US" dirty="0" smtClean="0"/>
              <a:t>,</a:t>
            </a:r>
            <a:r>
              <a:rPr lang="zh-CN" altLang="en-US" dirty="0" smtClean="0"/>
              <a:t>并且介绍了自己做出这一重要抉择的原因、目的、态度、方式方法及建议</a:t>
            </a:r>
            <a:r>
              <a:rPr lang="en-US" dirty="0" smtClean="0"/>
              <a:t>,</a:t>
            </a:r>
            <a:r>
              <a:rPr lang="zh-CN" altLang="en-US" dirty="0" smtClean="0"/>
              <a:t>表现了他甘做人梯、扶植新秀、心胸开阔、敢说真话、真诚善良的精神品质。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这篇演讲是围绕什么中心来展开的</a:t>
            </a:r>
            <a:r>
              <a:rPr lang="en-US" dirty="0" smtClean="0"/>
              <a:t>?</a:t>
            </a:r>
            <a:r>
              <a:rPr lang="zh-CN" altLang="en-US" dirty="0" smtClean="0"/>
              <a:t>为什么这样安排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1714488"/>
            <a:ext cx="10858576" cy="857256"/>
          </a:xfrm>
        </p:spPr>
        <p:txBody>
          <a:bodyPr/>
          <a:lstStyle/>
          <a:p>
            <a:r>
              <a:rPr lang="zh-CN" altLang="en-US" dirty="0" smtClean="0"/>
              <a:t>大力扶植年轻人。因为本文是作者</a:t>
            </a:r>
            <a:r>
              <a:rPr lang="en-US" dirty="0" smtClean="0"/>
              <a:t>1998</a:t>
            </a:r>
            <a:r>
              <a:rPr lang="zh-CN" altLang="en-US" dirty="0" smtClean="0"/>
              <a:t>年</a:t>
            </a:r>
            <a:r>
              <a:rPr lang="en-US" dirty="0" smtClean="0"/>
              <a:t>10</a:t>
            </a:r>
            <a:r>
              <a:rPr lang="zh-CN" altLang="en-US" dirty="0" smtClean="0"/>
              <a:t>月在北京大学的演讲</a:t>
            </a:r>
            <a:r>
              <a:rPr lang="en-US" dirty="0" smtClean="0"/>
              <a:t>,</a:t>
            </a:r>
            <a:r>
              <a:rPr lang="zh-CN" altLang="en-US" dirty="0" smtClean="0"/>
              <a:t>作者面对的是北京大学的学生。演讲的目的是鼓励最富创造力的年轻人努力奋斗</a:t>
            </a:r>
            <a:r>
              <a:rPr lang="en-US" dirty="0" smtClean="0"/>
              <a:t>,</a:t>
            </a:r>
            <a:r>
              <a:rPr lang="zh-CN" altLang="en-US" dirty="0" smtClean="0"/>
              <a:t>早出成果。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理清作者的行文思路及文章的结构。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09588" y="1785926"/>
            <a:ext cx="10858576" cy="857256"/>
          </a:xfrm>
        </p:spPr>
        <p:txBody>
          <a:bodyPr/>
          <a:lstStyle/>
          <a:p>
            <a:r>
              <a:rPr lang="zh-CN" altLang="en-US" dirty="0" smtClean="0"/>
              <a:t>目的是诚意、正心、修身、齐家、治国、平天下。</a:t>
            </a:r>
            <a:endParaRPr lang="en-US" altLang="zh-CN" dirty="0" smtClean="0"/>
          </a:p>
          <a:p>
            <a:r>
              <a:rPr lang="en-US" dirty="0" err="1" smtClean="0"/>
              <a:t>归纳行文思路方法小结</a:t>
            </a:r>
            <a:r>
              <a:rPr lang="en-US" dirty="0" smtClean="0"/>
              <a:t>:①</a:t>
            </a:r>
            <a:r>
              <a:rPr lang="en-US" dirty="0" err="1" smtClean="0"/>
              <a:t>筛选勾画每一段的中心句或关键词</a:t>
            </a:r>
            <a:r>
              <a:rPr lang="en-US" dirty="0" smtClean="0"/>
              <a:t>;②</a:t>
            </a:r>
            <a:r>
              <a:rPr lang="en-US" dirty="0" err="1" smtClean="0"/>
              <a:t>把相同的内容进行归类</a:t>
            </a:r>
            <a:r>
              <a:rPr lang="en-US" dirty="0" smtClean="0"/>
              <a:t>;③</a:t>
            </a:r>
            <a:r>
              <a:rPr lang="en-US" dirty="0" err="1" smtClean="0"/>
              <a:t>围绕观点,整合论述的过程</a:t>
            </a:r>
            <a:r>
              <a:rPr lang="en-US" dirty="0" smtClean="0"/>
              <a:t>(</a:t>
            </a:r>
            <a:r>
              <a:rPr lang="en-US" dirty="0" err="1" smtClean="0"/>
              <a:t>提出问题,分析问题,得出结论等</a:t>
            </a:r>
            <a:r>
              <a:rPr lang="en-US" dirty="0" smtClean="0"/>
              <a:t>)。</a:t>
            </a:r>
          </a:p>
          <a:p>
            <a:r>
              <a:rPr lang="zh-CN" altLang="en-US" dirty="0" smtClean="0"/>
              <a:t>第一部分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1</a:t>
            </a:r>
            <a:r>
              <a:rPr lang="zh-CN" altLang="en-US" dirty="0" smtClean="0"/>
              <a:t>段</a:t>
            </a:r>
            <a:r>
              <a:rPr lang="en-US" dirty="0" smtClean="0"/>
              <a:t>):</a:t>
            </a:r>
            <a:r>
              <a:rPr lang="zh-CN" altLang="en-US" dirty="0" smtClean="0"/>
              <a:t>引出演讲的话题</a:t>
            </a:r>
            <a:r>
              <a:rPr lang="en-US" dirty="0" smtClean="0"/>
              <a:t>——</a:t>
            </a:r>
            <a:r>
              <a:rPr lang="zh-CN" altLang="en-US" dirty="0" smtClean="0"/>
              <a:t>跟大家讲的更多的是自己一生奋斗过来的体会</a:t>
            </a:r>
            <a:r>
              <a:rPr lang="en-US" dirty="0" smtClean="0"/>
              <a:t>,</a:t>
            </a:r>
            <a:r>
              <a:rPr lang="zh-CN" altLang="en-US" dirty="0" smtClean="0"/>
              <a:t>一生中的重要抉择。</a:t>
            </a:r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452398" y="1071546"/>
            <a:ext cx="11430080" cy="4214842"/>
          </a:xfrm>
        </p:spPr>
        <p:txBody>
          <a:bodyPr/>
          <a:lstStyle/>
          <a:p>
            <a:r>
              <a:rPr lang="zh-CN" altLang="en-US" dirty="0" smtClean="0"/>
              <a:t>第二部分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2~7</a:t>
            </a:r>
            <a:r>
              <a:rPr lang="zh-CN" altLang="en-US" dirty="0" smtClean="0"/>
              <a:t>段</a:t>
            </a:r>
            <a:r>
              <a:rPr lang="en-US" dirty="0" smtClean="0"/>
              <a:t>):</a:t>
            </a:r>
            <a:r>
              <a:rPr lang="zh-CN" altLang="en-US" dirty="0" smtClean="0"/>
              <a:t>分析论述第六个重要抉择</a:t>
            </a:r>
            <a:r>
              <a:rPr lang="en-US" dirty="0" smtClean="0"/>
              <a:t>,</a:t>
            </a:r>
            <a:r>
              <a:rPr lang="zh-CN" altLang="en-US" dirty="0" smtClean="0"/>
              <a:t>花大的力量扶植年轻人。第</a:t>
            </a:r>
            <a:r>
              <a:rPr lang="en-US" dirty="0" smtClean="0"/>
              <a:t>2</a:t>
            </a:r>
            <a:r>
              <a:rPr lang="zh-CN" altLang="en-US" dirty="0" smtClean="0"/>
              <a:t>段提出观点</a:t>
            </a:r>
            <a:r>
              <a:rPr lang="en-US" dirty="0" smtClean="0"/>
              <a:t>——</a:t>
            </a:r>
            <a:r>
              <a:rPr lang="zh-CN" altLang="en-US" dirty="0" smtClean="0"/>
              <a:t>花大的力量来扶植年轻人</a:t>
            </a:r>
            <a:r>
              <a:rPr lang="en-US" dirty="0" smtClean="0"/>
              <a:t>;</a:t>
            </a:r>
            <a:r>
              <a:rPr lang="zh-CN" altLang="en-US" dirty="0" smtClean="0"/>
              <a:t>第</a:t>
            </a:r>
            <a:r>
              <a:rPr lang="en-US" dirty="0" smtClean="0"/>
              <a:t>3~4</a:t>
            </a:r>
            <a:r>
              <a:rPr lang="zh-CN" altLang="en-US" dirty="0" smtClean="0"/>
              <a:t>段阐明自己对</a:t>
            </a:r>
            <a:r>
              <a:rPr lang="en-US" dirty="0" smtClean="0"/>
              <a:t>“</a:t>
            </a:r>
            <a:r>
              <a:rPr lang="zh-CN" altLang="en-US" dirty="0" smtClean="0"/>
              <a:t>权威</a:t>
            </a:r>
            <a:r>
              <a:rPr lang="en-US" dirty="0" smtClean="0"/>
              <a:t>”</a:t>
            </a:r>
            <a:r>
              <a:rPr lang="zh-CN" altLang="en-US" dirty="0" smtClean="0"/>
              <a:t>的认识</a:t>
            </a:r>
            <a:r>
              <a:rPr lang="en-US" dirty="0" smtClean="0"/>
              <a:t>,</a:t>
            </a:r>
            <a:r>
              <a:rPr lang="zh-CN" altLang="en-US" dirty="0" smtClean="0"/>
              <a:t>这是扶植年轻人的理由</a:t>
            </a:r>
            <a:r>
              <a:rPr lang="en-US" dirty="0" smtClean="0"/>
              <a:t>;</a:t>
            </a:r>
            <a:r>
              <a:rPr lang="zh-CN" altLang="en-US" dirty="0" smtClean="0"/>
              <a:t>第</a:t>
            </a:r>
            <a:r>
              <a:rPr lang="en-US" dirty="0" smtClean="0"/>
              <a:t>5~6</a:t>
            </a:r>
            <a:r>
              <a:rPr lang="zh-CN" altLang="en-US" dirty="0" smtClean="0"/>
              <a:t>段举例分析创业的都是年轻人</a:t>
            </a:r>
            <a:r>
              <a:rPr lang="en-US" dirty="0" smtClean="0"/>
              <a:t>,</a:t>
            </a:r>
            <a:r>
              <a:rPr lang="zh-CN" altLang="en-US" dirty="0" smtClean="0"/>
              <a:t>要为年轻人创业创造条件</a:t>
            </a:r>
            <a:r>
              <a:rPr lang="en-US" dirty="0" smtClean="0"/>
              <a:t>,</a:t>
            </a:r>
            <a:r>
              <a:rPr lang="zh-CN" altLang="en-US" dirty="0" smtClean="0"/>
              <a:t>即怎样扶植。这几段是按层层深入的顺序安排的</a:t>
            </a:r>
            <a:r>
              <a:rPr lang="en-US" dirty="0" smtClean="0"/>
              <a:t>,</a:t>
            </a:r>
            <a:r>
              <a:rPr lang="zh-CN" altLang="en-US" dirty="0" smtClean="0"/>
              <a:t>逻辑严密。</a:t>
            </a:r>
          </a:p>
          <a:p>
            <a:r>
              <a:rPr lang="zh-CN" altLang="en-US" dirty="0" smtClean="0"/>
              <a:t>第三部分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8</a:t>
            </a:r>
            <a:r>
              <a:rPr lang="zh-CN" altLang="en-US" dirty="0" smtClean="0"/>
              <a:t>段</a:t>
            </a:r>
            <a:r>
              <a:rPr lang="en-US" dirty="0" smtClean="0"/>
              <a:t>):</a:t>
            </a:r>
            <a:r>
              <a:rPr lang="zh-CN" altLang="en-US" dirty="0" smtClean="0"/>
              <a:t>总结全文</a:t>
            </a:r>
            <a:r>
              <a:rPr lang="en-US" dirty="0" smtClean="0"/>
              <a:t>,</a:t>
            </a:r>
            <a:r>
              <a:rPr lang="zh-CN" altLang="en-US" dirty="0" smtClean="0"/>
              <a:t>将著名心理学家荣格的公式送给青年学生</a:t>
            </a:r>
            <a:r>
              <a:rPr lang="en-US" dirty="0" smtClean="0"/>
              <a:t>,</a:t>
            </a:r>
            <a:r>
              <a:rPr lang="zh-CN" altLang="en-US" dirty="0" smtClean="0"/>
              <a:t>希望青年学生把自己融在大集体里</a:t>
            </a:r>
            <a:r>
              <a:rPr lang="en-US" dirty="0" smtClean="0"/>
              <a:t>,</a:t>
            </a:r>
            <a:r>
              <a:rPr lang="zh-CN" altLang="en-US" dirty="0" smtClean="0"/>
              <a:t>最终完全体现自我价值。</a:t>
            </a:r>
          </a:p>
          <a:p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细读课文</a:t>
            </a:r>
            <a:r>
              <a:rPr lang="en-US" dirty="0" smtClean="0"/>
              <a:t>,</a:t>
            </a:r>
            <a:r>
              <a:rPr lang="zh-CN" altLang="en-US" dirty="0" smtClean="0"/>
              <a:t>重点探究。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文章开篇举比尔</a:t>
            </a:r>
            <a:r>
              <a:rPr lang="en-US" dirty="0" smtClean="0"/>
              <a:t>·</a:t>
            </a:r>
            <a:r>
              <a:rPr lang="zh-CN" altLang="en-US" dirty="0" smtClean="0"/>
              <a:t>盖茨及自己参加电视节目的例子</a:t>
            </a:r>
            <a:r>
              <a:rPr lang="en-US" dirty="0" smtClean="0"/>
              <a:t>,</a:t>
            </a:r>
            <a:r>
              <a:rPr lang="zh-CN" altLang="en-US" dirty="0" smtClean="0"/>
              <a:t>目的是什么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3143248"/>
            <a:ext cx="10858576" cy="857256"/>
          </a:xfrm>
        </p:spPr>
        <p:txBody>
          <a:bodyPr/>
          <a:lstStyle/>
          <a:p>
            <a:r>
              <a:rPr lang="zh-CN" altLang="en-US" dirty="0" smtClean="0"/>
              <a:t>引出下文</a:t>
            </a:r>
            <a:r>
              <a:rPr lang="en-US" dirty="0" smtClean="0"/>
              <a:t>,</a:t>
            </a:r>
            <a:r>
              <a:rPr lang="zh-CN" altLang="en-US" dirty="0" smtClean="0"/>
              <a:t>写自己退下来的原因是给年轻人创造就业机会。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作者说自己</a:t>
            </a:r>
            <a:r>
              <a:rPr lang="en-US" dirty="0" smtClean="0"/>
              <a:t>“</a:t>
            </a:r>
            <a:r>
              <a:rPr lang="zh-CN" altLang="en-US" dirty="0" smtClean="0"/>
              <a:t>老在电视上露面</a:t>
            </a:r>
            <a:r>
              <a:rPr lang="en-US" dirty="0" smtClean="0"/>
              <a:t>”</a:t>
            </a:r>
            <a:r>
              <a:rPr lang="zh-CN" altLang="en-US" dirty="0" smtClean="0"/>
              <a:t>的现状是在告诫年轻人什么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23836" y="2357430"/>
            <a:ext cx="10858576" cy="857256"/>
          </a:xfrm>
        </p:spPr>
        <p:txBody>
          <a:bodyPr/>
          <a:lstStyle/>
          <a:p>
            <a:r>
              <a:rPr lang="zh-CN" altLang="en-US" dirty="0" smtClean="0"/>
              <a:t>告诫年轻人要脚踏实地</a:t>
            </a:r>
            <a:r>
              <a:rPr lang="en-US" dirty="0" smtClean="0"/>
              <a:t>,</a:t>
            </a:r>
            <a:r>
              <a:rPr lang="zh-CN" altLang="en-US" dirty="0" smtClean="0"/>
              <a:t>不要心浮气躁、耐不住寂寞。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作者是如何评价</a:t>
            </a:r>
            <a:r>
              <a:rPr lang="en-US" dirty="0" smtClean="0"/>
              <a:t>“</a:t>
            </a:r>
            <a:r>
              <a:rPr lang="zh-CN" altLang="en-US" dirty="0" smtClean="0"/>
              <a:t>马太效应</a:t>
            </a:r>
            <a:r>
              <a:rPr lang="en-US" dirty="0" smtClean="0"/>
              <a:t>”</a:t>
            </a:r>
            <a:r>
              <a:rPr lang="zh-CN" altLang="en-US" dirty="0" smtClean="0"/>
              <a:t>的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785926"/>
            <a:ext cx="10858576" cy="857256"/>
          </a:xfrm>
        </p:spPr>
        <p:txBody>
          <a:bodyPr/>
          <a:lstStyle/>
          <a:p>
            <a:r>
              <a:rPr lang="zh-CN" altLang="en-US" dirty="0" smtClean="0"/>
              <a:t>体现在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身上</a:t>
            </a:r>
            <a:r>
              <a:rPr lang="en-US" dirty="0" smtClean="0"/>
              <a:t>,</a:t>
            </a:r>
            <a:r>
              <a:rPr lang="zh-CN" altLang="en-US" dirty="0" smtClean="0"/>
              <a:t>很可笑。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说说作者做出第六个重要抉择的原因及意义分别是什么。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785926"/>
            <a:ext cx="10858576" cy="857256"/>
          </a:xfrm>
        </p:spPr>
        <p:txBody>
          <a:bodyPr/>
          <a:lstStyle/>
          <a:p>
            <a:r>
              <a:rPr lang="zh-CN" altLang="en-US" dirty="0" smtClean="0"/>
              <a:t>原因</a:t>
            </a:r>
            <a:r>
              <a:rPr lang="en-US" dirty="0" smtClean="0"/>
              <a:t>:</a:t>
            </a:r>
            <a:r>
              <a:rPr lang="zh-CN" altLang="en-US" dirty="0" smtClean="0"/>
              <a:t>历史规律。</a:t>
            </a:r>
          </a:p>
          <a:p>
            <a:r>
              <a:rPr lang="zh-CN" altLang="en-US" dirty="0" smtClean="0"/>
              <a:t>意义</a:t>
            </a:r>
            <a:r>
              <a:rPr lang="en-US" dirty="0" smtClean="0"/>
              <a:t>:</a:t>
            </a:r>
            <a:r>
              <a:rPr lang="zh-CN" altLang="en-US" dirty="0" smtClean="0"/>
              <a:t>鼓励年轻人大胆创新</a:t>
            </a:r>
            <a:r>
              <a:rPr lang="en-US" dirty="0" smtClean="0"/>
              <a:t>,</a:t>
            </a:r>
            <a:r>
              <a:rPr lang="zh-CN" altLang="en-US" dirty="0" smtClean="0"/>
              <a:t>向未知的领域探索进取</a:t>
            </a:r>
            <a:r>
              <a:rPr lang="en-US" dirty="0" smtClean="0"/>
              <a:t>,</a:t>
            </a:r>
            <a:r>
              <a:rPr lang="zh-CN" altLang="en-US" dirty="0" smtClean="0"/>
              <a:t>为国家的现代化建设积极做贡献。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了解王选及方正集团。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了解演讲者的观点</a:t>
            </a:r>
            <a:r>
              <a:rPr lang="en-US" dirty="0" smtClean="0"/>
              <a:t>,</a:t>
            </a:r>
            <a:r>
              <a:rPr lang="zh-CN" altLang="en-US" dirty="0" smtClean="0"/>
              <a:t>把握演讲者对年轻人的态度。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梳理演讲的思路</a:t>
            </a:r>
            <a:r>
              <a:rPr lang="en-US" dirty="0" smtClean="0"/>
              <a:t>,</a:t>
            </a:r>
            <a:r>
              <a:rPr lang="zh-CN" altLang="en-US" dirty="0" smtClean="0"/>
              <a:t>体会事例在演讲中的作用。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感受演讲的语言特点</a:t>
            </a:r>
            <a:r>
              <a:rPr lang="en-US" dirty="0" smtClean="0"/>
              <a:t>,</a:t>
            </a:r>
            <a:r>
              <a:rPr lang="zh-CN" altLang="en-US" dirty="0" smtClean="0"/>
              <a:t>体会演讲者语言幽默的风格。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66712" y="4500570"/>
            <a:ext cx="10644262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把握文章的主要内容</a:t>
            </a:r>
            <a:r>
              <a:rPr lang="en-US" dirty="0" smtClean="0"/>
              <a:t>,</a:t>
            </a:r>
            <a:r>
              <a:rPr lang="zh-CN" altLang="en-US" dirty="0" smtClean="0"/>
              <a:t>理清文章脉络。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感受演讲的语言特点</a:t>
            </a:r>
            <a:r>
              <a:rPr lang="en-US" dirty="0" smtClean="0"/>
              <a:t>,</a:t>
            </a:r>
            <a:r>
              <a:rPr lang="zh-CN" altLang="en-US" dirty="0" smtClean="0"/>
              <a:t>体会演讲者语言幽默的风格。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5.</a:t>
            </a:r>
            <a:r>
              <a:rPr lang="zh-CN" altLang="en-US" dirty="0" smtClean="0"/>
              <a:t>通过王选的抉择</a:t>
            </a:r>
            <a:r>
              <a:rPr lang="en-US" dirty="0" smtClean="0"/>
              <a:t>,</a:t>
            </a:r>
            <a:r>
              <a:rPr lang="zh-CN" altLang="en-US" dirty="0" smtClean="0"/>
              <a:t>我们可以看到他身上具有哪些优秀品质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785926"/>
            <a:ext cx="10858576" cy="857256"/>
          </a:xfrm>
        </p:spPr>
        <p:txBody>
          <a:bodyPr/>
          <a:lstStyle/>
          <a:p>
            <a:r>
              <a:rPr lang="en-US" dirty="0" smtClean="0"/>
              <a:t>①</a:t>
            </a:r>
            <a:r>
              <a:rPr lang="zh-CN" altLang="en-US" dirty="0" smtClean="0"/>
              <a:t>聪慧过人</a:t>
            </a:r>
            <a:r>
              <a:rPr lang="en-US" dirty="0" smtClean="0"/>
              <a:t>,</a:t>
            </a:r>
            <a:r>
              <a:rPr lang="zh-CN" altLang="en-US" dirty="0" smtClean="0"/>
              <a:t>善于发现总结</a:t>
            </a:r>
            <a:r>
              <a:rPr lang="en-US" dirty="0" smtClean="0"/>
              <a:t>;②</a:t>
            </a:r>
            <a:r>
              <a:rPr lang="zh-CN" altLang="en-US" dirty="0" smtClean="0"/>
              <a:t>谦虚谨慎</a:t>
            </a:r>
            <a:r>
              <a:rPr lang="en-US" dirty="0" smtClean="0"/>
              <a:t>,</a:t>
            </a:r>
            <a:r>
              <a:rPr lang="zh-CN" altLang="en-US" dirty="0" smtClean="0"/>
              <a:t>性情耿直</a:t>
            </a:r>
            <a:r>
              <a:rPr lang="en-US" dirty="0" smtClean="0"/>
              <a:t>;③</a:t>
            </a:r>
            <a:r>
              <a:rPr lang="zh-CN" altLang="en-US" dirty="0" smtClean="0"/>
              <a:t>勤奋好学</a:t>
            </a:r>
            <a:r>
              <a:rPr lang="en-US" dirty="0" smtClean="0"/>
              <a:t>,</a:t>
            </a:r>
            <a:r>
              <a:rPr lang="zh-CN" altLang="en-US" dirty="0" smtClean="0"/>
              <a:t>不求虚名</a:t>
            </a:r>
            <a:r>
              <a:rPr lang="en-US" dirty="0" smtClean="0"/>
              <a:t>;④</a:t>
            </a:r>
            <a:r>
              <a:rPr lang="zh-CN" altLang="en-US" dirty="0" smtClean="0"/>
              <a:t>关心爱护年轻人。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品味语言。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同样</a:t>
            </a:r>
            <a:r>
              <a:rPr lang="en-US" dirty="0" smtClean="0"/>
              <a:t>,</a:t>
            </a:r>
            <a:r>
              <a:rPr lang="zh-CN" altLang="en-US" dirty="0" smtClean="0"/>
              <a:t>让一个</a:t>
            </a:r>
            <a:r>
              <a:rPr lang="en-US" dirty="0" smtClean="0"/>
              <a:t>61</a:t>
            </a:r>
            <a:r>
              <a:rPr lang="zh-CN" altLang="en-US" dirty="0" smtClean="0"/>
              <a:t>岁的老者来领导方正也是一件不可设想的事情。我是属于创造高峰过去的一个科学工作者。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3214686"/>
            <a:ext cx="10858576" cy="857256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不可设想</a:t>
            </a:r>
            <a:r>
              <a:rPr lang="en-US" dirty="0" smtClean="0"/>
              <a:t>”</a:t>
            </a:r>
            <a:r>
              <a:rPr lang="zh-CN" altLang="en-US" dirty="0" smtClean="0"/>
              <a:t>的意思是事情的结果不能想象</a:t>
            </a:r>
            <a:r>
              <a:rPr lang="en-US" dirty="0" smtClean="0"/>
              <a:t>,</a:t>
            </a:r>
            <a:r>
              <a:rPr lang="zh-CN" altLang="en-US" dirty="0" smtClean="0"/>
              <a:t>指向很坏、很危险的方向发展。这里</a:t>
            </a:r>
            <a:r>
              <a:rPr lang="en-US" dirty="0" smtClean="0"/>
              <a:t>,</a:t>
            </a:r>
            <a:r>
              <a:rPr lang="zh-CN" altLang="en-US" dirty="0" smtClean="0"/>
              <a:t>作者说让自己来领导方正是</a:t>
            </a:r>
            <a:r>
              <a:rPr lang="en-US" dirty="0" smtClean="0"/>
              <a:t>“</a:t>
            </a:r>
            <a:r>
              <a:rPr lang="zh-CN" altLang="en-US" dirty="0" smtClean="0"/>
              <a:t>不可设想</a:t>
            </a:r>
            <a:r>
              <a:rPr lang="en-US" dirty="0" smtClean="0"/>
              <a:t>”</a:t>
            </a:r>
            <a:r>
              <a:rPr lang="zh-CN" altLang="en-US" dirty="0" smtClean="0"/>
              <a:t>的事情</a:t>
            </a:r>
            <a:r>
              <a:rPr lang="en-US" dirty="0" smtClean="0"/>
              <a:t>,</a:t>
            </a:r>
            <a:r>
              <a:rPr lang="zh-CN" altLang="en-US" dirty="0" smtClean="0"/>
              <a:t>表现出作者的谦虚</a:t>
            </a:r>
            <a:r>
              <a:rPr lang="en-US" dirty="0" smtClean="0"/>
              <a:t>,</a:t>
            </a:r>
            <a:r>
              <a:rPr lang="zh-CN" altLang="en-US" dirty="0" smtClean="0"/>
              <a:t>同时</a:t>
            </a:r>
            <a:r>
              <a:rPr lang="en-US" dirty="0" smtClean="0"/>
              <a:t>,</a:t>
            </a:r>
            <a:r>
              <a:rPr lang="zh-CN" altLang="en-US" dirty="0" smtClean="0"/>
              <a:t>还暗含一种幽默感。</a:t>
            </a:r>
            <a:r>
              <a:rPr lang="en-US" dirty="0" smtClean="0"/>
              <a:t>“</a:t>
            </a:r>
            <a:r>
              <a:rPr lang="zh-CN" altLang="en-US" dirty="0" smtClean="0"/>
              <a:t>创造高峰过去</a:t>
            </a:r>
            <a:r>
              <a:rPr lang="en-US" dirty="0" smtClean="0"/>
              <a:t>”</a:t>
            </a:r>
            <a:r>
              <a:rPr lang="zh-CN" altLang="en-US" dirty="0" smtClean="0"/>
              <a:t>也表现出作者的低调、谦逊</a:t>
            </a:r>
            <a:r>
              <a:rPr lang="en-US" dirty="0" smtClean="0"/>
              <a:t>,</a:t>
            </a:r>
            <a:r>
              <a:rPr lang="zh-CN" altLang="en-US" dirty="0" smtClean="0"/>
              <a:t>不摆学者架子</a:t>
            </a:r>
            <a:r>
              <a:rPr lang="en-US" dirty="0" smtClean="0"/>
              <a:t>,</a:t>
            </a:r>
            <a:r>
              <a:rPr lang="zh-CN" altLang="en-US" dirty="0" smtClean="0"/>
              <a:t>平易近人。这样的语言很适合与听众面对面交流。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所以我知道自己是一个下午四五点钟的太阳。各位呢</a:t>
            </a:r>
            <a:r>
              <a:rPr lang="en-US" dirty="0" smtClean="0"/>
              <a:t>,</a:t>
            </a:r>
            <a:r>
              <a:rPr lang="zh-CN" altLang="en-US" dirty="0" smtClean="0"/>
              <a:t>上午八九点钟的太阳</a:t>
            </a:r>
            <a:r>
              <a:rPr lang="en-US" dirty="0" smtClean="0"/>
              <a:t>,</a:t>
            </a:r>
            <a:r>
              <a:rPr lang="zh-CN" altLang="en-US" dirty="0" smtClean="0"/>
              <a:t>这是本科生</a:t>
            </a:r>
            <a:r>
              <a:rPr lang="en-US" dirty="0" smtClean="0"/>
              <a:t>;</a:t>
            </a:r>
            <a:r>
              <a:rPr lang="zh-CN" altLang="en-US" dirty="0" smtClean="0"/>
              <a:t>硕士生呢</a:t>
            </a:r>
            <a:r>
              <a:rPr lang="en-US" dirty="0" smtClean="0"/>
              <a:t>,</a:t>
            </a:r>
            <a:r>
              <a:rPr lang="zh-CN" altLang="en-US" dirty="0" smtClean="0"/>
              <a:t>九十点钟的太阳</a:t>
            </a:r>
            <a:r>
              <a:rPr lang="en-US" dirty="0" smtClean="0"/>
              <a:t>;</a:t>
            </a:r>
            <a:r>
              <a:rPr lang="zh-CN" altLang="en-US" dirty="0" smtClean="0"/>
              <a:t>博士生呢</a:t>
            </a:r>
            <a:r>
              <a:rPr lang="en-US" dirty="0" smtClean="0"/>
              <a:t>,</a:t>
            </a:r>
            <a:r>
              <a:rPr lang="zh-CN" altLang="en-US" dirty="0" smtClean="0"/>
              <a:t>十点十一点钟的太阳。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3071810"/>
            <a:ext cx="10858576" cy="857256"/>
          </a:xfrm>
        </p:spPr>
        <p:txBody>
          <a:bodyPr/>
          <a:lstStyle/>
          <a:p>
            <a:r>
              <a:rPr lang="zh-CN" altLang="en-US" dirty="0" smtClean="0"/>
              <a:t>作者将自己比作</a:t>
            </a:r>
            <a:r>
              <a:rPr lang="en-US" dirty="0" smtClean="0"/>
              <a:t>“</a:t>
            </a:r>
            <a:r>
              <a:rPr lang="zh-CN" altLang="en-US" dirty="0" smtClean="0"/>
              <a:t>下午四五点钟的太阳</a:t>
            </a:r>
            <a:r>
              <a:rPr lang="en-US" dirty="0" smtClean="0"/>
              <a:t>”,</a:t>
            </a:r>
            <a:r>
              <a:rPr lang="zh-CN" altLang="en-US" dirty="0" smtClean="0"/>
              <a:t>根据听众学段的不同</a:t>
            </a:r>
            <a:r>
              <a:rPr lang="en-US" dirty="0" smtClean="0"/>
              <a:t>,</a:t>
            </a:r>
            <a:r>
              <a:rPr lang="zh-CN" altLang="en-US" dirty="0" smtClean="0"/>
              <a:t>将其分别比作</a:t>
            </a:r>
            <a:r>
              <a:rPr lang="en-US" dirty="0" smtClean="0"/>
              <a:t>“</a:t>
            </a:r>
            <a:r>
              <a:rPr lang="zh-CN" altLang="en-US" dirty="0" smtClean="0"/>
              <a:t>上午八九点钟的太阳</a:t>
            </a:r>
            <a:r>
              <a:rPr lang="en-US" dirty="0" smtClean="0"/>
              <a:t>”“</a:t>
            </a:r>
            <a:r>
              <a:rPr lang="zh-CN" altLang="en-US" dirty="0" smtClean="0"/>
              <a:t>九十点钟的太阳</a:t>
            </a:r>
            <a:r>
              <a:rPr lang="en-US" dirty="0" smtClean="0"/>
              <a:t>”“</a:t>
            </a:r>
            <a:r>
              <a:rPr lang="zh-CN" altLang="en-US" dirty="0" smtClean="0"/>
              <a:t>十点十一点钟的太阳</a:t>
            </a:r>
            <a:r>
              <a:rPr lang="en-US" dirty="0" smtClean="0"/>
              <a:t>”,</a:t>
            </a:r>
            <a:r>
              <a:rPr lang="zh-CN" altLang="en-US" dirty="0" smtClean="0"/>
              <a:t>贴切而形象地将这些年轻人与自己进行对比</a:t>
            </a:r>
            <a:r>
              <a:rPr lang="en-US" dirty="0" smtClean="0"/>
              <a:t>,</a:t>
            </a:r>
            <a:r>
              <a:rPr lang="zh-CN" altLang="en-US" dirty="0" smtClean="0"/>
              <a:t>给他们树立信心</a:t>
            </a:r>
            <a:r>
              <a:rPr lang="en-US" dirty="0" smtClean="0"/>
              <a:t>,</a:t>
            </a:r>
            <a:r>
              <a:rPr lang="zh-CN" altLang="en-US" dirty="0" smtClean="0"/>
              <a:t>也使得演讲诙谐、幽默。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明明是一个过去时态</a:t>
            </a:r>
            <a:r>
              <a:rPr lang="en-US" dirty="0" smtClean="0"/>
              <a:t>,</a:t>
            </a:r>
            <a:r>
              <a:rPr lang="zh-CN" altLang="en-US" dirty="0" smtClean="0"/>
              <a:t>大家误以为是现在时态</a:t>
            </a:r>
            <a:r>
              <a:rPr lang="en-US" dirty="0" smtClean="0"/>
              <a:t>,</a:t>
            </a:r>
            <a:r>
              <a:rPr lang="zh-CN" altLang="en-US" dirty="0" smtClean="0"/>
              <a:t>甚至于以为是能主导将来方向的一个将来时态。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2500306"/>
            <a:ext cx="10858576" cy="857256"/>
          </a:xfrm>
        </p:spPr>
        <p:txBody>
          <a:bodyPr/>
          <a:lstStyle/>
          <a:p>
            <a:r>
              <a:rPr lang="zh-CN" altLang="en-US" dirty="0" smtClean="0"/>
              <a:t>三个词语依次可理解为</a:t>
            </a:r>
            <a:r>
              <a:rPr lang="en-US" dirty="0" smtClean="0"/>
              <a:t>:</a:t>
            </a:r>
            <a:r>
              <a:rPr lang="zh-CN" altLang="en-US" dirty="0" smtClean="0"/>
              <a:t>淘汰、落伍了的老朽</a:t>
            </a:r>
            <a:r>
              <a:rPr lang="en-US" dirty="0" smtClean="0"/>
              <a:t>;</a:t>
            </a:r>
            <a:r>
              <a:rPr lang="zh-CN" altLang="en-US" dirty="0" smtClean="0"/>
              <a:t>正当红的核心人物</a:t>
            </a:r>
            <a:r>
              <a:rPr lang="en-US" dirty="0" smtClean="0"/>
              <a:t>;</a:t>
            </a:r>
            <a:r>
              <a:rPr lang="zh-CN" altLang="en-US" dirty="0" smtClean="0"/>
              <a:t>决策者、领军人物。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809984" y="1571612"/>
            <a:ext cx="18573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   ·    ·    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453322" y="1640791"/>
            <a:ext cx="18573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   ·    ·    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524364" y="2212295"/>
            <a:ext cx="185738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   ·    ·    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四、活动</a:t>
            </a:r>
            <a:r>
              <a:rPr lang="en-US" dirty="0" smtClean="0"/>
              <a:t>:</a:t>
            </a:r>
            <a:r>
              <a:rPr lang="zh-CN" altLang="en-US" dirty="0" smtClean="0"/>
              <a:t>拓展延伸</a:t>
            </a:r>
            <a:r>
              <a:rPr lang="en-US" dirty="0" smtClean="0"/>
              <a:t>,</a:t>
            </a:r>
            <a:r>
              <a:rPr lang="zh-CN" altLang="en-US" dirty="0" smtClean="0"/>
              <a:t>搜集展台。</a:t>
            </a:r>
          </a:p>
          <a:p>
            <a:r>
              <a:rPr lang="en-US" dirty="0" smtClean="0"/>
              <a:t>“</a:t>
            </a:r>
            <a:r>
              <a:rPr lang="zh-CN" altLang="en-US" dirty="0" smtClean="0"/>
              <a:t>海阔凭鱼跃</a:t>
            </a:r>
            <a:r>
              <a:rPr lang="en-US" dirty="0" smtClean="0"/>
              <a:t>,</a:t>
            </a:r>
            <a:r>
              <a:rPr lang="zh-CN" altLang="en-US" dirty="0" smtClean="0"/>
              <a:t>天高任鸟飞。</a:t>
            </a:r>
            <a:r>
              <a:rPr lang="en-US" dirty="0" smtClean="0"/>
              <a:t>”</a:t>
            </a:r>
            <a:r>
              <a:rPr lang="zh-CN" altLang="en-US" dirty="0" smtClean="0"/>
              <a:t>个人发展的机遇很多</a:t>
            </a:r>
            <a:r>
              <a:rPr lang="en-US" dirty="0" smtClean="0"/>
              <a:t>,</a:t>
            </a:r>
            <a:r>
              <a:rPr lang="zh-CN" altLang="en-US" dirty="0" smtClean="0"/>
              <a:t>明智的抉择是把握机遇的前提条件</a:t>
            </a:r>
            <a:r>
              <a:rPr lang="en-US" dirty="0" smtClean="0"/>
              <a:t>,</a:t>
            </a:r>
            <a:r>
              <a:rPr lang="zh-CN" altLang="en-US" dirty="0" smtClean="0"/>
              <a:t>抉择的正确与否决定人生的成败得失。把你搜集到的有关王选的重大抉择的材料展示给大家</a:t>
            </a:r>
            <a:r>
              <a:rPr lang="en-US" dirty="0" smtClean="0"/>
              <a:t>,</a:t>
            </a:r>
            <a:r>
              <a:rPr lang="zh-CN" altLang="en-US" dirty="0" smtClean="0"/>
              <a:t>并说说这些抉择体现了王选怎样的人格魅力。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4286256"/>
            <a:ext cx="10858576" cy="85725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zh-CN" altLang="en-US" dirty="0" smtClean="0"/>
              <a:t>抉择</a:t>
            </a:r>
            <a:r>
              <a:rPr lang="en-US" dirty="0" smtClean="0"/>
              <a:t>:①</a:t>
            </a:r>
            <a:r>
              <a:rPr lang="zh-CN" altLang="en-US" dirty="0" smtClean="0"/>
              <a:t>选择计算数学专业</a:t>
            </a:r>
            <a:r>
              <a:rPr lang="en-US" dirty="0" smtClean="0"/>
              <a:t>;②</a:t>
            </a:r>
            <a:r>
              <a:rPr lang="zh-CN" altLang="en-US" dirty="0" smtClean="0"/>
              <a:t>投身到研究软硬件结合领域</a:t>
            </a:r>
            <a:r>
              <a:rPr lang="en-US" dirty="0" smtClean="0"/>
              <a:t>;③</a:t>
            </a:r>
            <a:r>
              <a:rPr lang="zh-CN" altLang="en-US" dirty="0" smtClean="0"/>
              <a:t>锻炼英语听力</a:t>
            </a:r>
            <a:r>
              <a:rPr lang="en-US" dirty="0" smtClean="0"/>
              <a:t>;④</a:t>
            </a:r>
            <a:r>
              <a:rPr lang="zh-CN" altLang="en-US" dirty="0" smtClean="0"/>
              <a:t>直接跨入第四代激光照排系统的研制</a:t>
            </a:r>
            <a:r>
              <a:rPr lang="en-US" dirty="0" smtClean="0"/>
              <a:t>;⑤</a:t>
            </a:r>
            <a:r>
              <a:rPr lang="zh-CN" altLang="en-US" dirty="0" smtClean="0"/>
              <a:t>致力于产业化</a:t>
            </a:r>
            <a:r>
              <a:rPr lang="en-US" dirty="0" smtClean="0"/>
              <a:t>;⑥20 </a:t>
            </a:r>
            <a:r>
              <a:rPr lang="zh-CN" altLang="en-US" dirty="0" smtClean="0"/>
              <a:t>世纪 </a:t>
            </a:r>
            <a:r>
              <a:rPr lang="en-US" dirty="0" smtClean="0"/>
              <a:t>90 </a:t>
            </a:r>
            <a:r>
              <a:rPr lang="zh-CN" altLang="en-US" dirty="0" smtClean="0"/>
              <a:t>年代进军日本市场</a:t>
            </a:r>
            <a:r>
              <a:rPr lang="en-US" dirty="0" smtClean="0"/>
              <a:t>;⑦1995 </a:t>
            </a:r>
            <a:r>
              <a:rPr lang="zh-CN" altLang="en-US" dirty="0" smtClean="0"/>
              <a:t>年进军广电业。</a:t>
            </a:r>
          </a:p>
          <a:p>
            <a:pPr>
              <a:lnSpc>
                <a:spcPct val="100000"/>
              </a:lnSpc>
            </a:pPr>
            <a:r>
              <a:rPr lang="zh-CN" altLang="en-US" dirty="0" smtClean="0"/>
              <a:t>人格魅力</a:t>
            </a:r>
            <a:r>
              <a:rPr lang="en-US" dirty="0" smtClean="0"/>
              <a:t>:①</a:t>
            </a:r>
            <a:r>
              <a:rPr lang="zh-CN" altLang="en-US" dirty="0" smtClean="0"/>
              <a:t>具有创新精神</a:t>
            </a:r>
            <a:r>
              <a:rPr lang="en-US" dirty="0" smtClean="0"/>
              <a:t>;②</a:t>
            </a:r>
            <a:r>
              <a:rPr lang="zh-CN" altLang="en-US" dirty="0" smtClean="0"/>
              <a:t>结合自身实际与国家需要</a:t>
            </a:r>
            <a:r>
              <a:rPr lang="en-US" dirty="0" smtClean="0"/>
              <a:t>,</a:t>
            </a:r>
            <a:r>
              <a:rPr lang="zh-CN" altLang="en-US" dirty="0" smtClean="0"/>
              <a:t>将自己的志向与国家的大政方针结合起来</a:t>
            </a:r>
            <a:r>
              <a:rPr lang="en-US" dirty="0" smtClean="0"/>
              <a:t>;③</a:t>
            </a:r>
            <a:r>
              <a:rPr lang="zh-CN" altLang="en-US" dirty="0" smtClean="0"/>
              <a:t>专一勤奋。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王选的事迹对我们实现人生价值有什么启示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1142984"/>
            <a:ext cx="10715700" cy="421484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:①</a:t>
            </a:r>
            <a:r>
              <a:rPr lang="zh-CN" altLang="en-US" dirty="0" smtClean="0"/>
              <a:t>伟大出于平凡</a:t>
            </a:r>
            <a:r>
              <a:rPr lang="en-US" dirty="0" smtClean="0"/>
              <a:t>,</a:t>
            </a:r>
            <a:r>
              <a:rPr lang="zh-CN" altLang="en-US" dirty="0" smtClean="0"/>
              <a:t>平凡孕育伟大。</a:t>
            </a:r>
            <a:r>
              <a:rPr lang="en-US" dirty="0" smtClean="0"/>
              <a:t>②</a:t>
            </a:r>
            <a:r>
              <a:rPr lang="zh-CN" altLang="en-US" dirty="0" smtClean="0"/>
              <a:t>把平凡变成伟大</a:t>
            </a:r>
            <a:r>
              <a:rPr lang="en-US" dirty="0" smtClean="0"/>
              <a:t>,</a:t>
            </a:r>
            <a:r>
              <a:rPr lang="zh-CN" altLang="en-US" dirty="0" smtClean="0"/>
              <a:t>需要奋斗与坚守。</a:t>
            </a:r>
            <a:r>
              <a:rPr lang="en-US" dirty="0" smtClean="0"/>
              <a:t>③</a:t>
            </a:r>
            <a:r>
              <a:rPr lang="zh-CN" altLang="en-US" dirty="0" smtClean="0"/>
              <a:t>要成功必须要奋斗</a:t>
            </a:r>
            <a:r>
              <a:rPr lang="en-US" dirty="0" smtClean="0"/>
              <a:t>,</a:t>
            </a:r>
            <a:r>
              <a:rPr lang="zh-CN" altLang="en-US" dirty="0" smtClean="0"/>
              <a:t>要奋斗就会有艰辛</a:t>
            </a:r>
            <a:r>
              <a:rPr lang="en-US" dirty="0" smtClean="0"/>
              <a:t>,</a:t>
            </a:r>
            <a:r>
              <a:rPr lang="zh-CN" altLang="en-US" dirty="0" smtClean="0"/>
              <a:t>而艰辛又孕育了新发展。</a:t>
            </a:r>
            <a:r>
              <a:rPr lang="en-US" dirty="0" smtClean="0"/>
              <a:t>④</a:t>
            </a:r>
            <a:r>
              <a:rPr lang="zh-CN" altLang="en-US" dirty="0" smtClean="0"/>
              <a:t>只要踏实肯干</a:t>
            </a:r>
            <a:r>
              <a:rPr lang="en-US" dirty="0" smtClean="0"/>
              <a:t>,</a:t>
            </a:r>
            <a:r>
              <a:rPr lang="zh-CN" altLang="en-US" dirty="0" smtClean="0"/>
              <a:t>并发挥自己的聪明才智</a:t>
            </a:r>
            <a:r>
              <a:rPr lang="en-US" dirty="0" smtClean="0"/>
              <a:t>,</a:t>
            </a:r>
            <a:r>
              <a:rPr lang="zh-CN" altLang="en-US" dirty="0" smtClean="0"/>
              <a:t>行行都可以出状元。</a:t>
            </a:r>
            <a:r>
              <a:rPr lang="en-US" dirty="0" smtClean="0"/>
              <a:t>⑤</a:t>
            </a:r>
            <a:r>
              <a:rPr lang="zh-CN" altLang="en-US" dirty="0" smtClean="0"/>
              <a:t>人生价值要在</a:t>
            </a:r>
            <a:r>
              <a:rPr lang="en-US" dirty="0" smtClean="0"/>
              <a:t>“</a:t>
            </a:r>
            <a:r>
              <a:rPr lang="zh-CN" altLang="en-US" dirty="0" smtClean="0"/>
              <a:t>做</a:t>
            </a:r>
            <a:r>
              <a:rPr lang="en-US" dirty="0" smtClean="0"/>
              <a:t>”</a:t>
            </a:r>
            <a:r>
              <a:rPr lang="zh-CN" altLang="en-US" dirty="0" smtClean="0"/>
              <a:t>中实现。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1523968" y="2571744"/>
            <a:ext cx="8643998" cy="4000528"/>
            <a:chOff x="1523968" y="2571744"/>
            <a:chExt cx="8643998" cy="4000528"/>
          </a:xfrm>
        </p:grpSpPr>
        <p:pic>
          <p:nvPicPr>
            <p:cNvPr id="8" name="18DXAYWRJBD4DYT5.eps" descr="id:2147497925;FounderCES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523968" y="2571744"/>
              <a:ext cx="8643998" cy="4000528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6881818" y="2571744"/>
              <a:ext cx="1785950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3" name="矩形 12"/>
            <p:cNvSpPr/>
            <p:nvPr/>
          </p:nvSpPr>
          <p:spPr>
            <a:xfrm>
              <a:off x="6953256" y="6143644"/>
              <a:ext cx="1143008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根据课文内容补全下图。</a:t>
            </a:r>
            <a:endParaRPr lang="zh-CN" altLang="en-US" dirty="0"/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6738942" y="2428868"/>
            <a:ext cx="4071966" cy="5000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选择计算数学专业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3"/>
          <p:cNvSpPr txBox="1">
            <a:spLocks/>
          </p:cNvSpPr>
          <p:nvPr/>
        </p:nvSpPr>
        <p:spPr>
          <a:xfrm>
            <a:off x="6738942" y="6000768"/>
            <a:ext cx="1714512" cy="5000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扶植年轻人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志做好人</a:t>
            </a:r>
            <a:r>
              <a:rPr lang="en-US" dirty="0" smtClean="0"/>
              <a:t>,</a:t>
            </a:r>
            <a:r>
              <a:rPr lang="zh-CN" altLang="en-US" dirty="0" smtClean="0"/>
              <a:t>服务社会</a:t>
            </a:r>
          </a:p>
          <a:p>
            <a:r>
              <a:rPr lang="zh-CN" altLang="en-US" dirty="0" smtClean="0"/>
              <a:t>当记者问王选生前秘书、现任王选纪念室主任的丛中笑老师</a:t>
            </a:r>
            <a:r>
              <a:rPr lang="en-US" dirty="0" smtClean="0"/>
              <a:t>,</a:t>
            </a:r>
            <a:r>
              <a:rPr lang="zh-CN" altLang="en-US" dirty="0" smtClean="0"/>
              <a:t>能用哪几个词概括王选老师的一生时</a:t>
            </a:r>
            <a:r>
              <a:rPr lang="en-US" dirty="0" smtClean="0"/>
              <a:t>,</a:t>
            </a:r>
            <a:r>
              <a:rPr lang="zh-CN" altLang="en-US" dirty="0" smtClean="0"/>
              <a:t>她说</a:t>
            </a:r>
            <a:r>
              <a:rPr lang="en-US" dirty="0" smtClean="0"/>
              <a:t>:“</a:t>
            </a:r>
            <a:r>
              <a:rPr lang="zh-CN" altLang="en-US" dirty="0" smtClean="0"/>
              <a:t>王老师的一生体现了四个词</a:t>
            </a:r>
            <a:r>
              <a:rPr lang="en-US" dirty="0" smtClean="0"/>
              <a:t>——</a:t>
            </a:r>
            <a:r>
              <a:rPr lang="zh-CN" altLang="en-US" dirty="0" smtClean="0"/>
              <a:t>献身科学、无私奉献、敢为人先和持续创新。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en-US" dirty="0" smtClean="0"/>
              <a:t>1947</a:t>
            </a:r>
            <a:r>
              <a:rPr lang="zh-CN" altLang="en-US" dirty="0" smtClean="0"/>
              <a:t>年</a:t>
            </a:r>
            <a:r>
              <a:rPr lang="en-US" dirty="0" smtClean="0"/>
              <a:t>,</a:t>
            </a:r>
            <a:r>
              <a:rPr lang="zh-CN" altLang="en-US" dirty="0" smtClean="0"/>
              <a:t>上小学五年级的王选获得了一个</a:t>
            </a:r>
            <a:r>
              <a:rPr lang="en-US" dirty="0" smtClean="0"/>
              <a:t>“</a:t>
            </a:r>
            <a:r>
              <a:rPr lang="zh-CN" altLang="en-US" dirty="0" smtClean="0"/>
              <a:t>重要荣誉</a:t>
            </a:r>
            <a:r>
              <a:rPr lang="en-US" dirty="0" smtClean="0"/>
              <a:t>”</a:t>
            </a:r>
            <a:r>
              <a:rPr lang="zh-CN" altLang="en-US" dirty="0" smtClean="0"/>
              <a:t>即</a:t>
            </a:r>
            <a:r>
              <a:rPr lang="en-US" dirty="0" smtClean="0"/>
              <a:t>“</a:t>
            </a:r>
            <a:r>
              <a:rPr lang="zh-CN" altLang="en-US" dirty="0" smtClean="0"/>
              <a:t>品德好、最受欢迎的学生</a:t>
            </a:r>
            <a:r>
              <a:rPr lang="en-US" dirty="0" smtClean="0"/>
              <a:t>”</a:t>
            </a:r>
            <a:r>
              <a:rPr lang="zh-CN" altLang="en-US" dirty="0" smtClean="0"/>
              <a:t>。数十年后</a:t>
            </a:r>
            <a:r>
              <a:rPr lang="en-US" dirty="0" smtClean="0"/>
              <a:t>,</a:t>
            </a:r>
            <a:r>
              <a:rPr lang="zh-CN" altLang="en-US" dirty="0" smtClean="0"/>
              <a:t>王选获得</a:t>
            </a:r>
            <a:r>
              <a:rPr lang="en-US" dirty="0" smtClean="0"/>
              <a:t>2001</a:t>
            </a:r>
            <a:r>
              <a:rPr lang="zh-CN" altLang="en-US" dirty="0" smtClean="0"/>
              <a:t>年度国家最高科学技术奖时</a:t>
            </a:r>
            <a:r>
              <a:rPr lang="en-US" dirty="0" smtClean="0"/>
              <a:t>,</a:t>
            </a:r>
            <a:r>
              <a:rPr lang="zh-CN" altLang="en-US" dirty="0" smtClean="0"/>
              <a:t>才意识到小学的这一荣誉对自己一生的重要性。</a:t>
            </a:r>
            <a:r>
              <a:rPr lang="en-US" dirty="0" smtClean="0"/>
              <a:t>“</a:t>
            </a:r>
            <a:r>
              <a:rPr lang="zh-CN" altLang="en-US" dirty="0" smtClean="0"/>
              <a:t>青少年时代就应努力按好人标准培养</a:t>
            </a:r>
            <a:r>
              <a:rPr lang="en-US" dirty="0" smtClean="0"/>
              <a:t>,</a:t>
            </a:r>
            <a:r>
              <a:rPr lang="zh-CN" altLang="en-US" dirty="0" smtClean="0"/>
              <a:t>只有先成为好人</a:t>
            </a:r>
            <a:r>
              <a:rPr lang="en-US" dirty="0" smtClean="0"/>
              <a:t>,</a:t>
            </a:r>
            <a:r>
              <a:rPr lang="zh-CN" altLang="en-US" dirty="0" smtClean="0"/>
              <a:t>才能做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有益于国家、有益于人民的好事。要想做好学问</a:t>
            </a:r>
            <a:r>
              <a:rPr lang="en-US" dirty="0" smtClean="0"/>
              <a:t>,</a:t>
            </a:r>
            <a:r>
              <a:rPr lang="zh-CN" altLang="en-US" dirty="0" smtClean="0"/>
              <a:t>先要做个好人。什么叫好人</a:t>
            </a:r>
            <a:r>
              <a:rPr lang="en-US" dirty="0" smtClean="0"/>
              <a:t>?</a:t>
            </a:r>
            <a:r>
              <a:rPr lang="zh-CN" altLang="en-US" dirty="0" smtClean="0"/>
              <a:t>季羡林先生说</a:t>
            </a:r>
            <a:r>
              <a:rPr lang="en-US" dirty="0" smtClean="0"/>
              <a:t>:‘</a:t>
            </a:r>
            <a:r>
              <a:rPr lang="zh-CN" altLang="en-US" dirty="0" smtClean="0"/>
              <a:t>考虑别人比考虑自己稍多一点就是好人。</a:t>
            </a:r>
            <a:r>
              <a:rPr lang="en-US" dirty="0" smtClean="0"/>
              <a:t>’</a:t>
            </a:r>
            <a:r>
              <a:rPr lang="zh-CN" altLang="en-US" dirty="0" smtClean="0"/>
              <a:t>我觉得可以再降低一点</a:t>
            </a:r>
            <a:r>
              <a:rPr lang="en-US" dirty="0" smtClean="0"/>
              <a:t>,</a:t>
            </a:r>
            <a:r>
              <a:rPr lang="zh-CN" altLang="en-US" dirty="0" smtClean="0"/>
              <a:t>考虑别人与考虑自己一样多就是好人。认识自己的不足</a:t>
            </a:r>
            <a:r>
              <a:rPr lang="en-US" dirty="0" smtClean="0"/>
              <a:t>,</a:t>
            </a:r>
            <a:r>
              <a:rPr lang="zh-CN" altLang="en-US" dirty="0" smtClean="0"/>
              <a:t>懂得依靠团队</a:t>
            </a:r>
            <a:r>
              <a:rPr lang="en-US" dirty="0" smtClean="0"/>
              <a:t>,</a:t>
            </a:r>
            <a:r>
              <a:rPr lang="zh-CN" altLang="en-US" dirty="0" smtClean="0"/>
              <a:t>千方百计地为优秀的年轻人创造条件</a:t>
            </a:r>
            <a:r>
              <a:rPr lang="en-US" dirty="0" smtClean="0"/>
              <a:t>,</a:t>
            </a:r>
            <a:r>
              <a:rPr lang="zh-CN" altLang="en-US" dirty="0" smtClean="0"/>
              <a:t>使他们脱颖而出</a:t>
            </a:r>
            <a:r>
              <a:rPr lang="en-US" dirty="0" smtClean="0"/>
              <a:t>,</a:t>
            </a:r>
            <a:r>
              <a:rPr lang="zh-CN" altLang="en-US" dirty="0" smtClean="0"/>
              <a:t>是我能够获得最高科技奖的原因之一。</a:t>
            </a:r>
            <a:r>
              <a:rPr lang="en-US" dirty="0" smtClean="0"/>
              <a:t>”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644262" cy="5214974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由于王选学习出色</a:t>
            </a:r>
            <a:r>
              <a:rPr lang="en-US" dirty="0" smtClean="0"/>
              <a:t>,</a:t>
            </a:r>
            <a:r>
              <a:rPr lang="zh-CN" altLang="en-US" dirty="0" smtClean="0"/>
              <a:t>高一那年</a:t>
            </a:r>
            <a:r>
              <a:rPr lang="en-US" dirty="0" smtClean="0"/>
              <a:t>,</a:t>
            </a:r>
            <a:r>
              <a:rPr lang="zh-CN" altLang="en-US" dirty="0" smtClean="0"/>
              <a:t>他被评为全年级唯一的优秀团员</a:t>
            </a:r>
            <a:r>
              <a:rPr lang="en-US" dirty="0" smtClean="0"/>
              <a:t>,</a:t>
            </a:r>
            <a:r>
              <a:rPr lang="zh-CN" altLang="en-US" dirty="0" smtClean="0"/>
              <a:t>同学们佩服地称他</a:t>
            </a:r>
            <a:r>
              <a:rPr lang="en-US" dirty="0" smtClean="0"/>
              <a:t>“</a:t>
            </a:r>
            <a:r>
              <a:rPr lang="zh-CN" altLang="en-US" dirty="0" smtClean="0"/>
              <a:t>社会活动家</a:t>
            </a:r>
            <a:r>
              <a:rPr lang="en-US" dirty="0" smtClean="0"/>
              <a:t>”</a:t>
            </a:r>
            <a:r>
              <a:rPr lang="zh-CN" altLang="en-US" dirty="0" smtClean="0"/>
              <a:t>。从小学五年级被选为班长起</a:t>
            </a:r>
            <a:r>
              <a:rPr lang="en-US" dirty="0" smtClean="0"/>
              <a:t>,</a:t>
            </a:r>
            <a:r>
              <a:rPr lang="zh-CN" altLang="en-US" dirty="0" smtClean="0"/>
              <a:t>直到大学毕业</a:t>
            </a:r>
            <a:r>
              <a:rPr lang="en-US" dirty="0" smtClean="0"/>
              <a:t>,</a:t>
            </a:r>
            <a:r>
              <a:rPr lang="zh-CN" altLang="en-US" dirty="0" smtClean="0"/>
              <a:t>王选足足当了</a:t>
            </a:r>
            <a:r>
              <a:rPr lang="en-US" dirty="0" smtClean="0"/>
              <a:t>12</a:t>
            </a:r>
            <a:r>
              <a:rPr lang="zh-CN" altLang="en-US" dirty="0" smtClean="0"/>
              <a:t>年的学生干部。他不认为这会耽误学习</a:t>
            </a:r>
            <a:r>
              <a:rPr lang="en-US" dirty="0" smtClean="0"/>
              <a:t>,</a:t>
            </a:r>
            <a:r>
              <a:rPr lang="zh-CN" altLang="en-US" dirty="0" smtClean="0"/>
              <a:t>相反</a:t>
            </a:r>
            <a:r>
              <a:rPr lang="en-US" dirty="0" smtClean="0"/>
              <a:t>,</a:t>
            </a:r>
            <a:r>
              <a:rPr lang="zh-CN" altLang="en-US" dirty="0" smtClean="0"/>
              <a:t>他主张学生在校期间要有一些当干部的经历</a:t>
            </a:r>
            <a:r>
              <a:rPr lang="en-US" dirty="0" smtClean="0"/>
              <a:t>,</a:t>
            </a:r>
            <a:r>
              <a:rPr lang="zh-CN" altLang="en-US" dirty="0" smtClean="0"/>
              <a:t>因为这会使人懂得以身作则、为别人着想</a:t>
            </a:r>
            <a:r>
              <a:rPr lang="en-US" dirty="0" smtClean="0"/>
              <a:t>,</a:t>
            </a:r>
            <a:r>
              <a:rPr lang="zh-CN" altLang="en-US" dirty="0" smtClean="0"/>
              <a:t>懂得诚恳待人</a:t>
            </a:r>
            <a:r>
              <a:rPr lang="en-US" dirty="0" smtClean="0"/>
              <a:t>,</a:t>
            </a:r>
            <a:r>
              <a:rPr lang="zh-CN" altLang="en-US" dirty="0" smtClean="0"/>
              <a:t>虚心接受各方面的意见</a:t>
            </a:r>
            <a:r>
              <a:rPr lang="en-US" dirty="0" smtClean="0"/>
              <a:t>,</a:t>
            </a:r>
            <a:r>
              <a:rPr lang="zh-CN" altLang="en-US" dirty="0" smtClean="0"/>
              <a:t>还可以提高组织和表达能力。这是一个人能够做出成绩不可缺少的素质</a:t>
            </a:r>
            <a:r>
              <a:rPr lang="en-US" dirty="0" smtClean="0"/>
              <a:t>,</a:t>
            </a:r>
            <a:r>
              <a:rPr lang="zh-CN" altLang="en-US" dirty="0" smtClean="0"/>
              <a:t>使人终生受益。他后来总结说</a:t>
            </a:r>
            <a:r>
              <a:rPr lang="en-US" dirty="0" smtClean="0"/>
              <a:t>:“</a:t>
            </a:r>
            <a:r>
              <a:rPr lang="zh-CN" altLang="en-US" dirty="0" smtClean="0"/>
              <a:t>如果只懂得读好书</a:t>
            </a:r>
            <a:r>
              <a:rPr lang="en-US" dirty="0" smtClean="0"/>
              <a:t>,</a:t>
            </a:r>
            <a:r>
              <a:rPr lang="zh-CN" altLang="en-US" dirty="0" smtClean="0"/>
              <a:t>一个书呆子很难在一个应用科学里做出成绩来。应用科学里你不得不带领一支队伍</a:t>
            </a:r>
            <a:r>
              <a:rPr lang="en-US" dirty="0" smtClean="0"/>
              <a:t>,</a:t>
            </a:r>
            <a:r>
              <a:rPr lang="zh-CN" altLang="en-US" dirty="0" smtClean="0"/>
              <a:t>不得不学会处理很多协作关系</a:t>
            </a:r>
            <a:r>
              <a:rPr lang="en-US" dirty="0" smtClean="0"/>
              <a:t>,</a:t>
            </a:r>
            <a:r>
              <a:rPr lang="zh-CN" altLang="en-US" dirty="0" smtClean="0"/>
              <a:t>没有这样一种当干部的经历</a:t>
            </a:r>
            <a:r>
              <a:rPr lang="en-US" dirty="0" smtClean="0"/>
              <a:t>,</a:t>
            </a:r>
            <a:r>
              <a:rPr lang="zh-CN" altLang="en-US" dirty="0" smtClean="0"/>
              <a:t>我认为是不利的。</a:t>
            </a:r>
            <a:r>
              <a:rPr lang="en-US" dirty="0" smtClean="0"/>
              <a:t>”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001452" cy="3714776"/>
          </a:xfrm>
        </p:spPr>
        <p:txBody>
          <a:bodyPr/>
          <a:lstStyle/>
          <a:p>
            <a:r>
              <a:rPr lang="zh-CN" altLang="en-US" dirty="0" smtClean="0"/>
              <a:t>同学们</a:t>
            </a:r>
            <a:r>
              <a:rPr lang="en-US" dirty="0" smtClean="0"/>
              <a:t>,</a:t>
            </a:r>
            <a:r>
              <a:rPr lang="zh-CN" altLang="en-US" dirty="0" smtClean="0"/>
              <a:t>你们知道北大方正吗</a:t>
            </a:r>
            <a:r>
              <a:rPr lang="en-US" dirty="0" smtClean="0"/>
              <a:t>?</a:t>
            </a:r>
            <a:r>
              <a:rPr lang="zh-CN" altLang="en-US" dirty="0" smtClean="0"/>
              <a:t>北大方正集团是北京大学</a:t>
            </a:r>
            <a:r>
              <a:rPr lang="en-US" dirty="0" smtClean="0"/>
              <a:t> 1986 </a:t>
            </a:r>
            <a:r>
              <a:rPr lang="zh-CN" altLang="en-US" dirty="0" smtClean="0"/>
              <a:t>年投资创办的</a:t>
            </a:r>
            <a:r>
              <a:rPr lang="en-US" dirty="0" smtClean="0"/>
              <a:t>,</a:t>
            </a:r>
            <a:r>
              <a:rPr lang="zh-CN" altLang="en-US" dirty="0" smtClean="0"/>
              <a:t>几十年来</a:t>
            </a:r>
            <a:r>
              <a:rPr lang="en-US" dirty="0" smtClean="0"/>
              <a:t>,</a:t>
            </a:r>
            <a:r>
              <a:rPr lang="zh-CN" altLang="en-US" dirty="0" smtClean="0"/>
              <a:t>坚持技术创新</a:t>
            </a:r>
            <a:r>
              <a:rPr lang="en-US" dirty="0" smtClean="0"/>
              <a:t>,</a:t>
            </a:r>
            <a:r>
              <a:rPr lang="zh-CN" altLang="en-US" dirty="0" smtClean="0"/>
              <a:t>在中国</a:t>
            </a:r>
            <a:r>
              <a:rPr lang="en-US" dirty="0" smtClean="0"/>
              <a:t> IT </a:t>
            </a:r>
            <a:r>
              <a:rPr lang="zh-CN" altLang="en-US" dirty="0" smtClean="0"/>
              <a:t>产业领域占据着重要的地位。</a:t>
            </a:r>
            <a:r>
              <a:rPr lang="en-US" dirty="0" smtClean="0"/>
              <a:t>2007 </a:t>
            </a:r>
            <a:r>
              <a:rPr lang="zh-CN" altLang="en-US" dirty="0" smtClean="0"/>
              <a:t>年集团总收入达</a:t>
            </a:r>
            <a:r>
              <a:rPr lang="en-US" dirty="0" smtClean="0"/>
              <a:t> 400 </a:t>
            </a:r>
            <a:r>
              <a:rPr lang="zh-CN" altLang="en-US" dirty="0" smtClean="0"/>
              <a:t>亿。你们知道北大方正与本文作者王选有什么关系吗</a:t>
            </a:r>
            <a:r>
              <a:rPr lang="en-US" dirty="0" smtClean="0"/>
              <a:t>?</a:t>
            </a:r>
            <a:r>
              <a:rPr lang="zh-CN" altLang="en-US" dirty="0" smtClean="0"/>
              <a:t>让我们一起走进课文</a:t>
            </a:r>
            <a:r>
              <a:rPr lang="en-US" dirty="0" smtClean="0"/>
              <a:t>,</a:t>
            </a:r>
            <a:r>
              <a:rPr lang="zh-CN" altLang="en-US" dirty="0" smtClean="0"/>
              <a:t>寻找答案吧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071546"/>
            <a:ext cx="10287072" cy="5214974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了解作者</a:t>
            </a:r>
            <a:r>
              <a:rPr lang="en-US" dirty="0" smtClean="0"/>
              <a:t>,</a:t>
            </a:r>
            <a:r>
              <a:rPr lang="zh-CN" altLang="en-US" dirty="0" smtClean="0"/>
              <a:t>完善知识卡片。</a:t>
            </a:r>
          </a:p>
          <a:p>
            <a:r>
              <a:rPr lang="zh-CN" altLang="en-US" dirty="0" smtClean="0"/>
              <a:t>王选</a:t>
            </a:r>
            <a:r>
              <a:rPr lang="en-US" dirty="0" smtClean="0"/>
              <a:t>(1937—2006),</a:t>
            </a:r>
            <a:r>
              <a:rPr lang="zh-CN" altLang="en-US" dirty="0" smtClean="0"/>
              <a:t>江苏无锡人</a:t>
            </a:r>
            <a:r>
              <a:rPr lang="en-US" dirty="0" smtClean="0"/>
              <a:t>,</a:t>
            </a:r>
            <a:r>
              <a:rPr lang="zh-CN" altLang="en-US" dirty="0" smtClean="0"/>
              <a:t>生于上海</a:t>
            </a:r>
            <a:r>
              <a:rPr lang="en-US" dirty="0" smtClean="0"/>
              <a:t>,</a:t>
            </a:r>
            <a:r>
              <a:rPr lang="zh-CN" altLang="en-US" dirty="0" smtClean="0"/>
              <a:t>计算机文字信息处理专家</a:t>
            </a:r>
            <a:r>
              <a:rPr lang="en-US" dirty="0" smtClean="0"/>
              <a:t>,</a:t>
            </a:r>
            <a:r>
              <a:rPr lang="zh-CN" altLang="en-US" dirty="0" smtClean="0"/>
              <a:t>曾任中国科学院院士、中国工程院院士、第三世界科学院院士</a:t>
            </a:r>
            <a:r>
              <a:rPr lang="en-US" dirty="0" smtClean="0"/>
              <a:t>,</a:t>
            </a:r>
            <a:r>
              <a:rPr lang="zh-CN" altLang="en-US" dirty="0" smtClean="0"/>
              <a:t>是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r>
              <a:rPr lang="zh-CN" altLang="en-US" dirty="0" smtClean="0"/>
              <a:t>的创始人</a:t>
            </a:r>
            <a:r>
              <a:rPr lang="en-US" dirty="0" smtClean="0"/>
              <a:t>,</a:t>
            </a:r>
            <a:r>
              <a:rPr lang="zh-CN" altLang="en-US" dirty="0" smtClean="0"/>
              <a:t>他所领导的科研集体研制出的汉字激光照排系统为新闻、出版全过程的计算机化奠定了基础</a:t>
            </a:r>
            <a:r>
              <a:rPr lang="en-US" dirty="0" smtClean="0"/>
              <a:t>,</a:t>
            </a:r>
            <a:r>
              <a:rPr lang="zh-CN" altLang="en-US" dirty="0" smtClean="0"/>
              <a:t>被誉为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  </a:t>
            </a:r>
            <a:r>
              <a:rPr lang="zh-CN" altLang="en-US" u="sng" dirty="0" smtClean="0"/>
              <a:t>　</a:t>
            </a:r>
            <a:r>
              <a:rPr lang="en-US" dirty="0" smtClean="0"/>
              <a:t>”,</a:t>
            </a:r>
            <a:r>
              <a:rPr lang="zh-CN" altLang="en-US" dirty="0" smtClean="0"/>
              <a:t>被誉为</a:t>
            </a:r>
            <a:r>
              <a:rPr lang="en-US" dirty="0" smtClean="0"/>
              <a:t>“</a:t>
            </a:r>
            <a:r>
              <a:rPr lang="zh-CN" altLang="en-US" dirty="0" smtClean="0"/>
              <a:t>当代毕昇</a:t>
            </a:r>
            <a:r>
              <a:rPr lang="en-US" dirty="0" smtClean="0"/>
              <a:t>”“</a:t>
            </a:r>
            <a:r>
              <a:rPr lang="zh-CN" altLang="en-US" dirty="0" smtClean="0"/>
              <a:t>汉字激光照排之父</a:t>
            </a:r>
            <a:r>
              <a:rPr lang="en-US" dirty="0" smtClean="0"/>
              <a:t>”“</a:t>
            </a:r>
            <a:r>
              <a:rPr lang="zh-CN" altLang="en-US" dirty="0" smtClean="0"/>
              <a:t>中国现代汉字印刷革命的奠基人</a:t>
            </a:r>
            <a:r>
              <a:rPr lang="en-US" dirty="0" smtClean="0"/>
              <a:t>”“</a:t>
            </a:r>
            <a:r>
              <a:rPr lang="zh-CN" altLang="en-US" dirty="0" smtClean="0"/>
              <a:t>中国迎接知识经济挑战的先驱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r>
              <a:rPr lang="en-US" dirty="0" smtClean="0"/>
              <a:t>2001 </a:t>
            </a:r>
            <a:r>
              <a:rPr lang="zh-CN" altLang="en-US" dirty="0" smtClean="0"/>
              <a:t>年</a:t>
            </a:r>
            <a:r>
              <a:rPr lang="en-US" dirty="0" smtClean="0"/>
              <a:t>,</a:t>
            </a:r>
            <a:r>
              <a:rPr lang="zh-CN" altLang="en-US" dirty="0" smtClean="0"/>
              <a:t>王选获国家最高科学技术奖。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666844" y="2928934"/>
            <a:ext cx="3429024" cy="571504"/>
          </a:xfrm>
        </p:spPr>
        <p:txBody>
          <a:bodyPr/>
          <a:lstStyle/>
          <a:p>
            <a:pPr indent="0"/>
            <a:r>
              <a:rPr lang="zh-CN" altLang="en-US" dirty="0" smtClean="0"/>
              <a:t>汉字激光照排系统　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文本占位符 2"/>
          <p:cNvSpPr txBox="1">
            <a:spLocks/>
          </p:cNvSpPr>
          <p:nvPr/>
        </p:nvSpPr>
        <p:spPr>
          <a:xfrm>
            <a:off x="2238348" y="4214818"/>
            <a:ext cx="428628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汉字印刷术的第二次发明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7" name="图片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53679" y="2428868"/>
            <a:ext cx="1738321" cy="2322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2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初读课文</a:t>
            </a:r>
            <a:r>
              <a:rPr lang="en-US" dirty="0" smtClean="0"/>
              <a:t>,</a:t>
            </a:r>
            <a:r>
              <a:rPr lang="zh-CN" altLang="en-US" dirty="0" smtClean="0"/>
              <a:t>识记字音字形。</a:t>
            </a:r>
          </a:p>
          <a:p>
            <a:r>
              <a:rPr lang="en-US" dirty="0" err="1" smtClean="0"/>
              <a:t>jué</a:t>
            </a:r>
            <a:r>
              <a:rPr lang="en-US" dirty="0" smtClean="0"/>
              <a:t>(	)</a:t>
            </a:r>
            <a:r>
              <a:rPr lang="zh-CN" altLang="en-US" dirty="0" smtClean="0"/>
              <a:t>择　　　　</a:t>
            </a:r>
            <a:r>
              <a:rPr lang="en-US" altLang="zh-CN" dirty="0" smtClean="0"/>
              <a:t>	</a:t>
            </a:r>
            <a:r>
              <a:rPr lang="zh-CN" altLang="en-US" dirty="0" smtClean="0"/>
              <a:t>堕</a:t>
            </a:r>
            <a:r>
              <a:rPr lang="en-US" dirty="0" smtClean="0"/>
              <a:t>(		)</a:t>
            </a:r>
            <a:r>
              <a:rPr lang="zh-CN" altLang="en-US" dirty="0" smtClean="0"/>
              <a:t>落</a:t>
            </a:r>
          </a:p>
          <a:p>
            <a:r>
              <a:rPr lang="zh-CN" altLang="en-US" dirty="0" smtClean="0"/>
              <a:t>出类拔</a:t>
            </a:r>
            <a:r>
              <a:rPr lang="en-US" dirty="0" err="1" smtClean="0"/>
              <a:t>cuì</a:t>
            </a:r>
            <a:r>
              <a:rPr lang="en-US" dirty="0" smtClean="0"/>
              <a:t>(		)	</a:t>
            </a:r>
            <a:r>
              <a:rPr lang="zh-CN" altLang="en-US" dirty="0" smtClean="0"/>
              <a:t>阻碍</a:t>
            </a:r>
            <a:r>
              <a:rPr lang="en-US" dirty="0" smtClean="0"/>
              <a:t>(		)(	)</a:t>
            </a:r>
            <a:endParaRPr lang="zh-CN" altLang="en-US" dirty="0" smtClean="0"/>
          </a:p>
          <a:p>
            <a:r>
              <a:rPr lang="zh-CN" altLang="en-US" dirty="0" smtClean="0"/>
              <a:t>枯</a:t>
            </a:r>
            <a:r>
              <a:rPr lang="en-US" dirty="0" err="1" smtClean="0"/>
              <a:t>zào</a:t>
            </a:r>
            <a:r>
              <a:rPr lang="en-US" dirty="0" smtClean="0"/>
              <a:t>(	)		</a:t>
            </a:r>
            <a:r>
              <a:rPr lang="zh-CN" altLang="en-US" dirty="0" smtClean="0"/>
              <a:t>强</a:t>
            </a:r>
            <a:r>
              <a:rPr lang="en-US" dirty="0" smtClean="0"/>
              <a:t>(		)</a:t>
            </a:r>
            <a:r>
              <a:rPr lang="zh-CN" altLang="en-US" dirty="0" smtClean="0"/>
              <a:t>词夺理</a:t>
            </a:r>
            <a:endParaRPr lang="zh-CN" altLang="en-US" dirty="0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1595406" y="1785926"/>
            <a:ext cx="1785950" cy="857256"/>
          </a:xfrm>
        </p:spPr>
        <p:txBody>
          <a:bodyPr/>
          <a:lstStyle/>
          <a:p>
            <a:r>
              <a:rPr lang="zh-CN" altLang="en-US" dirty="0" smtClean="0"/>
              <a:t>抉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9"/>
          <p:cNvSpPr txBox="1">
            <a:spLocks/>
          </p:cNvSpPr>
          <p:nvPr/>
        </p:nvSpPr>
        <p:spPr>
          <a:xfrm>
            <a:off x="5524496" y="1714488"/>
            <a:ext cx="178595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duò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9"/>
          <p:cNvSpPr txBox="1">
            <a:spLocks/>
          </p:cNvSpPr>
          <p:nvPr/>
        </p:nvSpPr>
        <p:spPr>
          <a:xfrm>
            <a:off x="2952728" y="2428868"/>
            <a:ext cx="178595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萃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9"/>
          <p:cNvSpPr txBox="1">
            <a:spLocks/>
          </p:cNvSpPr>
          <p:nvPr/>
        </p:nvSpPr>
        <p:spPr>
          <a:xfrm>
            <a:off x="5738810" y="2357430"/>
            <a:ext cx="178595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zǔ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9"/>
          <p:cNvSpPr txBox="1">
            <a:spLocks/>
          </p:cNvSpPr>
          <p:nvPr/>
        </p:nvSpPr>
        <p:spPr>
          <a:xfrm>
            <a:off x="2309786" y="3071810"/>
            <a:ext cx="178595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燥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9"/>
          <p:cNvSpPr txBox="1">
            <a:spLocks/>
          </p:cNvSpPr>
          <p:nvPr/>
        </p:nvSpPr>
        <p:spPr>
          <a:xfrm>
            <a:off x="7024694" y="2428868"/>
            <a:ext cx="185738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ài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9"/>
          <p:cNvSpPr txBox="1">
            <a:spLocks/>
          </p:cNvSpPr>
          <p:nvPr/>
        </p:nvSpPr>
        <p:spPr>
          <a:xfrm>
            <a:off x="5453058" y="3000372"/>
            <a:ext cx="207170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qiǎng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524496" y="2214554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5532816" y="2855237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5890006" y="2857496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5524496" y="3498179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2175230" y="3500438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2809852" y="2857496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1738282" y="2214554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0" grpId="0" build="p"/>
      <p:bldP spid="5" grpId="0" build="p"/>
      <p:bldP spid="6" grpId="0" build="p"/>
      <p:bldP spid="7" grpId="0" build="p"/>
      <p:bldP spid="8" grpId="0" build="p"/>
      <p:bldP spid="9" grpId="0" build="p"/>
      <p:bldP spid="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了解文体</a:t>
            </a:r>
            <a:r>
              <a:rPr lang="en-US" dirty="0" smtClean="0"/>
              <a:t>,</a:t>
            </a:r>
            <a:r>
              <a:rPr lang="zh-CN" altLang="en-US" dirty="0" smtClean="0"/>
              <a:t>掌握常识。</a:t>
            </a:r>
          </a:p>
          <a:p>
            <a:r>
              <a:rPr lang="zh-CN" altLang="en-US" dirty="0" smtClean="0"/>
              <a:t>演讲又叫</a:t>
            </a:r>
            <a:r>
              <a:rPr lang="en-US" dirty="0" smtClean="0"/>
              <a:t>“</a:t>
            </a:r>
            <a:r>
              <a:rPr lang="zh-CN" altLang="en-US" dirty="0" smtClean="0"/>
              <a:t>讲演</a:t>
            </a:r>
            <a:r>
              <a:rPr lang="en-US" dirty="0" smtClean="0"/>
              <a:t>”</a:t>
            </a:r>
            <a:r>
              <a:rPr lang="zh-CN" altLang="en-US" dirty="0" smtClean="0"/>
              <a:t>或</a:t>
            </a:r>
            <a:r>
              <a:rPr lang="en-US" dirty="0" smtClean="0"/>
              <a:t>“</a:t>
            </a:r>
            <a:r>
              <a:rPr lang="zh-CN" altLang="en-US" dirty="0" smtClean="0"/>
              <a:t>演说</a:t>
            </a:r>
            <a:r>
              <a:rPr lang="en-US" dirty="0" smtClean="0"/>
              <a:t>”,</a:t>
            </a:r>
            <a:r>
              <a:rPr lang="zh-CN" altLang="en-US" dirty="0" smtClean="0"/>
              <a:t>是指在公众场所</a:t>
            </a:r>
            <a:r>
              <a:rPr lang="en-US" dirty="0" smtClean="0"/>
              <a:t>,</a:t>
            </a:r>
            <a:r>
              <a:rPr lang="zh-CN" altLang="en-US" dirty="0" smtClean="0"/>
              <a:t>以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dirty="0" smtClean="0"/>
              <a:t>为主要手段</a:t>
            </a:r>
            <a:r>
              <a:rPr lang="en-US" dirty="0" smtClean="0"/>
              <a:t>,</a:t>
            </a:r>
            <a:r>
              <a:rPr lang="zh-CN" altLang="en-US" dirty="0" smtClean="0"/>
              <a:t>以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为辅助手段</a:t>
            </a:r>
            <a:r>
              <a:rPr lang="en-US" dirty="0" smtClean="0"/>
              <a:t>,</a:t>
            </a:r>
            <a:r>
              <a:rPr lang="zh-CN" altLang="en-US" dirty="0" smtClean="0"/>
              <a:t>针对某个具体问题</a:t>
            </a:r>
            <a:r>
              <a:rPr lang="en-US" dirty="0" smtClean="0"/>
              <a:t>,</a:t>
            </a:r>
            <a:r>
              <a:rPr lang="zh-CN" altLang="en-US" dirty="0" smtClean="0"/>
              <a:t>鲜明、完整地发表自己的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阐明事理或抒发情感</a:t>
            </a:r>
            <a:r>
              <a:rPr lang="en-US" dirty="0" smtClean="0"/>
              <a:t>,</a:t>
            </a:r>
            <a:r>
              <a:rPr lang="zh-CN" altLang="en-US" dirty="0" smtClean="0"/>
              <a:t>进行宣传鼓动的一种语言交际活动。它的基本特点</a:t>
            </a:r>
            <a:r>
              <a:rPr lang="en-US" dirty="0" smtClean="0"/>
              <a:t>:</a:t>
            </a:r>
            <a:r>
              <a:rPr lang="zh-CN" altLang="en-US" dirty="0" smtClean="0"/>
              <a:t>以某种精神鼓舞人</a:t>
            </a:r>
            <a:r>
              <a:rPr lang="en-US" dirty="0" smtClean="0"/>
              <a:t>,</a:t>
            </a:r>
            <a:r>
              <a:rPr lang="zh-CN" altLang="en-US" dirty="0" smtClean="0"/>
              <a:t>以真切的感情打动人。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82082" y="1571612"/>
            <a:ext cx="3143272" cy="571504"/>
          </a:xfrm>
        </p:spPr>
        <p:txBody>
          <a:bodyPr/>
          <a:lstStyle/>
          <a:p>
            <a:pPr indent="0"/>
            <a:r>
              <a:rPr lang="zh-CN" altLang="en-US" dirty="0" smtClean="0"/>
              <a:t>有声语言　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238216" y="2857496"/>
            <a:ext cx="250033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见解和主张</a:t>
            </a:r>
          </a:p>
        </p:txBody>
      </p:sp>
      <p:sp>
        <p:nvSpPr>
          <p:cNvPr id="23" name="文本占位符 2"/>
          <p:cNvSpPr txBox="1">
            <a:spLocks/>
          </p:cNvSpPr>
          <p:nvPr/>
        </p:nvSpPr>
        <p:spPr>
          <a:xfrm>
            <a:off x="1666844" y="2214554"/>
            <a:ext cx="185738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体态语言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23" grpId="0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2856</TotalTime>
  <Words>1894</Words>
  <Application>Microsoft Office PowerPoint</Application>
  <PresentationFormat>自定义</PresentationFormat>
  <Paragraphs>116</Paragraphs>
  <Slides>29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29</vt:i4>
      </vt:variant>
    </vt:vector>
  </HeadingPairs>
  <TitlesOfParts>
    <vt:vector size="31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616</cp:revision>
  <dcterms:created xsi:type="dcterms:W3CDTF">2017-02-11T06:33:00Z</dcterms:created>
  <dcterms:modified xsi:type="dcterms:W3CDTF">2019-12-28T09:04:53Z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