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8"/>
  </p:notesMasterIdLst>
  <p:handoutMasterIdLst>
    <p:handoutMasterId r:id="rId39"/>
  </p:handoutMasterIdLst>
  <p:sldIdLst>
    <p:sldId id="371" r:id="rId3"/>
    <p:sldId id="429" r:id="rId4"/>
    <p:sldId id="444" r:id="rId5"/>
    <p:sldId id="428" r:id="rId6"/>
    <p:sldId id="445" r:id="rId7"/>
    <p:sldId id="443" r:id="rId8"/>
    <p:sldId id="489" r:id="rId9"/>
    <p:sldId id="455" r:id="rId10"/>
    <p:sldId id="490" r:id="rId11"/>
    <p:sldId id="491" r:id="rId12"/>
    <p:sldId id="397" r:id="rId13"/>
    <p:sldId id="479" r:id="rId14"/>
    <p:sldId id="458" r:id="rId15"/>
    <p:sldId id="459" r:id="rId16"/>
    <p:sldId id="492" r:id="rId17"/>
    <p:sldId id="493" r:id="rId18"/>
    <p:sldId id="462" r:id="rId19"/>
    <p:sldId id="494" r:id="rId20"/>
    <p:sldId id="495" r:id="rId21"/>
    <p:sldId id="496" r:id="rId22"/>
    <p:sldId id="464" r:id="rId23"/>
    <p:sldId id="480" r:id="rId24"/>
    <p:sldId id="477" r:id="rId25"/>
    <p:sldId id="488" r:id="rId26"/>
    <p:sldId id="497" r:id="rId27"/>
    <p:sldId id="498" r:id="rId28"/>
    <p:sldId id="499" r:id="rId29"/>
    <p:sldId id="500" r:id="rId30"/>
    <p:sldId id="501" r:id="rId31"/>
    <p:sldId id="502" r:id="rId32"/>
    <p:sldId id="503" r:id="rId33"/>
    <p:sldId id="504" r:id="rId34"/>
    <p:sldId id="453" r:id="rId35"/>
    <p:sldId id="476" r:id="rId36"/>
    <p:sldId id="395" r:id="rId3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773" autoAdjust="0"/>
  </p:normalViewPr>
  <p:slideViewPr>
    <p:cSldViewPr>
      <p:cViewPr varScale="1">
        <p:scale>
          <a:sx n="67" d="100"/>
          <a:sy n="67" d="100"/>
        </p:scale>
        <p:origin x="-564" y="-90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3</a:t>
            </a:r>
            <a:r>
              <a:rPr lang="en-US" sz="3600" dirty="0" smtClean="0"/>
              <a:t>.</a:t>
            </a:r>
            <a:r>
              <a:rPr lang="zh-CN" altLang="en-US" sz="3600" dirty="0" smtClean="0"/>
              <a:t>安 塞 腰 鼓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通读全文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鼓响前的预备阶段</a:t>
            </a:r>
            <a:r>
              <a:rPr lang="en-US" dirty="0" smtClean="0"/>
              <a:t>,</a:t>
            </a:r>
            <a:r>
              <a:rPr lang="zh-CN" altLang="en-US" dirty="0" smtClean="0"/>
              <a:t>蓄势待发</a:t>
            </a:r>
            <a:r>
              <a:rPr lang="en-US" dirty="0" smtClean="0"/>
              <a:t>——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雄壮的场面、击鼓的后生、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)——</a:t>
            </a:r>
            <a:r>
              <a:rPr lang="zh-CN" altLang="en-US" dirty="0" smtClean="0"/>
              <a:t>鼓声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以动衬静</a:t>
            </a:r>
            <a:r>
              <a:rPr lang="en-US" dirty="0" smtClean="0"/>
              <a:t>,</a:t>
            </a:r>
            <a:r>
              <a:rPr lang="zh-CN" altLang="en-US" dirty="0" smtClean="0"/>
              <a:t>意境深远。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024562" y="1643050"/>
            <a:ext cx="192882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腰鼓表演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09588" y="2285992"/>
            <a:ext cx="200026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奇丽的舞姿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310050" y="2285992"/>
            <a:ext cx="171451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戛然而止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感受安塞腰鼓之美。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课文是从哪几个角度来写安塞腰鼓的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en-US" dirty="0" err="1" smtClean="0"/>
              <a:t>我们可以找一找“好一个安塞腰鼓”一句反复出现的位置,就可以大致得出答案</a:t>
            </a:r>
            <a:r>
              <a:rPr lang="en-US" dirty="0" smtClean="0"/>
              <a:t>。</a:t>
            </a:r>
          </a:p>
          <a:p>
            <a:r>
              <a:rPr lang="zh-CN" altLang="en-US" dirty="0" smtClean="0"/>
              <a:t>场面美、鼓声美、后生美、舞姿美。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242889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用</a:t>
            </a:r>
            <a:r>
              <a:rPr lang="en-US" dirty="0" smtClean="0"/>
              <a:t>“</a:t>
            </a:r>
            <a:r>
              <a:rPr lang="zh-CN" altLang="en-US" dirty="0" smtClean="0"/>
              <a:t>安塞腰鼓美在</a:t>
            </a:r>
            <a:r>
              <a:rPr lang="zh-CN" altLang="en-US" u="sng" dirty="0" smtClean="0"/>
              <a:t>　　　　</a:t>
            </a:r>
            <a:r>
              <a:rPr lang="en-US" dirty="0" smtClean="0"/>
              <a:t>”</a:t>
            </a:r>
            <a:r>
              <a:rPr lang="zh-CN" altLang="en-US" dirty="0" smtClean="0"/>
              <a:t>的句式</a:t>
            </a:r>
            <a:r>
              <a:rPr lang="en-US" dirty="0" smtClean="0"/>
              <a:t>,</a:t>
            </a:r>
            <a:r>
              <a:rPr lang="zh-CN" altLang="en-US" dirty="0" smtClean="0"/>
              <a:t>将你的感受具体描述出来。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安塞腰鼓美在蓄势待发的后生。</a:t>
            </a:r>
            <a:r>
              <a:rPr lang="en-US" dirty="0" smtClean="0"/>
              <a:t>(</a:t>
            </a:r>
            <a:r>
              <a:rPr lang="zh-CN" altLang="en-US" dirty="0" smtClean="0"/>
              <a:t>也可说鼓声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具体描述</a:t>
            </a:r>
            <a:r>
              <a:rPr lang="en-US" dirty="0" smtClean="0"/>
              <a:t>:</a:t>
            </a:r>
            <a:r>
              <a:rPr lang="zh-CN" altLang="en-US" dirty="0" smtClean="0"/>
              <a:t>他们的身后是一片高粱地。他们朴实得就像那片高粱。咝溜溜的南风吹动了高粱叶子</a:t>
            </a:r>
            <a:r>
              <a:rPr lang="en-US" dirty="0" smtClean="0"/>
              <a:t>,</a:t>
            </a:r>
            <a:r>
              <a:rPr lang="zh-CN" altLang="en-US" dirty="0" smtClean="0"/>
              <a:t>也吹动了他们的衣衫。他们的神情沉稳而安静。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安塞腰鼓美在火烈的舞蹈场面。</a:t>
            </a:r>
          </a:p>
          <a:p>
            <a:r>
              <a:rPr lang="zh-CN" altLang="en-US" dirty="0" smtClean="0"/>
              <a:t>具体描述</a:t>
            </a:r>
            <a:r>
              <a:rPr lang="en-US" dirty="0" smtClean="0"/>
              <a:t>:</a:t>
            </a:r>
            <a:r>
              <a:rPr lang="zh-CN" altLang="en-US" dirty="0" smtClean="0"/>
              <a:t>百十个斜背响鼓的后生</a:t>
            </a:r>
            <a:r>
              <a:rPr lang="en-US" dirty="0" smtClean="0"/>
              <a:t>,</a:t>
            </a:r>
            <a:r>
              <a:rPr lang="zh-CN" altLang="en-US" dirty="0" smtClean="0"/>
              <a:t>如百十块被强震不断击起的石头</a:t>
            </a:r>
            <a:r>
              <a:rPr lang="en-US" dirty="0" smtClean="0"/>
              <a:t>,</a:t>
            </a:r>
            <a:r>
              <a:rPr lang="zh-CN" altLang="en-US" dirty="0" smtClean="0"/>
              <a:t>狂舞在你的面前。骤雨一样</a:t>
            </a:r>
            <a:r>
              <a:rPr lang="en-US" dirty="0" smtClean="0"/>
              <a:t>,</a:t>
            </a:r>
            <a:r>
              <a:rPr lang="zh-CN" altLang="en-US" dirty="0" smtClean="0"/>
              <a:t>是急促的鼓点</a:t>
            </a:r>
            <a:r>
              <a:rPr lang="en-US" dirty="0" smtClean="0"/>
              <a:t>;</a:t>
            </a:r>
            <a:r>
              <a:rPr lang="zh-CN" altLang="en-US" dirty="0" smtClean="0"/>
              <a:t>旋风一样</a:t>
            </a:r>
            <a:r>
              <a:rPr lang="en-US" dirty="0" smtClean="0"/>
              <a:t>,</a:t>
            </a:r>
            <a:r>
              <a:rPr lang="zh-CN" altLang="en-US" dirty="0" smtClean="0"/>
              <a:t>是飞扬的流苏</a:t>
            </a:r>
            <a:r>
              <a:rPr lang="en-US" dirty="0" smtClean="0"/>
              <a:t>;</a:t>
            </a:r>
            <a:r>
              <a:rPr lang="zh-CN" altLang="en-US" dirty="0" smtClean="0"/>
              <a:t>乱蛙一样</a:t>
            </a:r>
            <a:r>
              <a:rPr lang="en-US" dirty="0" smtClean="0"/>
              <a:t>,</a:t>
            </a:r>
            <a:r>
              <a:rPr lang="zh-CN" altLang="en-US" dirty="0" smtClean="0"/>
              <a:t>是蹦跳的脚步</a:t>
            </a:r>
            <a:r>
              <a:rPr lang="en-US" dirty="0" smtClean="0"/>
              <a:t>;</a:t>
            </a:r>
            <a:r>
              <a:rPr lang="zh-CN" altLang="en-US" dirty="0" smtClean="0"/>
              <a:t>火花一样</a:t>
            </a:r>
            <a:r>
              <a:rPr lang="en-US" dirty="0" smtClean="0"/>
              <a:t>,</a:t>
            </a:r>
            <a:r>
              <a:rPr lang="zh-CN" altLang="en-US" dirty="0" smtClean="0"/>
              <a:t>是闪射的瞳仁</a:t>
            </a:r>
            <a:r>
              <a:rPr lang="en-US" dirty="0" smtClean="0"/>
              <a:t>;</a:t>
            </a:r>
            <a:r>
              <a:rPr lang="zh-CN" altLang="en-US" dirty="0" smtClean="0"/>
              <a:t>斗虎一样</a:t>
            </a:r>
            <a:r>
              <a:rPr lang="en-US" dirty="0" smtClean="0"/>
              <a:t>,</a:t>
            </a:r>
            <a:r>
              <a:rPr lang="zh-CN" altLang="en-US" dirty="0" smtClean="0"/>
              <a:t>是强健的风姿。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品味文章的语言美。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r>
              <a:rPr lang="zh-CN" altLang="en-US" dirty="0" smtClean="0"/>
              <a:t>第</a:t>
            </a:r>
            <a:r>
              <a:rPr lang="en-US" dirty="0" smtClean="0"/>
              <a:t>1~4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zh-CN" altLang="en-US" dirty="0" smtClean="0"/>
              <a:t>语速较慢</a:t>
            </a:r>
            <a:r>
              <a:rPr lang="en-US" dirty="0" smtClean="0"/>
              <a:t>,</a:t>
            </a:r>
            <a:r>
              <a:rPr lang="zh-CN" altLang="en-US" dirty="0" smtClean="0"/>
              <a:t>语调沉稳有力</a:t>
            </a:r>
            <a:r>
              <a:rPr lang="en-US" dirty="0" smtClean="0"/>
              <a:t>,</a:t>
            </a:r>
            <a:r>
              <a:rPr lang="zh-CN" altLang="en-US" dirty="0" smtClean="0"/>
              <a:t>表现腰鼓表演前安静中蓄积力量的特点。</a:t>
            </a:r>
          </a:p>
          <a:p>
            <a:r>
              <a:rPr lang="zh-CN" altLang="en-US" dirty="0" smtClean="0"/>
              <a:t>第</a:t>
            </a:r>
            <a:r>
              <a:rPr lang="en-US" dirty="0" smtClean="0"/>
              <a:t>5~27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zh-CN" altLang="en-US" dirty="0" smtClean="0"/>
              <a:t>语速较快</a:t>
            </a:r>
            <a:r>
              <a:rPr lang="en-US" dirty="0" smtClean="0"/>
              <a:t>,</a:t>
            </a:r>
            <a:r>
              <a:rPr lang="zh-CN" altLang="en-US" dirty="0" smtClean="0"/>
              <a:t>语调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表现腰鼓表演的欢快、火爆、热烈的特点。</a:t>
            </a:r>
          </a:p>
          <a:p>
            <a:r>
              <a:rPr lang="zh-CN" altLang="en-US" dirty="0" smtClean="0"/>
              <a:t>第</a:t>
            </a:r>
            <a:r>
              <a:rPr lang="en-US" dirty="0" smtClean="0"/>
              <a:t>28~30</a:t>
            </a:r>
            <a:r>
              <a:rPr lang="zh-CN" altLang="en-US" dirty="0" smtClean="0"/>
              <a:t>段</a:t>
            </a:r>
            <a:r>
              <a:rPr lang="en-US" dirty="0" smtClean="0"/>
              <a:t>:</a:t>
            </a:r>
            <a:r>
              <a:rPr lang="zh-CN" altLang="en-US" dirty="0" smtClean="0"/>
              <a:t>舒缓</a:t>
            </a:r>
            <a:r>
              <a:rPr lang="en-US" dirty="0" smtClean="0"/>
              <a:t>,</a:t>
            </a:r>
            <a:r>
              <a:rPr lang="zh-CN" altLang="en-US" dirty="0" smtClean="0"/>
              <a:t>语调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表现腰鼓表演结束后场面寂静的特点。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667240" y="3571876"/>
            <a:ext cx="171451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高昂激越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167174" y="4857760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轻柔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242889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精读课文</a:t>
            </a:r>
            <a:r>
              <a:rPr lang="en-US" dirty="0" smtClean="0"/>
              <a:t>,</a:t>
            </a:r>
            <a:r>
              <a:rPr lang="zh-CN" altLang="en-US" dirty="0" smtClean="0"/>
              <a:t>品味优美的语言。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en-US" dirty="0" err="1" smtClean="0"/>
              <a:t>从文中找出你最喜欢的句子,自选角度进行点评、赏析</a:t>
            </a:r>
            <a:r>
              <a:rPr lang="en-US" dirty="0" smtClean="0"/>
              <a:t>。(</a:t>
            </a:r>
            <a:r>
              <a:rPr lang="en-US" dirty="0" err="1" smtClean="0"/>
              <a:t>提示:可以从用词、句式、修辞、写法等角度入手</a:t>
            </a:r>
            <a:r>
              <a:rPr lang="en-US" dirty="0" smtClean="0"/>
              <a:t>)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从用词的角度品析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①“</a:t>
            </a:r>
            <a:r>
              <a:rPr lang="zh-CN" altLang="en-US" dirty="0" smtClean="0"/>
              <a:t>紧贴在他们身体一侧的腰鼓</a:t>
            </a:r>
            <a:r>
              <a:rPr lang="en-US" dirty="0" smtClean="0"/>
              <a:t>,</a:t>
            </a:r>
            <a:r>
              <a:rPr lang="zh-CN" altLang="en-US" dirty="0" smtClean="0"/>
              <a:t>呆呆的</a:t>
            </a:r>
            <a:r>
              <a:rPr lang="en-US" dirty="0" smtClean="0"/>
              <a:t>,</a:t>
            </a:r>
            <a:r>
              <a:rPr lang="zh-CN" altLang="en-US" dirty="0" smtClean="0"/>
              <a:t>似乎从来不曾响过</a:t>
            </a:r>
            <a:r>
              <a:rPr lang="en-US" dirty="0" smtClean="0"/>
              <a:t>”</a:t>
            </a:r>
            <a:r>
              <a:rPr lang="zh-CN" altLang="en-US" dirty="0" smtClean="0"/>
              <a:t>一句中的</a:t>
            </a:r>
            <a:r>
              <a:rPr lang="en-US" dirty="0" smtClean="0"/>
              <a:t>“</a:t>
            </a:r>
            <a:r>
              <a:rPr lang="zh-CN" altLang="en-US" dirty="0" smtClean="0"/>
              <a:t>呆呆的</a:t>
            </a:r>
            <a:r>
              <a:rPr lang="en-US" dirty="0" smtClean="0"/>
              <a:t>”</a:t>
            </a:r>
            <a:r>
              <a:rPr lang="zh-CN" altLang="en-US" dirty="0" smtClean="0"/>
              <a:t>用得好</a:t>
            </a:r>
            <a:r>
              <a:rPr lang="en-US" dirty="0" smtClean="0"/>
              <a:t>,</a:t>
            </a:r>
            <a:r>
              <a:rPr lang="zh-CN" altLang="en-US" dirty="0" smtClean="0"/>
              <a:t>它用拟人的修辞手法形象地写出了表演前安塞腰鼓的状态</a:t>
            </a:r>
            <a:r>
              <a:rPr lang="en-US" dirty="0" smtClean="0"/>
              <a:t>,</a:t>
            </a:r>
            <a:r>
              <a:rPr lang="zh-CN" altLang="en-US" dirty="0" smtClean="0"/>
              <a:t>与表演时的状态形成了鲜明对比。</a:t>
            </a:r>
          </a:p>
          <a:p>
            <a:r>
              <a:rPr lang="en-US" dirty="0" smtClean="0"/>
              <a:t>②“</a:t>
            </a:r>
            <a:r>
              <a:rPr lang="zh-CN" altLang="en-US" dirty="0" smtClean="0"/>
              <a:t>茂腾腾的后生</a:t>
            </a:r>
            <a:r>
              <a:rPr lang="en-US" dirty="0" smtClean="0"/>
              <a:t>”“</a:t>
            </a:r>
            <a:r>
              <a:rPr lang="zh-CN" altLang="en-US" dirty="0" smtClean="0"/>
              <a:t>咝溜溜的南风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茂腾腾</a:t>
            </a:r>
            <a:r>
              <a:rPr lang="en-US" dirty="0" smtClean="0"/>
              <a:t>”“</a:t>
            </a:r>
            <a:r>
              <a:rPr lang="zh-CN" altLang="en-US" dirty="0" smtClean="0"/>
              <a:t>咝溜溜</a:t>
            </a:r>
            <a:r>
              <a:rPr lang="en-US" dirty="0" smtClean="0"/>
              <a:t>”</a:t>
            </a:r>
            <a:r>
              <a:rPr lang="zh-CN" altLang="en-US" dirty="0" smtClean="0"/>
              <a:t>用得好</a:t>
            </a:r>
            <a:r>
              <a:rPr lang="en-US" dirty="0" smtClean="0"/>
              <a:t>,</a:t>
            </a:r>
            <a:r>
              <a:rPr lang="zh-CN" altLang="en-US" dirty="0" smtClean="0"/>
              <a:t>叠词的运用使语言亲切而富有韵味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en-US" dirty="0" smtClean="0"/>
              <a:t>③“</a:t>
            </a:r>
            <a:r>
              <a:rPr lang="zh-CN" altLang="en-US" dirty="0" smtClean="0"/>
              <a:t>这腰鼓</a:t>
            </a:r>
            <a:r>
              <a:rPr lang="en-US" dirty="0" smtClean="0"/>
              <a:t>,</a:t>
            </a:r>
            <a:r>
              <a:rPr lang="zh-CN" altLang="en-US" dirty="0" smtClean="0"/>
              <a:t>使冰冷的空气立即变得燥热了</a:t>
            </a:r>
            <a:r>
              <a:rPr lang="en-US" dirty="0" smtClean="0"/>
              <a:t>,</a:t>
            </a:r>
            <a:r>
              <a:rPr lang="zh-CN" altLang="en-US" dirty="0" smtClean="0"/>
              <a:t>使恬静的阳光立即变得飞溅了</a:t>
            </a:r>
            <a:r>
              <a:rPr lang="en-US" dirty="0" smtClean="0"/>
              <a:t>,</a:t>
            </a:r>
            <a:r>
              <a:rPr lang="zh-CN" altLang="en-US" dirty="0" smtClean="0"/>
              <a:t>使困倦的世界立即变得亢奋了</a:t>
            </a:r>
            <a:r>
              <a:rPr lang="en-US" dirty="0" smtClean="0"/>
              <a:t>”</a:t>
            </a:r>
            <a:r>
              <a:rPr lang="zh-CN" altLang="en-US" dirty="0" smtClean="0"/>
              <a:t>中的反义词用得好</a:t>
            </a:r>
            <a:r>
              <a:rPr lang="en-US" dirty="0" smtClean="0"/>
              <a:t>,</a:t>
            </a:r>
            <a:r>
              <a:rPr lang="zh-CN" altLang="en-US" dirty="0" smtClean="0"/>
              <a:t>它们对比强烈</a:t>
            </a:r>
            <a:r>
              <a:rPr lang="en-US" dirty="0" smtClean="0"/>
              <a:t>,</a:t>
            </a:r>
            <a:r>
              <a:rPr lang="zh-CN" altLang="en-US" dirty="0" smtClean="0"/>
              <a:t>更能突出安塞腰鼓的特点。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从句式的角度品析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①“</a:t>
            </a:r>
            <a:r>
              <a:rPr lang="zh-CN" altLang="en-US" dirty="0" smtClean="0"/>
              <a:t>一捶起来就发狠了</a:t>
            </a:r>
            <a:r>
              <a:rPr lang="en-US" dirty="0" smtClean="0"/>
              <a:t>,</a:t>
            </a:r>
            <a:r>
              <a:rPr lang="zh-CN" altLang="en-US" dirty="0" smtClean="0"/>
              <a:t>忘情了</a:t>
            </a:r>
            <a:r>
              <a:rPr lang="en-US" dirty="0" smtClean="0"/>
              <a:t>,</a:t>
            </a:r>
            <a:r>
              <a:rPr lang="zh-CN" altLang="en-US" dirty="0" smtClean="0"/>
              <a:t>没命了</a:t>
            </a:r>
            <a:r>
              <a:rPr lang="en-US" dirty="0" smtClean="0"/>
              <a:t>”</a:t>
            </a:r>
            <a:r>
              <a:rPr lang="zh-CN" altLang="en-US" dirty="0" smtClean="0"/>
              <a:t>中的</a:t>
            </a:r>
            <a:r>
              <a:rPr lang="en-US" dirty="0" smtClean="0"/>
              <a:t>“</a:t>
            </a:r>
            <a:r>
              <a:rPr lang="zh-CN" altLang="en-US" dirty="0" smtClean="0"/>
              <a:t>发狠</a:t>
            </a:r>
            <a:r>
              <a:rPr lang="en-US" dirty="0" smtClean="0"/>
              <a:t>”“</a:t>
            </a:r>
            <a:r>
              <a:rPr lang="zh-CN" altLang="en-US" dirty="0" smtClean="0"/>
              <a:t>忘情</a:t>
            </a:r>
            <a:r>
              <a:rPr lang="en-US" dirty="0" smtClean="0"/>
              <a:t>”“</a:t>
            </a:r>
            <a:r>
              <a:rPr lang="zh-CN" altLang="en-US" dirty="0" smtClean="0"/>
              <a:t>没命</a:t>
            </a:r>
            <a:r>
              <a:rPr lang="en-US" dirty="0" smtClean="0"/>
              <a:t>”</a:t>
            </a:r>
            <a:r>
              <a:rPr lang="zh-CN" altLang="en-US" dirty="0" smtClean="0"/>
              <a:t>用得好</a:t>
            </a:r>
            <a:r>
              <a:rPr lang="en-US" dirty="0" smtClean="0"/>
              <a:t>,</a:t>
            </a:r>
            <a:r>
              <a:rPr lang="zh-CN" altLang="en-US" dirty="0" smtClean="0"/>
              <a:t>它们语意层层递进</a:t>
            </a:r>
            <a:r>
              <a:rPr lang="en-US" dirty="0" smtClean="0"/>
              <a:t>,</a:t>
            </a:r>
            <a:r>
              <a:rPr lang="zh-CN" altLang="en-US" dirty="0" smtClean="0"/>
              <a:t>语势步步增强。</a:t>
            </a:r>
          </a:p>
          <a:p>
            <a:r>
              <a:rPr lang="en-US" dirty="0" smtClean="0"/>
              <a:t>②“</a:t>
            </a:r>
            <a:r>
              <a:rPr lang="zh-CN" altLang="en-US" dirty="0" smtClean="0"/>
              <a:t>交织</a:t>
            </a:r>
            <a:r>
              <a:rPr lang="en-US" dirty="0" smtClean="0"/>
              <a:t>!</a:t>
            </a:r>
            <a:r>
              <a:rPr lang="zh-CN" altLang="en-US" dirty="0" smtClean="0"/>
              <a:t>旋转</a:t>
            </a:r>
            <a:r>
              <a:rPr lang="en-US" dirty="0" smtClean="0"/>
              <a:t>!</a:t>
            </a:r>
            <a:r>
              <a:rPr lang="zh-CN" altLang="en-US" dirty="0" smtClean="0"/>
              <a:t>凝聚</a:t>
            </a:r>
            <a:r>
              <a:rPr lang="en-US" dirty="0" smtClean="0"/>
              <a:t>!</a:t>
            </a:r>
            <a:r>
              <a:rPr lang="zh-CN" altLang="en-US" dirty="0" smtClean="0"/>
              <a:t>奔突</a:t>
            </a:r>
            <a:r>
              <a:rPr lang="en-US" dirty="0" smtClean="0"/>
              <a:t>!</a:t>
            </a:r>
            <a:r>
              <a:rPr lang="zh-CN" altLang="en-US" dirty="0" smtClean="0"/>
              <a:t>辐射</a:t>
            </a:r>
            <a:r>
              <a:rPr lang="en-US" dirty="0" smtClean="0"/>
              <a:t>!</a:t>
            </a:r>
            <a:r>
              <a:rPr lang="zh-CN" altLang="en-US" dirty="0" smtClean="0"/>
              <a:t>翻飞</a:t>
            </a:r>
            <a:r>
              <a:rPr lang="en-US" dirty="0" smtClean="0"/>
              <a:t>!</a:t>
            </a:r>
            <a:r>
              <a:rPr lang="zh-CN" altLang="en-US" dirty="0" smtClean="0"/>
              <a:t>升华</a:t>
            </a:r>
            <a:r>
              <a:rPr lang="en-US" dirty="0" smtClean="0"/>
              <a:t>!”</a:t>
            </a:r>
            <a:r>
              <a:rPr lang="zh-CN" altLang="en-US" dirty="0" smtClean="0"/>
              <a:t>这些短句用得好</a:t>
            </a:r>
            <a:r>
              <a:rPr lang="en-US" dirty="0" smtClean="0"/>
              <a:t>,</a:t>
            </a:r>
            <a:r>
              <a:rPr lang="zh-CN" altLang="en-US" dirty="0" smtClean="0"/>
              <a:t>它们使文章语句铿锵</a:t>
            </a:r>
            <a:r>
              <a:rPr lang="en-US" dirty="0" smtClean="0"/>
              <a:t>,</a:t>
            </a:r>
            <a:r>
              <a:rPr lang="zh-CN" altLang="en-US" dirty="0" smtClean="0"/>
              <a:t>气势强劲</a:t>
            </a:r>
            <a:r>
              <a:rPr lang="en-US" dirty="0" smtClean="0"/>
              <a:t>,</a:t>
            </a:r>
            <a:r>
              <a:rPr lang="zh-CN" altLang="en-US" dirty="0" smtClean="0"/>
              <a:t>突出了安塞腰鼓的豪放美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en-US" dirty="0" smtClean="0"/>
              <a:t>③“</a:t>
            </a:r>
            <a:r>
              <a:rPr lang="zh-CN" altLang="en-US" dirty="0" smtClean="0"/>
              <a:t>但是</a:t>
            </a:r>
            <a:r>
              <a:rPr lang="en-US" dirty="0" smtClean="0"/>
              <a:t>:”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看</a:t>
            </a:r>
            <a:r>
              <a:rPr lang="en-US" dirty="0" smtClean="0"/>
              <a:t>!——”</a:t>
            </a:r>
            <a:r>
              <a:rPr lang="zh-CN" altLang="en-US" dirty="0" smtClean="0"/>
              <a:t>独立成段好</a:t>
            </a:r>
            <a:r>
              <a:rPr lang="en-US" dirty="0" smtClean="0"/>
              <a:t>,</a:t>
            </a:r>
            <a:r>
              <a:rPr lang="zh-CN" altLang="en-US" dirty="0" smtClean="0"/>
              <a:t>它们特别引人注目</a:t>
            </a:r>
            <a:r>
              <a:rPr lang="en-US" dirty="0" smtClean="0"/>
              <a:t>,</a:t>
            </a:r>
            <a:r>
              <a:rPr lang="zh-CN" altLang="en-US" dirty="0" smtClean="0"/>
              <a:t>完成画面由静到动的自然急转。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从修辞的角度品析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①“</a:t>
            </a:r>
            <a:r>
              <a:rPr lang="zh-CN" altLang="en-US" dirty="0" smtClean="0"/>
              <a:t>骤雨一样</a:t>
            </a:r>
            <a:r>
              <a:rPr lang="en-US" dirty="0" smtClean="0"/>
              <a:t>,</a:t>
            </a:r>
            <a:r>
              <a:rPr lang="zh-CN" altLang="en-US" dirty="0" smtClean="0"/>
              <a:t>是急促的鼓点</a:t>
            </a:r>
            <a:r>
              <a:rPr lang="en-US" dirty="0" smtClean="0"/>
              <a:t>;</a:t>
            </a:r>
            <a:r>
              <a:rPr lang="zh-CN" altLang="en-US" dirty="0" smtClean="0"/>
              <a:t>旋风一样</a:t>
            </a:r>
            <a:r>
              <a:rPr lang="en-US" dirty="0" smtClean="0"/>
              <a:t>,</a:t>
            </a:r>
            <a:r>
              <a:rPr lang="zh-CN" altLang="en-US" dirty="0" smtClean="0"/>
              <a:t>是飞扬的流苏</a:t>
            </a:r>
            <a:r>
              <a:rPr lang="en-US" dirty="0" smtClean="0"/>
              <a:t>;</a:t>
            </a:r>
            <a:r>
              <a:rPr lang="zh-CN" altLang="en-US" dirty="0" smtClean="0"/>
              <a:t>乱蛙一样</a:t>
            </a:r>
            <a:r>
              <a:rPr lang="en-US" dirty="0" smtClean="0"/>
              <a:t>,</a:t>
            </a:r>
            <a:r>
              <a:rPr lang="zh-CN" altLang="en-US" dirty="0" smtClean="0"/>
              <a:t>是蹦跳的脚步</a:t>
            </a:r>
            <a:r>
              <a:rPr lang="en-US" dirty="0" smtClean="0"/>
              <a:t>;</a:t>
            </a:r>
            <a:r>
              <a:rPr lang="zh-CN" altLang="en-US" dirty="0" smtClean="0"/>
              <a:t>火花一样</a:t>
            </a:r>
            <a:r>
              <a:rPr lang="en-US" dirty="0" smtClean="0"/>
              <a:t>,</a:t>
            </a:r>
            <a:r>
              <a:rPr lang="zh-CN" altLang="en-US" dirty="0" smtClean="0"/>
              <a:t>是闪射的瞳仁</a:t>
            </a:r>
            <a:r>
              <a:rPr lang="en-US" dirty="0" smtClean="0"/>
              <a:t>;</a:t>
            </a:r>
            <a:r>
              <a:rPr lang="zh-CN" altLang="en-US" dirty="0" smtClean="0"/>
              <a:t>斗虎一样</a:t>
            </a:r>
            <a:r>
              <a:rPr lang="en-US" dirty="0" smtClean="0"/>
              <a:t>,</a:t>
            </a:r>
            <a:r>
              <a:rPr lang="zh-CN" altLang="en-US" dirty="0" smtClean="0"/>
              <a:t>是强健的风姿</a:t>
            </a:r>
            <a:r>
              <a:rPr lang="en-US" dirty="0" smtClean="0"/>
              <a:t>”</a:t>
            </a:r>
            <a:r>
              <a:rPr lang="zh-CN" altLang="en-US" dirty="0" smtClean="0"/>
              <a:t>写得好</a:t>
            </a:r>
            <a:r>
              <a:rPr lang="en-US" dirty="0" smtClean="0"/>
              <a:t>,</a:t>
            </a:r>
            <a:r>
              <a:rPr lang="zh-CN" altLang="en-US" dirty="0" smtClean="0"/>
              <a:t>句子运用比喻的修辞手法</a:t>
            </a:r>
            <a:r>
              <a:rPr lang="en-US" dirty="0" smtClean="0"/>
              <a:t>,</a:t>
            </a:r>
            <a:r>
              <a:rPr lang="zh-CN" altLang="en-US" dirty="0" smtClean="0"/>
              <a:t>使对象更加形象具体</a:t>
            </a:r>
            <a:r>
              <a:rPr lang="en-US" dirty="0" smtClean="0"/>
              <a:t>,</a:t>
            </a:r>
            <a:r>
              <a:rPr lang="zh-CN" altLang="en-US" dirty="0" smtClean="0"/>
              <a:t>从而铺排出一系列异彩纷呈的画面。</a:t>
            </a:r>
          </a:p>
          <a:p>
            <a:r>
              <a:rPr lang="en-US" dirty="0" smtClean="0"/>
              <a:t>②</a:t>
            </a:r>
            <a:r>
              <a:rPr lang="zh-CN" altLang="en-US" dirty="0" smtClean="0"/>
              <a:t>文章中排比用得好</a:t>
            </a:r>
            <a:r>
              <a:rPr lang="en-US" dirty="0" smtClean="0"/>
              <a:t>,</a:t>
            </a:r>
            <a:r>
              <a:rPr lang="zh-CN" altLang="en-US" dirty="0" smtClean="0"/>
              <a:t>好在形式多样的排比增强了语势</a:t>
            </a:r>
            <a:r>
              <a:rPr lang="en-US" dirty="0" smtClean="0"/>
              <a:t>,</a:t>
            </a:r>
            <a:r>
              <a:rPr lang="zh-CN" altLang="en-US" dirty="0" smtClean="0"/>
              <a:t>更突出了安塞腰鼓恢宏磅礴的气势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积累本文丰富的词语</a:t>
            </a:r>
            <a:r>
              <a:rPr lang="en-US" dirty="0" smtClean="0"/>
              <a:t>,</a:t>
            </a:r>
            <a:r>
              <a:rPr lang="zh-CN" altLang="en-US" dirty="0" smtClean="0"/>
              <a:t>学会声情并茂地朗读全文</a:t>
            </a:r>
            <a:r>
              <a:rPr lang="en-US" dirty="0" smtClean="0"/>
              <a:t>,</a:t>
            </a:r>
            <a:r>
              <a:rPr lang="zh-CN" altLang="en-US" dirty="0" smtClean="0"/>
              <a:t>熟知课文内容及表达的主题。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品味文章语言</a:t>
            </a:r>
            <a:r>
              <a:rPr lang="en-US" dirty="0" smtClean="0"/>
              <a:t>,</a:t>
            </a:r>
            <a:r>
              <a:rPr lang="zh-CN" altLang="en-US" dirty="0" smtClean="0"/>
              <a:t>感受安塞腰鼓的雄浑气势</a:t>
            </a:r>
            <a:r>
              <a:rPr lang="en-US" dirty="0" smtClean="0"/>
              <a:t>,</a:t>
            </a:r>
            <a:r>
              <a:rPr lang="zh-CN" altLang="en-US" dirty="0" smtClean="0"/>
              <a:t>理解排比的修辞手法在文章中的作用。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通过朗读课文体会文中表现出来的生命奔腾的力量和阳刚之美。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5715016"/>
            <a:ext cx="1100145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品味语言</a:t>
            </a:r>
            <a:r>
              <a:rPr lang="en-US" dirty="0" smtClean="0"/>
              <a:t>,</a:t>
            </a:r>
            <a:r>
              <a:rPr lang="zh-CN" altLang="en-US" dirty="0" smtClean="0"/>
              <a:t>感受安塞腰鼓所宣泄的生命力量。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本文大量运用排比</a:t>
            </a:r>
            <a:r>
              <a:rPr lang="en-US" dirty="0" smtClean="0"/>
              <a:t>,</a:t>
            </a:r>
            <a:r>
              <a:rPr lang="zh-CN" altLang="en-US" dirty="0" smtClean="0"/>
              <a:t>有句子内部、句与句、段与段之间的排比。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句子内部的排比</a:t>
            </a:r>
            <a:r>
              <a:rPr lang="en-US" dirty="0" smtClean="0"/>
              <a:t>:“</a:t>
            </a:r>
            <a:r>
              <a:rPr lang="zh-CN" altLang="en-US" dirty="0" smtClean="0"/>
              <a:t>一锤起来就发狠了</a:t>
            </a:r>
            <a:r>
              <a:rPr lang="en-US" dirty="0" smtClean="0"/>
              <a:t>,</a:t>
            </a:r>
            <a:r>
              <a:rPr lang="zh-CN" altLang="en-US" dirty="0" smtClean="0"/>
              <a:t>忘情了</a:t>
            </a:r>
            <a:r>
              <a:rPr lang="en-US" dirty="0" smtClean="0"/>
              <a:t>,</a:t>
            </a:r>
            <a:r>
              <a:rPr lang="zh-CN" altLang="en-US" dirty="0" smtClean="0"/>
              <a:t>没命了</a:t>
            </a:r>
            <a:r>
              <a:rPr lang="en-US" dirty="0" smtClean="0"/>
              <a:t>!”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句与句之间的排比</a:t>
            </a:r>
            <a:r>
              <a:rPr lang="en-US" dirty="0" smtClean="0"/>
              <a:t>:“</a:t>
            </a:r>
            <a:r>
              <a:rPr lang="zh-CN" altLang="en-US" dirty="0" smtClean="0"/>
              <a:t>骤雨一样</a:t>
            </a:r>
            <a:r>
              <a:rPr lang="en-US" dirty="0" smtClean="0"/>
              <a:t>,</a:t>
            </a:r>
            <a:r>
              <a:rPr lang="zh-CN" altLang="en-US" dirty="0" smtClean="0"/>
              <a:t>是急促的鼓点</a:t>
            </a:r>
            <a:r>
              <a:rPr lang="en-US" dirty="0" smtClean="0"/>
              <a:t>;</a:t>
            </a:r>
            <a:r>
              <a:rPr lang="zh-CN" altLang="en-US" dirty="0" smtClean="0"/>
              <a:t>旋风一样</a:t>
            </a:r>
            <a:r>
              <a:rPr lang="en-US" dirty="0" smtClean="0"/>
              <a:t>,</a:t>
            </a:r>
            <a:r>
              <a:rPr lang="zh-CN" altLang="en-US" dirty="0" smtClean="0"/>
              <a:t>是飞扬的流苏</a:t>
            </a:r>
            <a:r>
              <a:rPr lang="en-US" dirty="0" smtClean="0"/>
              <a:t>;</a:t>
            </a:r>
            <a:r>
              <a:rPr lang="zh-CN" altLang="en-US" dirty="0" smtClean="0"/>
              <a:t>乱蛙一样</a:t>
            </a:r>
            <a:r>
              <a:rPr lang="en-US" dirty="0" smtClean="0"/>
              <a:t>,</a:t>
            </a:r>
            <a:r>
              <a:rPr lang="zh-CN" altLang="en-US" dirty="0" smtClean="0"/>
              <a:t>是蹦跳的脚步</a:t>
            </a:r>
            <a:r>
              <a:rPr lang="en-US" dirty="0" smtClean="0"/>
              <a:t>;</a:t>
            </a:r>
            <a:r>
              <a:rPr lang="zh-CN" altLang="en-US" dirty="0" smtClean="0"/>
              <a:t>火花一样</a:t>
            </a:r>
            <a:r>
              <a:rPr lang="en-US" dirty="0" smtClean="0"/>
              <a:t>,</a:t>
            </a:r>
            <a:r>
              <a:rPr lang="zh-CN" altLang="en-US" dirty="0" smtClean="0"/>
              <a:t>是闪射的瞳仁</a:t>
            </a:r>
            <a:r>
              <a:rPr lang="en-US" dirty="0" smtClean="0"/>
              <a:t>;</a:t>
            </a:r>
            <a:r>
              <a:rPr lang="zh-CN" altLang="en-US" dirty="0" smtClean="0"/>
              <a:t>斗虎一样</a:t>
            </a:r>
            <a:r>
              <a:rPr lang="en-US" dirty="0" smtClean="0"/>
              <a:t>,</a:t>
            </a:r>
            <a:r>
              <a:rPr lang="zh-CN" altLang="en-US" dirty="0" smtClean="0"/>
              <a:t>是强健的风姿。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段与段之间的排比</a:t>
            </a:r>
            <a:r>
              <a:rPr lang="en-US" dirty="0" smtClean="0"/>
              <a:t>:“</a:t>
            </a:r>
            <a:r>
              <a:rPr lang="zh-CN" altLang="en-US" dirty="0" smtClean="0"/>
              <a:t>使人想起</a:t>
            </a:r>
            <a:r>
              <a:rPr lang="en-US" dirty="0" smtClean="0"/>
              <a:t>:</a:t>
            </a:r>
            <a:r>
              <a:rPr lang="zh-CN" altLang="en-US" dirty="0" smtClean="0"/>
              <a:t>落日照大旗</a:t>
            </a:r>
            <a:r>
              <a:rPr lang="en-US" dirty="0" smtClean="0"/>
              <a:t>,</a:t>
            </a:r>
            <a:r>
              <a:rPr lang="zh-CN" altLang="en-US" dirty="0" smtClean="0"/>
              <a:t>马鸣风萧萧</a:t>
            </a:r>
            <a:r>
              <a:rPr lang="en-US" dirty="0" smtClean="0"/>
              <a:t>!</a:t>
            </a:r>
            <a:r>
              <a:rPr lang="zh-CN" altLang="en-US" dirty="0" smtClean="0"/>
              <a:t>使人想起</a:t>
            </a:r>
            <a:r>
              <a:rPr lang="en-US" dirty="0" smtClean="0"/>
              <a:t>:</a:t>
            </a:r>
            <a:r>
              <a:rPr lang="zh-CN" altLang="en-US" dirty="0" smtClean="0"/>
              <a:t>千里的雷声万里的闪</a:t>
            </a:r>
            <a:r>
              <a:rPr lang="en-US" dirty="0" smtClean="0"/>
              <a:t>!</a:t>
            </a:r>
            <a:r>
              <a:rPr lang="zh-CN" altLang="en-US" dirty="0" smtClean="0"/>
              <a:t>使人想起</a:t>
            </a:r>
            <a:r>
              <a:rPr lang="en-US" dirty="0" smtClean="0"/>
              <a:t>:</a:t>
            </a:r>
            <a:r>
              <a:rPr lang="zh-CN" altLang="en-US" dirty="0" smtClean="0"/>
              <a:t>晦暗了又明晰</a:t>
            </a:r>
            <a:r>
              <a:rPr lang="en-US" dirty="0" smtClean="0"/>
              <a:t>,</a:t>
            </a:r>
            <a:r>
              <a:rPr lang="zh-CN" altLang="en-US" dirty="0" smtClean="0"/>
              <a:t>明晰了又晦暗</a:t>
            </a:r>
            <a:r>
              <a:rPr lang="en-US" dirty="0" smtClean="0"/>
              <a:t>,</a:t>
            </a:r>
            <a:r>
              <a:rPr lang="zh-CN" altLang="en-US" dirty="0" smtClean="0"/>
              <a:t>尔后最终永远明晰了的大彻大悟</a:t>
            </a:r>
            <a:r>
              <a:rPr lang="en-US" dirty="0" smtClean="0"/>
              <a:t>!”</a:t>
            </a:r>
            <a:r>
              <a:rPr lang="zh-CN" altLang="en-US" dirty="0" smtClean="0"/>
              <a:t>这些排比段落使文章气势恢宏</a:t>
            </a:r>
            <a:r>
              <a:rPr lang="en-US" dirty="0" smtClean="0"/>
              <a:t>,</a:t>
            </a:r>
            <a:r>
              <a:rPr lang="zh-CN" altLang="en-US" dirty="0" smtClean="0"/>
              <a:t>语气连贯</a:t>
            </a:r>
            <a:r>
              <a:rPr lang="en-US" dirty="0" smtClean="0"/>
              <a:t>,</a:t>
            </a:r>
            <a:r>
              <a:rPr lang="zh-CN" altLang="en-US" dirty="0" smtClean="0"/>
              <a:t>节奏明快</a:t>
            </a:r>
            <a:r>
              <a:rPr lang="en-US" dirty="0" smtClean="0"/>
              <a:t>,</a:t>
            </a:r>
            <a:r>
              <a:rPr lang="zh-CN" altLang="en-US" dirty="0" smtClean="0"/>
              <a:t>能表达出强烈的思想感情。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</a:t>
            </a:r>
            <a:r>
              <a:rPr lang="zh-CN" altLang="en-US" dirty="0" smtClean="0"/>
              <a:t>还可从写法的角度品析</a:t>
            </a:r>
            <a:r>
              <a:rPr lang="en-US" dirty="0" smtClean="0"/>
              <a:t>,</a:t>
            </a:r>
            <a:r>
              <a:rPr lang="zh-CN" altLang="en-US" dirty="0" smtClean="0"/>
              <a:t>如想象、以静衬动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探究主旨。</a:t>
            </a:r>
          </a:p>
          <a:p>
            <a:r>
              <a:rPr lang="zh-CN" altLang="en-US" dirty="0" smtClean="0"/>
              <a:t>你认为本文要表达怎样的主题思想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歌颂生命中奔腾的力量。这种力量由西北汉子热情奔放的腰鼓表现出来。</a:t>
            </a:r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表现了暂时贫困落后的西北人民要冲破束缚与阻碍的强烈愿望。因为生活在贫瘠的黄土高原的人们</a:t>
            </a:r>
            <a:r>
              <a:rPr lang="en-US" dirty="0" smtClean="0"/>
              <a:t>,</a:t>
            </a:r>
            <a:r>
              <a:rPr lang="zh-CN" altLang="en-US" dirty="0" smtClean="0"/>
              <a:t>物质上和精神上受到了太多的束缚和羁绊</a:t>
            </a:r>
            <a:r>
              <a:rPr lang="en-US" dirty="0" smtClean="0"/>
              <a:t>,</a:t>
            </a:r>
            <a:r>
              <a:rPr lang="zh-CN" altLang="en-US" dirty="0" smtClean="0"/>
              <a:t>后生们容不得束缚</a:t>
            </a:r>
            <a:r>
              <a:rPr lang="en-US" dirty="0" smtClean="0"/>
              <a:t>,</a:t>
            </a:r>
            <a:r>
              <a:rPr lang="zh-CN" altLang="en-US" dirty="0" smtClean="0"/>
              <a:t>容不得羁绊</a:t>
            </a:r>
            <a:r>
              <a:rPr lang="en-US" dirty="0" smtClean="0"/>
              <a:t>,</a:t>
            </a:r>
            <a:r>
              <a:rPr lang="zh-CN" altLang="en-US" dirty="0" smtClean="0"/>
              <a:t>容不得闭塞。安塞腰鼓表现了挣脱、冲破束缚的力量。</a:t>
            </a:r>
          </a:p>
          <a:p>
            <a:r>
              <a:rPr lang="zh-CN" altLang="en-US" dirty="0" smtClean="0"/>
              <a:t>示例三</a:t>
            </a:r>
            <a:r>
              <a:rPr lang="en-US" dirty="0" smtClean="0"/>
              <a:t>:</a:t>
            </a:r>
            <a:r>
              <a:rPr lang="zh-CN" altLang="en-US" dirty="0" smtClean="0"/>
              <a:t>表现了茂腾腾的后生的阳刚之美。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本文的线索是什么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以</a:t>
            </a:r>
            <a:r>
              <a:rPr lang="en-US" dirty="0" smtClean="0"/>
              <a:t>“</a:t>
            </a:r>
            <a:r>
              <a:rPr lang="zh-CN" altLang="en-US" dirty="0" smtClean="0"/>
              <a:t>好一个安塞腰鼓</a:t>
            </a:r>
            <a:r>
              <a:rPr lang="en-US" dirty="0" smtClean="0"/>
              <a:t>”</a:t>
            </a:r>
            <a:r>
              <a:rPr lang="zh-CN" altLang="en-US" dirty="0" smtClean="0"/>
              <a:t>为线索</a:t>
            </a:r>
            <a:r>
              <a:rPr lang="en-US" dirty="0" smtClean="0"/>
              <a:t>,</a:t>
            </a:r>
            <a:r>
              <a:rPr lang="zh-CN" altLang="en-US" dirty="0" smtClean="0"/>
              <a:t>呈现出安塞腰鼓恢宏、磅礴的演出场面</a:t>
            </a:r>
            <a:r>
              <a:rPr lang="en-US" dirty="0" smtClean="0"/>
              <a:t>,</a:t>
            </a:r>
            <a:r>
              <a:rPr lang="zh-CN" altLang="en-US" dirty="0" smtClean="0"/>
              <a:t>热情歌颂激荡的生命和磅礴的力量。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文章以独立成段的</a:t>
            </a:r>
            <a:r>
              <a:rPr lang="en-US" dirty="0" smtClean="0"/>
              <a:t>“</a:t>
            </a:r>
            <a:r>
              <a:rPr lang="zh-CN" altLang="en-US" dirty="0" smtClean="0"/>
              <a:t>一群茂腾腾的后生</a:t>
            </a:r>
            <a:r>
              <a:rPr lang="en-US" dirty="0" smtClean="0"/>
              <a:t>”</a:t>
            </a:r>
            <a:r>
              <a:rPr lang="zh-CN" altLang="en-US" dirty="0" smtClean="0"/>
              <a:t>开篇</a:t>
            </a:r>
            <a:r>
              <a:rPr lang="en-US" dirty="0" smtClean="0"/>
              <a:t>,</a:t>
            </a:r>
            <a:r>
              <a:rPr lang="zh-CN" altLang="en-US" dirty="0" smtClean="0"/>
              <a:t>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后生</a:t>
            </a:r>
            <a:r>
              <a:rPr lang="en-US" dirty="0" smtClean="0"/>
              <a:t>”,</a:t>
            </a:r>
            <a:r>
              <a:rPr lang="zh-CN" altLang="en-US" dirty="0" smtClean="0"/>
              <a:t>是年轻的生命</a:t>
            </a:r>
            <a:r>
              <a:rPr lang="en-US" dirty="0" smtClean="0"/>
              <a:t>,</a:t>
            </a:r>
            <a:r>
              <a:rPr lang="zh-CN" altLang="en-US" dirty="0" smtClean="0"/>
              <a:t>如日中天</a:t>
            </a:r>
            <a:r>
              <a:rPr lang="en-US" dirty="0" smtClean="0"/>
              <a:t>,</a:t>
            </a:r>
            <a:r>
              <a:rPr lang="zh-CN" altLang="en-US" dirty="0" smtClean="0"/>
              <a:t>光辉耀眼</a:t>
            </a:r>
            <a:r>
              <a:rPr lang="en-US" dirty="0" smtClean="0"/>
              <a:t>,“</a:t>
            </a:r>
            <a:r>
              <a:rPr lang="zh-CN" altLang="en-US" dirty="0" smtClean="0"/>
              <a:t>茂腾腾</a:t>
            </a:r>
            <a:r>
              <a:rPr lang="en-US" dirty="0" smtClean="0"/>
              <a:t>”</a:t>
            </a:r>
            <a:r>
              <a:rPr lang="zh-CN" altLang="en-US" dirty="0" smtClean="0"/>
              <a:t>地沸腾着生命的热烈</a:t>
            </a:r>
            <a:r>
              <a:rPr lang="en-US" dirty="0" smtClean="0"/>
              <a:t>,</a:t>
            </a:r>
            <a:r>
              <a:rPr lang="zh-CN" altLang="en-US" dirty="0" smtClean="0"/>
              <a:t>用这一句开篇</a:t>
            </a:r>
            <a:r>
              <a:rPr lang="en-US" dirty="0" smtClean="0"/>
              <a:t>,</a:t>
            </a:r>
            <a:r>
              <a:rPr lang="zh-CN" altLang="en-US" dirty="0" smtClean="0"/>
              <a:t>点明了腰鼓搏击者</a:t>
            </a:r>
            <a:r>
              <a:rPr lang="en-US" dirty="0" smtClean="0"/>
              <a:t>,</a:t>
            </a:r>
            <a:r>
              <a:rPr lang="zh-CN" altLang="en-US" dirty="0" smtClean="0"/>
              <a:t>并突出其充满生命活力和爆发力的特征</a:t>
            </a:r>
            <a:r>
              <a:rPr lang="en-US" dirty="0" smtClean="0"/>
              <a:t>,</a:t>
            </a:r>
            <a:r>
              <a:rPr lang="zh-CN" altLang="en-US" dirty="0" smtClean="0"/>
              <a:t>为下文写腰鼓做铺垫。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为了表现安塞腰鼓的激越</a:t>
            </a:r>
            <a:r>
              <a:rPr lang="en-US" dirty="0" smtClean="0"/>
              <a:t>,</a:t>
            </a:r>
            <a:r>
              <a:rPr lang="zh-CN" altLang="en-US" dirty="0" smtClean="0"/>
              <a:t>开头和结尾都写了怎样的场景</a:t>
            </a:r>
            <a:r>
              <a:rPr lang="en-US" dirty="0" smtClean="0"/>
              <a:t>?</a:t>
            </a:r>
            <a:r>
              <a:rPr lang="zh-CN" altLang="en-US" dirty="0" smtClean="0"/>
              <a:t>这采用的是什么写法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安静、寂静。这采用的是对比的写法。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为什么说</a:t>
            </a:r>
            <a:r>
              <a:rPr lang="en-US" dirty="0" smtClean="0"/>
              <a:t>“</a:t>
            </a:r>
            <a:r>
              <a:rPr lang="zh-CN" altLang="en-US" dirty="0" smtClean="0"/>
              <a:t>多水的江南是易碎的玻璃</a:t>
            </a:r>
            <a:r>
              <a:rPr lang="en-US" dirty="0" smtClean="0"/>
              <a:t>,</a:t>
            </a:r>
            <a:r>
              <a:rPr lang="zh-CN" altLang="en-US" dirty="0" smtClean="0"/>
              <a:t>在那儿</a:t>
            </a:r>
            <a:r>
              <a:rPr lang="en-US" dirty="0" smtClean="0"/>
              <a:t>,</a:t>
            </a:r>
            <a:r>
              <a:rPr lang="zh-CN" altLang="en-US" dirty="0" smtClean="0"/>
              <a:t>打不得这样的腰鼓</a:t>
            </a:r>
            <a:r>
              <a:rPr lang="en-US" dirty="0" smtClean="0"/>
              <a:t>”?</a:t>
            </a:r>
            <a:r>
              <a:rPr lang="zh-CN" altLang="en-US" dirty="0" smtClean="0"/>
              <a:t>难道江南真的打不得腰鼓吗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142984"/>
            <a:ext cx="11144328" cy="785818"/>
          </a:xfrm>
        </p:spPr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1714488"/>
            <a:ext cx="11430080" cy="1857388"/>
          </a:xfrm>
        </p:spPr>
        <p:txBody>
          <a:bodyPr/>
          <a:lstStyle/>
          <a:p>
            <a:r>
              <a:rPr lang="zh-CN" altLang="en-US" dirty="0" smtClean="0"/>
              <a:t>安塞腰鼓是陕西省的汉族民俗舞蹈</a:t>
            </a:r>
            <a:r>
              <a:rPr lang="en-US" dirty="0" smtClean="0"/>
              <a:t>,</a:t>
            </a:r>
            <a:r>
              <a:rPr lang="zh-CN" altLang="en-US" dirty="0" smtClean="0"/>
              <a:t>融舞蹈、武术、体操、打击乐、吹奏乐、民歌为一体。表演可由几人甚至上千人一同进行</a:t>
            </a:r>
            <a:r>
              <a:rPr lang="en-US" dirty="0" smtClean="0"/>
              <a:t>,</a:t>
            </a:r>
            <a:r>
              <a:rPr lang="zh-CN" altLang="en-US" dirty="0" smtClean="0"/>
              <a:t>磅礴的气势令人陶醉</a:t>
            </a:r>
            <a:r>
              <a:rPr lang="en-US" dirty="0" smtClean="0"/>
              <a:t>,</a:t>
            </a:r>
            <a:r>
              <a:rPr lang="zh-CN" altLang="en-US" dirty="0" smtClean="0"/>
              <a:t>震撼人心</a:t>
            </a:r>
            <a:r>
              <a:rPr lang="en-US" dirty="0" smtClean="0"/>
              <a:t>,</a:t>
            </a:r>
            <a:r>
              <a:rPr lang="zh-CN" altLang="en-US" dirty="0" smtClean="0"/>
              <a:t>被称为</a:t>
            </a:r>
            <a:r>
              <a:rPr lang="en-US" dirty="0" smtClean="0"/>
              <a:t>“</a:t>
            </a:r>
            <a:r>
              <a:rPr lang="zh-CN" altLang="en-US" dirty="0" smtClean="0"/>
              <a:t>天下第一鼓</a:t>
            </a:r>
            <a:r>
              <a:rPr lang="en-US" dirty="0" smtClean="0"/>
              <a:t>”</a:t>
            </a:r>
            <a:r>
              <a:rPr lang="zh-CN" altLang="en-US" dirty="0" smtClean="0"/>
              <a:t>。安塞腰鼓在流传过程中形成了粗犷豪放、剽悍威武、刚劲激昂、气势磅礴、浑厚雄壮、舞姿优美、快收猛放、有张有弛、变化多端等特点。</a:t>
            </a:r>
            <a:r>
              <a:rPr lang="en-US" dirty="0" smtClean="0"/>
              <a:t>1996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安塞县被国家文化部命名为</a:t>
            </a:r>
            <a:r>
              <a:rPr lang="en-US" dirty="0" smtClean="0"/>
              <a:t>“</a:t>
            </a:r>
            <a:r>
              <a:rPr lang="zh-CN" altLang="en-US" dirty="0" smtClean="0"/>
              <a:t>中国腰鼓之乡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2006</a:t>
            </a:r>
            <a:r>
              <a:rPr lang="zh-CN" altLang="en-US" dirty="0" smtClean="0"/>
              <a:t>年</a:t>
            </a:r>
            <a:r>
              <a:rPr lang="en-US" dirty="0" smtClean="0"/>
              <a:t>5</a:t>
            </a:r>
            <a:r>
              <a:rPr lang="zh-CN" altLang="en-US" dirty="0" smtClean="0"/>
              <a:t>月</a:t>
            </a:r>
            <a:r>
              <a:rPr lang="en-US" dirty="0" smtClean="0"/>
              <a:t>20</a:t>
            </a:r>
            <a:r>
              <a:rPr lang="zh-CN" altLang="en-US" dirty="0" smtClean="0"/>
              <a:t>日</a:t>
            </a:r>
            <a:r>
              <a:rPr lang="en-US" dirty="0" smtClean="0"/>
              <a:t>,</a:t>
            </a:r>
            <a:r>
              <a:rPr lang="zh-CN" altLang="en-US" dirty="0" smtClean="0"/>
              <a:t>安塞腰鼓经国务院批准</a:t>
            </a:r>
            <a:r>
              <a:rPr lang="en-US" dirty="0" smtClean="0"/>
              <a:t>,</a:t>
            </a:r>
            <a:r>
              <a:rPr lang="zh-CN" altLang="en-US" dirty="0" smtClean="0"/>
              <a:t>列入第一批国家级非物质文化遗产名录。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任何艺术的产生都与特定的地域和历史文化渊源有关。江南的文化风格是柔美的</a:t>
            </a:r>
            <a:r>
              <a:rPr lang="en-US" dirty="0" smtClean="0"/>
              <a:t>,</a:t>
            </a:r>
            <a:r>
              <a:rPr lang="zh-CN" altLang="en-US" dirty="0" smtClean="0"/>
              <a:t>孕育不出这样的腰鼓。安塞腰鼓只能是原始粗犷的黄土文化的产物。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5.“</a:t>
            </a:r>
            <a:r>
              <a:rPr lang="zh-CN" altLang="en-US" dirty="0" smtClean="0"/>
              <a:t>除了黄土高原</a:t>
            </a:r>
            <a:r>
              <a:rPr lang="en-US" dirty="0" smtClean="0"/>
              <a:t>,</a:t>
            </a:r>
            <a:r>
              <a:rPr lang="zh-CN" altLang="en-US" dirty="0" smtClean="0"/>
              <a:t>哪里再有这么厚这么厚的土层啊</a:t>
            </a:r>
            <a:r>
              <a:rPr lang="en-US" dirty="0" smtClean="0"/>
              <a:t>!”</a:t>
            </a:r>
            <a:r>
              <a:rPr lang="zh-CN" altLang="en-US" dirty="0" smtClean="0"/>
              <a:t>作者为什么强调黄土高原土层的</a:t>
            </a:r>
            <a:r>
              <a:rPr lang="en-US" dirty="0" smtClean="0"/>
              <a:t>“</a:t>
            </a:r>
            <a:r>
              <a:rPr lang="zh-CN" altLang="en-US" dirty="0" smtClean="0"/>
              <a:t>厚</a:t>
            </a:r>
            <a:r>
              <a:rPr lang="en-US" dirty="0" smtClean="0"/>
              <a:t>”?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因为这厚厚的土层</a:t>
            </a:r>
            <a:r>
              <a:rPr lang="en-US" dirty="0" smtClean="0"/>
              <a:t>,</a:t>
            </a:r>
            <a:r>
              <a:rPr lang="zh-CN" altLang="en-US" dirty="0" smtClean="0"/>
              <a:t>正是生命元气的积蓄</a:t>
            </a:r>
            <a:r>
              <a:rPr lang="en-US" dirty="0" smtClean="0"/>
              <a:t>,</a:t>
            </a:r>
            <a:r>
              <a:rPr lang="zh-CN" altLang="en-US" dirty="0" smtClean="0"/>
              <a:t>也是黄土文化的深深积淀</a:t>
            </a:r>
            <a:r>
              <a:rPr lang="en-US" dirty="0" smtClean="0"/>
              <a:t>,</a:t>
            </a:r>
            <a:r>
              <a:rPr lang="zh-CN" altLang="en-US" dirty="0" smtClean="0"/>
              <a:t>赞美安塞腰鼓</a:t>
            </a:r>
            <a:r>
              <a:rPr lang="en-US" dirty="0" smtClean="0"/>
              <a:t>,</a:t>
            </a:r>
            <a:r>
              <a:rPr lang="zh-CN" altLang="en-US" dirty="0" smtClean="0"/>
              <a:t>实际上也是赞美黄土高原的文化底蕴。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>
          <a:xfrm>
            <a:off x="595274" y="3143248"/>
            <a:ext cx="10833843" cy="1143008"/>
            <a:chOff x="952464" y="4857760"/>
            <a:chExt cx="10833843" cy="1143008"/>
          </a:xfrm>
        </p:grpSpPr>
        <p:pic>
          <p:nvPicPr>
            <p:cNvPr id="21" name="11CZYW4T1a.eps" descr="id:214749508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952464" y="4857760"/>
              <a:ext cx="10833843" cy="1143008"/>
            </a:xfrm>
            <a:prstGeom prst="rect">
              <a:avLst/>
            </a:prstGeom>
          </p:spPr>
        </p:pic>
        <p:sp>
          <p:nvSpPr>
            <p:cNvPr id="22" name="矩形 21"/>
            <p:cNvSpPr/>
            <p:nvPr/>
          </p:nvSpPr>
          <p:spPr>
            <a:xfrm>
              <a:off x="6238876" y="5357826"/>
              <a:ext cx="714380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8810644" y="5357826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完成下图。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5881686" y="3429000"/>
            <a:ext cx="714380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激昂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8382016" y="3429000"/>
            <a:ext cx="1071570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鼓声停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358510" cy="4357718"/>
          </a:xfrm>
        </p:spPr>
        <p:txBody>
          <a:bodyPr/>
          <a:lstStyle/>
          <a:p>
            <a:r>
              <a:rPr lang="zh-CN" altLang="en-US" dirty="0" smtClean="0"/>
              <a:t>古老的黄土高原</a:t>
            </a:r>
            <a:r>
              <a:rPr lang="en-US" dirty="0" smtClean="0"/>
              <a:t>,</a:t>
            </a:r>
            <a:r>
              <a:rPr lang="zh-CN" altLang="en-US" dirty="0" smtClean="0"/>
              <a:t>沟壑纵横</a:t>
            </a:r>
            <a:r>
              <a:rPr lang="en-US" dirty="0" smtClean="0"/>
              <a:t>,</a:t>
            </a:r>
            <a:r>
              <a:rPr lang="zh-CN" altLang="en-US" dirty="0" smtClean="0"/>
              <a:t>风沙满天。在许多人的印象中</a:t>
            </a:r>
            <a:r>
              <a:rPr lang="en-US" dirty="0" smtClean="0"/>
              <a:t>,</a:t>
            </a:r>
            <a:r>
              <a:rPr lang="zh-CN" altLang="en-US" dirty="0" smtClean="0"/>
              <a:t>它是一片贫瘠落后的土地</a:t>
            </a:r>
            <a:r>
              <a:rPr lang="en-US" dirty="0" smtClean="0"/>
              <a:t>,</a:t>
            </a:r>
            <a:r>
              <a:rPr lang="zh-CN" altLang="en-US" dirty="0" smtClean="0"/>
              <a:t>然而就是在这样的土地上</a:t>
            </a:r>
            <a:r>
              <a:rPr lang="en-US" dirty="0" smtClean="0"/>
              <a:t>,</a:t>
            </a:r>
            <a:r>
              <a:rPr lang="zh-CN" altLang="en-US" dirty="0" smtClean="0"/>
              <a:t>却产生了一种独具魅力的艺术形式</a:t>
            </a:r>
            <a:r>
              <a:rPr lang="en-US" dirty="0" smtClean="0"/>
              <a:t>——</a:t>
            </a:r>
            <a:r>
              <a:rPr lang="zh-CN" altLang="en-US" dirty="0" smtClean="0"/>
              <a:t>安塞腰鼓。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14380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380960" y="1071546"/>
            <a:ext cx="964413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阅读作者简介。</a:t>
            </a:r>
          </a:p>
          <a:p>
            <a:r>
              <a:rPr lang="zh-CN" altLang="en-US" dirty="0" smtClean="0"/>
              <a:t>刘成章</a:t>
            </a:r>
            <a:r>
              <a:rPr lang="en-US" dirty="0" smtClean="0"/>
              <a:t>,1937</a:t>
            </a:r>
            <a:r>
              <a:rPr lang="zh-CN" altLang="en-US" dirty="0" smtClean="0"/>
              <a:t>年生</a:t>
            </a:r>
            <a:r>
              <a:rPr lang="en-US" dirty="0" smtClean="0"/>
              <a:t>,</a:t>
            </a:r>
            <a:r>
              <a:rPr lang="zh-CN" altLang="en-US" dirty="0" smtClean="0"/>
              <a:t>陕西省延安市人。</a:t>
            </a:r>
            <a:r>
              <a:rPr lang="en-US" dirty="0" smtClean="0"/>
              <a:t>1961</a:t>
            </a:r>
            <a:r>
              <a:rPr lang="zh-CN" altLang="en-US" dirty="0" smtClean="0"/>
              <a:t>年毕业于陕西师范大学中文系。现任陕西省作家协会副主席、中国作家协会会员、中国散文学会常务理事</a:t>
            </a:r>
            <a:r>
              <a:rPr lang="en-US" dirty="0" smtClean="0"/>
              <a:t>,</a:t>
            </a:r>
            <a:r>
              <a:rPr lang="zh-CN" altLang="en-US" dirty="0" smtClean="0"/>
              <a:t>一级作家。代表作有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羊想云彩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安塞腰鼓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走进纽约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奇崛的一群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朱脂赋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转九曲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</a:t>
            </a:r>
            <a:r>
              <a:rPr lang="en-US" dirty="0" smtClean="0"/>
              <a:t>,</a:t>
            </a:r>
            <a:r>
              <a:rPr lang="zh-CN" altLang="en-US" dirty="0" smtClean="0"/>
              <a:t>其中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羊想云彩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获首届鲁迅文学奖。</a:t>
            </a:r>
            <a:endParaRPr lang="zh-CN" altLang="en-US" dirty="0"/>
          </a:p>
        </p:txBody>
      </p:sp>
      <p:pic>
        <p:nvPicPr>
          <p:cNvPr id="15" name="16CZDXA7RXYW4T1a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9855099" y="2000240"/>
            <a:ext cx="2241693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晦</a:t>
            </a:r>
            <a:r>
              <a:rPr lang="en-US" dirty="0" smtClean="0"/>
              <a:t>(	  )</a:t>
            </a:r>
            <a:r>
              <a:rPr lang="zh-CN" altLang="en-US" dirty="0" smtClean="0"/>
              <a:t>暗</a:t>
            </a:r>
            <a:r>
              <a:rPr lang="zh-CN" altLang="en-US" dirty="0" smtClean="0"/>
              <a:t>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瞳</a:t>
            </a:r>
            <a:r>
              <a:rPr lang="en-US" dirty="0" smtClean="0"/>
              <a:t>(		)</a:t>
            </a:r>
            <a:r>
              <a:rPr lang="zh-CN" altLang="en-US" dirty="0" smtClean="0"/>
              <a:t>仁</a:t>
            </a:r>
          </a:p>
          <a:p>
            <a:r>
              <a:rPr lang="zh-CN" altLang="en-US" dirty="0" smtClean="0"/>
              <a:t>捶</a:t>
            </a:r>
            <a:r>
              <a:rPr lang="en-US" dirty="0" smtClean="0"/>
              <a:t>(	   )</a:t>
            </a:r>
            <a:r>
              <a:rPr lang="zh-CN" altLang="en-US" dirty="0" smtClean="0"/>
              <a:t>打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烧灼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亢</a:t>
            </a:r>
            <a:r>
              <a:rPr lang="en-US" dirty="0" smtClean="0"/>
              <a:t>(	   )</a:t>
            </a:r>
            <a:r>
              <a:rPr lang="zh-CN" altLang="en-US" dirty="0" smtClean="0"/>
              <a:t>奋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羁</a:t>
            </a:r>
            <a:r>
              <a:rPr lang="en-US" dirty="0" smtClean="0"/>
              <a:t>(	)</a:t>
            </a:r>
            <a:r>
              <a:rPr lang="zh-CN" altLang="en-US" dirty="0" smtClean="0"/>
              <a:t>绊</a:t>
            </a:r>
          </a:p>
          <a:p>
            <a:r>
              <a:rPr lang="zh-CN" altLang="en-US" dirty="0" smtClean="0"/>
              <a:t>恬</a:t>
            </a:r>
            <a:r>
              <a:rPr lang="en-US" dirty="0" smtClean="0"/>
              <a:t>(	   )</a:t>
            </a:r>
            <a:r>
              <a:rPr lang="zh-CN" altLang="en-US" dirty="0" smtClean="0"/>
              <a:t>静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冗</a:t>
            </a:r>
            <a:r>
              <a:rPr lang="en-US" dirty="0" smtClean="0"/>
              <a:t>(		)</a:t>
            </a:r>
            <a:r>
              <a:rPr lang="zh-CN" altLang="en-US" dirty="0" smtClean="0"/>
              <a:t>杂</a:t>
            </a:r>
            <a:endParaRPr lang="en-US" altLang="zh-CN" dirty="0" smtClean="0"/>
          </a:p>
          <a:p>
            <a:r>
              <a:rPr lang="zh-CN" altLang="en-US" dirty="0" smtClean="0"/>
              <a:t>束缚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大彻</a:t>
            </a:r>
            <a:r>
              <a:rPr lang="en-US" dirty="0" smtClean="0"/>
              <a:t>(		)</a:t>
            </a:r>
            <a:r>
              <a:rPr lang="zh-CN" altLang="en-US" dirty="0" smtClean="0"/>
              <a:t>大悟</a:t>
            </a:r>
            <a:endParaRPr lang="zh-CN" alt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1166778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95736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4095736" y="421481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66778" y="421481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452926" y="292667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095736" y="357187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6778" y="292893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166778" y="357187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595406" y="1785926"/>
            <a:ext cx="785818" cy="857256"/>
          </a:xfrm>
        </p:spPr>
        <p:txBody>
          <a:bodyPr/>
          <a:lstStyle/>
          <a:p>
            <a:pPr indent="0"/>
            <a:r>
              <a:rPr lang="en-US" dirty="0" err="1" smtClean="0"/>
              <a:t>huì</a:t>
            </a:r>
            <a:r>
              <a:rPr lang="en-US" dirty="0" smtClean="0"/>
              <a:t>	</a:t>
            </a:r>
            <a:endParaRPr lang="zh-CN" altLang="en-US" dirty="0"/>
          </a:p>
        </p:txBody>
      </p:sp>
      <p:sp>
        <p:nvSpPr>
          <p:cNvPr id="1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4667240" y="1785926"/>
            <a:ext cx="1143008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tóng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1523968" y="2428868"/>
            <a:ext cx="100013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chuí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4881554" y="2428868"/>
            <a:ext cx="1214446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452926" y="485776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523968" y="4855501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1523968" y="3071810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kàng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1595406" y="3714752"/>
            <a:ext cx="1143008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tián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4595802" y="3071810"/>
            <a:ext cx="57150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8" name="文本占位符 2"/>
          <p:cNvSpPr txBox="1">
            <a:spLocks/>
          </p:cNvSpPr>
          <p:nvPr/>
        </p:nvSpPr>
        <p:spPr>
          <a:xfrm>
            <a:off x="4738678" y="3714752"/>
            <a:ext cx="1214446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rǒng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2238348" y="4429132"/>
            <a:ext cx="57150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30" name="文本占位符 2"/>
          <p:cNvSpPr txBox="1">
            <a:spLocks/>
          </p:cNvSpPr>
          <p:nvPr/>
        </p:nvSpPr>
        <p:spPr>
          <a:xfrm>
            <a:off x="4952992" y="4357694"/>
            <a:ext cx="928694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3" grpId="0" build="p"/>
      <p:bldP spid="20" grpId="0"/>
      <p:bldP spid="21" grpId="0"/>
      <p:bldP spid="22" grpId="0"/>
      <p:bldP spid="25" grpId="0" build="p"/>
      <p:bldP spid="26" grpId="0"/>
      <p:bldP spid="27" grpId="0"/>
      <p:bldP spid="28" grpId="0"/>
      <p:bldP spid="29" grpId="0"/>
      <p:bldP spid="3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1" name="Object 7"/>
          <p:cNvGraphicFramePr>
            <a:graphicFrameLocks noChangeAspect="1"/>
          </p:cNvGraphicFramePr>
          <p:nvPr/>
        </p:nvGraphicFramePr>
        <p:xfrm>
          <a:off x="1087438" y="2065338"/>
          <a:ext cx="8545512" cy="3136900"/>
        </p:xfrm>
        <a:graphic>
          <a:graphicData uri="http://schemas.openxmlformats.org/presentationml/2006/ole">
            <p:oleObj spid="_x0000_s1031" name="文档" r:id="rId3" imgW="8613167" imgH="317190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2857520"/>
          </a:xfrm>
        </p:spPr>
        <p:txBody>
          <a:bodyPr/>
          <a:lstStyle/>
          <a:p>
            <a:r>
              <a:rPr lang="zh-CN" altLang="en-US" dirty="0" smtClean="0"/>
              <a:t>拓展</a:t>
            </a:r>
            <a:r>
              <a:rPr lang="en-US" dirty="0" smtClean="0"/>
              <a:t>:</a:t>
            </a:r>
            <a:r>
              <a:rPr lang="zh-CN" altLang="en-US" dirty="0" smtClean="0"/>
              <a:t>给下列加点的形近字注音。</a:t>
            </a:r>
          </a:p>
          <a:p>
            <a:r>
              <a:rPr lang="zh-CN" altLang="en-US" dirty="0" smtClean="0"/>
              <a:t>　　　</a:t>
            </a:r>
            <a:endParaRPr lang="zh-CN" alt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81092" y="256948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810116" y="257174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53388" y="328612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173814" y="328386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596198" y="2643182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87600" y="328612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595934" y="2143116"/>
            <a:ext cx="928694" cy="857256"/>
          </a:xfrm>
        </p:spPr>
        <p:txBody>
          <a:bodyPr/>
          <a:lstStyle/>
          <a:p>
            <a:pPr indent="0"/>
            <a:r>
              <a:rPr lang="en-US" altLang="zh-CN" dirty="0" err="1" smtClean="0"/>
              <a:t>mò</a:t>
            </a:r>
            <a:endParaRPr lang="en-US" altLang="zh-CN" dirty="0" smtClean="0"/>
          </a:p>
        </p:txBody>
      </p:sp>
      <p:sp>
        <p:nvSpPr>
          <p:cNvPr id="1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5595934" y="2857496"/>
            <a:ext cx="85725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mù</a:t>
            </a:r>
            <a:endParaRPr lang="en-US" altLang="zh-CN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文本占位符 2"/>
          <p:cNvSpPr txBox="1">
            <a:spLocks/>
          </p:cNvSpPr>
          <p:nvPr/>
        </p:nvSpPr>
        <p:spPr>
          <a:xfrm>
            <a:off x="2809852" y="2143116"/>
            <a:ext cx="100013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jiá</a:t>
            </a:r>
            <a:endParaRPr lang="en-US" altLang="zh-CN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2095472" y="2857496"/>
            <a:ext cx="100013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gā</a:t>
            </a:r>
            <a:endParaRPr lang="en-US" altLang="zh-CN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8239140" y="2857496"/>
            <a:ext cx="85725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mù</a:t>
            </a:r>
            <a:endParaRPr lang="en-US" altLang="zh-CN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文本占位符 2"/>
          <p:cNvSpPr txBox="1">
            <a:spLocks/>
          </p:cNvSpPr>
          <p:nvPr/>
        </p:nvSpPr>
        <p:spPr>
          <a:xfrm>
            <a:off x="8239140" y="2143116"/>
            <a:ext cx="85725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mù</a:t>
            </a:r>
            <a:endParaRPr lang="en-US" altLang="zh-CN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</p:childTnLst>
        </p:cTn>
      </p:par>
    </p:tnLst>
    <p:bldLst>
      <p:bldP spid="13" grpId="0" build="p"/>
      <p:bldP spid="20" grpId="0"/>
      <p:bldP spid="21" grpId="0"/>
      <p:bldP spid="22" grpId="0"/>
      <p:bldP spid="29" grpId="0"/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根据意思写出词语。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百十个斜背响鼓的后生</a:t>
            </a:r>
            <a:r>
              <a:rPr lang="en-US" dirty="0" smtClean="0"/>
              <a:t>,</a:t>
            </a:r>
            <a:r>
              <a:rPr lang="zh-CN" altLang="en-US" dirty="0" smtClean="0"/>
              <a:t>如百十块被强震不断击起的石头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尽情、疯狂地舞动</a:t>
            </a:r>
            <a:r>
              <a:rPr lang="en-US" dirty="0" smtClean="0"/>
              <a:t>)</a:t>
            </a:r>
            <a:r>
              <a:rPr lang="zh-CN" altLang="en-US" dirty="0" smtClean="0"/>
              <a:t>在你的面前。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黄土高原上</a:t>
            </a:r>
            <a:r>
              <a:rPr lang="en-US" dirty="0" smtClean="0"/>
              <a:t>,</a:t>
            </a:r>
            <a:r>
              <a:rPr lang="zh-CN" altLang="en-US" dirty="0" smtClean="0"/>
              <a:t>爆出一场多么壮阔、多么豪放、多么</a:t>
            </a:r>
            <a:r>
              <a:rPr lang="zh-CN" altLang="en-US" u="sng" dirty="0" smtClean="0"/>
              <a:t>　　</a:t>
            </a:r>
            <a:r>
              <a:rPr lang="zh-CN" altLang="en-US" u="sng" dirty="0" smtClean="0"/>
              <a:t>   </a:t>
            </a:r>
            <a:r>
              <a:rPr lang="en-US" dirty="0" smtClean="0"/>
              <a:t>(</a:t>
            </a:r>
            <a:r>
              <a:rPr lang="zh-CN" altLang="en-US" dirty="0" smtClean="0"/>
              <a:t>炽烈</a:t>
            </a:r>
            <a:r>
              <a:rPr lang="en-US" dirty="0" smtClean="0"/>
              <a:t>,</a:t>
            </a:r>
            <a:r>
              <a:rPr lang="zh-CN" altLang="en-US" dirty="0" smtClean="0"/>
              <a:t>热烈</a:t>
            </a:r>
            <a:r>
              <a:rPr lang="en-US" dirty="0" smtClean="0"/>
              <a:t>)</a:t>
            </a:r>
            <a:r>
              <a:rPr lang="zh-CN" altLang="en-US" dirty="0" smtClean="0"/>
              <a:t>的舞蹈哇</a:t>
            </a:r>
            <a:r>
              <a:rPr lang="en-US" dirty="0" smtClean="0"/>
              <a:t>——</a:t>
            </a:r>
            <a:r>
              <a:rPr lang="zh-CN" altLang="en-US" dirty="0" smtClean="0"/>
              <a:t>安塞腰鼓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这腰鼓</a:t>
            </a:r>
            <a:r>
              <a:rPr lang="en-US" dirty="0" smtClean="0"/>
              <a:t>,</a:t>
            </a:r>
            <a:r>
              <a:rPr lang="zh-CN" altLang="en-US" dirty="0" smtClean="0"/>
              <a:t>使冰冷的空气立即变得燥热了</a:t>
            </a:r>
            <a:r>
              <a:rPr lang="en-US" dirty="0" smtClean="0"/>
              <a:t>,</a:t>
            </a:r>
            <a:r>
              <a:rPr lang="zh-CN" altLang="en-US" dirty="0" smtClean="0"/>
              <a:t>使恬静的阳光立即变得</a:t>
            </a:r>
            <a:r>
              <a:rPr lang="zh-CN" altLang="en-US" u="sng" dirty="0" smtClean="0"/>
              <a:t>　　</a:t>
            </a:r>
            <a:r>
              <a:rPr lang="en-US" dirty="0" smtClean="0"/>
              <a:t>(</a:t>
            </a:r>
            <a:r>
              <a:rPr lang="zh-CN" altLang="en-US" dirty="0" smtClean="0"/>
              <a:t>向四处溅出</a:t>
            </a:r>
            <a:r>
              <a:rPr lang="en-US" dirty="0" smtClean="0"/>
              <a:t>,</a:t>
            </a:r>
            <a:r>
              <a:rPr lang="zh-CN" altLang="en-US" dirty="0" smtClean="0"/>
              <a:t>向四处迸射</a:t>
            </a:r>
            <a:r>
              <a:rPr lang="en-US" dirty="0" smtClean="0"/>
              <a:t>)</a:t>
            </a:r>
            <a:r>
              <a:rPr lang="zh-CN" altLang="en-US" dirty="0" smtClean="0"/>
              <a:t>了</a:t>
            </a:r>
            <a:r>
              <a:rPr lang="en-US" dirty="0" smtClean="0"/>
              <a:t>,</a:t>
            </a:r>
            <a:r>
              <a:rPr lang="zh-CN" altLang="en-US" dirty="0" smtClean="0"/>
              <a:t>使困倦的世界立即变得</a:t>
            </a:r>
            <a:r>
              <a:rPr lang="zh-CN" altLang="en-US" u="sng" dirty="0" smtClean="0"/>
              <a:t>　　</a:t>
            </a:r>
            <a:r>
              <a:rPr lang="en-US" dirty="0" smtClean="0"/>
              <a:t>(</a:t>
            </a:r>
            <a:r>
              <a:rPr lang="zh-CN" altLang="en-US" dirty="0" smtClean="0"/>
              <a:t>极度兴奋</a:t>
            </a:r>
            <a:r>
              <a:rPr lang="en-US" dirty="0" smtClean="0"/>
              <a:t>)</a:t>
            </a:r>
            <a:r>
              <a:rPr lang="zh-CN" altLang="en-US" dirty="0" smtClean="0"/>
              <a:t>了。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每一个舞姿都使人战栗在浓烈的艺术享受中</a:t>
            </a:r>
            <a:r>
              <a:rPr lang="en-US" dirty="0" smtClean="0"/>
              <a:t>,</a:t>
            </a:r>
            <a:r>
              <a:rPr lang="zh-CN" altLang="en-US" dirty="0" smtClean="0"/>
              <a:t>使人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赞美看到的事物好到了极点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025090" y="1643050"/>
            <a:ext cx="100013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狂舞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810644" y="2928934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火烈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0596594" y="4214818"/>
            <a:ext cx="100013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飞溅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453322" y="4857760"/>
            <a:ext cx="100013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亢奋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8882082" y="5500702"/>
            <a:ext cx="171451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叹为观止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5)</a:t>
            </a:r>
            <a:r>
              <a:rPr lang="zh-CN" altLang="en-US" dirty="0" smtClean="0"/>
              <a:t>当它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声音突然中止</a:t>
            </a:r>
            <a:r>
              <a:rPr lang="en-US" dirty="0" smtClean="0"/>
              <a:t>)</a:t>
            </a:r>
            <a:r>
              <a:rPr lang="zh-CN" altLang="en-US" dirty="0" smtClean="0"/>
              <a:t>的时候</a:t>
            </a:r>
            <a:r>
              <a:rPr lang="en-US" dirty="0" smtClean="0"/>
              <a:t>,</a:t>
            </a:r>
            <a:r>
              <a:rPr lang="zh-CN" altLang="en-US" dirty="0" smtClean="0"/>
              <a:t>世界出奇地寂静</a:t>
            </a:r>
            <a:r>
              <a:rPr lang="en-US" dirty="0" smtClean="0"/>
              <a:t>,</a:t>
            </a:r>
            <a:r>
              <a:rPr lang="zh-CN" altLang="en-US" dirty="0" smtClean="0"/>
              <a:t>以至使人感到对她十分陌生了。</a:t>
            </a:r>
          </a:p>
          <a:p>
            <a:r>
              <a:rPr lang="en-US" dirty="0" smtClean="0"/>
              <a:t>(6)</a:t>
            </a:r>
            <a:r>
              <a:rPr lang="zh-CN" altLang="en-US" dirty="0" smtClean="0"/>
              <a:t>使人想起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迷惘</a:t>
            </a:r>
            <a:r>
              <a:rPr lang="en-US" dirty="0" smtClean="0"/>
              <a:t>,</a:t>
            </a:r>
            <a:r>
              <a:rPr lang="zh-CN" altLang="en-US" dirty="0" smtClean="0"/>
              <a:t>糊涂</a:t>
            </a:r>
            <a:r>
              <a:rPr lang="en-US" dirty="0" smtClean="0"/>
              <a:t>)</a:t>
            </a:r>
            <a:r>
              <a:rPr lang="zh-CN" altLang="en-US" dirty="0" smtClean="0"/>
              <a:t>了又明晰</a:t>
            </a:r>
            <a:r>
              <a:rPr lang="en-US" dirty="0" smtClean="0"/>
              <a:t>,</a:t>
            </a:r>
            <a:r>
              <a:rPr lang="zh-CN" altLang="en-US" dirty="0" smtClean="0"/>
              <a:t>明晰了又晦暗</a:t>
            </a:r>
            <a:r>
              <a:rPr lang="en-US" dirty="0" smtClean="0"/>
              <a:t>,</a:t>
            </a:r>
            <a:r>
              <a:rPr lang="zh-CN" altLang="en-US" dirty="0" smtClean="0"/>
              <a:t>尔后最终永远明晰了的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彻底领悟</a:t>
            </a:r>
            <a:r>
              <a:rPr lang="en-US" dirty="0" smtClean="0"/>
              <a:t>)!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它震撼着你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en-US" dirty="0" smtClean="0"/>
              <a:t>(</a:t>
            </a:r>
            <a:r>
              <a:rPr lang="zh-CN" altLang="en-US" dirty="0" smtClean="0"/>
              <a:t>比喻安塞腰鼓强烈地震撼着观众、感染着观众</a:t>
            </a:r>
            <a:r>
              <a:rPr lang="en-US" dirty="0" smtClean="0"/>
              <a:t>)</a:t>
            </a:r>
            <a:r>
              <a:rPr lang="zh-CN" altLang="en-US" dirty="0" smtClean="0"/>
              <a:t>着你</a:t>
            </a:r>
            <a:r>
              <a:rPr lang="en-US" dirty="0" smtClean="0"/>
              <a:t>,</a:t>
            </a:r>
            <a:r>
              <a:rPr lang="zh-CN" altLang="en-US" dirty="0" smtClean="0"/>
              <a:t>威逼着你。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952596" y="1071546"/>
            <a:ext cx="164307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戛然而止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881290" y="2285992"/>
            <a:ext cx="11430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晦暗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3167042" y="3571876"/>
            <a:ext cx="1000132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烧灼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166778" y="2928934"/>
            <a:ext cx="164307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大彻大悟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3" grpId="0"/>
      <p:bldP spid="8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2516</TotalTime>
  <Words>1783</Words>
  <Application>Microsoft Office PowerPoint</Application>
  <PresentationFormat>自定义</PresentationFormat>
  <Paragraphs>153</Paragraphs>
  <Slides>35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38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幻灯片 30</vt:lpstr>
      <vt:lpstr>幻灯片 31</vt:lpstr>
      <vt:lpstr>幻灯片 32</vt:lpstr>
      <vt:lpstr>幻灯片 33</vt:lpstr>
      <vt:lpstr>幻灯片 34</vt:lpstr>
      <vt:lpstr>幻灯片 35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600</cp:revision>
  <dcterms:created xsi:type="dcterms:W3CDTF">2017-02-11T06:33:00Z</dcterms:created>
  <dcterms:modified xsi:type="dcterms:W3CDTF">2019-12-26T06:30:28Z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