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5"/>
  </p:notesMasterIdLst>
  <p:handoutMasterIdLst>
    <p:handoutMasterId r:id="rId36"/>
  </p:handoutMasterIdLst>
  <p:sldIdLst>
    <p:sldId id="371" r:id="rId3"/>
    <p:sldId id="429" r:id="rId4"/>
    <p:sldId id="444" r:id="rId5"/>
    <p:sldId id="428" r:id="rId6"/>
    <p:sldId id="443" r:id="rId7"/>
    <p:sldId id="546" r:id="rId8"/>
    <p:sldId id="538" r:id="rId9"/>
    <p:sldId id="547" r:id="rId10"/>
    <p:sldId id="548" r:id="rId11"/>
    <p:sldId id="549" r:id="rId12"/>
    <p:sldId id="550" r:id="rId13"/>
    <p:sldId id="478" r:id="rId14"/>
    <p:sldId id="397" r:id="rId15"/>
    <p:sldId id="539" r:id="rId16"/>
    <p:sldId id="551" r:id="rId17"/>
    <p:sldId id="542" r:id="rId18"/>
    <p:sldId id="505" r:id="rId19"/>
    <p:sldId id="526" r:id="rId20"/>
    <p:sldId id="540" r:id="rId21"/>
    <p:sldId id="533" r:id="rId22"/>
    <p:sldId id="544" r:id="rId23"/>
    <p:sldId id="560" r:id="rId24"/>
    <p:sldId id="553" r:id="rId25"/>
    <p:sldId id="554" r:id="rId26"/>
    <p:sldId id="555" r:id="rId27"/>
    <p:sldId id="556" r:id="rId28"/>
    <p:sldId id="558" r:id="rId29"/>
    <p:sldId id="557" r:id="rId30"/>
    <p:sldId id="559" r:id="rId31"/>
    <p:sldId id="502" r:id="rId32"/>
    <p:sldId id="476" r:id="rId33"/>
    <p:sldId id="395" r:id="rId34"/>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07" autoAdjust="0"/>
    <p:restoredTop sz="98795" autoAdjust="0"/>
  </p:normalViewPr>
  <p:slideViewPr>
    <p:cSldViewPr>
      <p:cViewPr varScale="1">
        <p:scale>
          <a:sx n="53" d="100"/>
          <a:sy n="53" d="100"/>
        </p:scale>
        <p:origin x="-90" y="-822"/>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handoutMaster" Target="handoutMasters/handout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32</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第五单元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zh-CN" altLang="en-US" sz="1800" b="1" dirty="0" smtClean="0">
                <a:solidFill>
                  <a:schemeClr val="accent5">
                    <a:lumMod val="50000"/>
                  </a:schemeClr>
                </a:solidFill>
                <a:latin typeface="微软雅黑" pitchFamily="34" charset="-122"/>
              </a:rPr>
              <a:t>写作</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810116" y="3943183"/>
            <a:ext cx="4339650" cy="1656094"/>
          </a:xfrm>
          <a:prstGeom prst="rect">
            <a:avLst/>
          </a:prstGeom>
        </p:spPr>
        <p:txBody>
          <a:bodyPr wrap="none">
            <a:spAutoFit/>
          </a:bodyPr>
          <a:lstStyle/>
          <a:p>
            <a:pPr algn="ctr">
              <a:lnSpc>
                <a:spcPct val="150000"/>
              </a:lnSpc>
            </a:pPr>
            <a:r>
              <a:rPr lang="zh-CN" altLang="en-US" sz="3600" dirty="0" smtClean="0"/>
              <a:t>写作　学写游记</a:t>
            </a:r>
          </a:p>
          <a:p>
            <a:pPr>
              <a:lnSpc>
                <a:spcPct val="150000"/>
              </a:lnSpc>
            </a:pPr>
            <a:r>
              <a:rPr lang="zh-CN" altLang="en-US" sz="3600" dirty="0" smtClean="0"/>
              <a:t>口语交际　即席讲话</a:t>
            </a:r>
          </a:p>
        </p:txBody>
      </p:sp>
      <p:sp>
        <p:nvSpPr>
          <p:cNvPr id="24" name="动作按钮: 声音 23">
            <a:hlinkClick r:id="" action="ppaction://noaction" highlightClick="1">
              <a:snd r:embed="rId2" name="applause.wav" builtIn="1"/>
            </a:hlinkClick>
          </p:cNvPr>
          <p:cNvSpPr/>
          <p:nvPr/>
        </p:nvSpPr>
        <p:spPr>
          <a:xfrm>
            <a:off x="3524232"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5单元.eps" descr="id:2147498385;FounderCES"/>
          <p:cNvPicPr/>
          <p:nvPr/>
        </p:nvPicPr>
        <p:blipFill>
          <a:blip r:embed="rId3"/>
          <a:stretch>
            <a:fillRect/>
          </a:stretch>
        </p:blipFill>
        <p:spPr>
          <a:xfrm>
            <a:off x="1095340" y="1857364"/>
            <a:ext cx="10215634" cy="1777806"/>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23836" y="1071546"/>
            <a:ext cx="11287204" cy="4214842"/>
          </a:xfrm>
        </p:spPr>
        <p:txBody>
          <a:bodyPr/>
          <a:lstStyle/>
          <a:p>
            <a:r>
              <a:rPr lang="en-US" dirty="0" smtClean="0"/>
              <a:t>①</a:t>
            </a:r>
            <a:r>
              <a:rPr lang="zh-CN" altLang="en-US" dirty="0" smtClean="0"/>
              <a:t>直入法</a:t>
            </a:r>
            <a:r>
              <a:rPr lang="en-US" dirty="0" smtClean="0"/>
              <a:t>:</a:t>
            </a:r>
            <a:r>
              <a:rPr lang="zh-CN" altLang="en-US" dirty="0" smtClean="0"/>
              <a:t>第一句话就点出主题。如</a:t>
            </a:r>
            <a:r>
              <a:rPr lang="en-US" dirty="0" smtClean="0"/>
              <a:t>:“</a:t>
            </a:r>
            <a:r>
              <a:rPr lang="zh-CN" altLang="en-US" dirty="0" smtClean="0"/>
              <a:t>我的爱好是读菜谱</a:t>
            </a:r>
            <a:r>
              <a:rPr lang="en-US" dirty="0" smtClean="0"/>
              <a:t>”“</a:t>
            </a:r>
            <a:r>
              <a:rPr lang="zh-CN" altLang="en-US" dirty="0" smtClean="0"/>
              <a:t>我谈的话题是昆虫与人类</a:t>
            </a:r>
            <a:r>
              <a:rPr lang="en-US" dirty="0" smtClean="0"/>
              <a:t>”</a:t>
            </a:r>
            <a:r>
              <a:rPr lang="zh-CN" altLang="en-US" dirty="0" smtClean="0"/>
              <a:t>等。直截了当地把话题点出来</a:t>
            </a:r>
            <a:r>
              <a:rPr lang="en-US" dirty="0" smtClean="0"/>
              <a:t>,</a:t>
            </a:r>
            <a:r>
              <a:rPr lang="zh-CN" altLang="en-US" dirty="0" smtClean="0"/>
              <a:t>这是最常用</a:t>
            </a:r>
            <a:r>
              <a:rPr lang="en-US" dirty="0" smtClean="0"/>
              <a:t>,</a:t>
            </a:r>
            <a:r>
              <a:rPr lang="zh-CN" altLang="en-US" dirty="0" smtClean="0"/>
              <a:t>也是最容易的方法。用这种方法要注意</a:t>
            </a:r>
            <a:r>
              <a:rPr lang="en-US" dirty="0" smtClean="0"/>
              <a:t>:</a:t>
            </a:r>
            <a:r>
              <a:rPr lang="zh-CN" altLang="en-US" dirty="0" smtClean="0"/>
              <a:t>话题本身要有一定的吸引力。比如</a:t>
            </a:r>
            <a:r>
              <a:rPr lang="en-US" dirty="0" smtClean="0"/>
              <a:t>:</a:t>
            </a:r>
            <a:r>
              <a:rPr lang="zh-CN" altLang="en-US" dirty="0" smtClean="0"/>
              <a:t>当听到</a:t>
            </a:r>
            <a:r>
              <a:rPr lang="en-US" dirty="0" smtClean="0"/>
              <a:t>“</a:t>
            </a:r>
            <a:r>
              <a:rPr lang="zh-CN" altLang="en-US" dirty="0" smtClean="0"/>
              <a:t>爱好是读菜谱</a:t>
            </a:r>
            <a:r>
              <a:rPr lang="en-US" dirty="0" smtClean="0"/>
              <a:t>”</a:t>
            </a:r>
            <a:r>
              <a:rPr lang="zh-CN" altLang="en-US" dirty="0" smtClean="0"/>
              <a:t>时</a:t>
            </a:r>
            <a:r>
              <a:rPr lang="en-US" dirty="0" smtClean="0"/>
              <a:t>,</a:t>
            </a:r>
            <a:r>
              <a:rPr lang="zh-CN" altLang="en-US" dirty="0" smtClean="0"/>
              <a:t>会觉得有些另类</a:t>
            </a:r>
            <a:r>
              <a:rPr lang="en-US" dirty="0" smtClean="0"/>
              <a:t>,</a:t>
            </a:r>
            <a:r>
              <a:rPr lang="zh-CN" altLang="en-US" dirty="0" smtClean="0"/>
              <a:t>愿意听下去</a:t>
            </a:r>
            <a:r>
              <a:rPr lang="en-US" dirty="0" smtClean="0"/>
              <a:t>;</a:t>
            </a:r>
            <a:r>
              <a:rPr lang="zh-CN" altLang="en-US" dirty="0" smtClean="0"/>
              <a:t>谈到</a:t>
            </a:r>
            <a:r>
              <a:rPr lang="en-US" dirty="0" smtClean="0"/>
              <a:t>“</a:t>
            </a:r>
            <a:r>
              <a:rPr lang="zh-CN" altLang="en-US" dirty="0" smtClean="0"/>
              <a:t>昆虫与人类</a:t>
            </a:r>
            <a:r>
              <a:rPr lang="en-US" dirty="0" smtClean="0"/>
              <a:t>”,</a:t>
            </a:r>
            <a:r>
              <a:rPr lang="zh-CN" altLang="en-US" dirty="0" smtClean="0"/>
              <a:t>会让人产生好奇心。</a:t>
            </a:r>
          </a:p>
          <a:p>
            <a:r>
              <a:rPr lang="en-US" dirty="0" smtClean="0"/>
              <a:t>②</a:t>
            </a:r>
            <a:r>
              <a:rPr lang="zh-CN" altLang="en-US" dirty="0" smtClean="0"/>
              <a:t>悬念法</a:t>
            </a:r>
            <a:r>
              <a:rPr lang="en-US" dirty="0" smtClean="0"/>
              <a:t>:</a:t>
            </a:r>
            <a:r>
              <a:rPr lang="zh-CN" altLang="en-US" dirty="0" smtClean="0"/>
              <a:t>开头即提出一个悬念</a:t>
            </a:r>
            <a:r>
              <a:rPr lang="en-US" dirty="0" smtClean="0"/>
              <a:t>,</a:t>
            </a:r>
            <a:r>
              <a:rPr lang="zh-CN" altLang="en-US" dirty="0" smtClean="0"/>
              <a:t>以引起人们的好奇心。如</a:t>
            </a:r>
            <a:r>
              <a:rPr lang="en-US" dirty="0" smtClean="0"/>
              <a:t>:“</a:t>
            </a:r>
            <a:r>
              <a:rPr lang="zh-CN" altLang="en-US" dirty="0" smtClean="0"/>
              <a:t>爱美之心人皆有之</a:t>
            </a:r>
            <a:r>
              <a:rPr lang="en-US" dirty="0" smtClean="0"/>
              <a:t>,</a:t>
            </a:r>
            <a:r>
              <a:rPr lang="zh-CN" altLang="en-US" dirty="0" smtClean="0"/>
              <a:t>尤其是女孩。当然</a:t>
            </a:r>
            <a:r>
              <a:rPr lang="en-US" dirty="0" smtClean="0"/>
              <a:t>,</a:t>
            </a:r>
            <a:r>
              <a:rPr lang="zh-CN" altLang="en-US" dirty="0" smtClean="0"/>
              <a:t>我也不例外。朋友</a:t>
            </a:r>
            <a:r>
              <a:rPr lang="en-US" dirty="0" smtClean="0"/>
              <a:t>,</a:t>
            </a:r>
            <a:r>
              <a:rPr lang="zh-CN" altLang="en-US" dirty="0" smtClean="0"/>
              <a:t>你是否知道</a:t>
            </a:r>
            <a:r>
              <a:rPr lang="en-US" dirty="0" smtClean="0"/>
              <a:t>,</a:t>
            </a:r>
            <a:r>
              <a:rPr lang="zh-CN" altLang="en-US" dirty="0" smtClean="0"/>
              <a:t>爱美有时也是要付出代价的。</a:t>
            </a:r>
            <a:r>
              <a:rPr lang="en-US" dirty="0" smtClean="0"/>
              <a:t>”</a:t>
            </a:r>
            <a:r>
              <a:rPr lang="zh-CN" altLang="en-US" dirty="0" smtClean="0"/>
              <a:t>听到这里</a:t>
            </a:r>
            <a:r>
              <a:rPr lang="en-US" dirty="0" smtClean="0"/>
              <a:t>,</a:t>
            </a:r>
            <a:r>
              <a:rPr lang="zh-CN" altLang="en-US" dirty="0" smtClean="0"/>
              <a:t>听众必然会想听听爱美会付出什么样的代价</a:t>
            </a:r>
            <a:r>
              <a:rPr lang="en-US" dirty="0" smtClean="0"/>
              <a:t>,</a:t>
            </a:r>
            <a:r>
              <a:rPr lang="zh-CN" altLang="en-US" dirty="0" smtClean="0"/>
              <a:t>会带着一种寻求答案的心理去倾听你所要讲的内容</a:t>
            </a:r>
            <a:r>
              <a:rPr lang="zh-CN" altLang="en-US" dirty="0" smtClean="0"/>
              <a:t>。</a:t>
            </a:r>
            <a:endParaRPr lang="zh-CN" altLang="en-US" dirty="0" smtClean="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380960" y="1071546"/>
            <a:ext cx="11287204" cy="4214842"/>
          </a:xfrm>
        </p:spPr>
        <p:txBody>
          <a:bodyPr/>
          <a:lstStyle/>
          <a:p>
            <a:r>
              <a:rPr lang="en-US" dirty="0" smtClean="0"/>
              <a:t>③</a:t>
            </a:r>
            <a:r>
              <a:rPr lang="zh-CN" altLang="en-US" dirty="0" smtClean="0"/>
              <a:t>对比法</a:t>
            </a:r>
            <a:r>
              <a:rPr lang="en-US" dirty="0" smtClean="0"/>
              <a:t>:</a:t>
            </a:r>
            <a:r>
              <a:rPr lang="zh-CN" altLang="en-US" dirty="0" smtClean="0"/>
              <a:t>开头就提出两个相对的概念</a:t>
            </a:r>
            <a:r>
              <a:rPr lang="en-US" dirty="0" smtClean="0"/>
              <a:t>,</a:t>
            </a:r>
            <a:r>
              <a:rPr lang="zh-CN" altLang="en-US" dirty="0" smtClean="0"/>
              <a:t>以引起人们的注意。如</a:t>
            </a:r>
            <a:r>
              <a:rPr lang="en-US" dirty="0" smtClean="0"/>
              <a:t>:“</a:t>
            </a:r>
            <a:r>
              <a:rPr lang="zh-CN" altLang="en-US" dirty="0" smtClean="0"/>
              <a:t>常听人讲</a:t>
            </a:r>
            <a:r>
              <a:rPr lang="en-US" dirty="0" smtClean="0"/>
              <a:t>,</a:t>
            </a:r>
            <a:r>
              <a:rPr lang="zh-CN" altLang="en-US" dirty="0" smtClean="0"/>
              <a:t>应聘者在主考官面前</a:t>
            </a:r>
            <a:r>
              <a:rPr lang="en-US" dirty="0" smtClean="0"/>
              <a:t>,</a:t>
            </a:r>
            <a:r>
              <a:rPr lang="zh-CN" altLang="en-US" dirty="0" smtClean="0"/>
              <a:t>一般都像</a:t>
            </a:r>
            <a:r>
              <a:rPr lang="en-US" dirty="0" smtClean="0"/>
              <a:t>‘</a:t>
            </a:r>
            <a:r>
              <a:rPr lang="zh-CN" altLang="en-US" dirty="0" smtClean="0"/>
              <a:t>老鼠见了猫</a:t>
            </a:r>
            <a:r>
              <a:rPr lang="en-US" dirty="0" smtClean="0"/>
              <a:t>’,</a:t>
            </a:r>
            <a:r>
              <a:rPr lang="zh-CN" altLang="en-US" dirty="0" smtClean="0"/>
              <a:t>我的经历却是</a:t>
            </a:r>
            <a:r>
              <a:rPr lang="en-US" dirty="0" smtClean="0"/>
              <a:t>‘</a:t>
            </a:r>
            <a:r>
              <a:rPr lang="zh-CN" altLang="en-US" dirty="0" smtClean="0"/>
              <a:t>猫见了猫</a:t>
            </a:r>
            <a:r>
              <a:rPr lang="en-US" dirty="0" smtClean="0"/>
              <a:t>’</a:t>
            </a:r>
            <a:r>
              <a:rPr lang="zh-CN" altLang="en-US" dirty="0" smtClean="0"/>
              <a:t>。</a:t>
            </a:r>
            <a:r>
              <a:rPr lang="en-US" dirty="0" smtClean="0"/>
              <a:t>”</a:t>
            </a:r>
            <a:r>
              <a:rPr lang="zh-CN" altLang="en-US" dirty="0" smtClean="0"/>
              <a:t>这话听起来新鲜</a:t>
            </a:r>
            <a:r>
              <a:rPr lang="en-US" dirty="0" smtClean="0"/>
              <a:t>,</a:t>
            </a:r>
            <a:r>
              <a:rPr lang="zh-CN" altLang="en-US" dirty="0" smtClean="0"/>
              <a:t>能激起人们产生听个究竟的兴趣。</a:t>
            </a:r>
          </a:p>
          <a:p>
            <a:r>
              <a:rPr lang="en-US" dirty="0" smtClean="0"/>
              <a:t>④</a:t>
            </a:r>
            <a:r>
              <a:rPr lang="zh-CN" altLang="en-US" dirty="0" smtClean="0"/>
              <a:t>提问法</a:t>
            </a:r>
            <a:r>
              <a:rPr lang="en-US" dirty="0" smtClean="0"/>
              <a:t>:</a:t>
            </a:r>
            <a:r>
              <a:rPr lang="zh-CN" altLang="en-US" dirty="0" smtClean="0"/>
              <a:t>开口就向现场听众提问题</a:t>
            </a:r>
            <a:r>
              <a:rPr lang="en-US" dirty="0" smtClean="0"/>
              <a:t>,</a:t>
            </a:r>
            <a:r>
              <a:rPr lang="zh-CN" altLang="en-US" dirty="0" smtClean="0"/>
              <a:t>一种是让听众回答</a:t>
            </a:r>
            <a:r>
              <a:rPr lang="en-US" dirty="0" smtClean="0"/>
              <a:t>,</a:t>
            </a:r>
            <a:r>
              <a:rPr lang="zh-CN" altLang="en-US" dirty="0" smtClean="0"/>
              <a:t>听众回答后要给予肯定</a:t>
            </a:r>
            <a:r>
              <a:rPr lang="en-US" dirty="0" smtClean="0"/>
              <a:t>,</a:t>
            </a:r>
            <a:r>
              <a:rPr lang="zh-CN" altLang="en-US" dirty="0" smtClean="0"/>
              <a:t>以此活跃与现场听众沟通的气氛</a:t>
            </a:r>
            <a:r>
              <a:rPr lang="en-US" dirty="0" smtClean="0"/>
              <a:t>;</a:t>
            </a:r>
            <a:r>
              <a:rPr lang="zh-CN" altLang="en-US" dirty="0" smtClean="0"/>
              <a:t>另一种是自问自答</a:t>
            </a:r>
            <a:r>
              <a:rPr lang="en-US" dirty="0" smtClean="0"/>
              <a:t>,</a:t>
            </a:r>
            <a:r>
              <a:rPr lang="zh-CN" altLang="en-US" dirty="0" smtClean="0"/>
              <a:t>如</a:t>
            </a:r>
            <a:r>
              <a:rPr lang="en-US" dirty="0" smtClean="0"/>
              <a:t>:“</a:t>
            </a:r>
            <a:r>
              <a:rPr lang="zh-CN" altLang="en-US" dirty="0" smtClean="0"/>
              <a:t>朋友们好</a:t>
            </a:r>
            <a:r>
              <a:rPr lang="en-US" dirty="0" smtClean="0"/>
              <a:t>,</a:t>
            </a:r>
            <a:r>
              <a:rPr lang="zh-CN" altLang="en-US" dirty="0" smtClean="0"/>
              <a:t>请大家猜猜我爱好啥</a:t>
            </a:r>
            <a:r>
              <a:rPr lang="en-US" dirty="0" smtClean="0"/>
              <a:t>?</a:t>
            </a:r>
            <a:r>
              <a:rPr lang="zh-CN" altLang="en-US" dirty="0" smtClean="0"/>
              <a:t>告诉您</a:t>
            </a:r>
            <a:r>
              <a:rPr lang="en-US" dirty="0" smtClean="0"/>
              <a:t>——</a:t>
            </a:r>
            <a:r>
              <a:rPr lang="zh-CN" altLang="en-US" dirty="0" smtClean="0"/>
              <a:t>走路。</a:t>
            </a:r>
            <a:r>
              <a:rPr lang="en-US" dirty="0" smtClean="0"/>
              <a:t>”</a:t>
            </a:r>
            <a:r>
              <a:rPr lang="zh-CN" altLang="en-US" dirty="0" smtClean="0"/>
              <a:t>这种提问法的运用</a:t>
            </a:r>
            <a:r>
              <a:rPr lang="en-US" dirty="0" smtClean="0"/>
              <a:t>,</a:t>
            </a:r>
            <a:r>
              <a:rPr lang="zh-CN" altLang="en-US" dirty="0" smtClean="0"/>
              <a:t>并非真的要听众回答</a:t>
            </a:r>
            <a:r>
              <a:rPr lang="en-US" dirty="0" smtClean="0"/>
              <a:t>,</a:t>
            </a:r>
            <a:r>
              <a:rPr lang="zh-CN" altLang="en-US" dirty="0" smtClean="0"/>
              <a:t>只是表达上的一种技巧</a:t>
            </a:r>
            <a:r>
              <a:rPr lang="en-US" dirty="0" smtClean="0"/>
              <a:t>,</a:t>
            </a:r>
            <a:r>
              <a:rPr lang="zh-CN" altLang="en-US" dirty="0" smtClean="0"/>
              <a:t>意在吸引听众的注意力。</a:t>
            </a:r>
          </a:p>
          <a:p>
            <a:r>
              <a:rPr lang="en-US" dirty="0" smtClean="0"/>
              <a:t>⑤</a:t>
            </a:r>
            <a:r>
              <a:rPr lang="zh-CN" altLang="en-US" dirty="0" smtClean="0"/>
              <a:t>引用法</a:t>
            </a:r>
            <a:r>
              <a:rPr lang="en-US" dirty="0" smtClean="0"/>
              <a:t>:</a:t>
            </a:r>
            <a:r>
              <a:rPr lang="zh-CN" altLang="en-US" dirty="0" smtClean="0"/>
              <a:t>引用一句名人名言或富含哲理的话引出话题。比如</a:t>
            </a:r>
            <a:r>
              <a:rPr lang="en-US" dirty="0" smtClean="0"/>
              <a:t>:“</a:t>
            </a:r>
            <a:r>
              <a:rPr lang="zh-CN" altLang="en-US" dirty="0" smtClean="0"/>
              <a:t>古语云</a:t>
            </a:r>
            <a:r>
              <a:rPr lang="en-US" dirty="0" smtClean="0"/>
              <a:t>‘</a:t>
            </a:r>
            <a:r>
              <a:rPr lang="zh-CN" altLang="en-US" dirty="0" smtClean="0"/>
              <a:t>不因善小而不为</a:t>
            </a:r>
            <a:r>
              <a:rPr lang="en-US" dirty="0" smtClean="0"/>
              <a:t>,</a:t>
            </a:r>
            <a:r>
              <a:rPr lang="zh-CN" altLang="en-US" dirty="0" smtClean="0"/>
              <a:t>不因恶小而为之</a:t>
            </a:r>
            <a:r>
              <a:rPr lang="en-US" dirty="0" smtClean="0"/>
              <a:t>’,</a:t>
            </a:r>
            <a:r>
              <a:rPr lang="zh-CN" altLang="en-US" dirty="0" smtClean="0"/>
              <a:t>每逢想起这句话</a:t>
            </a:r>
            <a:r>
              <a:rPr lang="en-US" dirty="0" smtClean="0"/>
              <a:t>,</a:t>
            </a:r>
            <a:r>
              <a:rPr lang="zh-CN" altLang="en-US" dirty="0" smtClean="0"/>
              <a:t>我</a:t>
            </a:r>
            <a:r>
              <a:rPr lang="en-US" dirty="0" smtClean="0"/>
              <a:t>……”</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4.</a:t>
            </a:r>
            <a:r>
              <a:rPr lang="zh-CN" altLang="en-US" dirty="0" smtClean="0"/>
              <a:t>再回忆</a:t>
            </a:r>
            <a:r>
              <a:rPr lang="en-US" dirty="0" smtClean="0"/>
              <a:t>,</a:t>
            </a:r>
            <a:r>
              <a:rPr lang="zh-CN" altLang="en-US" dirty="0" smtClean="0"/>
              <a:t>集素材。</a:t>
            </a:r>
          </a:p>
          <a:p>
            <a:r>
              <a:rPr lang="zh-CN" altLang="en-US" dirty="0" smtClean="0"/>
              <a:t>哪一次外出游玩给你留下的印象最深</a:t>
            </a:r>
            <a:r>
              <a:rPr lang="en-US" dirty="0" smtClean="0"/>
              <a:t>?</a:t>
            </a:r>
            <a:r>
              <a:rPr lang="zh-CN" altLang="en-US" dirty="0" smtClean="0"/>
              <a:t>哪些人情触人心弦</a:t>
            </a:r>
            <a:r>
              <a:rPr lang="en-US" dirty="0" smtClean="0"/>
              <a:t>,</a:t>
            </a:r>
            <a:r>
              <a:rPr lang="zh-CN" altLang="en-US" dirty="0" smtClean="0"/>
              <a:t>让你印象深刻</a:t>
            </a:r>
            <a:r>
              <a:rPr lang="en-US" dirty="0" smtClean="0"/>
              <a:t>?</a:t>
            </a:r>
            <a:r>
              <a:rPr lang="zh-CN" altLang="en-US" dirty="0" smtClean="0"/>
              <a:t>为了捕捉对这次游玩的特别记忆</a:t>
            </a:r>
            <a:r>
              <a:rPr lang="en-US" dirty="0" smtClean="0"/>
              <a:t>,</a:t>
            </a:r>
            <a:r>
              <a:rPr lang="zh-CN" altLang="en-US" dirty="0" smtClean="0"/>
              <a:t>你可以选一张照片或画个草图或用几个词语来勾勒那一次的出游。</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抓特征</a:t>
            </a:r>
            <a:r>
              <a:rPr lang="en-US" dirty="0" smtClean="0"/>
              <a:t>,</a:t>
            </a:r>
            <a:r>
              <a:rPr lang="zh-CN" altLang="en-US" dirty="0" smtClean="0"/>
              <a:t>重描绘。</a:t>
            </a:r>
          </a:p>
          <a:p>
            <a:r>
              <a:rPr lang="zh-CN" altLang="en-US" dirty="0" smtClean="0"/>
              <a:t>梅雨潭的景色优美</a:t>
            </a:r>
            <a:r>
              <a:rPr lang="en-US" dirty="0" smtClean="0"/>
              <a:t>,</a:t>
            </a:r>
            <a:r>
              <a:rPr lang="zh-CN" altLang="en-US" dirty="0" smtClean="0"/>
              <a:t>如果你到此地游玩</a:t>
            </a:r>
            <a:r>
              <a:rPr lang="en-US" dirty="0" smtClean="0"/>
              <a:t>,</a:t>
            </a:r>
            <a:r>
              <a:rPr lang="zh-CN" altLang="en-US" dirty="0" smtClean="0"/>
              <a:t>你会如何来写这里的风景呢</a:t>
            </a:r>
            <a:r>
              <a:rPr lang="en-US" dirty="0" smtClean="0"/>
              <a:t>?</a:t>
            </a:r>
            <a:r>
              <a:rPr lang="zh-CN" altLang="en-US" dirty="0" smtClean="0"/>
              <a:t>让我们一起来看朱自清游览梅雨潭后写下的一段文字</a:t>
            </a:r>
            <a:r>
              <a:rPr lang="en-US" dirty="0" smtClean="0"/>
              <a:t>,</a:t>
            </a:r>
            <a:r>
              <a:rPr lang="zh-CN" altLang="en-US" dirty="0" smtClean="0"/>
              <a:t>并简要分析</a:t>
            </a:r>
            <a:r>
              <a:rPr lang="zh-CN" altLang="en-US" dirty="0" smtClean="0"/>
              <a:t>。</a:t>
            </a:r>
            <a:endParaRPr lang="en-US" altLang="zh-CN" dirty="0" smtClean="0"/>
          </a:p>
          <a:p>
            <a:r>
              <a:rPr lang="zh-CN" altLang="en-US" dirty="0" smtClean="0"/>
              <a:t>我的心随潭水的绿而摇荡。那醉人的绿呀</a:t>
            </a:r>
            <a:r>
              <a:rPr lang="en-US" dirty="0" smtClean="0"/>
              <a:t>,</a:t>
            </a:r>
            <a:r>
              <a:rPr lang="zh-CN" altLang="en-US" dirty="0" smtClean="0"/>
              <a:t>仿佛一张极大极大的荷叶铺着</a:t>
            </a:r>
            <a:r>
              <a:rPr lang="en-US" dirty="0" smtClean="0"/>
              <a:t>,</a:t>
            </a:r>
            <a:r>
              <a:rPr lang="zh-CN" altLang="en-US" dirty="0" smtClean="0"/>
              <a:t>满是奇异的绿呀</a:t>
            </a:r>
            <a:r>
              <a:rPr lang="en-US" dirty="0" smtClean="0"/>
              <a:t>!</a:t>
            </a:r>
            <a:r>
              <a:rPr lang="zh-CN" altLang="en-US" dirty="0" smtClean="0"/>
              <a:t>我想张开两臂抱住她</a:t>
            </a:r>
            <a:r>
              <a:rPr lang="en-US" dirty="0" smtClean="0"/>
              <a:t>;</a:t>
            </a:r>
            <a:r>
              <a:rPr lang="zh-CN" altLang="en-US" dirty="0" smtClean="0"/>
              <a:t>但这是怎样一个妄想呀。</a:t>
            </a:r>
            <a:r>
              <a:rPr lang="en-US" dirty="0" smtClean="0"/>
              <a:t>——</a:t>
            </a:r>
            <a:r>
              <a:rPr lang="zh-CN" altLang="en-US" dirty="0" smtClean="0"/>
              <a:t>站在水边</a:t>
            </a:r>
            <a:r>
              <a:rPr lang="en-US" dirty="0" smtClean="0"/>
              <a:t>,</a:t>
            </a:r>
            <a:r>
              <a:rPr lang="zh-CN" altLang="en-US" dirty="0" smtClean="0"/>
              <a:t>望到那面</a:t>
            </a:r>
            <a:r>
              <a:rPr lang="en-US" dirty="0" smtClean="0"/>
              <a:t>,</a:t>
            </a:r>
            <a:r>
              <a:rPr lang="zh-CN" altLang="en-US" dirty="0" smtClean="0"/>
              <a:t>居然觉着有些远呢</a:t>
            </a:r>
            <a:r>
              <a:rPr lang="en-US" dirty="0" smtClean="0"/>
              <a:t>!</a:t>
            </a:r>
            <a:r>
              <a:rPr lang="zh-CN" altLang="en-US" dirty="0" smtClean="0"/>
              <a:t>这平铺着、厚积着的绿</a:t>
            </a:r>
            <a:r>
              <a:rPr lang="en-US" dirty="0" smtClean="0"/>
              <a:t>,</a:t>
            </a:r>
            <a:r>
              <a:rPr lang="zh-CN" altLang="en-US" dirty="0" smtClean="0"/>
              <a:t>着实可爱。</a:t>
            </a:r>
          </a:p>
          <a:p>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23836" y="1142984"/>
            <a:ext cx="11287204" cy="4214842"/>
          </a:xfrm>
        </p:spPr>
        <p:txBody>
          <a:bodyPr/>
          <a:lstStyle/>
          <a:p>
            <a:r>
              <a:rPr lang="zh-CN" altLang="en-US" dirty="0" smtClean="0"/>
              <a:t>抓住</a:t>
            </a:r>
            <a:r>
              <a:rPr lang="en-US" dirty="0" smtClean="0"/>
              <a:t>“</a:t>
            </a:r>
            <a:r>
              <a:rPr lang="zh-CN" altLang="en-US" dirty="0" smtClean="0"/>
              <a:t>绿</a:t>
            </a:r>
            <a:r>
              <a:rPr lang="en-US" dirty="0" smtClean="0"/>
              <a:t>”</a:t>
            </a:r>
            <a:r>
              <a:rPr lang="zh-CN" altLang="en-US" dirty="0" smtClean="0"/>
              <a:t>这个特点来写</a:t>
            </a:r>
            <a:r>
              <a:rPr lang="en-US" dirty="0" smtClean="0"/>
              <a:t>,</a:t>
            </a:r>
            <a:r>
              <a:rPr lang="zh-CN" altLang="en-US" dirty="0" smtClean="0"/>
              <a:t>写出自己的独特感受。</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zh-CN" altLang="en-US" dirty="0" smtClean="0"/>
              <a:t>二、活动</a:t>
            </a:r>
            <a:r>
              <a:rPr lang="en-US" dirty="0" smtClean="0"/>
              <a:t>:</a:t>
            </a:r>
            <a:r>
              <a:rPr lang="zh-CN" altLang="en-US" dirty="0" smtClean="0"/>
              <a:t>巧鉴赏</a:t>
            </a:r>
            <a:r>
              <a:rPr lang="en-US" dirty="0" smtClean="0"/>
              <a:t>,</a:t>
            </a:r>
            <a:r>
              <a:rPr lang="zh-CN" altLang="en-US" dirty="0" smtClean="0"/>
              <a:t>感人情。</a:t>
            </a:r>
          </a:p>
          <a:p>
            <a:r>
              <a:rPr lang="zh-CN" altLang="en-US" dirty="0" smtClean="0"/>
              <a:t>观看视频</a:t>
            </a:r>
            <a:r>
              <a:rPr lang="en-US" altLang="zh-CN" dirty="0" smtClean="0"/>
              <a:t>《</a:t>
            </a:r>
            <a:r>
              <a:rPr lang="zh-CN" altLang="en-US" dirty="0" smtClean="0"/>
              <a:t>童话世界九寨沟</a:t>
            </a:r>
            <a:r>
              <a:rPr lang="en-US" altLang="zh-CN" dirty="0" smtClean="0"/>
              <a:t>》</a:t>
            </a:r>
            <a:r>
              <a:rPr lang="en-US" dirty="0" smtClean="0"/>
              <a:t>,</a:t>
            </a:r>
            <a:r>
              <a:rPr lang="zh-CN" altLang="en-US" dirty="0" smtClean="0"/>
              <a:t>思考</a:t>
            </a:r>
            <a:r>
              <a:rPr lang="en-US" dirty="0" smtClean="0"/>
              <a:t>:</a:t>
            </a:r>
            <a:r>
              <a:rPr lang="zh-CN" altLang="en-US" dirty="0" smtClean="0"/>
              <a:t>我们写游记时</a:t>
            </a:r>
            <a:r>
              <a:rPr lang="en-US" dirty="0" smtClean="0"/>
              <a:t>,</a:t>
            </a:r>
            <a:r>
              <a:rPr lang="zh-CN" altLang="en-US" dirty="0" smtClean="0"/>
              <a:t>除了描写风景</a:t>
            </a:r>
            <a:r>
              <a:rPr lang="en-US" dirty="0" smtClean="0"/>
              <a:t>,</a:t>
            </a:r>
            <a:r>
              <a:rPr lang="zh-CN" altLang="en-US" dirty="0" smtClean="0"/>
              <a:t>还可以写什么呢</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23836" y="1142984"/>
            <a:ext cx="11287204" cy="4214842"/>
          </a:xfrm>
        </p:spPr>
        <p:txBody>
          <a:bodyPr/>
          <a:lstStyle/>
          <a:p>
            <a:r>
              <a:rPr lang="zh-CN" altLang="en-US" dirty="0" smtClean="0"/>
              <a:t>写游记的时候</a:t>
            </a:r>
            <a:r>
              <a:rPr lang="en-US" dirty="0" smtClean="0"/>
              <a:t>,</a:t>
            </a:r>
            <a:r>
              <a:rPr lang="zh-CN" altLang="en-US" dirty="0" smtClean="0"/>
              <a:t>除了描写风景</a:t>
            </a:r>
            <a:r>
              <a:rPr lang="en-US" dirty="0" smtClean="0"/>
              <a:t>,</a:t>
            </a:r>
            <a:r>
              <a:rPr lang="zh-CN" altLang="en-US" dirty="0" smtClean="0"/>
              <a:t>还可以书写让你印象深刻的人情。正如卞之琳所认为的</a:t>
            </a:r>
            <a:r>
              <a:rPr lang="en-US" dirty="0" smtClean="0"/>
              <a:t>,</a:t>
            </a:r>
            <a:r>
              <a:rPr lang="zh-CN" altLang="en-US" dirty="0" smtClean="0"/>
              <a:t>人是</a:t>
            </a:r>
            <a:r>
              <a:rPr lang="en-US" dirty="0" smtClean="0"/>
              <a:t>“</a:t>
            </a:r>
            <a:r>
              <a:rPr lang="zh-CN" altLang="en-US" dirty="0" smtClean="0"/>
              <a:t>风景</a:t>
            </a:r>
            <a:r>
              <a:rPr lang="en-US" dirty="0" smtClean="0"/>
              <a:t>”(</a:t>
            </a:r>
            <a:r>
              <a:rPr lang="zh-CN" altLang="en-US" dirty="0" smtClean="0"/>
              <a:t>即大自然</a:t>
            </a:r>
            <a:r>
              <a:rPr lang="en-US" dirty="0" smtClean="0"/>
              <a:t>)</a:t>
            </a:r>
            <a:r>
              <a:rPr lang="zh-CN" altLang="en-US" dirty="0" smtClean="0"/>
              <a:t>的组成部分</a:t>
            </a:r>
            <a:r>
              <a:rPr lang="en-US" dirty="0" smtClean="0"/>
              <a:t>,</a:t>
            </a:r>
            <a:r>
              <a:rPr lang="zh-CN" altLang="en-US" dirty="0" smtClean="0"/>
              <a:t>而且是</a:t>
            </a:r>
            <a:r>
              <a:rPr lang="en-US" dirty="0" smtClean="0"/>
              <a:t>“</a:t>
            </a:r>
            <a:r>
              <a:rPr lang="zh-CN" altLang="en-US" dirty="0" smtClean="0"/>
              <a:t>风景</a:t>
            </a:r>
            <a:r>
              <a:rPr lang="en-US" dirty="0" smtClean="0"/>
              <a:t>”</a:t>
            </a:r>
            <a:r>
              <a:rPr lang="zh-CN" altLang="en-US" dirty="0" smtClean="0"/>
              <a:t>的重要组成部分。</a:t>
            </a:r>
            <a:r>
              <a:rPr lang="en-US" dirty="0" smtClean="0"/>
              <a:t>“</a:t>
            </a:r>
            <a:r>
              <a:rPr lang="zh-CN" altLang="en-US" dirty="0" smtClean="0"/>
              <a:t>风景</a:t>
            </a:r>
            <a:r>
              <a:rPr lang="en-US" dirty="0" smtClean="0"/>
              <a:t>”</a:t>
            </a:r>
            <a:r>
              <a:rPr lang="zh-CN" altLang="en-US" dirty="0" smtClean="0"/>
              <a:t>里有了</a:t>
            </a:r>
            <a:r>
              <a:rPr lang="en-US" dirty="0" smtClean="0"/>
              <a:t>“</a:t>
            </a:r>
            <a:r>
              <a:rPr lang="zh-CN" altLang="en-US" dirty="0" smtClean="0"/>
              <a:t>人</a:t>
            </a:r>
            <a:r>
              <a:rPr lang="en-US" dirty="0" smtClean="0"/>
              <a:t>”,</a:t>
            </a:r>
            <a:r>
              <a:rPr lang="zh-CN" altLang="en-US" dirty="0" smtClean="0"/>
              <a:t>才会有灵气</a:t>
            </a:r>
            <a:r>
              <a:rPr lang="en-US" dirty="0" smtClean="0"/>
              <a:t>,</a:t>
            </a:r>
            <a:r>
              <a:rPr lang="zh-CN" altLang="en-US" dirty="0" smtClean="0"/>
              <a:t>才会生动。</a:t>
            </a:r>
          </a:p>
          <a:p>
            <a:r>
              <a:rPr lang="zh-CN" altLang="en-US" dirty="0" smtClean="0"/>
              <a:t>还可以写人。九寨沟的景美</a:t>
            </a:r>
            <a:r>
              <a:rPr lang="en-US" dirty="0" smtClean="0"/>
              <a:t>,</a:t>
            </a:r>
            <a:r>
              <a:rPr lang="zh-CN" altLang="en-US" dirty="0" smtClean="0"/>
              <a:t>人更美。条件如此艰辛</a:t>
            </a:r>
            <a:r>
              <a:rPr lang="en-US" dirty="0" smtClean="0"/>
              <a:t>,</a:t>
            </a:r>
            <a:r>
              <a:rPr lang="zh-CN" altLang="en-US" dirty="0" smtClean="0"/>
              <a:t>护林员依然执着守护着这里</a:t>
            </a:r>
            <a:r>
              <a:rPr lang="en-US" dirty="0" smtClean="0"/>
              <a:t>,</a:t>
            </a:r>
            <a:r>
              <a:rPr lang="zh-CN" altLang="en-US" dirty="0" smtClean="0"/>
              <a:t>因为有这些护林员的守护</a:t>
            </a:r>
            <a:r>
              <a:rPr lang="en-US" dirty="0" smtClean="0"/>
              <a:t>,</a:t>
            </a:r>
            <a:r>
              <a:rPr lang="zh-CN" altLang="en-US" dirty="0" smtClean="0"/>
              <a:t>九寨沟才更美。</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观小品</a:t>
            </a:r>
            <a:r>
              <a:rPr lang="en-US" dirty="0" smtClean="0"/>
              <a:t>,</a:t>
            </a:r>
            <a:r>
              <a:rPr lang="zh-CN" altLang="en-US" dirty="0" smtClean="0"/>
              <a:t>定方法。</a:t>
            </a:r>
          </a:p>
          <a:p>
            <a:r>
              <a:rPr lang="zh-CN" altLang="en-US" dirty="0" smtClean="0"/>
              <a:t>播放小品</a:t>
            </a:r>
            <a:r>
              <a:rPr lang="en-US" altLang="zh-CN" dirty="0" smtClean="0"/>
              <a:t>《</a:t>
            </a:r>
            <a:r>
              <a:rPr lang="zh-CN" altLang="en-US" dirty="0" smtClean="0"/>
              <a:t>不差钱</a:t>
            </a:r>
            <a:r>
              <a:rPr lang="en-US" altLang="zh-CN" dirty="0" smtClean="0"/>
              <a:t>》</a:t>
            </a:r>
            <a:r>
              <a:rPr lang="zh-CN" altLang="en-US" dirty="0" smtClean="0"/>
              <a:t>中</a:t>
            </a:r>
            <a:r>
              <a:rPr lang="en-US" dirty="0" smtClean="0"/>
              <a:t>“</a:t>
            </a:r>
            <a:r>
              <a:rPr lang="zh-CN" altLang="en-US" dirty="0" smtClean="0"/>
              <a:t>丫蛋发表获奖感言</a:t>
            </a:r>
            <a:r>
              <a:rPr lang="en-US" dirty="0" smtClean="0"/>
              <a:t>”</a:t>
            </a:r>
            <a:r>
              <a:rPr lang="zh-CN" altLang="en-US" dirty="0" smtClean="0"/>
              <a:t>片段。</a:t>
            </a:r>
          </a:p>
          <a:p>
            <a:r>
              <a:rPr lang="zh-CN" altLang="en-US" dirty="0" smtClean="0"/>
              <a:t>说说即席发言应注意哪些方面。</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r>
              <a:rPr lang="en-US" dirty="0" smtClean="0"/>
              <a:t>(1)</a:t>
            </a:r>
            <a:r>
              <a:rPr lang="zh-CN" altLang="en-US" dirty="0" smtClean="0"/>
              <a:t>确立中心</a:t>
            </a:r>
            <a:r>
              <a:rPr lang="en-US" dirty="0" smtClean="0"/>
              <a:t>,</a:t>
            </a:r>
            <a:r>
              <a:rPr lang="zh-CN" altLang="en-US" dirty="0" smtClean="0"/>
              <a:t>明确自己的观点和态度。</a:t>
            </a:r>
          </a:p>
          <a:p>
            <a:r>
              <a:rPr lang="zh-CN" altLang="en-US" dirty="0" smtClean="0"/>
              <a:t>每个场合都有自己的主题</a:t>
            </a:r>
            <a:r>
              <a:rPr lang="en-US" dirty="0" smtClean="0"/>
              <a:t>,</a:t>
            </a:r>
            <a:r>
              <a:rPr lang="zh-CN" altLang="en-US" dirty="0" smtClean="0"/>
              <a:t>每个人都有自己独特的知识背景</a:t>
            </a:r>
            <a:r>
              <a:rPr lang="en-US" dirty="0" smtClean="0"/>
              <a:t>,</a:t>
            </a:r>
            <a:r>
              <a:rPr lang="zh-CN" altLang="en-US" dirty="0" smtClean="0"/>
              <a:t>要在二者之间找到连接点</a:t>
            </a:r>
            <a:r>
              <a:rPr lang="en-US" dirty="0" smtClean="0"/>
              <a:t>,</a:t>
            </a:r>
            <a:r>
              <a:rPr lang="zh-CN" altLang="en-US" dirty="0" smtClean="0"/>
              <a:t>这样才能说出符合场景的话。</a:t>
            </a:r>
          </a:p>
          <a:p>
            <a:r>
              <a:rPr lang="en-US" dirty="0" smtClean="0"/>
              <a:t>(2)</a:t>
            </a:r>
            <a:r>
              <a:rPr lang="zh-CN" altLang="en-US" dirty="0" smtClean="0"/>
              <a:t>从实际出发</a:t>
            </a:r>
            <a:r>
              <a:rPr lang="en-US" dirty="0" smtClean="0"/>
              <a:t>,</a:t>
            </a:r>
            <a:r>
              <a:rPr lang="zh-CN" altLang="en-US" dirty="0" smtClean="0"/>
              <a:t>为发言寻找一个切入点。如诗词</a:t>
            </a:r>
            <a:r>
              <a:rPr lang="en-US" dirty="0" smtClean="0"/>
              <a:t>(</a:t>
            </a:r>
            <a:r>
              <a:rPr lang="zh-CN" altLang="en-US" dirty="0" smtClean="0"/>
              <a:t>歌词</a:t>
            </a:r>
            <a:r>
              <a:rPr lang="en-US" dirty="0" smtClean="0"/>
              <a:t>)</a:t>
            </a:r>
            <a:r>
              <a:rPr lang="zh-CN" altLang="en-US" dirty="0" smtClean="0"/>
              <a:t>切入法、名人名言切入法、事例</a:t>
            </a:r>
            <a:r>
              <a:rPr lang="en-US" dirty="0" smtClean="0"/>
              <a:t>(</a:t>
            </a:r>
            <a:r>
              <a:rPr lang="zh-CN" altLang="en-US" dirty="0" smtClean="0"/>
              <a:t>故事</a:t>
            </a:r>
            <a:r>
              <a:rPr lang="en-US" dirty="0" smtClean="0"/>
              <a:t>)</a:t>
            </a:r>
            <a:r>
              <a:rPr lang="zh-CN" altLang="en-US" dirty="0" smtClean="0"/>
              <a:t>切入法、即景即事切入法等。</a:t>
            </a:r>
          </a:p>
          <a:p>
            <a:r>
              <a:rPr lang="en-US" dirty="0" smtClean="0"/>
              <a:t>(3)</a:t>
            </a:r>
            <a:r>
              <a:rPr lang="zh-CN" altLang="en-US" dirty="0" smtClean="0"/>
              <a:t>开头干净利落</a:t>
            </a:r>
            <a:r>
              <a:rPr lang="en-US" dirty="0" smtClean="0"/>
              <a:t>,</a:t>
            </a:r>
            <a:r>
              <a:rPr lang="zh-CN" altLang="en-US" dirty="0" smtClean="0"/>
              <a:t>直接入题</a:t>
            </a:r>
            <a:r>
              <a:rPr lang="en-US" dirty="0" smtClean="0"/>
              <a:t>,</a:t>
            </a:r>
            <a:r>
              <a:rPr lang="zh-CN" altLang="en-US" dirty="0" smtClean="0"/>
              <a:t>可以根据当时的场景、情景、会议的主旨等作为开场白</a:t>
            </a:r>
            <a:r>
              <a:rPr lang="en-US" dirty="0" smtClean="0"/>
              <a:t>;</a:t>
            </a:r>
            <a:r>
              <a:rPr lang="zh-CN" altLang="en-US" dirty="0" smtClean="0"/>
              <a:t>结尾强化发言的主要内容</a:t>
            </a:r>
            <a:r>
              <a:rPr lang="zh-CN" altLang="en-US" dirty="0" smtClean="0"/>
              <a:t>。</a:t>
            </a:r>
            <a:endParaRPr lang="zh-CN" altLang="en-US" dirty="0" smtClean="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214422"/>
            <a:ext cx="11144328" cy="4214842"/>
          </a:xfrm>
        </p:spPr>
        <p:txBody>
          <a:bodyPr/>
          <a:lstStyle/>
          <a:p>
            <a:r>
              <a:rPr lang="en-US" dirty="0" smtClean="0"/>
              <a:t> </a:t>
            </a:r>
            <a:r>
              <a:rPr lang="en-US" dirty="0" smtClean="0"/>
              <a:t>(4)</a:t>
            </a:r>
            <a:r>
              <a:rPr lang="zh-CN" altLang="en-US" dirty="0" smtClean="0"/>
              <a:t>捕捉时机</a:t>
            </a:r>
            <a:r>
              <a:rPr lang="en-US" dirty="0" smtClean="0"/>
              <a:t>,</a:t>
            </a:r>
            <a:r>
              <a:rPr lang="zh-CN" altLang="en-US" dirty="0" smtClean="0"/>
              <a:t>即兴发挥。发言者要利用现场的条件</a:t>
            </a:r>
            <a:r>
              <a:rPr lang="en-US" dirty="0" smtClean="0"/>
              <a:t>,</a:t>
            </a:r>
            <a:r>
              <a:rPr lang="zh-CN" altLang="en-US" dirty="0" smtClean="0"/>
              <a:t>合理发挥</a:t>
            </a:r>
            <a:r>
              <a:rPr lang="en-US" dirty="0" smtClean="0"/>
              <a:t>,</a:t>
            </a:r>
            <a:r>
              <a:rPr lang="zh-CN" altLang="en-US" dirty="0" smtClean="0"/>
              <a:t>渲染气氛。如借会旨发挥、借地名</a:t>
            </a:r>
            <a:r>
              <a:rPr lang="en-US" dirty="0" smtClean="0"/>
              <a:t>(</a:t>
            </a:r>
            <a:r>
              <a:rPr lang="zh-CN" altLang="en-US" dirty="0" smtClean="0"/>
              <a:t>人名</a:t>
            </a:r>
            <a:r>
              <a:rPr lang="en-US" dirty="0" smtClean="0"/>
              <a:t>)</a:t>
            </a:r>
            <a:r>
              <a:rPr lang="zh-CN" altLang="en-US" dirty="0" smtClean="0"/>
              <a:t>发挥、借场景</a:t>
            </a:r>
            <a:r>
              <a:rPr lang="en-US" dirty="0" smtClean="0"/>
              <a:t>(</a:t>
            </a:r>
            <a:r>
              <a:rPr lang="zh-CN" altLang="en-US" dirty="0" smtClean="0"/>
              <a:t>情景</a:t>
            </a:r>
            <a:r>
              <a:rPr lang="en-US" dirty="0" smtClean="0"/>
              <a:t>)</a:t>
            </a:r>
            <a:r>
              <a:rPr lang="zh-CN" altLang="en-US" dirty="0" smtClean="0"/>
              <a:t>发挥、借季节</a:t>
            </a:r>
            <a:r>
              <a:rPr lang="en-US" dirty="0" smtClean="0"/>
              <a:t>(</a:t>
            </a:r>
            <a:r>
              <a:rPr lang="zh-CN" altLang="en-US" dirty="0" smtClean="0"/>
              <a:t>天气</a:t>
            </a:r>
            <a:r>
              <a:rPr lang="en-US" dirty="0" smtClean="0"/>
              <a:t>)</a:t>
            </a:r>
            <a:r>
              <a:rPr lang="zh-CN" altLang="en-US" dirty="0" smtClean="0"/>
              <a:t>发挥等。</a:t>
            </a:r>
          </a:p>
          <a:p>
            <a:r>
              <a:rPr lang="en-US" dirty="0" smtClean="0"/>
              <a:t>(5)</a:t>
            </a:r>
            <a:r>
              <a:rPr lang="zh-CN" altLang="en-US" dirty="0" smtClean="0"/>
              <a:t>体现发言者的个性特点。</a:t>
            </a:r>
          </a:p>
          <a:p>
            <a:r>
              <a:rPr lang="en-US" dirty="0" smtClean="0"/>
              <a:t>(6)</a:t>
            </a:r>
            <a:r>
              <a:rPr lang="zh-CN" altLang="en-US" dirty="0" smtClean="0"/>
              <a:t>克服紧张心理</a:t>
            </a:r>
            <a:r>
              <a:rPr lang="en-US" dirty="0" smtClean="0"/>
              <a:t>,</a:t>
            </a:r>
            <a:r>
              <a:rPr lang="zh-CN" altLang="en-US" dirty="0" smtClean="0"/>
              <a:t>充满自信</a:t>
            </a:r>
            <a:r>
              <a:rPr lang="en-US" dirty="0" smtClean="0"/>
              <a:t>,</a:t>
            </a:r>
            <a:r>
              <a:rPr lang="zh-CN" altLang="en-US" dirty="0" smtClean="0"/>
              <a:t>从容不迫</a:t>
            </a:r>
            <a:r>
              <a:rPr lang="en-US" dirty="0" smtClean="0"/>
              <a:t>,</a:t>
            </a:r>
            <a:r>
              <a:rPr lang="zh-CN" altLang="en-US" dirty="0" smtClean="0"/>
              <a:t>随机应变。如心理暗示法、感情调节法、呼吸松弛法等。</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en-US" dirty="0" smtClean="0"/>
              <a:t>.</a:t>
            </a:r>
            <a:r>
              <a:rPr lang="zh-CN" altLang="en-US" dirty="0" smtClean="0"/>
              <a:t>学会按照一定的顺序</a:t>
            </a:r>
            <a:r>
              <a:rPr lang="en-US" dirty="0" smtClean="0"/>
              <a:t>,</a:t>
            </a:r>
            <a:r>
              <a:rPr lang="zh-CN" altLang="en-US" dirty="0" smtClean="0"/>
              <a:t>抓住特征</a:t>
            </a:r>
            <a:r>
              <a:rPr lang="en-US" dirty="0" smtClean="0"/>
              <a:t>,</a:t>
            </a:r>
            <a:r>
              <a:rPr lang="zh-CN" altLang="en-US" dirty="0" smtClean="0"/>
              <a:t>生动地描写旅途见闻。</a:t>
            </a:r>
          </a:p>
          <a:p>
            <a:r>
              <a:rPr lang="en-US" dirty="0" smtClean="0"/>
              <a:t>2.</a:t>
            </a:r>
            <a:r>
              <a:rPr lang="zh-CN" altLang="en-US" dirty="0" smtClean="0"/>
              <a:t>掌握寓情于景</a:t>
            </a:r>
            <a:r>
              <a:rPr lang="en-US" dirty="0" smtClean="0"/>
              <a:t>,</a:t>
            </a:r>
            <a:r>
              <a:rPr lang="zh-CN" altLang="en-US" dirty="0" smtClean="0"/>
              <a:t>写出独特感受的方法。</a:t>
            </a:r>
          </a:p>
          <a:p>
            <a:r>
              <a:rPr lang="en-US" dirty="0" smtClean="0"/>
              <a:t>3.</a:t>
            </a:r>
            <a:r>
              <a:rPr lang="zh-CN" altLang="en-US" dirty="0" smtClean="0"/>
              <a:t>了解即席发言及其特点</a:t>
            </a:r>
            <a:r>
              <a:rPr lang="en-US" dirty="0" smtClean="0"/>
              <a:t>,</a:t>
            </a:r>
            <a:r>
              <a:rPr lang="zh-CN" altLang="en-US" dirty="0" smtClean="0"/>
              <a:t>学习即席发言的快速构思技巧</a:t>
            </a:r>
            <a:r>
              <a:rPr lang="zh-CN" altLang="en-US" dirty="0" smtClean="0"/>
              <a:t>。</a:t>
            </a:r>
            <a:endParaRPr lang="zh-CN" altLang="en-US" dirty="0" smtClean="0"/>
          </a:p>
        </p:txBody>
      </p:sp>
      <p:sp>
        <p:nvSpPr>
          <p:cNvPr id="4" name="文本占位符 3"/>
          <p:cNvSpPr>
            <a:spLocks noGrp="1"/>
          </p:cNvSpPr>
          <p:nvPr>
            <p:ph type="body" sz="quarter" idx="11"/>
          </p:nvPr>
        </p:nvSpPr>
        <p:spPr>
          <a:xfrm>
            <a:off x="881026" y="3929066"/>
            <a:ext cx="11072890" cy="857256"/>
          </a:xfrm>
        </p:spPr>
        <p:txBody>
          <a:bodyPr/>
          <a:lstStyle/>
          <a:p>
            <a:r>
              <a:rPr lang="en-US" dirty="0" smtClean="0"/>
              <a:t>◉</a:t>
            </a:r>
            <a:r>
              <a:rPr lang="zh-CN" altLang="en-US" dirty="0" smtClean="0"/>
              <a:t>重点</a:t>
            </a:r>
            <a:r>
              <a:rPr lang="en-US" dirty="0" smtClean="0"/>
              <a:t>:</a:t>
            </a:r>
          </a:p>
          <a:p>
            <a:r>
              <a:rPr lang="en-US" dirty="0" smtClean="0"/>
              <a:t>1.</a:t>
            </a:r>
            <a:r>
              <a:rPr lang="zh-CN" altLang="en-US" dirty="0" smtClean="0"/>
              <a:t>学习抓住特征</a:t>
            </a:r>
            <a:r>
              <a:rPr lang="en-US" dirty="0" smtClean="0"/>
              <a:t>,</a:t>
            </a:r>
            <a:r>
              <a:rPr lang="zh-CN" altLang="en-US" dirty="0" smtClean="0"/>
              <a:t>生动描写旅途见闻的方法和寓情于景的手法。</a:t>
            </a:r>
          </a:p>
          <a:p>
            <a:r>
              <a:rPr lang="en-US" dirty="0" smtClean="0"/>
              <a:t>2.</a:t>
            </a:r>
            <a:r>
              <a:rPr lang="zh-CN" altLang="en-US" dirty="0" smtClean="0"/>
              <a:t>掌握即席发言的特点</a:t>
            </a:r>
            <a:r>
              <a:rPr lang="en-US" dirty="0" smtClean="0"/>
              <a:t>,</a:t>
            </a:r>
            <a:r>
              <a:rPr lang="zh-CN" altLang="en-US" dirty="0" smtClean="0"/>
              <a:t>学习即席发言的快速构思技巧。</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zh-CN" altLang="en-US" dirty="0" smtClean="0"/>
              <a:t>四</a:t>
            </a:r>
            <a:r>
              <a:rPr lang="zh-CN" altLang="en-US" dirty="0" smtClean="0"/>
              <a:t>、活动</a:t>
            </a:r>
            <a:r>
              <a:rPr lang="en-US" dirty="0" smtClean="0"/>
              <a:t>:</a:t>
            </a:r>
            <a:r>
              <a:rPr lang="zh-CN" altLang="en-US" dirty="0" smtClean="0"/>
              <a:t>设情境</a:t>
            </a:r>
            <a:r>
              <a:rPr lang="en-US" dirty="0" smtClean="0"/>
              <a:t>,</a:t>
            </a:r>
            <a:r>
              <a:rPr lang="zh-CN" altLang="en-US" dirty="0" smtClean="0"/>
              <a:t>巧练习。</a:t>
            </a:r>
          </a:p>
          <a:p>
            <a:r>
              <a:rPr lang="zh-CN" altLang="en-US" dirty="0" smtClean="0"/>
              <a:t>出示以下情境</a:t>
            </a:r>
            <a:r>
              <a:rPr lang="en-US" dirty="0" smtClean="0"/>
              <a:t>,</a:t>
            </a:r>
            <a:r>
              <a:rPr lang="zh-CN" altLang="en-US" dirty="0" smtClean="0"/>
              <a:t>学生做即席讲话练习</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(1)</a:t>
            </a:r>
            <a:r>
              <a:rPr lang="zh-CN" altLang="en-US" dirty="0" smtClean="0"/>
              <a:t>针对某一新闻或某一社会热点话题</a:t>
            </a:r>
            <a:r>
              <a:rPr lang="en-US" dirty="0" smtClean="0"/>
              <a:t>,</a:t>
            </a:r>
            <a:r>
              <a:rPr lang="zh-CN" altLang="en-US" dirty="0" smtClean="0"/>
              <a:t>选一个角度</a:t>
            </a:r>
            <a:r>
              <a:rPr lang="en-US" dirty="0" smtClean="0"/>
              <a:t>,</a:t>
            </a:r>
            <a:r>
              <a:rPr lang="zh-CN" altLang="en-US" dirty="0" smtClean="0"/>
              <a:t>发表自己的观点</a:t>
            </a:r>
            <a:r>
              <a:rPr lang="en-US" dirty="0" smtClean="0"/>
              <a:t>;</a:t>
            </a:r>
            <a:endParaRPr lang="zh-CN" altLang="en-US" dirty="0" smtClean="0"/>
          </a:p>
          <a:p>
            <a:r>
              <a:rPr lang="en-US" dirty="0" smtClean="0"/>
              <a:t>(2)</a:t>
            </a:r>
            <a:r>
              <a:rPr lang="zh-CN" altLang="en-US" dirty="0" smtClean="0"/>
              <a:t>介绍自己的家乡</a:t>
            </a:r>
            <a:r>
              <a:rPr lang="en-US" dirty="0" smtClean="0"/>
              <a:t>;</a:t>
            </a:r>
            <a:endParaRPr lang="zh-CN" altLang="en-US" dirty="0" smtClean="0"/>
          </a:p>
          <a:p>
            <a:r>
              <a:rPr lang="en-US" dirty="0" smtClean="0"/>
              <a:t>(3)</a:t>
            </a:r>
            <a:r>
              <a:rPr lang="zh-CN" altLang="en-US" dirty="0" smtClean="0"/>
              <a:t>推销一种商品</a:t>
            </a:r>
            <a:r>
              <a:rPr lang="en-US" dirty="0" smtClean="0"/>
              <a:t>;</a:t>
            </a:r>
            <a:endParaRPr lang="zh-CN" altLang="en-US" dirty="0" smtClean="0"/>
          </a:p>
          <a:p>
            <a:r>
              <a:rPr lang="en-US" dirty="0" smtClean="0"/>
              <a:t>(4)</a:t>
            </a:r>
            <a:r>
              <a:rPr lang="zh-CN" altLang="en-US" dirty="0" smtClean="0"/>
              <a:t>讲解一幅漫画或介绍一首流行歌曲</a:t>
            </a:r>
            <a:r>
              <a:rPr lang="en-US" dirty="0" smtClean="0"/>
              <a:t>;</a:t>
            </a:r>
            <a:endParaRPr lang="zh-CN" altLang="en-US" dirty="0" smtClean="0"/>
          </a:p>
          <a:p>
            <a:r>
              <a:rPr lang="en-US" dirty="0" smtClean="0"/>
              <a:t>(5)</a:t>
            </a:r>
            <a:r>
              <a:rPr lang="zh-CN" altLang="en-US" dirty="0" smtClean="0"/>
              <a:t>设想在</a:t>
            </a:r>
            <a:r>
              <a:rPr lang="en-US" dirty="0" smtClean="0"/>
              <a:t>“</a:t>
            </a:r>
            <a:r>
              <a:rPr lang="zh-CN" altLang="en-US" dirty="0" smtClean="0"/>
              <a:t>节日庆祝晚会</a:t>
            </a:r>
            <a:r>
              <a:rPr lang="en-US" dirty="0" smtClean="0"/>
              <a:t>”“</a:t>
            </a:r>
            <a:r>
              <a:rPr lang="zh-CN" altLang="en-US" dirty="0" smtClean="0"/>
              <a:t>教师节师生座谈会</a:t>
            </a:r>
            <a:r>
              <a:rPr lang="en-US" dirty="0" smtClean="0"/>
              <a:t>”“</a:t>
            </a:r>
            <a:r>
              <a:rPr lang="zh-CN" altLang="en-US" dirty="0" smtClean="0"/>
              <a:t>重阳节去敬老院慰问老人</a:t>
            </a:r>
            <a:r>
              <a:rPr lang="en-US" dirty="0" smtClean="0"/>
              <a:t>”“</a:t>
            </a:r>
            <a:r>
              <a:rPr lang="zh-CN" altLang="en-US" dirty="0" smtClean="0"/>
              <a:t>学习经验交流会</a:t>
            </a:r>
            <a:r>
              <a:rPr lang="en-US" dirty="0" smtClean="0"/>
              <a:t>”</a:t>
            </a:r>
            <a:r>
              <a:rPr lang="zh-CN" altLang="en-US" dirty="0" smtClean="0"/>
              <a:t>等生活场景中发言。</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4">
                                            <p:txEl>
                                              <p:pRg st="4" end="4"/>
                                            </p:txEl>
                                          </p:spTgt>
                                        </p:tgtEl>
                                        <p:attrNameLst>
                                          <p:attrName>style.visibility</p:attrName>
                                        </p:attrNameLst>
                                      </p:cBhvr>
                                      <p:to>
                                        <p:strVal val="visible"/>
                                      </p:to>
                                    </p:set>
                                    <p:animEffect transition="in" filter="blinds(horizontal)">
                                      <p:cBhvr>
                                        <p:cTn id="19" dur="500"/>
                                        <p:tgtEl>
                                          <p:spTgt spid="4">
                                            <p:txEl>
                                              <p:pRg st="4" end="4"/>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结合本单元所学游记</a:t>
            </a:r>
            <a:r>
              <a:rPr lang="en-US" dirty="0" smtClean="0"/>
              <a:t>,</a:t>
            </a:r>
            <a:r>
              <a:rPr lang="zh-CN" altLang="en-US" dirty="0" smtClean="0"/>
              <a:t>你能总结一下游记写作的注意事项吗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(1)</a:t>
            </a:r>
            <a:r>
              <a:rPr lang="zh-CN" altLang="en-US" dirty="0" smtClean="0"/>
              <a:t>线索明白条理清。</a:t>
            </a:r>
          </a:p>
          <a:p>
            <a:r>
              <a:rPr lang="zh-CN" altLang="en-US" dirty="0" smtClean="0"/>
              <a:t>景物描写不仅要生动</a:t>
            </a:r>
            <a:r>
              <a:rPr lang="en-US" dirty="0" smtClean="0"/>
              <a:t>,</a:t>
            </a:r>
            <a:r>
              <a:rPr lang="zh-CN" altLang="en-US" dirty="0" smtClean="0"/>
              <a:t>还要有条理。游记散文一个重要的要求就是要做到游踪线索的明确</a:t>
            </a:r>
            <a:r>
              <a:rPr lang="en-US" dirty="0" smtClean="0"/>
              <a:t>,</a:t>
            </a:r>
            <a:r>
              <a:rPr lang="zh-CN" altLang="en-US" dirty="0" smtClean="0"/>
              <a:t>只能这样</a:t>
            </a:r>
            <a:r>
              <a:rPr lang="en-US" dirty="0" smtClean="0"/>
              <a:t>,</a:t>
            </a:r>
            <a:r>
              <a:rPr lang="zh-CN" altLang="en-US" dirty="0" smtClean="0"/>
              <a:t>文章才能条理清晰。一般可以按空间或游踪顺序</a:t>
            </a:r>
            <a:r>
              <a:rPr lang="en-US" dirty="0" smtClean="0"/>
              <a:t>,</a:t>
            </a:r>
            <a:r>
              <a:rPr lang="zh-CN" altLang="en-US" dirty="0" smtClean="0"/>
              <a:t>找到各景物之间逻辑联系</a:t>
            </a:r>
            <a:r>
              <a:rPr lang="en-US" dirty="0" smtClean="0"/>
              <a:t>,</a:t>
            </a:r>
            <a:r>
              <a:rPr lang="zh-CN" altLang="en-US" dirty="0" smtClean="0"/>
              <a:t>设置一条空间感强的线索。</a:t>
            </a:r>
          </a:p>
          <a:p>
            <a:r>
              <a:rPr lang="en-US" dirty="0" smtClean="0"/>
              <a:t>(2)</a:t>
            </a:r>
            <a:r>
              <a:rPr lang="zh-CN" altLang="en-US" dirty="0" smtClean="0"/>
              <a:t>人文典故添情趣。</a:t>
            </a:r>
          </a:p>
          <a:p>
            <a:r>
              <a:rPr lang="zh-CN" altLang="en-US" dirty="0" smtClean="0"/>
              <a:t>在写作中适时地穿插一些人文典故的元素</a:t>
            </a:r>
            <a:r>
              <a:rPr lang="en-US" dirty="0" smtClean="0"/>
              <a:t>,</a:t>
            </a:r>
            <a:r>
              <a:rPr lang="zh-CN" altLang="en-US" dirty="0" smtClean="0"/>
              <a:t>会让景观富有历史感和人文情趣</a:t>
            </a:r>
            <a:r>
              <a:rPr lang="zh-CN" altLang="en-US" dirty="0" smtClean="0"/>
              <a:t>。</a:t>
            </a:r>
            <a:endParaRPr lang="zh-CN" altLang="en-US" dirty="0" smtClean="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a:t>
            </a:r>
            <a:r>
              <a:rPr lang="en-US" dirty="0" smtClean="0"/>
              <a:t>3)</a:t>
            </a:r>
            <a:r>
              <a:rPr lang="zh-CN" altLang="en-US" dirty="0" smtClean="0"/>
              <a:t>寓情于景透心声。</a:t>
            </a:r>
          </a:p>
          <a:p>
            <a:r>
              <a:rPr lang="zh-CN" altLang="en-US" dirty="0" smtClean="0"/>
              <a:t>写景类文章传情达意的方式有两种</a:t>
            </a:r>
            <a:r>
              <a:rPr lang="en-US" dirty="0" smtClean="0"/>
              <a:t>,</a:t>
            </a:r>
            <a:r>
              <a:rPr lang="zh-CN" altLang="en-US" dirty="0" smtClean="0"/>
              <a:t>一种为直接抒情</a:t>
            </a:r>
            <a:r>
              <a:rPr lang="en-US" dirty="0" smtClean="0"/>
              <a:t>,</a:t>
            </a:r>
            <a:r>
              <a:rPr lang="zh-CN" altLang="en-US" dirty="0" smtClean="0"/>
              <a:t>起到画龙点睛的作用</a:t>
            </a:r>
            <a:r>
              <a:rPr lang="en-US" dirty="0" smtClean="0"/>
              <a:t>;</a:t>
            </a:r>
            <a:r>
              <a:rPr lang="zh-CN" altLang="en-US" dirty="0" smtClean="0"/>
              <a:t>另一种则是含蓄地流露</a:t>
            </a:r>
            <a:r>
              <a:rPr lang="en-US" dirty="0" smtClean="0"/>
              <a:t>,</a:t>
            </a:r>
            <a:r>
              <a:rPr lang="zh-CN" altLang="en-US" dirty="0" smtClean="0"/>
              <a:t>不动声色地将情感色彩投射在对景物的描写过程中。这种含蓄的情感流露</a:t>
            </a:r>
            <a:r>
              <a:rPr lang="en-US" dirty="0" smtClean="0"/>
              <a:t>,</a:t>
            </a:r>
            <a:r>
              <a:rPr lang="zh-CN" altLang="en-US" dirty="0" smtClean="0"/>
              <a:t>是一种巧妙的铺垫</a:t>
            </a:r>
            <a:r>
              <a:rPr lang="en-US" dirty="0" smtClean="0"/>
              <a:t>,</a:t>
            </a:r>
            <a:r>
              <a:rPr lang="zh-CN" altLang="en-US" dirty="0" smtClean="0"/>
              <a:t>可以使以后的直接抒情和升华主题显得水到渠成</a:t>
            </a:r>
            <a:r>
              <a:rPr lang="en-US" dirty="0" smtClean="0"/>
              <a:t>,</a:t>
            </a:r>
            <a:r>
              <a:rPr lang="zh-CN" altLang="en-US" dirty="0" smtClean="0"/>
              <a:t>妥帖自然。</a:t>
            </a:r>
          </a:p>
          <a:p>
            <a:r>
              <a:rPr lang="en-US" dirty="0" smtClean="0"/>
              <a:t>(4)</a:t>
            </a:r>
            <a:r>
              <a:rPr lang="zh-CN" altLang="en-US" dirty="0" smtClean="0"/>
              <a:t>善用修辞出文采。</a:t>
            </a:r>
          </a:p>
          <a:p>
            <a:r>
              <a:rPr lang="zh-CN" altLang="en-US" dirty="0" smtClean="0"/>
              <a:t>文章要有文采</a:t>
            </a:r>
            <a:r>
              <a:rPr lang="en-US" dirty="0" smtClean="0"/>
              <a:t>,</a:t>
            </a:r>
            <a:r>
              <a:rPr lang="zh-CN" altLang="en-US" dirty="0" smtClean="0"/>
              <a:t>主要是指语言要文雅优美</a:t>
            </a:r>
            <a:r>
              <a:rPr lang="en-US" dirty="0" smtClean="0"/>
              <a:t>,</a:t>
            </a:r>
            <a:r>
              <a:rPr lang="zh-CN" altLang="en-US" dirty="0" smtClean="0"/>
              <a:t>描摹事物要生动形象。除了工于遣词之外</a:t>
            </a:r>
            <a:r>
              <a:rPr lang="en-US" dirty="0" smtClean="0"/>
              <a:t>,</a:t>
            </a:r>
            <a:r>
              <a:rPr lang="zh-CN" altLang="en-US" dirty="0" smtClean="0"/>
              <a:t>更重要的就是要善用修辞</a:t>
            </a:r>
            <a:r>
              <a:rPr lang="en-US" dirty="0" smtClean="0"/>
              <a:t>,</a:t>
            </a:r>
            <a:r>
              <a:rPr lang="zh-CN" altLang="en-US" dirty="0" smtClean="0"/>
              <a:t>巧用修辞。善用修辞</a:t>
            </a:r>
            <a:r>
              <a:rPr lang="en-US" dirty="0" smtClean="0"/>
              <a:t>,</a:t>
            </a:r>
            <a:r>
              <a:rPr lang="zh-CN" altLang="en-US" dirty="0" smtClean="0"/>
              <a:t>不仅让事物更形象</a:t>
            </a:r>
            <a:r>
              <a:rPr lang="en-US" dirty="0" smtClean="0"/>
              <a:t>,</a:t>
            </a:r>
            <a:r>
              <a:rPr lang="zh-CN" altLang="en-US" dirty="0" smtClean="0"/>
              <a:t>更可以引发读者的联想和想象</a:t>
            </a:r>
            <a:r>
              <a:rPr lang="en-US" dirty="0" smtClean="0"/>
              <a:t>,</a:t>
            </a:r>
            <a:r>
              <a:rPr lang="zh-CN" altLang="en-US" dirty="0" smtClean="0"/>
              <a:t>丰富文章内容。</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4">
                                            <p:txEl>
                                              <p:pRg st="3" end="3"/>
                                            </p:txEl>
                                          </p:spTgt>
                                        </p:tgtEl>
                                        <p:attrNameLst>
                                          <p:attrName>style.visibility</p:attrName>
                                        </p:attrNameLst>
                                      </p:cBhvr>
                                      <p:to>
                                        <p:strVal val="visible"/>
                                      </p:to>
                                    </p:set>
                                    <p:animEffect transition="in" filter="blinds(horizontal)">
                                      <p:cBhvr>
                                        <p:cTn id="16" dur="500"/>
                                        <p:tgtEl>
                                          <p:spTgt spid="4">
                                            <p:txEl>
                                              <p:pRg st="3" end="3"/>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(5)</a:t>
            </a:r>
            <a:r>
              <a:rPr lang="zh-CN" altLang="en-US" dirty="0" smtClean="0"/>
              <a:t>有情有理境界生。</a:t>
            </a:r>
          </a:p>
          <a:p>
            <a:r>
              <a:rPr lang="zh-CN" altLang="en-US" dirty="0" smtClean="0"/>
              <a:t>描写景物时</a:t>
            </a:r>
            <a:r>
              <a:rPr lang="en-US" dirty="0" smtClean="0"/>
              <a:t>,</a:t>
            </a:r>
            <a:r>
              <a:rPr lang="zh-CN" altLang="en-US" dirty="0" smtClean="0"/>
              <a:t>单纯将景物写得</a:t>
            </a:r>
            <a:r>
              <a:rPr lang="en-US" dirty="0" smtClean="0"/>
              <a:t>“</a:t>
            </a:r>
            <a:r>
              <a:rPr lang="zh-CN" altLang="en-US" dirty="0" smtClean="0"/>
              <a:t>美</a:t>
            </a:r>
            <a:r>
              <a:rPr lang="en-US" dirty="0" smtClean="0"/>
              <a:t>”</a:t>
            </a:r>
            <a:r>
              <a:rPr lang="zh-CN" altLang="en-US" dirty="0" smtClean="0"/>
              <a:t>还不够</a:t>
            </a:r>
            <a:r>
              <a:rPr lang="en-US" dirty="0" smtClean="0"/>
              <a:t>,</a:t>
            </a:r>
            <a:r>
              <a:rPr lang="zh-CN" altLang="en-US" dirty="0" smtClean="0"/>
              <a:t>还要展现内在气质之美</a:t>
            </a:r>
            <a:r>
              <a:rPr lang="en-US" dirty="0" smtClean="0"/>
              <a:t>,</a:t>
            </a:r>
            <a:r>
              <a:rPr lang="zh-CN" altLang="en-US" dirty="0" smtClean="0"/>
              <a:t>只有这样</a:t>
            </a:r>
            <a:r>
              <a:rPr lang="en-US" dirty="0" smtClean="0"/>
              <a:t>,</a:t>
            </a:r>
            <a:r>
              <a:rPr lang="zh-CN" altLang="en-US" dirty="0" smtClean="0"/>
              <a:t>这个</a:t>
            </a:r>
            <a:r>
              <a:rPr lang="en-US" dirty="0" smtClean="0"/>
              <a:t>“</a:t>
            </a:r>
            <a:r>
              <a:rPr lang="zh-CN" altLang="en-US" dirty="0" smtClean="0"/>
              <a:t>美</a:t>
            </a:r>
            <a:r>
              <a:rPr lang="en-US" dirty="0" smtClean="0"/>
              <a:t>”</a:t>
            </a:r>
            <a:r>
              <a:rPr lang="zh-CN" altLang="en-US" dirty="0" smtClean="0"/>
              <a:t>才有境界。如</a:t>
            </a:r>
            <a:r>
              <a:rPr lang="en-US" dirty="0" smtClean="0"/>
              <a:t>:“</a:t>
            </a:r>
            <a:r>
              <a:rPr lang="zh-CN" altLang="en-US" dirty="0" smtClean="0"/>
              <a:t>山重水复疑无路</a:t>
            </a:r>
            <a:r>
              <a:rPr lang="en-US" dirty="0" smtClean="0"/>
              <a:t>,</a:t>
            </a:r>
            <a:r>
              <a:rPr lang="zh-CN" altLang="en-US" dirty="0" smtClean="0"/>
              <a:t>柳暗花明又一村</a:t>
            </a:r>
            <a:r>
              <a:rPr lang="en-US" dirty="0" smtClean="0"/>
              <a:t>”,</a:t>
            </a:r>
            <a:r>
              <a:rPr lang="zh-CN" altLang="en-US" dirty="0" smtClean="0"/>
              <a:t>让我们明白不要轻言放弃</a:t>
            </a:r>
            <a:r>
              <a:rPr lang="en-US" dirty="0" smtClean="0"/>
              <a:t>,</a:t>
            </a:r>
            <a:r>
              <a:rPr lang="zh-CN" altLang="en-US" dirty="0" smtClean="0"/>
              <a:t>锲而不舍</a:t>
            </a:r>
            <a:r>
              <a:rPr lang="en-US" dirty="0" smtClean="0"/>
              <a:t>,</a:t>
            </a:r>
            <a:r>
              <a:rPr lang="zh-CN" altLang="en-US" dirty="0" smtClean="0"/>
              <a:t>也许会豁然开朗</a:t>
            </a:r>
            <a:r>
              <a:rPr lang="en-US" dirty="0" smtClean="0"/>
              <a:t>,</a:t>
            </a:r>
            <a:r>
              <a:rPr lang="zh-CN" altLang="en-US" dirty="0" smtClean="0"/>
              <a:t>发现一个前所未见的新天地</a:t>
            </a:r>
            <a:r>
              <a:rPr lang="en-US" dirty="0" smtClean="0"/>
              <a:t>;“</a:t>
            </a:r>
            <a:r>
              <a:rPr lang="zh-CN" altLang="en-US" dirty="0" smtClean="0"/>
              <a:t>不畏浮云遮望眼</a:t>
            </a:r>
            <a:r>
              <a:rPr lang="en-US" dirty="0" smtClean="0"/>
              <a:t>,</a:t>
            </a:r>
            <a:r>
              <a:rPr lang="zh-CN" altLang="en-US" dirty="0" smtClean="0"/>
              <a:t>自缘身在最高层</a:t>
            </a:r>
            <a:r>
              <a:rPr lang="en-US" dirty="0" smtClean="0"/>
              <a:t>”,</a:t>
            </a:r>
            <a:r>
              <a:rPr lang="zh-CN" altLang="en-US" dirty="0" smtClean="0"/>
              <a:t>告诉我们只有提升自身的境界</a:t>
            </a:r>
            <a:r>
              <a:rPr lang="en-US" dirty="0" smtClean="0"/>
              <a:t>,</a:t>
            </a:r>
            <a:r>
              <a:rPr lang="zh-CN" altLang="en-US" dirty="0" smtClean="0"/>
              <a:t>才能成为一个生活的智者。这些作品</a:t>
            </a:r>
            <a:r>
              <a:rPr lang="en-US" dirty="0" smtClean="0"/>
              <a:t>,</a:t>
            </a:r>
            <a:r>
              <a:rPr lang="zh-CN" altLang="en-US" dirty="0" smtClean="0"/>
              <a:t>其境界和内涵远高于那些纯粹绘景之作。</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2.</a:t>
            </a:r>
            <a:r>
              <a:rPr lang="zh-CN" altLang="en-US" dirty="0" smtClean="0"/>
              <a:t>阅读下面的语段</a:t>
            </a:r>
            <a:r>
              <a:rPr lang="en-US" dirty="0" smtClean="0"/>
              <a:t>,</a:t>
            </a:r>
            <a:r>
              <a:rPr lang="zh-CN" altLang="en-US" dirty="0" smtClean="0"/>
              <a:t>说说如何将所见之景描写得更加生动</a:t>
            </a:r>
            <a:r>
              <a:rPr lang="zh-CN" altLang="en-US" dirty="0" smtClean="0"/>
              <a:t>。</a:t>
            </a:r>
            <a:endParaRPr lang="en-US" altLang="zh-CN" dirty="0" smtClean="0"/>
          </a:p>
          <a:p>
            <a:r>
              <a:rPr lang="zh-CN" altLang="en-US" dirty="0" smtClean="0"/>
              <a:t>这平铺着、厚积着的绿</a:t>
            </a:r>
            <a:r>
              <a:rPr lang="en-US" dirty="0" smtClean="0"/>
              <a:t>,</a:t>
            </a:r>
            <a:r>
              <a:rPr lang="zh-CN" altLang="en-US" dirty="0" smtClean="0"/>
              <a:t>着实可爱。她松松的皱缬着</a:t>
            </a:r>
            <a:r>
              <a:rPr lang="en-US" dirty="0" smtClean="0"/>
              <a:t>,</a:t>
            </a:r>
            <a:r>
              <a:rPr lang="zh-CN" altLang="en-US" dirty="0" smtClean="0"/>
              <a:t>像少妇拖着的裙幅</a:t>
            </a:r>
            <a:r>
              <a:rPr lang="en-US" dirty="0" smtClean="0"/>
              <a:t>;</a:t>
            </a:r>
            <a:r>
              <a:rPr lang="zh-CN" altLang="en-US" dirty="0" smtClean="0"/>
              <a:t>她轻轻的摆弄着</a:t>
            </a:r>
            <a:r>
              <a:rPr lang="en-US" dirty="0" smtClean="0"/>
              <a:t>,</a:t>
            </a:r>
            <a:r>
              <a:rPr lang="zh-CN" altLang="en-US" dirty="0" smtClean="0"/>
              <a:t>像跳动的初恋的处女的心</a:t>
            </a:r>
            <a:r>
              <a:rPr lang="en-US" dirty="0" smtClean="0"/>
              <a:t>;</a:t>
            </a:r>
            <a:r>
              <a:rPr lang="zh-CN" altLang="en-US" dirty="0" smtClean="0"/>
              <a:t>她滑滑的明亮着</a:t>
            </a:r>
            <a:r>
              <a:rPr lang="en-US" dirty="0" smtClean="0"/>
              <a:t>,</a:t>
            </a:r>
            <a:r>
              <a:rPr lang="zh-CN" altLang="en-US" dirty="0" smtClean="0"/>
              <a:t>像涂了</a:t>
            </a:r>
            <a:r>
              <a:rPr lang="en-US" dirty="0" smtClean="0"/>
              <a:t>“</a:t>
            </a:r>
            <a:r>
              <a:rPr lang="zh-CN" altLang="en-US" dirty="0" smtClean="0"/>
              <a:t>明油</a:t>
            </a:r>
            <a:r>
              <a:rPr lang="en-US" dirty="0" smtClean="0"/>
              <a:t>”</a:t>
            </a:r>
            <a:r>
              <a:rPr lang="zh-CN" altLang="en-US" dirty="0" smtClean="0"/>
              <a:t>一般</a:t>
            </a:r>
            <a:r>
              <a:rPr lang="en-US" dirty="0" smtClean="0"/>
              <a:t>,</a:t>
            </a:r>
            <a:r>
              <a:rPr lang="zh-CN" altLang="en-US" dirty="0" smtClean="0"/>
              <a:t>有鸡蛋清那样软</a:t>
            </a:r>
            <a:r>
              <a:rPr lang="en-US" dirty="0" smtClean="0"/>
              <a:t>,</a:t>
            </a:r>
            <a:r>
              <a:rPr lang="zh-CN" altLang="en-US" dirty="0" smtClean="0"/>
              <a:t>那样嫩</a:t>
            </a:r>
            <a:r>
              <a:rPr lang="en-US" dirty="0" smtClean="0"/>
              <a:t>;</a:t>
            </a:r>
            <a:r>
              <a:rPr lang="zh-CN" altLang="en-US" dirty="0" smtClean="0"/>
              <a:t>她又不杂些儿尘滓</a:t>
            </a:r>
            <a:r>
              <a:rPr lang="en-US" dirty="0" smtClean="0"/>
              <a:t>,</a:t>
            </a:r>
            <a:r>
              <a:rPr lang="zh-CN" altLang="en-US" dirty="0" smtClean="0"/>
              <a:t>宛然一块温润的碧玉</a:t>
            </a:r>
            <a:r>
              <a:rPr lang="en-US" dirty="0" smtClean="0"/>
              <a:t>,</a:t>
            </a:r>
            <a:r>
              <a:rPr lang="zh-CN" altLang="en-US" dirty="0" smtClean="0"/>
              <a:t>只清清的一色</a:t>
            </a:r>
            <a:r>
              <a:rPr lang="en-US" dirty="0" smtClean="0"/>
              <a:t>——</a:t>
            </a:r>
            <a:r>
              <a:rPr lang="zh-CN" altLang="en-US" dirty="0" smtClean="0"/>
              <a:t>但你却看不透她</a:t>
            </a:r>
            <a:r>
              <a:rPr lang="en-US" dirty="0" smtClean="0"/>
              <a:t>!</a:t>
            </a:r>
            <a:r>
              <a:rPr lang="zh-CN" altLang="en-US" dirty="0" smtClean="0"/>
              <a:t>我曾见过北京什刹海拂地的绿杨</a:t>
            </a:r>
            <a:r>
              <a:rPr lang="en-US" dirty="0" smtClean="0"/>
              <a:t>,</a:t>
            </a:r>
            <a:r>
              <a:rPr lang="zh-CN" altLang="en-US" dirty="0" smtClean="0"/>
              <a:t>脱不了鹅黄的底子</a:t>
            </a:r>
            <a:r>
              <a:rPr lang="en-US" dirty="0" smtClean="0"/>
              <a:t>,</a:t>
            </a:r>
            <a:r>
              <a:rPr lang="zh-CN" altLang="en-US" dirty="0" smtClean="0"/>
              <a:t>似乎太淡了。我又曾见过杭州虎跑寺旁高峻而深密的</a:t>
            </a:r>
            <a:r>
              <a:rPr lang="en-US" dirty="0" smtClean="0"/>
              <a:t>“</a:t>
            </a:r>
            <a:r>
              <a:rPr lang="zh-CN" altLang="en-US" dirty="0" smtClean="0"/>
              <a:t>绿壁</a:t>
            </a:r>
            <a:r>
              <a:rPr lang="en-US" dirty="0" smtClean="0"/>
              <a:t>”,</a:t>
            </a:r>
            <a:r>
              <a:rPr lang="zh-CN" altLang="en-US" dirty="0" smtClean="0"/>
              <a:t>重叠着无穷的碧草与绿叶的</a:t>
            </a:r>
            <a:r>
              <a:rPr lang="en-US" dirty="0" smtClean="0"/>
              <a:t>,</a:t>
            </a:r>
            <a:r>
              <a:rPr lang="zh-CN" altLang="en-US" dirty="0" smtClean="0"/>
              <a:t>那又似乎太浓了。其余呢</a:t>
            </a:r>
            <a:r>
              <a:rPr lang="en-US" dirty="0" smtClean="0"/>
              <a:t>,</a:t>
            </a:r>
            <a:r>
              <a:rPr lang="zh-CN" altLang="en-US" dirty="0" smtClean="0"/>
              <a:t>西湖的波太明了</a:t>
            </a:r>
            <a:r>
              <a:rPr lang="en-US" dirty="0" smtClean="0"/>
              <a:t>,</a:t>
            </a:r>
            <a:r>
              <a:rPr lang="zh-CN" altLang="en-US" dirty="0" smtClean="0"/>
              <a:t>秦淮河的波太暗了。可爱的</a:t>
            </a:r>
            <a:r>
              <a:rPr lang="en-US" dirty="0" smtClean="0"/>
              <a:t>,</a:t>
            </a:r>
            <a:r>
              <a:rPr lang="zh-CN" altLang="en-US" dirty="0" smtClean="0"/>
              <a:t>我将什么来比拟你呢</a:t>
            </a:r>
            <a:r>
              <a:rPr lang="en-US" dirty="0" smtClean="0"/>
              <a:t>?</a:t>
            </a:r>
            <a:r>
              <a:rPr lang="zh-CN" altLang="en-US" dirty="0" smtClean="0"/>
              <a:t>我怎么比拟得出呢</a:t>
            </a:r>
            <a:r>
              <a:rPr lang="en-US" dirty="0" smtClean="0"/>
              <a:t>?</a:t>
            </a:r>
            <a:r>
              <a:rPr lang="zh-CN" altLang="en-US" dirty="0" smtClean="0"/>
              <a:t>大约潭是很深的</a:t>
            </a:r>
            <a:r>
              <a:rPr lang="en-US" dirty="0" smtClean="0"/>
              <a:t>,</a:t>
            </a:r>
            <a:r>
              <a:rPr lang="zh-CN" altLang="en-US" dirty="0" smtClean="0"/>
              <a:t>故能蕴蓄着这样奇异的绿</a:t>
            </a:r>
            <a:r>
              <a:rPr lang="en-US" dirty="0" smtClean="0"/>
              <a:t>;</a:t>
            </a:r>
            <a:r>
              <a:rPr lang="zh-CN" altLang="en-US" dirty="0" smtClean="0"/>
              <a:t>仿佛蔚蓝</a:t>
            </a:r>
            <a:r>
              <a:rPr lang="zh-CN" altLang="en-US" dirty="0" smtClean="0"/>
              <a:t>的</a:t>
            </a:r>
            <a:endParaRPr lang="zh-CN" alt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pPr indent="0"/>
            <a:r>
              <a:rPr lang="zh-CN" altLang="en-US" dirty="0" smtClean="0"/>
              <a:t>天</a:t>
            </a:r>
            <a:r>
              <a:rPr lang="zh-CN" altLang="en-US" dirty="0" smtClean="0"/>
              <a:t>融了一块在里面似的</a:t>
            </a:r>
            <a:r>
              <a:rPr lang="en-US" dirty="0" smtClean="0"/>
              <a:t>,</a:t>
            </a:r>
            <a:r>
              <a:rPr lang="zh-CN" altLang="en-US" dirty="0" smtClean="0"/>
              <a:t>这才这般的鲜润呀。</a:t>
            </a:r>
            <a:r>
              <a:rPr lang="en-US" dirty="0" smtClean="0"/>
              <a:t>——</a:t>
            </a:r>
            <a:r>
              <a:rPr lang="zh-CN" altLang="en-US" dirty="0" smtClean="0"/>
              <a:t>那醉人的绿呀</a:t>
            </a:r>
            <a:r>
              <a:rPr lang="en-US" dirty="0" smtClean="0"/>
              <a:t>!</a:t>
            </a:r>
            <a:r>
              <a:rPr lang="zh-CN" altLang="en-US" dirty="0" smtClean="0"/>
              <a:t>我若能裁你以为带</a:t>
            </a:r>
            <a:r>
              <a:rPr lang="en-US" dirty="0" smtClean="0"/>
              <a:t>,</a:t>
            </a:r>
            <a:r>
              <a:rPr lang="zh-CN" altLang="en-US" dirty="0" smtClean="0"/>
              <a:t>我将赠给那轻盈的舞女</a:t>
            </a:r>
            <a:r>
              <a:rPr lang="en-US" dirty="0" smtClean="0"/>
              <a:t>;</a:t>
            </a:r>
            <a:r>
              <a:rPr lang="zh-CN" altLang="en-US" dirty="0" smtClean="0"/>
              <a:t>她必能临风飘举了。我若能挹你以为眼</a:t>
            </a:r>
            <a:r>
              <a:rPr lang="en-US" dirty="0" smtClean="0"/>
              <a:t>,</a:t>
            </a:r>
            <a:r>
              <a:rPr lang="zh-CN" altLang="en-US" dirty="0" smtClean="0"/>
              <a:t>我将赠给那善歌的盲妹</a:t>
            </a:r>
            <a:r>
              <a:rPr lang="en-US" dirty="0" smtClean="0"/>
              <a:t>;</a:t>
            </a:r>
            <a:r>
              <a:rPr lang="zh-CN" altLang="en-US" dirty="0" smtClean="0"/>
              <a:t>她必明眸善睐了。我舍不得你</a:t>
            </a:r>
            <a:r>
              <a:rPr lang="en-US" dirty="0" smtClean="0"/>
              <a:t>;</a:t>
            </a:r>
            <a:r>
              <a:rPr lang="zh-CN" altLang="en-US" dirty="0" smtClean="0"/>
              <a:t>我怎舍得你呢</a:t>
            </a:r>
            <a:r>
              <a:rPr lang="en-US" dirty="0" smtClean="0"/>
              <a:t>?</a:t>
            </a:r>
            <a:r>
              <a:rPr lang="zh-CN" altLang="en-US" dirty="0" smtClean="0"/>
              <a:t>我用手拍着你</a:t>
            </a:r>
            <a:r>
              <a:rPr lang="en-US" dirty="0" smtClean="0"/>
              <a:t>,</a:t>
            </a:r>
            <a:r>
              <a:rPr lang="zh-CN" altLang="en-US" dirty="0" smtClean="0"/>
              <a:t>抚摩着你</a:t>
            </a:r>
            <a:r>
              <a:rPr lang="en-US" dirty="0" smtClean="0"/>
              <a:t>,</a:t>
            </a:r>
            <a:r>
              <a:rPr lang="zh-CN" altLang="en-US" dirty="0" smtClean="0"/>
              <a:t>如同一个十二三岁的小姑娘。我又掬你入口</a:t>
            </a:r>
            <a:r>
              <a:rPr lang="en-US" dirty="0" smtClean="0"/>
              <a:t>,</a:t>
            </a:r>
            <a:r>
              <a:rPr lang="zh-CN" altLang="en-US" dirty="0" smtClean="0"/>
              <a:t>便是吻着她了。我送你一个名字</a:t>
            </a:r>
            <a:r>
              <a:rPr lang="en-US" dirty="0" smtClean="0"/>
              <a:t>,</a:t>
            </a:r>
            <a:r>
              <a:rPr lang="zh-CN" altLang="en-US" dirty="0" smtClean="0"/>
              <a:t>我从此叫你</a:t>
            </a:r>
            <a:r>
              <a:rPr lang="en-US" dirty="0" smtClean="0"/>
              <a:t>“</a:t>
            </a:r>
            <a:r>
              <a:rPr lang="zh-CN" altLang="en-US" dirty="0" smtClean="0"/>
              <a:t>女儿绿</a:t>
            </a:r>
            <a:r>
              <a:rPr lang="en-US" dirty="0" smtClean="0"/>
              <a:t>”,</a:t>
            </a:r>
            <a:r>
              <a:rPr lang="zh-CN" altLang="en-US" dirty="0" smtClean="0"/>
              <a:t>好么</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①</a:t>
            </a:r>
            <a:r>
              <a:rPr lang="zh-CN" altLang="en-US" dirty="0" smtClean="0"/>
              <a:t>巧用拟人、比喻等修辞手法。如</a:t>
            </a:r>
            <a:r>
              <a:rPr lang="en-US" dirty="0" smtClean="0"/>
              <a:t>“</a:t>
            </a:r>
            <a:r>
              <a:rPr lang="zh-CN" altLang="en-US" dirty="0" smtClean="0"/>
              <a:t>她松松的皱缬着</a:t>
            </a:r>
            <a:r>
              <a:rPr lang="en-US" dirty="0" smtClean="0"/>
              <a:t>,</a:t>
            </a:r>
            <a:r>
              <a:rPr lang="zh-CN" altLang="en-US" dirty="0" smtClean="0"/>
              <a:t>像少妇拖着的裙幅</a:t>
            </a:r>
            <a:r>
              <a:rPr lang="en-US" dirty="0" smtClean="0"/>
              <a:t>;</a:t>
            </a:r>
            <a:r>
              <a:rPr lang="zh-CN" altLang="en-US" dirty="0" smtClean="0"/>
              <a:t>她轻轻的摆弄着</a:t>
            </a:r>
            <a:r>
              <a:rPr lang="en-US" dirty="0" smtClean="0"/>
              <a:t>,</a:t>
            </a:r>
            <a:r>
              <a:rPr lang="zh-CN" altLang="en-US" dirty="0" smtClean="0"/>
              <a:t>像跳动的初恋的处女的心</a:t>
            </a:r>
            <a:r>
              <a:rPr lang="en-US" dirty="0" smtClean="0"/>
              <a:t>;</a:t>
            </a:r>
            <a:r>
              <a:rPr lang="zh-CN" altLang="en-US" dirty="0" smtClean="0"/>
              <a:t>她滑滑的明亮着</a:t>
            </a:r>
            <a:r>
              <a:rPr lang="en-US" dirty="0" smtClean="0"/>
              <a:t>,</a:t>
            </a:r>
            <a:r>
              <a:rPr lang="zh-CN" altLang="en-US" dirty="0" smtClean="0"/>
              <a:t>像涂了</a:t>
            </a:r>
            <a:r>
              <a:rPr lang="en-US" dirty="0" smtClean="0"/>
              <a:t>‘</a:t>
            </a:r>
            <a:r>
              <a:rPr lang="zh-CN" altLang="en-US" dirty="0" smtClean="0"/>
              <a:t>明油</a:t>
            </a:r>
            <a:r>
              <a:rPr lang="en-US" dirty="0" smtClean="0"/>
              <a:t>’</a:t>
            </a:r>
            <a:r>
              <a:rPr lang="zh-CN" altLang="en-US" dirty="0" smtClean="0"/>
              <a:t>一般</a:t>
            </a:r>
            <a:r>
              <a:rPr lang="en-US" dirty="0" smtClean="0"/>
              <a:t>,</a:t>
            </a:r>
            <a:r>
              <a:rPr lang="zh-CN" altLang="en-US" dirty="0" smtClean="0"/>
              <a:t>有鸡蛋清那样软</a:t>
            </a:r>
            <a:r>
              <a:rPr lang="en-US" dirty="0" smtClean="0"/>
              <a:t>,</a:t>
            </a:r>
            <a:r>
              <a:rPr lang="zh-CN" altLang="en-US" dirty="0" smtClean="0"/>
              <a:t>那样嫩</a:t>
            </a:r>
            <a:r>
              <a:rPr lang="en-US" dirty="0" smtClean="0"/>
              <a:t>”</a:t>
            </a:r>
            <a:r>
              <a:rPr lang="zh-CN" altLang="en-US" dirty="0" smtClean="0"/>
              <a:t>。</a:t>
            </a:r>
          </a:p>
          <a:p>
            <a:r>
              <a:rPr lang="en-US" dirty="0" smtClean="0"/>
              <a:t>②</a:t>
            </a:r>
            <a:r>
              <a:rPr lang="zh-CN" altLang="en-US" dirty="0" smtClean="0"/>
              <a:t>运用对比的写法</a:t>
            </a:r>
            <a:r>
              <a:rPr lang="en-US" dirty="0" smtClean="0"/>
              <a:t>,</a:t>
            </a:r>
            <a:r>
              <a:rPr lang="zh-CN" altLang="en-US" dirty="0" smtClean="0"/>
              <a:t>巧妙烘托。如</a:t>
            </a:r>
            <a:r>
              <a:rPr lang="en-US" dirty="0" smtClean="0"/>
              <a:t>“</a:t>
            </a:r>
            <a:r>
              <a:rPr lang="zh-CN" altLang="en-US" dirty="0" smtClean="0"/>
              <a:t>我又曾见过杭州虎跑寺旁高峻而深密的</a:t>
            </a:r>
            <a:r>
              <a:rPr lang="en-US" dirty="0" smtClean="0"/>
              <a:t>‘</a:t>
            </a:r>
            <a:r>
              <a:rPr lang="zh-CN" altLang="en-US" dirty="0" smtClean="0"/>
              <a:t>绿壁</a:t>
            </a:r>
            <a:r>
              <a:rPr lang="en-US" dirty="0" smtClean="0"/>
              <a:t>’,</a:t>
            </a:r>
            <a:r>
              <a:rPr lang="zh-CN" altLang="en-US" dirty="0" smtClean="0"/>
              <a:t>重叠着无穷的碧草与绿叶的</a:t>
            </a:r>
            <a:r>
              <a:rPr lang="en-US" dirty="0" smtClean="0"/>
              <a:t>,</a:t>
            </a:r>
            <a:r>
              <a:rPr lang="zh-CN" altLang="en-US" dirty="0" smtClean="0"/>
              <a:t>那又似乎太浓了。其余呢</a:t>
            </a:r>
            <a:r>
              <a:rPr lang="en-US" dirty="0" smtClean="0"/>
              <a:t>,</a:t>
            </a:r>
            <a:r>
              <a:rPr lang="zh-CN" altLang="en-US" dirty="0" smtClean="0"/>
              <a:t>西湖的波太明了</a:t>
            </a:r>
            <a:r>
              <a:rPr lang="en-US" dirty="0" smtClean="0"/>
              <a:t>,</a:t>
            </a:r>
            <a:r>
              <a:rPr lang="zh-CN" altLang="en-US" dirty="0" smtClean="0"/>
              <a:t>秦淮河的波太暗了</a:t>
            </a:r>
            <a:r>
              <a:rPr lang="en-US" dirty="0" smtClean="0"/>
              <a:t>”</a:t>
            </a:r>
            <a:r>
              <a:rPr lang="zh-CN" altLang="en-US" dirty="0" smtClean="0"/>
              <a:t>。</a:t>
            </a:r>
          </a:p>
          <a:p>
            <a:r>
              <a:rPr lang="en-US" dirty="0" smtClean="0"/>
              <a:t>③</a:t>
            </a:r>
            <a:r>
              <a:rPr lang="zh-CN" altLang="en-US" dirty="0" smtClean="0"/>
              <a:t>充分展开联想、想象。如</a:t>
            </a:r>
            <a:r>
              <a:rPr lang="en-US" dirty="0" smtClean="0"/>
              <a:t>“</a:t>
            </a:r>
            <a:r>
              <a:rPr lang="zh-CN" altLang="en-US" dirty="0" smtClean="0"/>
              <a:t>我若能裁你以为带</a:t>
            </a:r>
            <a:r>
              <a:rPr lang="en-US" dirty="0" smtClean="0"/>
              <a:t>,</a:t>
            </a:r>
            <a:r>
              <a:rPr lang="zh-CN" altLang="en-US" dirty="0" smtClean="0"/>
              <a:t>我将赠给那轻盈的舞女</a:t>
            </a:r>
            <a:r>
              <a:rPr lang="en-US" dirty="0" smtClean="0"/>
              <a:t>;</a:t>
            </a:r>
            <a:r>
              <a:rPr lang="zh-CN" altLang="en-US" dirty="0" smtClean="0"/>
              <a:t>她必能临风飘举了。我若能挹你以为眼</a:t>
            </a:r>
            <a:r>
              <a:rPr lang="en-US" dirty="0" smtClean="0"/>
              <a:t>,</a:t>
            </a:r>
            <a:r>
              <a:rPr lang="zh-CN" altLang="en-US" dirty="0" smtClean="0"/>
              <a:t>我将赠给那善歌的盲妹</a:t>
            </a:r>
            <a:r>
              <a:rPr lang="en-US" dirty="0" smtClean="0"/>
              <a:t>;</a:t>
            </a:r>
            <a:r>
              <a:rPr lang="zh-CN" altLang="en-US" dirty="0" smtClean="0"/>
              <a:t>她必明眸善睐了</a:t>
            </a:r>
            <a:r>
              <a:rPr lang="en-US" dirty="0" smtClean="0"/>
              <a:t>”</a:t>
            </a:r>
            <a:r>
              <a:rPr lang="zh-CN" altLang="en-US" dirty="0" smtClean="0"/>
              <a:t>。</a:t>
            </a:r>
            <a:endParaRPr lang="zh-CN" altLang="en-US" dirty="0" smtClean="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4">
                                            <p:txEl>
                                              <p:pRg st="1" end="1"/>
                                            </p:txEl>
                                          </p:spTgt>
                                        </p:tgtEl>
                                        <p:attrNameLst>
                                          <p:attrName>style.visibility</p:attrName>
                                        </p:attrNameLst>
                                      </p:cBhvr>
                                      <p:to>
                                        <p:strVal val="visible"/>
                                      </p:to>
                                    </p:set>
                                    <p:animEffect transition="in" filter="blinds(horizontal)">
                                      <p:cBhvr>
                                        <p:cTn id="10" dur="500"/>
                                        <p:tgtEl>
                                          <p:spTgt spid="4">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animEffect transition="in" filter="blinds(horizontal)">
                                      <p:cBhvr>
                                        <p:cTn id="13" dur="500"/>
                                        <p:tgtEl>
                                          <p:spTgt spid="4">
                                            <p:txEl>
                                              <p:pRg st="2" end="2"/>
                                            </p:txEl>
                                          </p:spTgt>
                                        </p:tgtEl>
                                      </p:cBhvr>
                                    </p:animEffect>
                                  </p:childTnLst>
                                </p:cTn>
                              </p:par>
                            </p:childTnLst>
                          </p:cTn>
                        </p:par>
                      </p:childTnLst>
                    </p:cTn>
                  </p:par>
                </p:childTnLst>
              </p:cTn>
              <p:nextCondLst>
                <p:cond evt="onClick" delay="0">
                  <p:tgtEl>
                    <p:spTgt spid="5"/>
                  </p:tgtEl>
                </p:cond>
              </p:nextCondLst>
            </p:seq>
          </p:childTnLst>
        </p:cTn>
      </p:par>
    </p:tnLst>
    <p:bldLst>
      <p:bldP spid="4"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1"/>
          </p:nvPr>
        </p:nvSpPr>
        <p:spPr>
          <a:xfrm>
            <a:off x="595274" y="1071546"/>
            <a:ext cx="11144328" cy="4214842"/>
          </a:xfrm>
        </p:spPr>
        <p:txBody>
          <a:bodyPr/>
          <a:lstStyle/>
          <a:p>
            <a:r>
              <a:rPr lang="en-US" dirty="0" smtClean="0"/>
              <a:t>④</a:t>
            </a:r>
            <a:r>
              <a:rPr lang="zh-CN" altLang="en-US" dirty="0" smtClean="0"/>
              <a:t>使用恰当的抒情方式</a:t>
            </a:r>
            <a:r>
              <a:rPr lang="en-US" dirty="0" smtClean="0"/>
              <a:t>,</a:t>
            </a:r>
            <a:r>
              <a:rPr lang="zh-CN" altLang="en-US" dirty="0" smtClean="0"/>
              <a:t>融情于景</a:t>
            </a:r>
            <a:r>
              <a:rPr lang="en-US" dirty="0" smtClean="0"/>
              <a:t>,</a:t>
            </a:r>
            <a:r>
              <a:rPr lang="zh-CN" altLang="en-US" dirty="0" smtClean="0"/>
              <a:t>巧用第二人称</a:t>
            </a:r>
            <a:r>
              <a:rPr lang="en-US" dirty="0" smtClean="0"/>
              <a:t>,</a:t>
            </a:r>
            <a:r>
              <a:rPr lang="zh-CN" altLang="en-US" dirty="0" smtClean="0"/>
              <a:t>直抒胸臆。如</a:t>
            </a:r>
            <a:r>
              <a:rPr lang="en-US" dirty="0" smtClean="0"/>
              <a:t>“</a:t>
            </a:r>
            <a:r>
              <a:rPr lang="zh-CN" altLang="en-US" dirty="0" smtClean="0"/>
              <a:t>我舍不得你</a:t>
            </a:r>
            <a:r>
              <a:rPr lang="en-US" dirty="0" smtClean="0"/>
              <a:t>;</a:t>
            </a:r>
            <a:r>
              <a:rPr lang="zh-CN" altLang="en-US" dirty="0" smtClean="0"/>
              <a:t>我怎舍得你呢</a:t>
            </a:r>
            <a:r>
              <a:rPr lang="en-US" dirty="0" smtClean="0"/>
              <a:t>?</a:t>
            </a:r>
            <a:r>
              <a:rPr lang="zh-CN" altLang="en-US" dirty="0" smtClean="0"/>
              <a:t>我用手拍着你</a:t>
            </a:r>
            <a:r>
              <a:rPr lang="en-US" dirty="0" smtClean="0"/>
              <a:t>,</a:t>
            </a:r>
            <a:r>
              <a:rPr lang="zh-CN" altLang="en-US" dirty="0" smtClean="0"/>
              <a:t>抚摩着你</a:t>
            </a:r>
            <a:r>
              <a:rPr lang="en-US" dirty="0" smtClean="0"/>
              <a:t>,</a:t>
            </a:r>
            <a:r>
              <a:rPr lang="zh-CN" altLang="en-US" dirty="0" smtClean="0"/>
              <a:t>如同一个十二三岁的小姑娘。我又掬你入口</a:t>
            </a:r>
            <a:r>
              <a:rPr lang="en-US" dirty="0" smtClean="0"/>
              <a:t>,</a:t>
            </a:r>
            <a:r>
              <a:rPr lang="zh-CN" altLang="en-US" dirty="0" smtClean="0"/>
              <a:t>便是吻着她了。我送你一个名字</a:t>
            </a:r>
            <a:r>
              <a:rPr lang="en-US" dirty="0" smtClean="0"/>
              <a:t>,</a:t>
            </a:r>
            <a:r>
              <a:rPr lang="zh-CN" altLang="en-US" dirty="0" smtClean="0"/>
              <a:t>我从此叫你</a:t>
            </a:r>
            <a:r>
              <a:rPr lang="en-US" dirty="0" smtClean="0"/>
              <a:t>‘</a:t>
            </a:r>
            <a:r>
              <a:rPr lang="zh-CN" altLang="en-US" dirty="0" smtClean="0"/>
              <a:t>女儿绿</a:t>
            </a:r>
            <a:r>
              <a:rPr lang="en-US" dirty="0" smtClean="0"/>
              <a:t>’,</a:t>
            </a:r>
            <a:r>
              <a:rPr lang="zh-CN" altLang="en-US" dirty="0" smtClean="0"/>
              <a:t>好么</a:t>
            </a:r>
            <a:r>
              <a:rPr lang="en-US" dirty="0" smtClean="0"/>
              <a:t>?”</a:t>
            </a:r>
            <a:endParaRPr lang="zh-CN" altLang="en-US" dirty="0"/>
          </a:p>
        </p:txBody>
      </p:sp>
      <p:sp>
        <p:nvSpPr>
          <p:cNvPr id="5"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linds(horizontal)">
                                      <p:cBhvr>
                                        <p:cTn id="7" dur="500"/>
                                        <p:tgtEl>
                                          <p:spTgt spid="4">
                                            <p:txEl>
                                              <p:pRg st="0" end="0"/>
                                            </p:txEl>
                                          </p:spTgt>
                                        </p:tgtEl>
                                      </p:cBhvr>
                                    </p:animEffect>
                                  </p:childTnLst>
                                </p:cTn>
                              </p:par>
                            </p:childTnLst>
                          </p:cTn>
                        </p:par>
                      </p:childTnLst>
                    </p:cTn>
                  </p:par>
                </p:childTnLst>
              </p:cTn>
              <p:nextCondLst>
                <p:cond evt="onClick" delay="0">
                  <p:tgtEl>
                    <p:spTgt spid="5"/>
                  </p:tgtEl>
                </p:cond>
              </p:nextCondLst>
            </p:seq>
          </p:childTnLst>
        </p:cTn>
      </p:par>
    </p:tnLst>
    <p:bldLst>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14488"/>
            <a:ext cx="10644262" cy="1857388"/>
          </a:xfrm>
        </p:spPr>
        <p:txBody>
          <a:bodyPr/>
          <a:lstStyle/>
          <a:p>
            <a:pPr algn="ctr">
              <a:lnSpc>
                <a:spcPct val="120000"/>
              </a:lnSpc>
            </a:pPr>
            <a:r>
              <a:rPr lang="zh-CN" altLang="en-US" dirty="0" smtClean="0"/>
              <a:t>顾维钧智挫牧野伸显</a:t>
            </a:r>
          </a:p>
          <a:p>
            <a:pPr>
              <a:lnSpc>
                <a:spcPct val="120000"/>
              </a:lnSpc>
            </a:pPr>
            <a:r>
              <a:rPr lang="en-US" dirty="0" smtClean="0"/>
              <a:t>1919</a:t>
            </a:r>
            <a:r>
              <a:rPr lang="zh-CN" altLang="en-US" dirty="0" smtClean="0"/>
              <a:t>年</a:t>
            </a:r>
            <a:r>
              <a:rPr lang="en-US" dirty="0" smtClean="0"/>
              <a:t>1</a:t>
            </a:r>
            <a:r>
              <a:rPr lang="zh-CN" altLang="en-US" dirty="0" smtClean="0"/>
              <a:t>月</a:t>
            </a:r>
            <a:r>
              <a:rPr lang="en-US" dirty="0" smtClean="0"/>
              <a:t>28</a:t>
            </a:r>
            <a:r>
              <a:rPr lang="zh-CN" altLang="en-US" dirty="0" smtClean="0"/>
              <a:t>日的</a:t>
            </a:r>
            <a:r>
              <a:rPr lang="en-US" dirty="0" smtClean="0"/>
              <a:t>“</a:t>
            </a:r>
            <a:r>
              <a:rPr lang="zh-CN" altLang="en-US" dirty="0" smtClean="0"/>
              <a:t>巴黎和会</a:t>
            </a:r>
            <a:r>
              <a:rPr lang="en-US" dirty="0" smtClean="0"/>
              <a:t>”</a:t>
            </a:r>
            <a:r>
              <a:rPr lang="zh-CN" altLang="en-US" dirty="0" smtClean="0"/>
              <a:t>上</a:t>
            </a:r>
            <a:r>
              <a:rPr lang="en-US" dirty="0" smtClean="0"/>
              <a:t>,</a:t>
            </a:r>
            <a:r>
              <a:rPr lang="zh-CN" altLang="en-US" dirty="0" smtClean="0"/>
              <a:t>日方代表牧野伸显坚持要求继承战败国德国在我国山东的利益</a:t>
            </a:r>
            <a:r>
              <a:rPr lang="en-US" dirty="0" smtClean="0"/>
              <a:t>,</a:t>
            </a:r>
            <a:r>
              <a:rPr lang="zh-CN" altLang="en-US" dirty="0" smtClean="0"/>
              <a:t>面对气焰嚣张的日方代表</a:t>
            </a:r>
            <a:r>
              <a:rPr lang="en-US" dirty="0" smtClean="0"/>
              <a:t>,</a:t>
            </a:r>
            <a:r>
              <a:rPr lang="zh-CN" altLang="en-US" dirty="0" smtClean="0"/>
              <a:t>中方代表顾维钧强忍心头怒火</a:t>
            </a:r>
            <a:r>
              <a:rPr lang="en-US" dirty="0" smtClean="0"/>
              <a:t>,</a:t>
            </a:r>
            <a:r>
              <a:rPr lang="zh-CN" altLang="en-US" dirty="0" smtClean="0"/>
              <a:t>冷静地说</a:t>
            </a:r>
            <a:r>
              <a:rPr lang="en-US" dirty="0" smtClean="0"/>
              <a:t>:“</a:t>
            </a:r>
            <a:r>
              <a:rPr lang="zh-CN" altLang="en-US" dirty="0" smtClean="0"/>
              <a:t>西方有一位圣人</a:t>
            </a:r>
            <a:r>
              <a:rPr lang="en-US" dirty="0" smtClean="0"/>
              <a:t>,</a:t>
            </a:r>
            <a:r>
              <a:rPr lang="zh-CN" altLang="en-US" dirty="0" smtClean="0"/>
              <a:t>名叫耶稣。他被处绞刑的耶路撒冷成为基督教的圣地</a:t>
            </a:r>
            <a:r>
              <a:rPr lang="en-US" dirty="0" smtClean="0"/>
              <a:t>,</a:t>
            </a:r>
            <a:r>
              <a:rPr lang="zh-CN" altLang="en-US" dirty="0" smtClean="0"/>
              <a:t>不可侵犯。大家说对不对</a:t>
            </a:r>
            <a:r>
              <a:rPr lang="en-US" dirty="0" smtClean="0"/>
              <a:t>?”</a:t>
            </a:r>
            <a:r>
              <a:rPr lang="zh-CN" altLang="en-US" dirty="0" smtClean="0"/>
              <a:t>众人回答</a:t>
            </a:r>
            <a:r>
              <a:rPr lang="en-US" dirty="0" smtClean="0"/>
              <a:t>“</a:t>
            </a:r>
            <a:r>
              <a:rPr lang="zh-CN" altLang="en-US" dirty="0" smtClean="0"/>
              <a:t>对</a:t>
            </a:r>
            <a:r>
              <a:rPr lang="en-US" dirty="0" smtClean="0"/>
              <a:t>”</a:t>
            </a:r>
            <a:r>
              <a:rPr lang="zh-CN" altLang="en-US" dirty="0" smtClean="0"/>
              <a:t>。</a:t>
            </a:r>
            <a:r>
              <a:rPr lang="en-US" dirty="0" smtClean="0"/>
              <a:t>“</a:t>
            </a:r>
            <a:r>
              <a:rPr lang="zh-CN" altLang="en-US" dirty="0" smtClean="0"/>
              <a:t>我们东方也有一位圣人</a:t>
            </a:r>
            <a:r>
              <a:rPr lang="en-US" dirty="0" smtClean="0"/>
              <a:t>,</a:t>
            </a:r>
            <a:r>
              <a:rPr lang="zh-CN" altLang="en-US" dirty="0" smtClean="0"/>
              <a:t>他叫孔子</a:t>
            </a:r>
            <a:r>
              <a:rPr lang="en-US" dirty="0" smtClean="0"/>
              <a:t>,</a:t>
            </a:r>
            <a:r>
              <a:rPr lang="zh-CN" altLang="en-US" dirty="0" smtClean="0"/>
              <a:t>日本人也承认他是圣人</a:t>
            </a:r>
            <a:r>
              <a:rPr lang="en-US" dirty="0" smtClean="0"/>
              <a:t>,</a:t>
            </a:r>
            <a:r>
              <a:rPr lang="zh-CN" altLang="en-US" dirty="0" smtClean="0"/>
              <a:t>你说对不对</a:t>
            </a:r>
            <a:r>
              <a:rPr lang="en-US" dirty="0" smtClean="0"/>
              <a:t>?”</a:t>
            </a:r>
            <a:r>
              <a:rPr lang="zh-CN" altLang="en-US" dirty="0" smtClean="0"/>
              <a:t>牧野伸显只得说</a:t>
            </a:r>
            <a:r>
              <a:rPr lang="en-US" dirty="0" smtClean="0"/>
              <a:t>“</a:t>
            </a:r>
            <a:r>
              <a:rPr lang="zh-CN" altLang="en-US" dirty="0" smtClean="0"/>
              <a:t>对</a:t>
            </a:r>
            <a:r>
              <a:rPr lang="en-US" dirty="0" smtClean="0"/>
              <a:t>”</a:t>
            </a:r>
            <a:r>
              <a:rPr lang="zh-CN" altLang="en-US" dirty="0" smtClean="0"/>
              <a:t>。顾维钧接着说</a:t>
            </a:r>
            <a:r>
              <a:rPr lang="en-US" dirty="0" smtClean="0"/>
              <a:t>:“</a:t>
            </a:r>
            <a:r>
              <a:rPr lang="zh-CN" altLang="en-US" dirty="0" smtClean="0"/>
              <a:t>山东是孔子的故乡</a:t>
            </a:r>
            <a:r>
              <a:rPr lang="en-US" dirty="0" smtClean="0"/>
              <a:t>,</a:t>
            </a:r>
            <a:r>
              <a:rPr lang="zh-CN" altLang="en-US" dirty="0" smtClean="0"/>
              <a:t>也是我们中国人的圣地</a:t>
            </a:r>
            <a:r>
              <a:rPr lang="en-US" dirty="0" smtClean="0"/>
              <a:t>,</a:t>
            </a:r>
            <a:r>
              <a:rPr lang="zh-CN" altLang="en-US" dirty="0" smtClean="0"/>
              <a:t>不容侵犯</a:t>
            </a:r>
            <a:r>
              <a:rPr lang="en-US" dirty="0" smtClean="0"/>
              <a:t>!”</a:t>
            </a:r>
            <a:r>
              <a:rPr lang="zh-CN" altLang="en-US" dirty="0" smtClean="0"/>
              <a:t>顾维钧以其缜密的思维逻辑和掷地有声的话语维护了祖国的尊严</a:t>
            </a:r>
            <a:r>
              <a:rPr lang="en-US" dirty="0" smtClean="0"/>
              <a:t>,</a:t>
            </a:r>
            <a:r>
              <a:rPr lang="zh-CN" altLang="en-US" dirty="0" smtClean="0"/>
              <a:t>被美国总统威尔逊称为中国的</a:t>
            </a:r>
            <a:r>
              <a:rPr lang="en-US" dirty="0" smtClean="0"/>
              <a:t>“</a:t>
            </a:r>
            <a:r>
              <a:rPr lang="zh-CN" altLang="en-US" dirty="0" smtClean="0"/>
              <a:t>青年外交家</a:t>
            </a:r>
            <a:r>
              <a:rPr lang="en-US" dirty="0" smtClean="0"/>
              <a:t>”</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组合 21"/>
          <p:cNvGrpSpPr/>
          <p:nvPr/>
        </p:nvGrpSpPr>
        <p:grpSpPr>
          <a:xfrm>
            <a:off x="1523968" y="2643182"/>
            <a:ext cx="8858313" cy="3318972"/>
            <a:chOff x="1523968" y="2643182"/>
            <a:chExt cx="8858313" cy="3318972"/>
          </a:xfrm>
        </p:grpSpPr>
        <p:pic>
          <p:nvPicPr>
            <p:cNvPr id="13" name="18DXAYWRJBD5DYT4.eps" descr="id:2147499366;FounderCES"/>
            <p:cNvPicPr/>
            <p:nvPr/>
          </p:nvPicPr>
          <p:blipFill>
            <a:blip r:embed="rId2"/>
            <a:stretch>
              <a:fillRect/>
            </a:stretch>
          </p:blipFill>
          <p:spPr>
            <a:xfrm>
              <a:off x="1523968" y="2643182"/>
              <a:ext cx="8858313" cy="3318972"/>
            </a:xfrm>
            <a:prstGeom prst="rect">
              <a:avLst/>
            </a:prstGeom>
          </p:spPr>
        </p:pic>
        <p:sp>
          <p:nvSpPr>
            <p:cNvPr id="14" name="矩形 13"/>
            <p:cNvSpPr/>
            <p:nvPr/>
          </p:nvSpPr>
          <p:spPr>
            <a:xfrm>
              <a:off x="4952992" y="2714620"/>
              <a:ext cx="50006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0" name="矩形 19"/>
            <p:cNvSpPr/>
            <p:nvPr/>
          </p:nvSpPr>
          <p:spPr>
            <a:xfrm>
              <a:off x="6810380" y="2786058"/>
              <a:ext cx="642942"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1" name="矩形 20"/>
            <p:cNvSpPr/>
            <p:nvPr/>
          </p:nvSpPr>
          <p:spPr>
            <a:xfrm>
              <a:off x="4952992" y="5429264"/>
              <a:ext cx="500066"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10" name="文本占位符 3"/>
          <p:cNvSpPr txBox="1">
            <a:spLocks/>
          </p:cNvSpPr>
          <p:nvPr/>
        </p:nvSpPr>
        <p:spPr>
          <a:xfrm>
            <a:off x="4810116" y="2643182"/>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000" dirty="0" smtClean="0">
                <a:solidFill>
                  <a:srgbClr val="FF0000"/>
                </a:solidFill>
                <a:latin typeface="华文细黑" pitchFamily="2" charset="-122"/>
                <a:ea typeface="华文细黑" pitchFamily="2" charset="-122"/>
              </a:rPr>
              <a:t>描绘</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1" name="文本占位符 2"/>
          <p:cNvSpPr>
            <a:spLocks noGrp="1"/>
          </p:cNvSpPr>
          <p:nvPr>
            <p:ph type="body" sz="quarter" idx="11"/>
          </p:nvPr>
        </p:nvSpPr>
        <p:spPr>
          <a:xfrm>
            <a:off x="881026" y="1785926"/>
            <a:ext cx="10572824" cy="1857388"/>
          </a:xfrm>
        </p:spPr>
        <p:txBody>
          <a:bodyPr/>
          <a:lstStyle/>
          <a:p>
            <a:r>
              <a:rPr lang="zh-CN" altLang="en-US" dirty="0" smtClean="0"/>
              <a:t>完成思维导图。</a:t>
            </a:r>
            <a:endParaRPr lang="zh-CN" altLang="en-US" dirty="0"/>
          </a:p>
        </p:txBody>
      </p:sp>
      <p:sp>
        <p:nvSpPr>
          <p:cNvPr id="19" name="文本占位符 3"/>
          <p:cNvSpPr txBox="1">
            <a:spLocks/>
          </p:cNvSpPr>
          <p:nvPr/>
        </p:nvSpPr>
        <p:spPr>
          <a:xfrm>
            <a:off x="6738942" y="2643182"/>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中心</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3" name="文本占位符 3"/>
          <p:cNvSpPr txBox="1">
            <a:spLocks/>
          </p:cNvSpPr>
          <p:nvPr/>
        </p:nvSpPr>
        <p:spPr>
          <a:xfrm>
            <a:off x="4810116" y="5357826"/>
            <a:ext cx="1500198"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情趣</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blinds(horizontal)">
                                      <p:cBhvr>
                                        <p:cTn id="10" dur="500"/>
                                        <p:tgtEl>
                                          <p:spTgt spid="19"/>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blinds(horizontal)">
                                      <p:cBhvr>
                                        <p:cTn id="13" dur="500"/>
                                        <p:tgtEl>
                                          <p:spTgt spid="23"/>
                                        </p:tgtEl>
                                      </p:cBhvr>
                                    </p:animEffect>
                                  </p:childTnLst>
                                </p:cTn>
                              </p:par>
                            </p:childTnLst>
                          </p:cTn>
                        </p:par>
                      </p:childTnLst>
                    </p:cTn>
                  </p:par>
                </p:childTnLst>
              </p:cTn>
              <p:nextCondLst>
                <p:cond evt="onClick" delay="0">
                  <p:tgtEl>
                    <p:spTgt spid="12"/>
                  </p:tgtEl>
                </p:cond>
              </p:nextCondLst>
            </p:seq>
          </p:childTnLst>
        </p:cTn>
      </p:par>
    </p:tnLst>
    <p:bldLst>
      <p:bldP spid="10" grpId="0"/>
      <p:bldP spid="19" grpId="0"/>
      <p:bldP spid="2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3714776"/>
          </a:xfrm>
        </p:spPr>
        <p:txBody>
          <a:bodyPr/>
          <a:lstStyle/>
          <a:p>
            <a:r>
              <a:rPr lang="zh-CN" altLang="en-US" dirty="0" smtClean="0"/>
              <a:t>古语云</a:t>
            </a:r>
            <a:r>
              <a:rPr lang="en-US" dirty="0" smtClean="0"/>
              <a:t>:</a:t>
            </a:r>
            <a:r>
              <a:rPr lang="zh-CN" altLang="en-US" dirty="0" smtClean="0"/>
              <a:t>读万卷书</a:t>
            </a:r>
            <a:r>
              <a:rPr lang="en-US" dirty="0" smtClean="0"/>
              <a:t>,</a:t>
            </a:r>
            <a:r>
              <a:rPr lang="zh-CN" altLang="en-US" dirty="0" smtClean="0"/>
              <a:t>行万里路。奇峰秀岭</a:t>
            </a:r>
            <a:r>
              <a:rPr lang="en-US" dirty="0" smtClean="0"/>
              <a:t>,</a:t>
            </a:r>
            <a:r>
              <a:rPr lang="zh-CN" altLang="en-US" dirty="0" smtClean="0"/>
              <a:t>青山绿水</a:t>
            </a:r>
            <a:r>
              <a:rPr lang="en-US" dirty="0" smtClean="0"/>
              <a:t>,</a:t>
            </a:r>
            <a:r>
              <a:rPr lang="zh-CN" altLang="en-US" dirty="0" smtClean="0"/>
              <a:t>世界的美景总是令我们神往。城市的繁华、乡村的秀美、名胜古迹的魅力</a:t>
            </a:r>
            <a:r>
              <a:rPr lang="en-US" dirty="0" smtClean="0"/>
              <a:t>,</a:t>
            </a:r>
            <a:r>
              <a:rPr lang="zh-CN" altLang="en-US" dirty="0" smtClean="0"/>
              <a:t>无不给我们留下深刻的印象。幽默风趣</a:t>
            </a:r>
            <a:r>
              <a:rPr lang="en-US" dirty="0" smtClean="0"/>
              <a:t>,</a:t>
            </a:r>
            <a:r>
              <a:rPr lang="zh-CN" altLang="en-US" dirty="0" smtClean="0"/>
              <a:t>娓娓道来</a:t>
            </a:r>
            <a:r>
              <a:rPr lang="en-US" dirty="0" smtClean="0"/>
              <a:t>,</a:t>
            </a:r>
            <a:r>
              <a:rPr lang="zh-CN" altLang="en-US" dirty="0" smtClean="0"/>
              <a:t>游记散文总会令我们流连忘返。今天我们就来学习游记的写作</a:t>
            </a:r>
            <a:r>
              <a:rPr lang="en-US" dirty="0" smtClean="0"/>
              <a:t>,</a:t>
            </a:r>
            <a:r>
              <a:rPr lang="zh-CN" altLang="en-US" dirty="0" smtClean="0"/>
              <a:t>用我们的生花妙笔引领大家遍游名山大川</a:t>
            </a:r>
            <a:r>
              <a:rPr lang="en-US" dirty="0" smtClean="0"/>
              <a:t>,</a:t>
            </a:r>
            <a:r>
              <a:rPr lang="zh-CN" altLang="en-US" dirty="0" smtClean="0"/>
              <a:t>尽观天下美景。</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857232"/>
            <a:ext cx="11358642" cy="5214974"/>
          </a:xfrm>
        </p:spPr>
        <p:txBody>
          <a:bodyPr/>
          <a:lstStyle/>
          <a:p>
            <a:r>
              <a:rPr lang="en-US" dirty="0" smtClean="0"/>
              <a:t>1.</a:t>
            </a:r>
            <a:r>
              <a:rPr lang="zh-CN" altLang="en-US" dirty="0" smtClean="0"/>
              <a:t>小竞赛</a:t>
            </a:r>
            <a:r>
              <a:rPr lang="en-US" dirty="0" smtClean="0"/>
              <a:t>,</a:t>
            </a:r>
            <a:r>
              <a:rPr lang="zh-CN" altLang="en-US" dirty="0" smtClean="0"/>
              <a:t>我能行。</a:t>
            </a:r>
          </a:p>
          <a:p>
            <a:r>
              <a:rPr lang="en-US" dirty="0" smtClean="0"/>
              <a:t>(1)</a:t>
            </a:r>
            <a:r>
              <a:rPr lang="zh-CN" altLang="en-US" dirty="0" smtClean="0"/>
              <a:t>游记可以分为很多种。以记录行程为主的是</a:t>
            </a:r>
            <a:r>
              <a:rPr lang="zh-CN" altLang="en-US" u="sng" dirty="0" smtClean="0"/>
              <a:t>　</a:t>
            </a:r>
            <a:r>
              <a:rPr lang="en-US" altLang="zh-CN" u="sng" dirty="0" smtClean="0"/>
              <a:t>	</a:t>
            </a:r>
            <a:r>
              <a:rPr lang="zh-CN" altLang="en-US" u="sng" dirty="0" smtClean="0"/>
              <a:t>　</a:t>
            </a:r>
            <a:r>
              <a:rPr lang="zh-CN" altLang="en-US" dirty="0" smtClean="0"/>
              <a:t>游记</a:t>
            </a:r>
            <a:r>
              <a:rPr lang="en-US" dirty="0" smtClean="0"/>
              <a:t>;</a:t>
            </a:r>
            <a:r>
              <a:rPr lang="zh-CN" altLang="en-US" dirty="0" smtClean="0"/>
              <a:t>以抒发感情为主的是</a:t>
            </a:r>
            <a:r>
              <a:rPr lang="zh-CN" altLang="en-US" u="sng" dirty="0" smtClean="0"/>
              <a:t>　</a:t>
            </a:r>
            <a:r>
              <a:rPr lang="en-US" altLang="zh-CN" u="sng" dirty="0" smtClean="0"/>
              <a:t>	</a:t>
            </a:r>
            <a:r>
              <a:rPr lang="zh-CN" altLang="en-US" dirty="0" smtClean="0"/>
              <a:t>游记</a:t>
            </a:r>
            <a:r>
              <a:rPr lang="en-US" dirty="0" smtClean="0"/>
              <a:t>;</a:t>
            </a:r>
            <a:r>
              <a:rPr lang="zh-CN" altLang="en-US" dirty="0" smtClean="0"/>
              <a:t>以描绘景物、景观为主的是</a:t>
            </a:r>
            <a:r>
              <a:rPr lang="zh-CN" altLang="en-US" u="sng" dirty="0" smtClean="0"/>
              <a:t>　写景型　</a:t>
            </a:r>
            <a:r>
              <a:rPr lang="zh-CN" altLang="en-US" dirty="0" smtClean="0"/>
              <a:t>游记</a:t>
            </a:r>
            <a:r>
              <a:rPr lang="en-US" dirty="0" smtClean="0"/>
              <a:t>;</a:t>
            </a:r>
            <a:r>
              <a:rPr lang="zh-CN" altLang="en-US" dirty="0" smtClean="0"/>
              <a:t>通过游记来说明某个道理的是</a:t>
            </a:r>
            <a:r>
              <a:rPr lang="zh-CN" altLang="en-US" u="sng" dirty="0" smtClean="0"/>
              <a:t>　</a:t>
            </a:r>
            <a:r>
              <a:rPr lang="en-US" altLang="zh-CN" u="sng" dirty="0" smtClean="0"/>
              <a:t>		</a:t>
            </a:r>
            <a:r>
              <a:rPr lang="zh-CN" altLang="en-US" dirty="0" smtClean="0"/>
              <a:t>游记。</a:t>
            </a:r>
            <a:endParaRPr lang="en-US" altLang="zh-CN" dirty="0" smtClean="0"/>
          </a:p>
          <a:p>
            <a:r>
              <a:rPr lang="en-US" dirty="0" smtClean="0"/>
              <a:t>(2)</a:t>
            </a:r>
            <a:r>
              <a:rPr lang="zh-CN" altLang="en-US" dirty="0" smtClean="0"/>
              <a:t>游记可采取哪些记叙顺序</a:t>
            </a:r>
            <a:r>
              <a:rPr lang="en-US" dirty="0" smtClean="0"/>
              <a:t>?</a:t>
            </a:r>
            <a:r>
              <a:rPr lang="zh-CN" altLang="en-US" dirty="0" smtClean="0"/>
              <a:t>按</a:t>
            </a:r>
            <a:r>
              <a:rPr lang="zh-CN" altLang="en-US" u="sng" dirty="0" smtClean="0"/>
              <a:t>　</a:t>
            </a:r>
            <a:r>
              <a:rPr lang="zh-CN" altLang="en-US" u="sng" dirty="0" smtClean="0"/>
              <a:t>   </a:t>
            </a:r>
            <a:r>
              <a:rPr lang="zh-CN" altLang="en-US" u="sng" dirty="0" smtClean="0"/>
              <a:t>　</a:t>
            </a:r>
            <a:r>
              <a:rPr lang="zh-CN" altLang="en-US" dirty="0" smtClean="0"/>
              <a:t>依次叙事写景</a:t>
            </a:r>
            <a:r>
              <a:rPr lang="en-US" dirty="0" smtClean="0"/>
              <a:t>,</a:t>
            </a:r>
            <a:r>
              <a:rPr lang="zh-CN" altLang="en-US" dirty="0" smtClean="0"/>
              <a:t>移步换景</a:t>
            </a:r>
            <a:r>
              <a:rPr lang="en-US" dirty="0" smtClean="0"/>
              <a:t>;</a:t>
            </a:r>
            <a:r>
              <a:rPr lang="zh-CN" altLang="en-US" dirty="0" smtClean="0"/>
              <a:t>按</a:t>
            </a:r>
            <a:r>
              <a:rPr lang="zh-CN" altLang="en-US" u="sng" dirty="0" smtClean="0"/>
              <a:t>　</a:t>
            </a:r>
            <a:r>
              <a:rPr lang="en-US" altLang="zh-CN" u="sng" dirty="0" smtClean="0"/>
              <a:t>	</a:t>
            </a:r>
            <a:r>
              <a:rPr lang="zh-CN" altLang="en-US" u="sng" dirty="0" smtClean="0"/>
              <a:t>　</a:t>
            </a:r>
            <a:r>
              <a:rPr lang="zh-CN" altLang="en-US" dirty="0" smtClean="0"/>
              <a:t>顺序</a:t>
            </a:r>
            <a:r>
              <a:rPr lang="en-US" dirty="0" smtClean="0"/>
              <a:t>,</a:t>
            </a:r>
            <a:r>
              <a:rPr lang="zh-CN" altLang="en-US" dirty="0" smtClean="0"/>
              <a:t>确定观察点</a:t>
            </a:r>
            <a:r>
              <a:rPr lang="en-US" dirty="0" smtClean="0"/>
              <a:t>,</a:t>
            </a:r>
            <a:r>
              <a:rPr lang="zh-CN" altLang="en-US" dirty="0" smtClean="0"/>
              <a:t>点面结合</a:t>
            </a:r>
            <a:r>
              <a:rPr lang="en-US" dirty="0" smtClean="0"/>
              <a:t>;</a:t>
            </a:r>
            <a:r>
              <a:rPr lang="zh-CN" altLang="en-US" dirty="0" smtClean="0"/>
              <a:t>时间转换</a:t>
            </a:r>
            <a:r>
              <a:rPr lang="en-US" dirty="0" smtClean="0"/>
              <a:t>,</a:t>
            </a:r>
            <a:r>
              <a:rPr lang="zh-CN" altLang="en-US" dirty="0" smtClean="0"/>
              <a:t>景色各异</a:t>
            </a:r>
            <a:r>
              <a:rPr lang="zh-CN" altLang="en-US" dirty="0" smtClean="0"/>
              <a:t>。</a:t>
            </a:r>
            <a:endParaRPr lang="en-US" altLang="zh-CN" dirty="0" smtClean="0"/>
          </a:p>
          <a:p>
            <a:r>
              <a:rPr lang="en-US" dirty="0" smtClean="0"/>
              <a:t>(3)</a:t>
            </a:r>
            <a:r>
              <a:rPr lang="zh-CN" altLang="en-US" dirty="0" smtClean="0"/>
              <a:t>即席发言是指在特定情景中</a:t>
            </a:r>
            <a:r>
              <a:rPr lang="en-US" dirty="0" smtClean="0"/>
              <a:t>,</a:t>
            </a:r>
            <a:r>
              <a:rPr lang="zh-CN" altLang="en-US" dirty="0" smtClean="0"/>
              <a:t>事先没有准备的临场说话</a:t>
            </a:r>
            <a:r>
              <a:rPr lang="en-US" dirty="0" smtClean="0"/>
              <a:t>,</a:t>
            </a:r>
            <a:r>
              <a:rPr lang="zh-CN" altLang="en-US" dirty="0" smtClean="0"/>
              <a:t>它的特点是就事而发、缘情而发、因人而发、借机而发</a:t>
            </a:r>
            <a:r>
              <a:rPr lang="en-US" dirty="0" smtClean="0"/>
              <a:t>,</a:t>
            </a:r>
            <a:r>
              <a:rPr lang="zh-CN" altLang="en-US" dirty="0" smtClean="0"/>
              <a:t>具有</a:t>
            </a:r>
            <a:r>
              <a:rPr lang="zh-CN" altLang="en-US" u="sng" dirty="0" smtClean="0"/>
              <a:t>　</a:t>
            </a:r>
            <a:r>
              <a:rPr lang="zh-CN" altLang="en-US" u="sng" dirty="0" smtClean="0"/>
              <a:t>      </a:t>
            </a:r>
            <a:r>
              <a:rPr lang="zh-CN" altLang="en-US" u="sng" dirty="0" smtClean="0"/>
              <a:t>　</a:t>
            </a:r>
            <a:r>
              <a:rPr lang="zh-CN" altLang="en-US" dirty="0" smtClean="0"/>
              <a:t>、</a:t>
            </a:r>
            <a:r>
              <a:rPr lang="zh-CN" altLang="en-US" u="sng" dirty="0" smtClean="0"/>
              <a:t>　</a:t>
            </a:r>
            <a:r>
              <a:rPr lang="en-US" altLang="zh-CN" u="sng" dirty="0" smtClean="0"/>
              <a:t>		</a:t>
            </a:r>
            <a:r>
              <a:rPr lang="zh-CN" altLang="en-US" u="sng" dirty="0" smtClean="0"/>
              <a:t>　</a:t>
            </a:r>
            <a:r>
              <a:rPr lang="zh-CN" altLang="en-US" dirty="0" smtClean="0"/>
              <a:t>和</a:t>
            </a:r>
            <a:r>
              <a:rPr lang="zh-CN" altLang="en-US" u="sng" dirty="0" smtClean="0"/>
              <a:t>　</a:t>
            </a:r>
            <a:r>
              <a:rPr lang="en-US" altLang="zh-CN" u="sng" dirty="0" smtClean="0"/>
              <a:t>		</a:t>
            </a:r>
            <a:r>
              <a:rPr lang="zh-CN" altLang="en-US" u="sng" dirty="0" smtClean="0"/>
              <a:t>　</a:t>
            </a:r>
            <a:r>
              <a:rPr lang="zh-CN" altLang="en-US" dirty="0" smtClean="0"/>
              <a:t>。</a:t>
            </a:r>
          </a:p>
          <a:p>
            <a:endParaRPr lang="zh-CN" altLang="en-US" dirty="0" smtClean="0"/>
          </a:p>
          <a:p>
            <a:endParaRPr lang="zh-CN" altLang="en-US" dirty="0"/>
          </a:p>
        </p:txBody>
      </p:sp>
      <p:sp>
        <p:nvSpPr>
          <p:cNvPr id="3" name="文本占位符 2"/>
          <p:cNvSpPr>
            <a:spLocks noGrp="1"/>
          </p:cNvSpPr>
          <p:nvPr>
            <p:ph type="body" sz="quarter" idx="11"/>
          </p:nvPr>
        </p:nvSpPr>
        <p:spPr>
          <a:xfrm>
            <a:off x="8453454" y="1428736"/>
            <a:ext cx="2214578" cy="857256"/>
          </a:xfrm>
        </p:spPr>
        <p:txBody>
          <a:bodyPr/>
          <a:lstStyle/>
          <a:p>
            <a:pPr indent="0"/>
            <a:r>
              <a:rPr lang="zh-CN" altLang="en-US" dirty="0" smtClean="0"/>
              <a:t>记叙型</a:t>
            </a:r>
            <a:endParaRPr lang="zh-CN" altLang="en-US" dirty="0"/>
          </a:p>
        </p:txBody>
      </p:sp>
      <p:sp>
        <p:nvSpPr>
          <p:cNvPr id="5" name="文本占位符 2"/>
          <p:cNvSpPr txBox="1">
            <a:spLocks/>
          </p:cNvSpPr>
          <p:nvPr/>
        </p:nvSpPr>
        <p:spPr>
          <a:xfrm>
            <a:off x="2809852" y="2071678"/>
            <a:ext cx="164307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抒情型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2"/>
          <p:cNvSpPr txBox="1">
            <a:spLocks/>
          </p:cNvSpPr>
          <p:nvPr/>
        </p:nvSpPr>
        <p:spPr>
          <a:xfrm>
            <a:off x="5524496" y="2714620"/>
            <a:ext cx="200026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说理型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6024562" y="3357562"/>
            <a:ext cx="200026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游踪</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595274" y="4000504"/>
            <a:ext cx="200026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空间</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8310578" y="5286388"/>
            <a:ext cx="157163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随意性</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3" name="文本占位符 2"/>
          <p:cNvSpPr txBox="1">
            <a:spLocks/>
          </p:cNvSpPr>
          <p:nvPr/>
        </p:nvSpPr>
        <p:spPr>
          <a:xfrm>
            <a:off x="9953652" y="5286388"/>
            <a:ext cx="157163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灵活性</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809588" y="5929330"/>
            <a:ext cx="157163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可变性</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blinds(horizontal)">
                                      <p:cBhvr>
                                        <p:cTn id="13" dur="500"/>
                                        <p:tgtEl>
                                          <p:spTgt spid="13"/>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blinds(horizontal)">
                                      <p:cBhvr>
                                        <p:cTn id="25" dur="500"/>
                                        <p:tgtEl>
                                          <p:spTgt spid="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blinds(horizontal)">
                                      <p:cBhvr>
                                        <p:cTn id="28" dur="500"/>
                                        <p:tgtEl>
                                          <p:spTgt spid="9"/>
                                        </p:tgtEl>
                                      </p:cBhvr>
                                    </p:animEffect>
                                  </p:childTnLst>
                                </p:cTn>
                              </p:par>
                            </p:childTnLst>
                          </p:cTn>
                        </p:par>
                      </p:childTnLst>
                    </p:cTn>
                  </p:par>
                </p:childTnLst>
              </p:cTn>
              <p:nextCondLst>
                <p:cond evt="onClick" delay="0">
                  <p:tgtEl>
                    <p:spTgt spid="6"/>
                  </p:tgtEl>
                </p:cond>
              </p:nextCondLst>
            </p:seq>
          </p:childTnLst>
        </p:cTn>
      </p:par>
    </p:tnLst>
    <p:bldLst>
      <p:bldP spid="3" grpId="0" build="p"/>
      <p:bldP spid="5" grpId="0"/>
      <p:bldP spid="10" grpId="0"/>
      <p:bldP spid="8" grpId="0"/>
      <p:bldP spid="9" grpId="0"/>
      <p:bldP spid="11" grpId="0"/>
      <p:bldP spid="13" grpId="0"/>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857232"/>
            <a:ext cx="11358642" cy="5214974"/>
          </a:xfrm>
        </p:spPr>
        <p:txBody>
          <a:bodyPr/>
          <a:lstStyle/>
          <a:p>
            <a:r>
              <a:rPr lang="en-US" dirty="0" smtClean="0"/>
              <a:t>(4)</a:t>
            </a:r>
            <a:r>
              <a:rPr lang="zh-CN" altLang="en-US" dirty="0" smtClean="0"/>
              <a:t>即席发言的构思技巧实际上属于思维方法问题</a:t>
            </a:r>
            <a:r>
              <a:rPr lang="en-US" dirty="0" smtClean="0"/>
              <a:t>,</a:t>
            </a:r>
            <a:r>
              <a:rPr lang="zh-CN" altLang="en-US" dirty="0" smtClean="0"/>
              <a:t>思维敏捷</a:t>
            </a:r>
            <a:r>
              <a:rPr lang="en-US" dirty="0" smtClean="0"/>
              <a:t>,</a:t>
            </a:r>
            <a:r>
              <a:rPr lang="zh-CN" altLang="en-US" dirty="0" smtClean="0"/>
              <a:t>构思也就迅速。</a:t>
            </a:r>
            <a:r>
              <a:rPr lang="zh-CN" altLang="en-US" u="sng" dirty="0" smtClean="0"/>
              <a:t>　</a:t>
            </a:r>
            <a:r>
              <a:rPr lang="en-US" altLang="zh-CN" u="sng" dirty="0" smtClean="0"/>
              <a:t>	  </a:t>
            </a:r>
            <a:r>
              <a:rPr lang="zh-CN" altLang="en-US" u="sng" dirty="0" smtClean="0"/>
              <a:t>　</a:t>
            </a:r>
            <a:r>
              <a:rPr lang="zh-CN" altLang="en-US" dirty="0" smtClean="0"/>
              <a:t>思维</a:t>
            </a:r>
            <a:r>
              <a:rPr lang="en-US" dirty="0" smtClean="0"/>
              <a:t>,</a:t>
            </a:r>
            <a:r>
              <a:rPr lang="zh-CN" altLang="en-US" dirty="0" smtClean="0"/>
              <a:t>反其道而思考</a:t>
            </a:r>
            <a:r>
              <a:rPr lang="en-US" dirty="0" smtClean="0"/>
              <a:t>,</a:t>
            </a:r>
            <a:r>
              <a:rPr lang="zh-CN" altLang="en-US" dirty="0" smtClean="0"/>
              <a:t>不人云亦云</a:t>
            </a:r>
            <a:r>
              <a:rPr lang="en-US" dirty="0" smtClean="0"/>
              <a:t>,</a:t>
            </a:r>
            <a:r>
              <a:rPr lang="zh-CN" altLang="en-US" dirty="0" smtClean="0"/>
              <a:t>敢于质疑</a:t>
            </a:r>
            <a:r>
              <a:rPr lang="en-US" dirty="0" smtClean="0"/>
              <a:t>,</a:t>
            </a:r>
            <a:r>
              <a:rPr lang="zh-CN" altLang="en-US" dirty="0" smtClean="0"/>
              <a:t>勇于向传统思维、固定思维挑战。</a:t>
            </a:r>
            <a:r>
              <a:rPr lang="zh-CN" altLang="en-US" u="sng" dirty="0" smtClean="0"/>
              <a:t>　</a:t>
            </a:r>
            <a:r>
              <a:rPr lang="zh-CN" altLang="en-US" u="sng" dirty="0" smtClean="0"/>
              <a:t>   </a:t>
            </a:r>
            <a:r>
              <a:rPr lang="zh-CN" altLang="en-US" u="sng" dirty="0" smtClean="0"/>
              <a:t>　</a:t>
            </a:r>
            <a:r>
              <a:rPr lang="zh-CN" altLang="en-US" dirty="0" smtClean="0"/>
              <a:t>思维</a:t>
            </a:r>
            <a:r>
              <a:rPr lang="en-US" dirty="0" smtClean="0"/>
              <a:t>,</a:t>
            </a:r>
            <a:r>
              <a:rPr lang="zh-CN" altLang="en-US" dirty="0" smtClean="0"/>
              <a:t>多角度思考</a:t>
            </a:r>
            <a:r>
              <a:rPr lang="en-US" dirty="0" smtClean="0"/>
              <a:t>,</a:t>
            </a:r>
            <a:r>
              <a:rPr lang="zh-CN" altLang="en-US" dirty="0" smtClean="0"/>
              <a:t>寻求解决问题的新方法。</a:t>
            </a:r>
            <a:r>
              <a:rPr lang="zh-CN" altLang="en-US" u="sng" dirty="0" smtClean="0"/>
              <a:t>　</a:t>
            </a:r>
            <a:r>
              <a:rPr lang="en-US" altLang="zh-CN" u="sng" dirty="0" smtClean="0"/>
              <a:t>	</a:t>
            </a:r>
            <a:r>
              <a:rPr lang="zh-CN" altLang="en-US" dirty="0" smtClean="0"/>
              <a:t>思维</a:t>
            </a:r>
            <a:r>
              <a:rPr lang="en-US" dirty="0" smtClean="0"/>
              <a:t>,</a:t>
            </a:r>
            <a:r>
              <a:rPr lang="zh-CN" altLang="en-US" dirty="0" smtClean="0"/>
              <a:t>努力寻求事物之间的联系</a:t>
            </a:r>
            <a:r>
              <a:rPr lang="en-US" dirty="0" smtClean="0"/>
              <a:t>,</a:t>
            </a:r>
            <a:r>
              <a:rPr lang="zh-CN" altLang="en-US" dirty="0" smtClean="0"/>
              <a:t>确定主题</a:t>
            </a:r>
            <a:r>
              <a:rPr lang="en-US" dirty="0" smtClean="0"/>
              <a:t>,</a:t>
            </a:r>
            <a:r>
              <a:rPr lang="zh-CN" altLang="en-US" dirty="0" smtClean="0"/>
              <a:t>生发议论。</a:t>
            </a:r>
            <a:endParaRPr lang="zh-CN" altLang="en-US" dirty="0"/>
          </a:p>
        </p:txBody>
      </p:sp>
      <p:sp>
        <p:nvSpPr>
          <p:cNvPr id="3" name="文本占位符 2"/>
          <p:cNvSpPr>
            <a:spLocks noGrp="1"/>
          </p:cNvSpPr>
          <p:nvPr>
            <p:ph type="body" sz="quarter" idx="11"/>
          </p:nvPr>
        </p:nvSpPr>
        <p:spPr>
          <a:xfrm>
            <a:off x="1809720" y="1428736"/>
            <a:ext cx="1143008" cy="857256"/>
          </a:xfrm>
        </p:spPr>
        <p:txBody>
          <a:bodyPr/>
          <a:lstStyle/>
          <a:p>
            <a:pPr indent="0"/>
            <a:r>
              <a:rPr lang="zh-CN" altLang="en-US" u="sng" dirty="0" smtClean="0"/>
              <a:t>逆向</a:t>
            </a:r>
            <a:endParaRPr lang="zh-CN" altLang="en-US" dirty="0"/>
          </a:p>
        </p:txBody>
      </p:sp>
      <p:sp>
        <p:nvSpPr>
          <p:cNvPr id="5" name="文本占位符 2"/>
          <p:cNvSpPr txBox="1">
            <a:spLocks/>
          </p:cNvSpPr>
          <p:nvPr/>
        </p:nvSpPr>
        <p:spPr>
          <a:xfrm>
            <a:off x="3595670" y="2071678"/>
            <a:ext cx="164307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发散</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0" name="文本占位符 2"/>
          <p:cNvSpPr txBox="1">
            <a:spLocks/>
          </p:cNvSpPr>
          <p:nvPr/>
        </p:nvSpPr>
        <p:spPr>
          <a:xfrm>
            <a:off x="452398" y="2714620"/>
            <a:ext cx="200026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求同</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childTnLst>
              </p:cTn>
              <p:nextCondLst>
                <p:cond evt="onClick" delay="0">
                  <p:tgtEl>
                    <p:spTgt spid="6"/>
                  </p:tgtEl>
                </p:cond>
              </p:nextCondLst>
            </p:seq>
          </p:childTnLst>
        </p:cTn>
      </p:par>
    </p:tnLst>
    <p:bldLst>
      <p:bldP spid="3" grpId="0" build="p"/>
      <p:bldP spid="5" grpId="0"/>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000108"/>
            <a:ext cx="11310974" cy="5214974"/>
          </a:xfrm>
        </p:spPr>
        <p:txBody>
          <a:bodyPr/>
          <a:lstStyle/>
          <a:p>
            <a:r>
              <a:rPr lang="en-US" dirty="0" smtClean="0"/>
              <a:t>2.</a:t>
            </a:r>
            <a:r>
              <a:rPr lang="zh-CN" altLang="en-US" dirty="0" smtClean="0"/>
              <a:t>听故事</a:t>
            </a:r>
            <a:r>
              <a:rPr lang="en-US" dirty="0" smtClean="0"/>
              <a:t>,</a:t>
            </a:r>
            <a:r>
              <a:rPr lang="zh-CN" altLang="en-US" dirty="0" smtClean="0"/>
              <a:t>练思维。</a:t>
            </a:r>
          </a:p>
          <a:p>
            <a:r>
              <a:rPr lang="en-US" dirty="0" smtClean="0"/>
              <a:t>(1)</a:t>
            </a:r>
            <a:r>
              <a:rPr lang="zh-CN" altLang="en-US" dirty="0" smtClean="0"/>
              <a:t>一次</a:t>
            </a:r>
            <a:r>
              <a:rPr lang="en-US" dirty="0" smtClean="0"/>
              <a:t>,</a:t>
            </a:r>
            <a:r>
              <a:rPr lang="zh-CN" altLang="en-US" dirty="0" smtClean="0"/>
              <a:t>歌德正在公园一条狭窄的小道上散步</a:t>
            </a:r>
            <a:r>
              <a:rPr lang="en-US" dirty="0" smtClean="0"/>
              <a:t>,</a:t>
            </a:r>
            <a:r>
              <a:rPr lang="zh-CN" altLang="en-US" dirty="0" smtClean="0"/>
              <a:t>遇到一个对他怀有敌意的评论家。两人都停了下来</a:t>
            </a:r>
            <a:r>
              <a:rPr lang="en-US" dirty="0" smtClean="0"/>
              <a:t>,</a:t>
            </a:r>
            <a:r>
              <a:rPr lang="zh-CN" altLang="en-US" dirty="0" smtClean="0"/>
              <a:t>盯着对方。这个评论家说</a:t>
            </a:r>
            <a:r>
              <a:rPr lang="en-US" dirty="0" smtClean="0"/>
              <a:t>:“</a:t>
            </a:r>
            <a:r>
              <a:rPr lang="zh-CN" altLang="en-US" dirty="0" smtClean="0"/>
              <a:t>我从来不给傻瓜让路。</a:t>
            </a:r>
            <a:r>
              <a:rPr lang="en-US" dirty="0" smtClean="0"/>
              <a:t>”</a:t>
            </a:r>
            <a:endParaRPr lang="zh-CN" altLang="en-US" dirty="0" smtClean="0"/>
          </a:p>
          <a:p>
            <a:r>
              <a:rPr lang="zh-CN" altLang="en-US" dirty="0" smtClean="0"/>
              <a:t>歌德会怎么回答</a:t>
            </a:r>
            <a:r>
              <a:rPr lang="en-US" dirty="0" smtClean="0"/>
              <a:t>?</a:t>
            </a:r>
            <a:endParaRPr lang="zh-CN" altLang="en-US" dirty="0"/>
          </a:p>
        </p:txBody>
      </p:sp>
      <p:sp>
        <p:nvSpPr>
          <p:cNvPr id="3" name="文本占位符 2"/>
          <p:cNvSpPr>
            <a:spLocks noGrp="1"/>
          </p:cNvSpPr>
          <p:nvPr>
            <p:ph type="body" sz="quarter" idx="11"/>
          </p:nvPr>
        </p:nvSpPr>
        <p:spPr>
          <a:xfrm>
            <a:off x="309522" y="4214818"/>
            <a:ext cx="11215766" cy="857256"/>
          </a:xfrm>
        </p:spPr>
        <p:txBody>
          <a:bodyPr/>
          <a:lstStyle/>
          <a:p>
            <a:r>
              <a:rPr lang="zh-CN" altLang="en-US" dirty="0" smtClean="0"/>
              <a:t>示例</a:t>
            </a:r>
            <a:r>
              <a:rPr lang="en-US" dirty="0" smtClean="0"/>
              <a:t>:“</a:t>
            </a:r>
            <a:r>
              <a:rPr lang="zh-CN" altLang="en-US" dirty="0" smtClean="0"/>
              <a:t>我正好相反。</a:t>
            </a:r>
            <a:r>
              <a:rPr lang="en-US" dirty="0" smtClean="0"/>
              <a:t>”</a:t>
            </a:r>
            <a:r>
              <a:rPr lang="zh-CN" altLang="en-US" dirty="0" smtClean="0"/>
              <a:t>说完歌德退到一边。</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000108"/>
            <a:ext cx="11310974" cy="5214974"/>
          </a:xfrm>
        </p:spPr>
        <p:txBody>
          <a:bodyPr/>
          <a:lstStyle/>
          <a:p>
            <a:r>
              <a:rPr lang="en-US" dirty="0" smtClean="0"/>
              <a:t>(2)1945</a:t>
            </a:r>
            <a:r>
              <a:rPr lang="zh-CN" altLang="en-US" dirty="0" smtClean="0"/>
              <a:t>年重庆谈判时</a:t>
            </a:r>
            <a:r>
              <a:rPr lang="en-US" dirty="0" smtClean="0"/>
              <a:t>,</a:t>
            </a:r>
            <a:r>
              <a:rPr lang="zh-CN" altLang="en-US" dirty="0" smtClean="0"/>
              <a:t>国民党政府的谈判代表对以周恩来为首席谈判代表的中共代表团提出的和平协议难以接受。一官员恼羞成怒地对我方代表咆哮道</a:t>
            </a:r>
            <a:r>
              <a:rPr lang="en-US" dirty="0" smtClean="0"/>
              <a:t>:“</a:t>
            </a:r>
            <a:r>
              <a:rPr lang="zh-CN" altLang="en-US" dirty="0" smtClean="0"/>
              <a:t>对牛弹琴</a:t>
            </a:r>
            <a:r>
              <a:rPr lang="en-US" dirty="0" smtClean="0"/>
              <a:t>!”</a:t>
            </a:r>
            <a:endParaRPr lang="zh-CN" altLang="en-US" dirty="0" smtClean="0"/>
          </a:p>
          <a:p>
            <a:r>
              <a:rPr lang="zh-CN" altLang="en-US" dirty="0" smtClean="0"/>
              <a:t>周恩来会怎样妙答</a:t>
            </a:r>
            <a:r>
              <a:rPr lang="en-US" dirty="0" smtClean="0"/>
              <a:t>?</a:t>
            </a:r>
            <a:endParaRPr lang="zh-CN" altLang="en-US" dirty="0"/>
          </a:p>
        </p:txBody>
      </p:sp>
      <p:sp>
        <p:nvSpPr>
          <p:cNvPr id="3" name="文本占位符 2"/>
          <p:cNvSpPr>
            <a:spLocks noGrp="1"/>
          </p:cNvSpPr>
          <p:nvPr>
            <p:ph type="body" sz="quarter" idx="11"/>
          </p:nvPr>
        </p:nvSpPr>
        <p:spPr>
          <a:xfrm>
            <a:off x="238084" y="3571876"/>
            <a:ext cx="11215766" cy="857256"/>
          </a:xfrm>
        </p:spPr>
        <p:txBody>
          <a:bodyPr/>
          <a:lstStyle/>
          <a:p>
            <a:r>
              <a:rPr lang="zh-CN" altLang="en-US" dirty="0" smtClean="0"/>
              <a:t>示例</a:t>
            </a:r>
            <a:r>
              <a:rPr lang="en-US" dirty="0" smtClean="0"/>
              <a:t>:</a:t>
            </a:r>
            <a:r>
              <a:rPr lang="zh-CN" altLang="en-US" dirty="0" smtClean="0"/>
              <a:t>周恩来神态自若</a:t>
            </a:r>
            <a:r>
              <a:rPr lang="en-US" dirty="0" smtClean="0"/>
              <a:t>,</a:t>
            </a:r>
            <a:r>
              <a:rPr lang="zh-CN" altLang="en-US" dirty="0" smtClean="0"/>
              <a:t>不缓不慢地应了一句</a:t>
            </a:r>
            <a:r>
              <a:rPr lang="en-US" dirty="0" smtClean="0"/>
              <a:t>:“</a:t>
            </a:r>
            <a:r>
              <a:rPr lang="zh-CN" altLang="en-US" dirty="0" smtClean="0"/>
              <a:t>对</a:t>
            </a:r>
            <a:r>
              <a:rPr lang="en-US" dirty="0" smtClean="0"/>
              <a:t>,</a:t>
            </a:r>
            <a:r>
              <a:rPr lang="zh-CN" altLang="en-US" dirty="0" smtClean="0"/>
              <a:t>牛弹琴。</a:t>
            </a:r>
            <a:r>
              <a:rPr lang="en-US" dirty="0" smtClean="0"/>
              <a:t>”</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3.</a:t>
            </a:r>
            <a:r>
              <a:rPr lang="zh-CN" altLang="en-US" dirty="0" smtClean="0"/>
              <a:t>即席讲</a:t>
            </a:r>
            <a:r>
              <a:rPr lang="en-US" dirty="0" smtClean="0"/>
              <a:t>,</a:t>
            </a:r>
            <a:r>
              <a:rPr lang="zh-CN" altLang="en-US" dirty="0" smtClean="0"/>
              <a:t>巧开头。</a:t>
            </a:r>
          </a:p>
          <a:p>
            <a:r>
              <a:rPr lang="zh-CN" altLang="en-US" dirty="0" smtClean="0"/>
              <a:t>一般来说</a:t>
            </a:r>
            <a:r>
              <a:rPr lang="en-US" dirty="0" smtClean="0"/>
              <a:t>,</a:t>
            </a:r>
            <a:r>
              <a:rPr lang="zh-CN" altLang="en-US" dirty="0" smtClean="0"/>
              <a:t>演说都很讲究开头</a:t>
            </a:r>
            <a:r>
              <a:rPr lang="en-US" dirty="0" smtClean="0"/>
              <a:t>,</a:t>
            </a:r>
            <a:r>
              <a:rPr lang="zh-CN" altLang="en-US" dirty="0" smtClean="0"/>
              <a:t>演讲开头是演讲者向听众传播的第一个信息</a:t>
            </a:r>
            <a:r>
              <a:rPr lang="en-US" dirty="0" smtClean="0"/>
              <a:t>,</a:t>
            </a:r>
            <a:r>
              <a:rPr lang="zh-CN" altLang="en-US" dirty="0" smtClean="0"/>
              <a:t>是演讲者与听众沟通的第一座桥梁。开头无定局</a:t>
            </a:r>
            <a:r>
              <a:rPr lang="en-US" dirty="0" smtClean="0"/>
              <a:t>,</a:t>
            </a:r>
            <a:r>
              <a:rPr lang="zh-CN" altLang="en-US" dirty="0" smtClean="0"/>
              <a:t>能让你的演讲出彩的开头方式有很多</a:t>
            </a:r>
            <a:r>
              <a:rPr lang="en-US" dirty="0" smtClean="0"/>
              <a:t>,</a:t>
            </a:r>
            <a:r>
              <a:rPr lang="zh-CN" altLang="en-US" dirty="0" smtClean="0"/>
              <a:t>但不论怎样开头</a:t>
            </a:r>
            <a:r>
              <a:rPr lang="en-US" dirty="0" smtClean="0"/>
              <a:t>,</a:t>
            </a:r>
            <a:r>
              <a:rPr lang="zh-CN" altLang="en-US" dirty="0" smtClean="0"/>
              <a:t>要想在第一时间紧紧吸引听众的注意力</a:t>
            </a:r>
            <a:r>
              <a:rPr lang="en-US" dirty="0" smtClean="0"/>
              <a:t>,</a:t>
            </a:r>
            <a:r>
              <a:rPr lang="zh-CN" altLang="en-US" dirty="0" smtClean="0"/>
              <a:t>调动气氛</a:t>
            </a:r>
            <a:r>
              <a:rPr lang="en-US" dirty="0" smtClean="0"/>
              <a:t>,</a:t>
            </a:r>
            <a:r>
              <a:rPr lang="zh-CN" altLang="en-US" dirty="0" smtClean="0"/>
              <a:t>就必须力求切合主题、新颖别致。那么</a:t>
            </a:r>
            <a:r>
              <a:rPr lang="en-US" dirty="0" smtClean="0"/>
              <a:t>,</a:t>
            </a:r>
            <a:r>
              <a:rPr lang="zh-CN" altLang="en-US" dirty="0" smtClean="0"/>
              <a:t>如何才能让你的演讲有一个引人入胜的精彩开头呢</a:t>
            </a:r>
            <a:r>
              <a:rPr lang="en-US" dirty="0" smtClean="0"/>
              <a:t>?</a:t>
            </a:r>
            <a:r>
              <a:rPr lang="zh-CN" altLang="en-US" dirty="0" smtClean="0"/>
              <a:t>你能想出几种方法</a:t>
            </a:r>
            <a:r>
              <a:rPr lang="en-US" dirty="0" smtClean="0"/>
              <a:t>?</a:t>
            </a:r>
            <a:endParaRPr lang="zh-CN" alt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3132</TotalTime>
  <Words>2763</Words>
  <Application>Microsoft Office PowerPoint</Application>
  <PresentationFormat>自定义</PresentationFormat>
  <Paragraphs>118</Paragraphs>
  <Slides>32</Slides>
  <Notes>1</Notes>
  <HiddenSlides>0</HiddenSlides>
  <MMClips>0</MMClips>
  <ScaleCrop>false</ScaleCrop>
  <HeadingPairs>
    <vt:vector size="4" baseType="variant">
      <vt:variant>
        <vt:lpstr>主题</vt:lpstr>
      </vt:variant>
      <vt:variant>
        <vt:i4>2</vt:i4>
      </vt:variant>
      <vt:variant>
        <vt:lpstr>幻灯片标题</vt:lpstr>
      </vt:variant>
      <vt:variant>
        <vt:i4>32</vt:i4>
      </vt:variant>
    </vt:vector>
  </HeadingPairs>
  <TitlesOfParts>
    <vt:vector size="34"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lpstr>幻灯片 32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627</cp:revision>
  <dcterms:created xsi:type="dcterms:W3CDTF">2017-02-11T06:33:00Z</dcterms:created>
  <dcterms:modified xsi:type="dcterms:W3CDTF">2019-12-28T14:06:28Z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