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30"/>
  </p:notesMasterIdLst>
  <p:handoutMasterIdLst>
    <p:handoutMasterId r:id="rId31"/>
  </p:handoutMasterIdLst>
  <p:sldIdLst>
    <p:sldId id="371" r:id="rId3"/>
    <p:sldId id="429" r:id="rId4"/>
    <p:sldId id="444" r:id="rId5"/>
    <p:sldId id="428" r:id="rId6"/>
    <p:sldId id="443" r:id="rId7"/>
    <p:sldId id="537" r:id="rId8"/>
    <p:sldId id="546" r:id="rId9"/>
    <p:sldId id="547" r:id="rId10"/>
    <p:sldId id="538" r:id="rId11"/>
    <p:sldId id="548" r:id="rId12"/>
    <p:sldId id="549" r:id="rId13"/>
    <p:sldId id="550" r:id="rId14"/>
    <p:sldId id="551" r:id="rId15"/>
    <p:sldId id="552" r:id="rId16"/>
    <p:sldId id="553" r:id="rId17"/>
    <p:sldId id="397" r:id="rId18"/>
    <p:sldId id="478" r:id="rId19"/>
    <p:sldId id="539" r:id="rId20"/>
    <p:sldId id="505" r:id="rId21"/>
    <p:sldId id="526" r:id="rId22"/>
    <p:sldId id="533" r:id="rId23"/>
    <p:sldId id="544" r:id="rId24"/>
    <p:sldId id="477" r:id="rId25"/>
    <p:sldId id="492" r:id="rId26"/>
    <p:sldId id="502" r:id="rId27"/>
    <p:sldId id="476" r:id="rId28"/>
    <p:sldId id="395" r:id="rId2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7" autoAdjust="0"/>
    <p:restoredTop sz="98795" autoAdjust="0"/>
  </p:normalViewPr>
  <p:slideViewPr>
    <p:cSldViewPr>
      <p:cViewPr varScale="1">
        <p:scale>
          <a:sx n="53" d="100"/>
          <a:sy n="53" d="100"/>
        </p:scale>
        <p:origin x="-102" y="-822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27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第六单元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21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2.docx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2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3.docx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3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167306" y="4000504"/>
            <a:ext cx="3531736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 smtClean="0"/>
              <a:t>21.</a:t>
            </a:r>
            <a:r>
              <a:rPr lang="en-US" altLang="zh-CN" sz="3600" dirty="0" smtClean="0"/>
              <a:t>《</a:t>
            </a:r>
            <a:r>
              <a:rPr lang="zh-CN" altLang="en-US" sz="3600" dirty="0" smtClean="0"/>
              <a:t>庄子</a:t>
            </a:r>
            <a:r>
              <a:rPr lang="en-US" altLang="zh-CN" sz="3600" dirty="0" smtClean="0"/>
              <a:t>》</a:t>
            </a:r>
            <a:r>
              <a:rPr lang="zh-CN" altLang="en-US" sz="3600" dirty="0" smtClean="0"/>
              <a:t>二则</a:t>
            </a:r>
          </a:p>
          <a:p>
            <a:pPr algn="ctr"/>
            <a:r>
              <a:rPr lang="zh-CN" altLang="en-US" sz="3600" dirty="0" smtClean="0"/>
              <a:t>北 冥 有 鱼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88142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6单元.eps" descr="id:21474994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38216" y="1928802"/>
            <a:ext cx="10144196" cy="176537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000108"/>
            <a:ext cx="11310974" cy="5214974"/>
          </a:xfrm>
        </p:spPr>
        <p:txBody>
          <a:bodyPr/>
          <a:lstStyle/>
          <a:p>
            <a:r>
              <a:rPr lang="en-US" dirty="0" smtClean="0"/>
              <a:t>③</a:t>
            </a:r>
            <a:r>
              <a:rPr lang="zh-CN" altLang="en-US" dirty="0" smtClean="0"/>
              <a:t>海运则将徙于南冥。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r>
              <a:rPr lang="en-US" altLang="zh-CN" u="sng" dirty="0" smtClean="0"/>
              <a:t>				</a:t>
            </a:r>
            <a:r>
              <a:rPr lang="en-US" u="sng" dirty="0" smtClean="0"/>
              <a:t> </a:t>
            </a:r>
            <a:endParaRPr lang="zh-CN" altLang="en-US" dirty="0" smtClean="0"/>
          </a:p>
          <a:p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r>
              <a:rPr lang="en-US" altLang="zh-CN" u="sng" dirty="0" smtClean="0"/>
              <a:t>				</a:t>
            </a:r>
            <a:r>
              <a:rPr lang="en-US" u="sng" dirty="0" smtClean="0"/>
              <a:t> 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238216" y="1571612"/>
            <a:ext cx="542928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野生的马。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1238216" y="2214554"/>
            <a:ext cx="542928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海洋运输。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1452530" y="142873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1818040" y="142873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1166778" y="1714488"/>
          <a:ext cx="9448800" cy="4205288"/>
        </p:xfrm>
        <a:graphic>
          <a:graphicData uri="http://schemas.openxmlformats.org/presentationml/2006/ole">
            <p:oleObj spid="_x0000_s1027" name="文档" r:id="rId3" imgW="9480136" imgH="4240938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000108"/>
            <a:ext cx="11310974" cy="5214974"/>
          </a:xfrm>
        </p:spPr>
        <p:txBody>
          <a:bodyPr/>
          <a:lstStyle/>
          <a:p>
            <a:r>
              <a:rPr lang="en-US" dirty="0" smtClean="0"/>
              <a:t>(4)</a:t>
            </a:r>
            <a:r>
              <a:rPr lang="zh-CN" altLang="en-US" dirty="0" smtClean="0"/>
              <a:t>重点虚词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5953124" y="1643050"/>
            <a:ext cx="278608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助词，的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1595406" y="3357562"/>
            <a:ext cx="828680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助词，主谓之间，取消句子独立性，无实义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4738678" y="2214554"/>
            <a:ext cx="278608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助词，的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1595406" y="4429132"/>
            <a:ext cx="828680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助词，主谓之间，取消句子独立性，无实义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  <p:bldP spid="11" grpId="0" build="p"/>
      <p:bldP spid="1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5" name="Object 3"/>
          <p:cNvGraphicFramePr>
            <a:graphicFrameLocks noChangeAspect="1"/>
          </p:cNvGraphicFramePr>
          <p:nvPr/>
        </p:nvGraphicFramePr>
        <p:xfrm>
          <a:off x="1023902" y="1428736"/>
          <a:ext cx="9906000" cy="2819400"/>
        </p:xfrm>
        <a:graphic>
          <a:graphicData uri="http://schemas.openxmlformats.org/presentationml/2006/ole">
            <p:oleObj spid="_x0000_s44035" name="文档" r:id="rId3" imgW="10043587" imgH="2869446" progId="Word.Document.12">
              <p:embed/>
            </p:oleObj>
          </a:graphicData>
        </a:graphic>
      </p:graphicFrame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5095868" y="1928802"/>
            <a:ext cx="5143536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连词，表修饰关系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4452926" y="2500306"/>
            <a:ext cx="3071834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介词，凭借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3748070" y="1438260"/>
            <a:ext cx="5143536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连词，表修饰关系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4595802" y="3071810"/>
            <a:ext cx="3071834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介词，用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  <p:bldP spid="12" grpId="0" build="p"/>
      <p:bldP spid="1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059" name="Object 3"/>
          <p:cNvGraphicFramePr>
            <a:graphicFrameLocks noChangeAspect="1"/>
          </p:cNvGraphicFramePr>
          <p:nvPr/>
        </p:nvGraphicFramePr>
        <p:xfrm>
          <a:off x="1381092" y="1428736"/>
          <a:ext cx="9372600" cy="3810000"/>
        </p:xfrm>
        <a:graphic>
          <a:graphicData uri="http://schemas.openxmlformats.org/presentationml/2006/ole">
            <p:oleObj spid="_x0000_s45059" name="文档" r:id="rId3" imgW="9480136" imgH="3857068" progId="Word.Document.12">
              <p:embed/>
            </p:oleObj>
          </a:graphicData>
        </a:graphic>
      </p:graphicFrame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4881554" y="2000240"/>
            <a:ext cx="5143536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代词，它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1881158" y="3071810"/>
            <a:ext cx="535785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连词，表悬着，是</a:t>
            </a:r>
            <a:r>
              <a:rPr kumimoji="0" lang="en-US" altLang="zh-CN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…</a:t>
            </a: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还是</a:t>
            </a:r>
            <a:r>
              <a:rPr kumimoji="0" lang="en-US" altLang="zh-CN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…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3748070" y="1438260"/>
            <a:ext cx="5143536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代词，它的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4095736" y="3643314"/>
            <a:ext cx="3071834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代词，指大鹏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 build="p"/>
      <p:bldP spid="7" grpId="0" build="p"/>
      <p:bldP spid="12" grpId="0" build="p"/>
      <p:bldP spid="1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课文大意疏通。</a:t>
            </a:r>
          </a:p>
          <a:p>
            <a:r>
              <a:rPr lang="zh-CN" altLang="en-US" dirty="0" smtClean="0"/>
              <a:t>结合课文下面的注释进行疏通</a:t>
            </a:r>
            <a:r>
              <a:rPr lang="en-US" dirty="0" smtClean="0"/>
              <a:t>,</a:t>
            </a:r>
            <a:r>
              <a:rPr lang="zh-CN" altLang="en-US" dirty="0" smtClean="0"/>
              <a:t>尽量用直译法</a:t>
            </a:r>
            <a:r>
              <a:rPr lang="en-US" dirty="0" smtClean="0"/>
              <a:t>,</a:t>
            </a:r>
            <a:r>
              <a:rPr lang="zh-CN" altLang="en-US" dirty="0" smtClean="0"/>
              <a:t>做到字字落实。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1142984"/>
            <a:ext cx="11287204" cy="4214842"/>
          </a:xfrm>
        </p:spPr>
        <p:txBody>
          <a:bodyPr/>
          <a:lstStyle/>
          <a:p>
            <a:r>
              <a:rPr lang="zh-CN" altLang="en-US" dirty="0" smtClean="0"/>
              <a:t>北海有一条鱼</a:t>
            </a:r>
            <a:r>
              <a:rPr lang="en-US" dirty="0" smtClean="0"/>
              <a:t>,</a:t>
            </a:r>
            <a:r>
              <a:rPr lang="zh-CN" altLang="en-US" dirty="0" smtClean="0"/>
              <a:t>它的名字叫作鲲。鲲的体积巨大</a:t>
            </a:r>
            <a:r>
              <a:rPr lang="en-US" dirty="0" smtClean="0"/>
              <a:t>,</a:t>
            </a:r>
            <a:r>
              <a:rPr lang="zh-CN" altLang="en-US" dirty="0" smtClean="0"/>
              <a:t>不知道它有几千里</a:t>
            </a:r>
            <a:r>
              <a:rPr lang="en-US" dirty="0" smtClean="0"/>
              <a:t>;</a:t>
            </a:r>
            <a:r>
              <a:rPr lang="zh-CN" altLang="en-US" dirty="0" smtClean="0"/>
              <a:t>变化成鸟</a:t>
            </a:r>
            <a:r>
              <a:rPr lang="en-US" dirty="0" smtClean="0"/>
              <a:t>,</a:t>
            </a:r>
            <a:r>
              <a:rPr lang="zh-CN" altLang="en-US" dirty="0" smtClean="0"/>
              <a:t>它的名字叫作鹏。鹏鸟的背</a:t>
            </a:r>
            <a:r>
              <a:rPr lang="en-US" dirty="0" smtClean="0"/>
              <a:t>,</a:t>
            </a:r>
            <a:r>
              <a:rPr lang="zh-CN" altLang="en-US" dirty="0" smtClean="0"/>
              <a:t>不知道它有几千里</a:t>
            </a:r>
            <a:r>
              <a:rPr lang="en-US" dirty="0" smtClean="0"/>
              <a:t>;(</a:t>
            </a:r>
            <a:r>
              <a:rPr lang="zh-CN" altLang="en-US" dirty="0" smtClean="0"/>
              <a:t>鹏鸟</a:t>
            </a:r>
            <a:r>
              <a:rPr lang="en-US" dirty="0" smtClean="0"/>
              <a:t>)</a:t>
            </a:r>
            <a:r>
              <a:rPr lang="zh-CN" altLang="en-US" dirty="0" smtClean="0"/>
              <a:t>鼓动翅膀奋飞</a:t>
            </a:r>
            <a:r>
              <a:rPr lang="en-US" dirty="0" smtClean="0"/>
              <a:t>,</a:t>
            </a:r>
            <a:r>
              <a:rPr lang="zh-CN" altLang="en-US" dirty="0" smtClean="0"/>
              <a:t>它的翅膀就像悬挂在天空的云。这只鹏鸟</a:t>
            </a:r>
            <a:r>
              <a:rPr lang="en-US" dirty="0" smtClean="0"/>
              <a:t>,</a:t>
            </a:r>
            <a:r>
              <a:rPr lang="zh-CN" altLang="en-US" dirty="0" smtClean="0"/>
              <a:t>海动风起就将迁徙到南海。南海是天然形成的大水池。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齐谐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是记载怪异的事物的书。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齐谐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上记载</a:t>
            </a:r>
            <a:r>
              <a:rPr lang="en-US" dirty="0" smtClean="0"/>
              <a:t>:</a:t>
            </a:r>
            <a:r>
              <a:rPr lang="zh-CN" altLang="en-US" dirty="0" smtClean="0"/>
              <a:t>鹏鸟迁往南海的时候</a:t>
            </a:r>
            <a:r>
              <a:rPr lang="en-US" dirty="0" smtClean="0"/>
              <a:t>,</a:t>
            </a:r>
            <a:r>
              <a:rPr lang="zh-CN" altLang="en-US" dirty="0" smtClean="0"/>
              <a:t>在水面振翅拍水</a:t>
            </a:r>
            <a:r>
              <a:rPr lang="en-US" dirty="0" smtClean="0"/>
              <a:t>,</a:t>
            </a:r>
            <a:r>
              <a:rPr lang="zh-CN" altLang="en-US" dirty="0" smtClean="0"/>
              <a:t>乘着旋风环旋着往上飞</a:t>
            </a:r>
            <a:r>
              <a:rPr lang="en-US" dirty="0" smtClean="0"/>
              <a:t>,</a:t>
            </a:r>
            <a:r>
              <a:rPr lang="zh-CN" altLang="en-US" dirty="0" smtClean="0"/>
              <a:t>凭借着六月的大风离开。山野中的雾气</a:t>
            </a:r>
            <a:r>
              <a:rPr lang="en-US" dirty="0" smtClean="0"/>
              <a:t>,</a:t>
            </a:r>
            <a:r>
              <a:rPr lang="zh-CN" altLang="en-US" dirty="0" smtClean="0"/>
              <a:t>空气中的尘埃</a:t>
            </a:r>
            <a:r>
              <a:rPr lang="en-US" dirty="0" smtClean="0"/>
              <a:t>,</a:t>
            </a:r>
            <a:r>
              <a:rPr lang="zh-CN" altLang="en-US" dirty="0" smtClean="0"/>
              <a:t>都是生物用气息吹拂的结果。天色湛蓝</a:t>
            </a:r>
            <a:r>
              <a:rPr lang="en-US" dirty="0" smtClean="0"/>
              <a:t>,</a:t>
            </a:r>
            <a:r>
              <a:rPr lang="zh-CN" altLang="en-US" dirty="0" smtClean="0"/>
              <a:t>是它真正的颜色呢</a:t>
            </a:r>
            <a:r>
              <a:rPr lang="en-US" dirty="0" smtClean="0"/>
              <a:t>?</a:t>
            </a:r>
            <a:r>
              <a:rPr lang="zh-CN" altLang="en-US" dirty="0" smtClean="0"/>
              <a:t>还是因为天空高远而看不到尽头呢</a:t>
            </a:r>
            <a:r>
              <a:rPr lang="en-US" dirty="0" smtClean="0"/>
              <a:t>?</a:t>
            </a:r>
            <a:r>
              <a:rPr lang="zh-CN" altLang="en-US" dirty="0" smtClean="0"/>
              <a:t>鹏从天空往下看</a:t>
            </a:r>
            <a:r>
              <a:rPr lang="en-US" dirty="0" smtClean="0"/>
              <a:t>,</a:t>
            </a:r>
            <a:r>
              <a:rPr lang="zh-CN" altLang="en-US" dirty="0" smtClean="0"/>
              <a:t>也不过像人在地面上看天一样罢了。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悟哲理。</a:t>
            </a:r>
          </a:p>
          <a:p>
            <a:r>
              <a:rPr lang="zh-CN" altLang="en-US" dirty="0" smtClean="0"/>
              <a:t>庄子讲述本则寓言故事的目的是什么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952464" y="2928934"/>
            <a:ext cx="10715700" cy="571504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任何事物的活动都是有所凭借的。鹏鸟奋飞必须凭借海水运动和风力</a:t>
            </a:r>
            <a:r>
              <a:rPr lang="en-US" dirty="0" smtClean="0"/>
              <a:t>,</a:t>
            </a:r>
            <a:r>
              <a:rPr lang="zh-CN" altLang="en-US" dirty="0" smtClean="0"/>
              <a:t>水雾、尘埃要靠气息的吹拂。正因为如此</a:t>
            </a:r>
            <a:r>
              <a:rPr lang="en-US" dirty="0" smtClean="0"/>
              <a:t>,</a:t>
            </a:r>
            <a:r>
              <a:rPr lang="zh-CN" altLang="en-US" dirty="0" smtClean="0"/>
              <a:t>任何事物都是受到局限的。人无法看清天真正的颜色</a:t>
            </a:r>
            <a:r>
              <a:rPr lang="en-US" dirty="0" smtClean="0"/>
              <a:t>,</a:t>
            </a:r>
            <a:r>
              <a:rPr lang="zh-CN" altLang="en-US" dirty="0" smtClean="0"/>
              <a:t>鹏鸟也看不到地上的真正情景。说明人世间万事万物都</a:t>
            </a:r>
            <a:r>
              <a:rPr lang="en-US" dirty="0" smtClean="0"/>
              <a:t>“</a:t>
            </a:r>
            <a:r>
              <a:rPr lang="zh-CN" altLang="en-US" dirty="0" smtClean="0"/>
              <a:t>有所待</a:t>
            </a:r>
            <a:r>
              <a:rPr lang="en-US" dirty="0" smtClean="0"/>
              <a:t>”,</a:t>
            </a:r>
            <a:r>
              <a:rPr lang="zh-CN" altLang="en-US" dirty="0" smtClean="0"/>
              <a:t>都未能摆脱世俗的束缚。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析写法。</a:t>
            </a:r>
          </a:p>
          <a:p>
            <a:r>
              <a:rPr lang="zh-CN" altLang="en-US" dirty="0" smtClean="0"/>
              <a:t>庄子的文章意境开阔</a:t>
            </a:r>
            <a:r>
              <a:rPr lang="en-US" dirty="0" smtClean="0"/>
              <a:t>,</a:t>
            </a:r>
            <a:r>
              <a:rPr lang="zh-CN" altLang="en-US" dirty="0" smtClean="0"/>
              <a:t>想象奇特</a:t>
            </a:r>
            <a:r>
              <a:rPr lang="en-US" dirty="0" smtClean="0"/>
              <a:t>,</a:t>
            </a:r>
            <a:r>
              <a:rPr lang="zh-CN" altLang="en-US" dirty="0" smtClean="0"/>
              <a:t>能够运用大量想象的、传说的和现实的事例阐明自己的观点</a:t>
            </a:r>
            <a:r>
              <a:rPr lang="en-US" dirty="0" smtClean="0"/>
              <a:t>,</a:t>
            </a:r>
            <a:r>
              <a:rPr lang="zh-CN" altLang="en-US" dirty="0" smtClean="0"/>
              <a:t>使文章充满浪漫主义色彩。请结合本文谈谈你的理解。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238084" y="1142984"/>
            <a:ext cx="11644394" cy="4214842"/>
          </a:xfrm>
        </p:spPr>
        <p:txBody>
          <a:bodyPr/>
          <a:lstStyle/>
          <a:p>
            <a:r>
              <a:rPr lang="zh-CN" altLang="en-US" dirty="0" smtClean="0"/>
              <a:t>一是在想象中夸张</a:t>
            </a:r>
            <a:r>
              <a:rPr lang="en-US" dirty="0" smtClean="0"/>
              <a:t>,</a:t>
            </a:r>
            <a:r>
              <a:rPr lang="zh-CN" altLang="en-US" dirty="0" smtClean="0"/>
              <a:t>如在想象鲲、鹏形象时</a:t>
            </a:r>
            <a:r>
              <a:rPr lang="en-US" dirty="0" smtClean="0"/>
              <a:t>,</a:t>
            </a:r>
            <a:r>
              <a:rPr lang="zh-CN" altLang="en-US" dirty="0" smtClean="0"/>
              <a:t>作者极写鲲鹏之大</a:t>
            </a:r>
            <a:r>
              <a:rPr lang="en-US" dirty="0" smtClean="0"/>
              <a:t>:“</a:t>
            </a:r>
            <a:r>
              <a:rPr lang="zh-CN" altLang="en-US" dirty="0" smtClean="0"/>
              <a:t>鲲之大</a:t>
            </a:r>
            <a:r>
              <a:rPr lang="en-US" dirty="0" smtClean="0"/>
              <a:t>,</a:t>
            </a:r>
            <a:r>
              <a:rPr lang="zh-CN" altLang="en-US" dirty="0" smtClean="0"/>
              <a:t>不知其几千里也</a:t>
            </a:r>
            <a:r>
              <a:rPr lang="en-US" dirty="0" smtClean="0"/>
              <a:t>;</a:t>
            </a:r>
            <a:r>
              <a:rPr lang="zh-CN" altLang="en-US" dirty="0" smtClean="0"/>
              <a:t>化而为鸟</a:t>
            </a:r>
            <a:r>
              <a:rPr lang="en-US" dirty="0" smtClean="0"/>
              <a:t>,</a:t>
            </a:r>
            <a:r>
              <a:rPr lang="zh-CN" altLang="en-US" dirty="0" smtClean="0"/>
              <a:t>其名为鹏。鹏之背</a:t>
            </a:r>
            <a:r>
              <a:rPr lang="en-US" dirty="0" smtClean="0"/>
              <a:t>,</a:t>
            </a:r>
            <a:r>
              <a:rPr lang="zh-CN" altLang="en-US" dirty="0" smtClean="0"/>
              <a:t>不知其几千里也</a:t>
            </a:r>
            <a:r>
              <a:rPr lang="en-US" dirty="0" smtClean="0"/>
              <a:t>;</a:t>
            </a:r>
            <a:r>
              <a:rPr lang="zh-CN" altLang="en-US" dirty="0" smtClean="0"/>
              <a:t>怒而飞</a:t>
            </a:r>
            <a:r>
              <a:rPr lang="en-US" dirty="0" smtClean="0"/>
              <a:t>,</a:t>
            </a:r>
            <a:r>
              <a:rPr lang="zh-CN" altLang="en-US" dirty="0" smtClean="0"/>
              <a:t>其翼若垂天之云。</a:t>
            </a:r>
            <a:r>
              <a:rPr lang="en-US" dirty="0" smtClean="0"/>
              <a:t>”</a:t>
            </a:r>
            <a:r>
              <a:rPr lang="zh-CN" altLang="en-US" dirty="0" smtClean="0"/>
              <a:t>极尽想象夸张之能事</a:t>
            </a:r>
            <a:r>
              <a:rPr lang="en-US" dirty="0" smtClean="0"/>
              <a:t>,</a:t>
            </a:r>
            <a:r>
              <a:rPr lang="zh-CN" altLang="en-US" dirty="0" smtClean="0"/>
              <a:t>造成浩大的声势</a:t>
            </a:r>
            <a:r>
              <a:rPr lang="en-US" dirty="0" smtClean="0"/>
              <a:t>,</a:t>
            </a:r>
            <a:r>
              <a:rPr lang="zh-CN" altLang="en-US" dirty="0" smtClean="0"/>
              <a:t>营造广阔的意境。</a:t>
            </a:r>
          </a:p>
          <a:p>
            <a:r>
              <a:rPr lang="zh-CN" altLang="en-US" dirty="0" smtClean="0"/>
              <a:t>二是在想象中进行对比</a:t>
            </a:r>
            <a:r>
              <a:rPr lang="en-US" dirty="0" smtClean="0"/>
              <a:t>,</a:t>
            </a:r>
            <a:r>
              <a:rPr lang="zh-CN" altLang="en-US" dirty="0" smtClean="0"/>
              <a:t>极写鲲、鹏之大</a:t>
            </a:r>
            <a:r>
              <a:rPr lang="en-US" dirty="0" smtClean="0"/>
              <a:t>,</a:t>
            </a:r>
            <a:r>
              <a:rPr lang="zh-CN" altLang="en-US" dirty="0" smtClean="0"/>
              <a:t>与之相呼应的</a:t>
            </a:r>
            <a:r>
              <a:rPr lang="en-US" dirty="0" smtClean="0"/>
              <a:t>,</a:t>
            </a:r>
            <a:r>
              <a:rPr lang="zh-CN" altLang="en-US" dirty="0" smtClean="0"/>
              <a:t>作者又举出了野马、尘埃等</a:t>
            </a:r>
            <a:r>
              <a:rPr lang="en-US" dirty="0" smtClean="0"/>
              <a:t>“</a:t>
            </a:r>
            <a:r>
              <a:rPr lang="zh-CN" altLang="en-US" dirty="0" smtClean="0"/>
              <a:t>小</a:t>
            </a:r>
            <a:r>
              <a:rPr lang="en-US" dirty="0" smtClean="0"/>
              <a:t>”</a:t>
            </a:r>
            <a:r>
              <a:rPr lang="zh-CN" altLang="en-US" dirty="0" smtClean="0"/>
              <a:t>的形象</a:t>
            </a:r>
            <a:r>
              <a:rPr lang="en-US" dirty="0" smtClean="0"/>
              <a:t>,</a:t>
            </a:r>
            <a:r>
              <a:rPr lang="zh-CN" altLang="en-US" dirty="0" smtClean="0"/>
              <a:t>以大小对立来阐述</a:t>
            </a:r>
            <a:r>
              <a:rPr lang="en-US" dirty="0" smtClean="0"/>
              <a:t>“</a:t>
            </a:r>
            <a:r>
              <a:rPr lang="zh-CN" altLang="en-US" dirty="0" smtClean="0"/>
              <a:t>物皆有所待</a:t>
            </a:r>
            <a:r>
              <a:rPr lang="en-US" dirty="0" smtClean="0"/>
              <a:t>”</a:t>
            </a:r>
            <a:r>
              <a:rPr lang="zh-CN" altLang="en-US" dirty="0" smtClean="0"/>
              <a:t>的道理。</a:t>
            </a:r>
          </a:p>
          <a:p>
            <a:r>
              <a:rPr lang="zh-CN" altLang="en-US" dirty="0" smtClean="0"/>
              <a:t>三是在想象中寄寓情感。作者如此醉心于</a:t>
            </a:r>
            <a:r>
              <a:rPr lang="en-US" dirty="0" smtClean="0"/>
              <a:t>“</a:t>
            </a:r>
            <a:r>
              <a:rPr lang="zh-CN" altLang="en-US" dirty="0" smtClean="0"/>
              <a:t>逍遥</a:t>
            </a:r>
            <a:r>
              <a:rPr lang="en-US" dirty="0" smtClean="0"/>
              <a:t>”</a:t>
            </a:r>
            <a:r>
              <a:rPr lang="zh-CN" altLang="en-US" dirty="0" smtClean="0"/>
              <a:t>境界的想象和创造</a:t>
            </a:r>
            <a:r>
              <a:rPr lang="en-US" dirty="0" smtClean="0"/>
              <a:t>,</a:t>
            </a:r>
            <a:r>
              <a:rPr lang="zh-CN" altLang="en-US" dirty="0" smtClean="0"/>
              <a:t>并将这种想象具体化、形象化</a:t>
            </a:r>
            <a:r>
              <a:rPr lang="en-US" dirty="0" smtClean="0"/>
              <a:t>,</a:t>
            </a:r>
            <a:r>
              <a:rPr lang="zh-CN" altLang="en-US" dirty="0" smtClean="0"/>
              <a:t>实则是蕴含了自己对理想的热烈追求。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赏语言。</a:t>
            </a:r>
          </a:p>
          <a:p>
            <a:r>
              <a:rPr lang="zh-CN" altLang="en-US" dirty="0" smtClean="0"/>
              <a:t>文章语言表达生动</a:t>
            </a:r>
            <a:r>
              <a:rPr lang="en-US" dirty="0" smtClean="0"/>
              <a:t>,</a:t>
            </a:r>
            <a:r>
              <a:rPr lang="zh-CN" altLang="en-US" dirty="0" smtClean="0"/>
              <a:t>善用修辞</a:t>
            </a:r>
            <a:r>
              <a:rPr lang="en-US" dirty="0" smtClean="0"/>
              <a:t>,</a:t>
            </a:r>
            <a:r>
              <a:rPr lang="zh-CN" altLang="en-US" dirty="0" smtClean="0"/>
              <a:t>你能找出几个这样的句子并分析其作用吗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熟读并背诵课文</a:t>
            </a:r>
            <a:r>
              <a:rPr lang="en-US" dirty="0" smtClean="0"/>
              <a:t>,</a:t>
            </a:r>
            <a:r>
              <a:rPr lang="zh-CN" altLang="en-US" dirty="0" smtClean="0"/>
              <a:t>积累文言词汇</a:t>
            </a:r>
            <a:r>
              <a:rPr lang="en-US" dirty="0" smtClean="0"/>
              <a:t>,</a:t>
            </a:r>
            <a:r>
              <a:rPr lang="zh-CN" altLang="en-US" dirty="0" smtClean="0"/>
              <a:t>疏通文意。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学习寓深刻哲理于具体形象之中的写法。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感受庄子的智慧和生活志趣。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738150" y="4572008"/>
            <a:ext cx="1107289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积累常用的文言词语</a:t>
            </a:r>
            <a:r>
              <a:rPr lang="en-US" dirty="0" smtClean="0"/>
              <a:t>,</a:t>
            </a:r>
            <a:r>
              <a:rPr lang="zh-CN" altLang="en-US" dirty="0" smtClean="0"/>
              <a:t>丰富文言知识。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学习寓深刻哲理于具体形象之中的写法。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95274" y="1214422"/>
            <a:ext cx="11144328" cy="4214842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鹏之徙于南冥也</a:t>
            </a:r>
            <a:r>
              <a:rPr lang="en-US" dirty="0" smtClean="0"/>
              <a:t>,</a:t>
            </a:r>
            <a:r>
              <a:rPr lang="zh-CN" altLang="en-US" dirty="0" smtClean="0"/>
              <a:t>水击三千里</a:t>
            </a:r>
            <a:r>
              <a:rPr lang="en-US" dirty="0" smtClean="0"/>
              <a:t>,</a:t>
            </a:r>
            <a:r>
              <a:rPr lang="zh-CN" altLang="en-US" dirty="0" smtClean="0"/>
              <a:t>抟扶摇而上者九万里</a:t>
            </a:r>
            <a:r>
              <a:rPr lang="en-US" dirty="0" smtClean="0"/>
              <a:t>,</a:t>
            </a:r>
            <a:r>
              <a:rPr lang="zh-CN" altLang="en-US" dirty="0" smtClean="0"/>
              <a:t>去以六月息者也。</a:t>
            </a:r>
            <a:r>
              <a:rPr lang="en-US" dirty="0" smtClean="0"/>
              <a:t>”</a:t>
            </a:r>
            <a:r>
              <a:rPr lang="zh-CN" altLang="en-US" dirty="0" smtClean="0"/>
              <a:t>这句话中</a:t>
            </a:r>
            <a:r>
              <a:rPr lang="en-US" dirty="0" smtClean="0"/>
              <a:t>,</a:t>
            </a:r>
            <a:r>
              <a:rPr lang="zh-CN" altLang="en-US" dirty="0" smtClean="0"/>
              <a:t>作者采用极其夸张的手法描写大鹏起飞的气势</a:t>
            </a:r>
            <a:r>
              <a:rPr lang="en-US" dirty="0" smtClean="0"/>
              <a:t>,</a:t>
            </a:r>
            <a:r>
              <a:rPr lang="zh-CN" altLang="en-US" dirty="0" smtClean="0"/>
              <a:t>并不是对大鹏的赞美</a:t>
            </a:r>
            <a:r>
              <a:rPr lang="en-US" dirty="0" smtClean="0"/>
              <a:t>,</a:t>
            </a:r>
            <a:r>
              <a:rPr lang="zh-CN" altLang="en-US" dirty="0" smtClean="0"/>
              <a:t>重点是阐明</a:t>
            </a:r>
            <a:r>
              <a:rPr lang="en-US" dirty="0" smtClean="0"/>
              <a:t>“</a:t>
            </a:r>
            <a:r>
              <a:rPr lang="zh-CN" altLang="en-US" dirty="0" smtClean="0"/>
              <a:t>万物都有所待</a:t>
            </a:r>
            <a:r>
              <a:rPr lang="en-US" dirty="0" smtClean="0"/>
              <a:t>”</a:t>
            </a:r>
            <a:r>
              <a:rPr lang="zh-CN" altLang="en-US" dirty="0" smtClean="0"/>
              <a:t>的道理</a:t>
            </a:r>
            <a:r>
              <a:rPr lang="en-US" dirty="0" smtClean="0"/>
              <a:t>,</a:t>
            </a:r>
            <a:r>
              <a:rPr lang="zh-CN" altLang="en-US" dirty="0" smtClean="0"/>
              <a:t>如大鹏一样</a:t>
            </a:r>
            <a:r>
              <a:rPr lang="en-US" dirty="0" smtClean="0"/>
              <a:t>,</a:t>
            </a:r>
            <a:r>
              <a:rPr lang="zh-CN" altLang="en-US" dirty="0" smtClean="0"/>
              <a:t>它的腾飞也需要</a:t>
            </a:r>
            <a:r>
              <a:rPr lang="en-US" dirty="0" smtClean="0"/>
              <a:t>“</a:t>
            </a:r>
            <a:r>
              <a:rPr lang="zh-CN" altLang="en-US" dirty="0" smtClean="0"/>
              <a:t>凭借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zh-CN" altLang="en-US" dirty="0" smtClean="0"/>
              <a:t>四、活动</a:t>
            </a:r>
            <a:r>
              <a:rPr lang="en-US" dirty="0" smtClean="0"/>
              <a:t>:</a:t>
            </a:r>
            <a:r>
              <a:rPr lang="zh-CN" altLang="en-US" dirty="0" smtClean="0"/>
              <a:t>谈感受。</a:t>
            </a:r>
          </a:p>
          <a:p>
            <a:r>
              <a:rPr lang="zh-CN" altLang="en-US" dirty="0" smtClean="0"/>
              <a:t>读了这篇文章</a:t>
            </a:r>
            <a:r>
              <a:rPr lang="en-US" dirty="0" smtClean="0"/>
              <a:t>,</a:t>
            </a:r>
            <a:r>
              <a:rPr lang="zh-CN" altLang="en-US" dirty="0" smtClean="0"/>
              <a:t>你得到了什么样的启示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144328" cy="421484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人只有凭借知识的力量和人格魅力</a:t>
            </a:r>
            <a:r>
              <a:rPr lang="en-US" dirty="0" smtClean="0"/>
              <a:t>,</a:t>
            </a:r>
            <a:r>
              <a:rPr lang="zh-CN" altLang="en-US" dirty="0" smtClean="0"/>
              <a:t>才能在世间有所立足</a:t>
            </a:r>
            <a:r>
              <a:rPr lang="en-US" dirty="0" smtClean="0"/>
              <a:t>,</a:t>
            </a:r>
            <a:r>
              <a:rPr lang="zh-CN" altLang="en-US" dirty="0" smtClean="0"/>
              <a:t>才能</a:t>
            </a:r>
            <a:r>
              <a:rPr lang="en-US" dirty="0" smtClean="0"/>
              <a:t>“</a:t>
            </a:r>
            <a:r>
              <a:rPr lang="zh-CN" altLang="en-US" dirty="0" smtClean="0"/>
              <a:t>水击三千里</a:t>
            </a:r>
            <a:r>
              <a:rPr lang="en-US" dirty="0" smtClean="0"/>
              <a:t>”,</a:t>
            </a:r>
            <a:r>
              <a:rPr lang="zh-CN" altLang="en-US" dirty="0" smtClean="0"/>
              <a:t>才能乘长风破万里浪</a:t>
            </a:r>
            <a:r>
              <a:rPr lang="en-US" dirty="0" smtClean="0"/>
              <a:t>,</a:t>
            </a:r>
            <a:r>
              <a:rPr lang="zh-CN" altLang="en-US" dirty="0" smtClean="0"/>
              <a:t>达到人生的理想境界。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说</a:t>
            </a:r>
            <a:r>
              <a:rPr lang="zh-CN" altLang="en-US" dirty="0" smtClean="0"/>
              <a:t>说</a:t>
            </a:r>
            <a:r>
              <a:rPr lang="zh-CN" altLang="en-US" dirty="0" smtClean="0"/>
              <a:t>你对</a:t>
            </a:r>
            <a:r>
              <a:rPr lang="en-US" dirty="0" smtClean="0"/>
              <a:t>“</a:t>
            </a:r>
            <a:r>
              <a:rPr lang="zh-CN" altLang="en-US" dirty="0" smtClean="0"/>
              <a:t>野马也</a:t>
            </a:r>
            <a:r>
              <a:rPr lang="en-US" dirty="0" smtClean="0"/>
              <a:t>,</a:t>
            </a:r>
            <a:r>
              <a:rPr lang="zh-CN" altLang="en-US" dirty="0" smtClean="0"/>
              <a:t>尘埃也</a:t>
            </a:r>
            <a:r>
              <a:rPr lang="en-US" dirty="0" smtClean="0"/>
              <a:t>,</a:t>
            </a:r>
            <a:r>
              <a:rPr lang="zh-CN" altLang="en-US" dirty="0" smtClean="0"/>
              <a:t>生物之以息相吹也。天之苍苍</a:t>
            </a:r>
            <a:r>
              <a:rPr lang="en-US" dirty="0" smtClean="0"/>
              <a:t>,</a:t>
            </a:r>
            <a:r>
              <a:rPr lang="zh-CN" altLang="en-US" dirty="0" smtClean="0"/>
              <a:t>其正色邪</a:t>
            </a:r>
            <a:r>
              <a:rPr lang="en-US" dirty="0" smtClean="0"/>
              <a:t>?</a:t>
            </a:r>
            <a:r>
              <a:rPr lang="zh-CN" altLang="en-US" dirty="0" smtClean="0"/>
              <a:t>其远而无所至极邪</a:t>
            </a:r>
            <a:r>
              <a:rPr lang="en-US" dirty="0" smtClean="0"/>
              <a:t>?</a:t>
            </a:r>
            <a:r>
              <a:rPr lang="zh-CN" altLang="en-US" dirty="0" smtClean="0"/>
              <a:t>其视下也</a:t>
            </a:r>
            <a:r>
              <a:rPr lang="en-US" dirty="0" smtClean="0"/>
              <a:t>,</a:t>
            </a:r>
            <a:r>
              <a:rPr lang="zh-CN" altLang="en-US" dirty="0" smtClean="0"/>
              <a:t>亦若是则已矣</a:t>
            </a:r>
            <a:r>
              <a:rPr lang="en-US" dirty="0" smtClean="0"/>
              <a:t>”</a:t>
            </a:r>
            <a:r>
              <a:rPr lang="zh-CN" altLang="en-US" dirty="0" smtClean="0"/>
              <a:t>的理解。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1142984"/>
            <a:ext cx="10787138" cy="4214842"/>
          </a:xfrm>
        </p:spPr>
        <p:txBody>
          <a:bodyPr/>
          <a:lstStyle/>
          <a:p>
            <a:r>
              <a:rPr lang="zh-CN" altLang="en-US" dirty="0" smtClean="0"/>
              <a:t>这句话采用类比手法</a:t>
            </a:r>
            <a:r>
              <a:rPr lang="en-US" dirty="0" smtClean="0"/>
              <a:t>,</a:t>
            </a:r>
            <a:r>
              <a:rPr lang="zh-CN" altLang="en-US" dirty="0" smtClean="0"/>
              <a:t>展示了庄子超凡的想象力</a:t>
            </a:r>
            <a:r>
              <a:rPr lang="en-US" dirty="0" smtClean="0"/>
              <a:t>:</a:t>
            </a:r>
            <a:r>
              <a:rPr lang="zh-CN" altLang="en-US" dirty="0" smtClean="0"/>
              <a:t>在空中飞行还只是梦想的年代</a:t>
            </a:r>
            <a:r>
              <a:rPr lang="en-US" dirty="0" smtClean="0"/>
              <a:t>,</a:t>
            </a:r>
            <a:r>
              <a:rPr lang="zh-CN" altLang="en-US" dirty="0" smtClean="0"/>
              <a:t>庄子能设想空中的大鹏</a:t>
            </a:r>
            <a:r>
              <a:rPr lang="en-US" dirty="0" smtClean="0"/>
              <a:t>“</a:t>
            </a:r>
            <a:r>
              <a:rPr lang="zh-CN" altLang="en-US" dirty="0" smtClean="0"/>
              <a:t>其视下也</a:t>
            </a:r>
            <a:r>
              <a:rPr lang="en-US" dirty="0" smtClean="0"/>
              <a:t>,</a:t>
            </a:r>
            <a:r>
              <a:rPr lang="zh-CN" altLang="en-US" dirty="0" smtClean="0"/>
              <a:t>亦若是则已矣</a:t>
            </a:r>
            <a:r>
              <a:rPr lang="en-US" dirty="0" smtClean="0"/>
              <a:t>”,</a:t>
            </a:r>
            <a:r>
              <a:rPr lang="zh-CN" altLang="en-US" dirty="0" smtClean="0"/>
              <a:t>十分惊人</a:t>
            </a:r>
            <a:r>
              <a:rPr lang="en-US" dirty="0" smtClean="0"/>
              <a:t>;</a:t>
            </a:r>
            <a:r>
              <a:rPr lang="zh-CN" altLang="en-US" dirty="0" smtClean="0"/>
              <a:t>尤其是对苍天颜色的追问</a:t>
            </a:r>
            <a:r>
              <a:rPr lang="en-US" dirty="0" smtClean="0"/>
              <a:t>:“</a:t>
            </a:r>
            <a:r>
              <a:rPr lang="zh-CN" altLang="en-US" dirty="0" smtClean="0"/>
              <a:t>天之苍苍</a:t>
            </a:r>
            <a:r>
              <a:rPr lang="en-US" dirty="0" smtClean="0"/>
              <a:t>,</a:t>
            </a:r>
            <a:r>
              <a:rPr lang="zh-CN" altLang="en-US" dirty="0" smtClean="0"/>
              <a:t>其正色邪</a:t>
            </a:r>
            <a:r>
              <a:rPr lang="en-US" dirty="0" smtClean="0"/>
              <a:t>?</a:t>
            </a:r>
            <a:r>
              <a:rPr lang="zh-CN" altLang="en-US" dirty="0" smtClean="0"/>
              <a:t>其远而无所至极邪</a:t>
            </a:r>
            <a:r>
              <a:rPr lang="en-US" dirty="0" smtClean="0"/>
              <a:t>?”</a:t>
            </a:r>
            <a:r>
              <a:rPr lang="zh-CN" altLang="en-US" dirty="0" smtClean="0"/>
              <a:t>今天看来</a:t>
            </a:r>
            <a:r>
              <a:rPr lang="en-US" dirty="0" smtClean="0"/>
              <a:t>,</a:t>
            </a:r>
            <a:r>
              <a:rPr lang="zh-CN" altLang="en-US" dirty="0" smtClean="0"/>
              <a:t>也是十分深奥的问题。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2738414" y="2643182"/>
            <a:ext cx="6572296" cy="4108439"/>
            <a:chOff x="2738414" y="2643182"/>
            <a:chExt cx="6572296" cy="4108439"/>
          </a:xfrm>
        </p:grpSpPr>
        <p:pic>
          <p:nvPicPr>
            <p:cNvPr id="13" name="18DXAYWRJBD6DYT2.eps" descr="id:214749952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738414" y="2643182"/>
              <a:ext cx="6572296" cy="4108439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3809984" y="4286256"/>
              <a:ext cx="571504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7453322" y="4286256"/>
              <a:ext cx="571504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3667108" y="4143380"/>
            <a:ext cx="928694" cy="57150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夸张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  <a:endParaRPr lang="zh-CN" altLang="en-US" dirty="0"/>
          </a:p>
        </p:txBody>
      </p:sp>
      <p:sp>
        <p:nvSpPr>
          <p:cNvPr id="19" name="文本占位符 3"/>
          <p:cNvSpPr txBox="1">
            <a:spLocks/>
          </p:cNvSpPr>
          <p:nvPr/>
        </p:nvSpPr>
        <p:spPr>
          <a:xfrm>
            <a:off x="7381884" y="4143380"/>
            <a:ext cx="1214446" cy="500042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对比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/>
      <p:bldP spid="1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644262" cy="185738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庄子是道家学派的主要代表人物</a:t>
            </a:r>
            <a:r>
              <a:rPr lang="en-US" dirty="0" smtClean="0"/>
              <a:t>,</a:t>
            </a:r>
            <a:r>
              <a:rPr lang="zh-CN" altLang="en-US" dirty="0" smtClean="0"/>
              <a:t>道家的主要精神是崇尚自然</a:t>
            </a:r>
            <a:r>
              <a:rPr lang="en-US" dirty="0" smtClean="0"/>
              <a:t>,</a:t>
            </a:r>
            <a:r>
              <a:rPr lang="zh-CN" altLang="en-US" dirty="0" smtClean="0"/>
              <a:t>庄子对待生活的态度是</a:t>
            </a:r>
            <a:r>
              <a:rPr lang="en-US" dirty="0" smtClean="0"/>
              <a:t>,</a:t>
            </a:r>
            <a:r>
              <a:rPr lang="zh-CN" altLang="en-US" dirty="0" smtClean="0"/>
              <a:t>一切顺其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自然</a:t>
            </a:r>
            <a:r>
              <a:rPr lang="en-US" dirty="0" smtClean="0"/>
              <a:t>,“</a:t>
            </a:r>
            <a:r>
              <a:rPr lang="zh-CN" altLang="en-US" dirty="0" smtClean="0"/>
              <a:t>安时而处顺</a:t>
            </a:r>
            <a:r>
              <a:rPr lang="en-US" dirty="0" smtClean="0"/>
              <a:t>”“</a:t>
            </a:r>
            <a:r>
              <a:rPr lang="zh-CN" altLang="en-US" dirty="0" smtClean="0"/>
              <a:t>知其无可奈何而安之若命</a:t>
            </a:r>
            <a:r>
              <a:rPr lang="en-US" dirty="0" smtClean="0"/>
              <a:t>”“</a:t>
            </a:r>
            <a:r>
              <a:rPr lang="zh-CN" altLang="en-US" dirty="0" smtClean="0"/>
              <a:t>清静无为</a:t>
            </a:r>
            <a:r>
              <a:rPr lang="en-US" dirty="0" smtClean="0"/>
              <a:t>”;</a:t>
            </a:r>
            <a:r>
              <a:rPr lang="zh-CN" altLang="en-US" dirty="0" smtClean="0"/>
              <a:t>政治上主张</a:t>
            </a:r>
            <a:r>
              <a:rPr lang="en-US" dirty="0" smtClean="0"/>
              <a:t>“</a:t>
            </a:r>
            <a:r>
              <a:rPr lang="zh-CN" altLang="en-US" dirty="0" smtClean="0"/>
              <a:t>无为而治</a:t>
            </a:r>
            <a:r>
              <a:rPr lang="en-US" dirty="0" smtClean="0"/>
              <a:t>”</a:t>
            </a:r>
            <a:r>
              <a:rPr lang="zh-CN" altLang="en-US" dirty="0" smtClean="0"/>
              <a:t>。庄子一生著书十余万言</a:t>
            </a:r>
            <a:r>
              <a:rPr lang="en-US" dirty="0" smtClean="0"/>
              <a:t>,</a:t>
            </a:r>
            <a:r>
              <a:rPr lang="zh-CN" altLang="en-US" dirty="0" smtClean="0"/>
              <a:t>书名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庄子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庄子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的文章</a:t>
            </a:r>
            <a:r>
              <a:rPr lang="en-US" dirty="0" smtClean="0"/>
              <a:t>,</a:t>
            </a:r>
            <a:r>
              <a:rPr lang="zh-CN" altLang="en-US" dirty="0" smtClean="0"/>
              <a:t>想象奇幻</a:t>
            </a:r>
            <a:r>
              <a:rPr lang="en-US" dirty="0" smtClean="0"/>
              <a:t>,</a:t>
            </a:r>
            <a:r>
              <a:rPr lang="zh-CN" altLang="en-US" dirty="0" smtClean="0"/>
              <a:t>构思巧妙</a:t>
            </a:r>
            <a:r>
              <a:rPr lang="en-US" dirty="0" smtClean="0"/>
              <a:t>,</a:t>
            </a:r>
            <a:r>
              <a:rPr lang="zh-CN" altLang="en-US" dirty="0" smtClean="0"/>
              <a:t>善用寓言和比喻</a:t>
            </a:r>
            <a:r>
              <a:rPr lang="en-US" dirty="0" smtClean="0"/>
              <a:t>,</a:t>
            </a:r>
            <a:r>
              <a:rPr lang="zh-CN" altLang="en-US" dirty="0" smtClean="0"/>
              <a:t>文笔汪洋恣肆</a:t>
            </a:r>
            <a:r>
              <a:rPr lang="en-US" dirty="0" smtClean="0"/>
              <a:t>,</a:t>
            </a:r>
            <a:r>
              <a:rPr lang="zh-CN" altLang="en-US" dirty="0" smtClean="0"/>
              <a:t>具有浪漫主义的艺术风格。它不仅有很高的哲学成就</a:t>
            </a:r>
            <a:r>
              <a:rPr lang="en-US" dirty="0" smtClean="0"/>
              <a:t>,</a:t>
            </a:r>
            <a:r>
              <a:rPr lang="zh-CN" altLang="en-US" dirty="0" smtClean="0"/>
              <a:t>对后世文学的发展也有着深远的影响。人们评价这本书为</a:t>
            </a:r>
            <a:r>
              <a:rPr lang="en-US" dirty="0" smtClean="0"/>
              <a:t>“</a:t>
            </a:r>
            <a:r>
              <a:rPr lang="zh-CN" altLang="en-US" dirty="0" smtClean="0"/>
              <a:t>文学的哲学、哲学的文学</a:t>
            </a:r>
            <a:r>
              <a:rPr lang="en-US" dirty="0" smtClean="0"/>
              <a:t>”</a:t>
            </a:r>
            <a:r>
              <a:rPr lang="zh-CN" altLang="en-US" dirty="0" smtClean="0"/>
              <a:t>。鲁迅先生更评价说</a:t>
            </a:r>
            <a:r>
              <a:rPr lang="en-US" dirty="0" smtClean="0"/>
              <a:t>:“</a:t>
            </a:r>
            <a:r>
              <a:rPr lang="zh-CN" altLang="en-US" dirty="0" smtClean="0"/>
              <a:t>其文汪洋辟阖</a:t>
            </a:r>
            <a:r>
              <a:rPr lang="en-US" dirty="0" smtClean="0"/>
              <a:t>,</a:t>
            </a:r>
            <a:r>
              <a:rPr lang="zh-CN" altLang="en-US" dirty="0" smtClean="0"/>
              <a:t>仪态万方</a:t>
            </a:r>
            <a:r>
              <a:rPr lang="en-US" dirty="0" smtClean="0"/>
              <a:t>,</a:t>
            </a:r>
            <a:r>
              <a:rPr lang="zh-CN" altLang="en-US" dirty="0" smtClean="0"/>
              <a:t>晚周诸子之作</a:t>
            </a:r>
            <a:r>
              <a:rPr lang="en-US" dirty="0" smtClean="0"/>
              <a:t>,</a:t>
            </a:r>
            <a:r>
              <a:rPr lang="zh-CN" altLang="en-US" dirty="0" smtClean="0"/>
              <a:t>莫能先也。</a:t>
            </a:r>
            <a:r>
              <a:rPr lang="en-US" dirty="0" smtClean="0"/>
              <a:t>”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001452" cy="3714776"/>
          </a:xfrm>
        </p:spPr>
        <p:txBody>
          <a:bodyPr/>
          <a:lstStyle/>
          <a:p>
            <a:r>
              <a:rPr lang="zh-CN" altLang="en-US" dirty="0" smtClean="0"/>
              <a:t> 有一天</a:t>
            </a:r>
            <a:r>
              <a:rPr lang="en-US" dirty="0" smtClean="0"/>
              <a:t>,</a:t>
            </a:r>
            <a:r>
              <a:rPr lang="zh-CN" altLang="en-US" dirty="0" smtClean="0"/>
              <a:t>庄周梦见自己变成了蝴蝶</a:t>
            </a:r>
            <a:r>
              <a:rPr lang="en-US" dirty="0" smtClean="0"/>
              <a:t>,</a:t>
            </a:r>
            <a:r>
              <a:rPr lang="zh-CN" altLang="en-US" dirty="0" smtClean="0"/>
              <a:t>一只翩翩起舞的蝴蝶。他非常快乐</a:t>
            </a:r>
            <a:r>
              <a:rPr lang="en-US" dirty="0" smtClean="0"/>
              <a:t>,</a:t>
            </a:r>
            <a:r>
              <a:rPr lang="zh-CN" altLang="en-US" dirty="0" smtClean="0"/>
              <a:t>悠然自得</a:t>
            </a:r>
            <a:r>
              <a:rPr lang="en-US" dirty="0" smtClean="0"/>
              <a:t>,</a:t>
            </a:r>
            <a:r>
              <a:rPr lang="zh-CN" altLang="en-US" dirty="0" smtClean="0"/>
              <a:t>不知道自己是庄周</a:t>
            </a:r>
            <a:r>
              <a:rPr lang="en-US" dirty="0" smtClean="0"/>
              <a:t>,</a:t>
            </a:r>
            <a:r>
              <a:rPr lang="zh-CN" altLang="en-US" dirty="0" smtClean="0"/>
              <a:t>突然梦醒了</a:t>
            </a:r>
            <a:r>
              <a:rPr lang="en-US" dirty="0" smtClean="0"/>
              <a:t>,</a:t>
            </a:r>
            <a:r>
              <a:rPr lang="zh-CN" altLang="en-US" dirty="0" smtClean="0"/>
              <a:t>却发现自己是僵卧在床的庄周。不知是庄周做梦变成了蝴蝶呢</a:t>
            </a:r>
            <a:r>
              <a:rPr lang="en-US" dirty="0" smtClean="0"/>
              <a:t>,</a:t>
            </a:r>
            <a:r>
              <a:rPr lang="zh-CN" altLang="en-US" dirty="0" smtClean="0"/>
              <a:t>还是蝴蝶做梦变成了庄周</a:t>
            </a:r>
            <a:r>
              <a:rPr lang="en-US" dirty="0" smtClean="0"/>
              <a:t>? </a:t>
            </a:r>
            <a:r>
              <a:rPr lang="zh-CN" altLang="en-US" dirty="0" smtClean="0"/>
              <a:t>庄周与蝴蝶必定有区别</a:t>
            </a:r>
            <a:r>
              <a:rPr lang="en-US" dirty="0" smtClean="0"/>
              <a:t>,</a:t>
            </a:r>
            <a:r>
              <a:rPr lang="zh-CN" altLang="en-US" dirty="0" smtClean="0"/>
              <a:t>这就是所说的化为物</a:t>
            </a:r>
            <a:r>
              <a:rPr lang="en-US" dirty="0" smtClean="0"/>
              <a:t>(</a:t>
            </a:r>
            <a:r>
              <a:rPr lang="zh-CN" altLang="en-US" dirty="0" smtClean="0"/>
              <a:t>指大道时而化为庄周</a:t>
            </a:r>
            <a:r>
              <a:rPr lang="en-US" dirty="0" smtClean="0"/>
              <a:t>,</a:t>
            </a:r>
            <a:r>
              <a:rPr lang="zh-CN" altLang="en-US" dirty="0" smtClean="0"/>
              <a:t>时而化为蝴蝶</a:t>
            </a:r>
            <a:r>
              <a:rPr lang="en-US" dirty="0" smtClean="0"/>
              <a:t>)</a:t>
            </a:r>
            <a:r>
              <a:rPr lang="zh-CN" altLang="en-US" dirty="0" smtClean="0"/>
              <a:t>。庄周就是这样的浪漫</a:t>
            </a:r>
            <a:r>
              <a:rPr lang="en-US" dirty="0" smtClean="0"/>
              <a:t>,</a:t>
            </a:r>
            <a:r>
              <a:rPr lang="zh-CN" altLang="en-US" dirty="0" smtClean="0"/>
              <a:t>这样的富有想象力。今天</a:t>
            </a:r>
            <a:r>
              <a:rPr lang="en-US" dirty="0" smtClean="0"/>
              <a:t>,</a:t>
            </a:r>
            <a:r>
              <a:rPr lang="zh-CN" altLang="en-US" dirty="0" smtClean="0"/>
              <a:t>我们一起来学习庄子的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北冥有鱼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共同感受庄子的超凡想象力。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857232"/>
            <a:ext cx="10144196" cy="5214974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文学常识积累。 </a:t>
            </a:r>
          </a:p>
          <a:p>
            <a:r>
              <a:rPr lang="en-US" altLang="zh-CN" dirty="0" smtClean="0"/>
              <a:t>《</a:t>
            </a:r>
            <a:r>
              <a:rPr lang="zh-CN" altLang="en-US" dirty="0" smtClean="0"/>
              <a:t>北冥有鱼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出自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庄子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中的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作者</a:t>
            </a:r>
            <a:r>
              <a:rPr lang="zh-CN" altLang="en-US" u="sng" dirty="0" smtClean="0"/>
              <a:t>　　</a:t>
            </a:r>
            <a:r>
              <a:rPr lang="en-US" dirty="0" smtClean="0"/>
              <a:t>,</a:t>
            </a:r>
            <a:r>
              <a:rPr lang="zh-CN" altLang="en-US" dirty="0" smtClean="0"/>
              <a:t>名周</a:t>
            </a:r>
            <a:r>
              <a:rPr lang="en-US" dirty="0" smtClean="0"/>
              <a:t>,</a:t>
            </a:r>
            <a:r>
              <a:rPr lang="zh-CN" altLang="en-US" dirty="0" smtClean="0"/>
              <a:t>战国时宋国蒙</a:t>
            </a:r>
            <a:r>
              <a:rPr lang="en-US" dirty="0" smtClean="0"/>
              <a:t>(</a:t>
            </a:r>
            <a:r>
              <a:rPr lang="zh-CN" altLang="en-US" dirty="0" smtClean="0"/>
              <a:t>今河南商丘东北</a:t>
            </a:r>
            <a:r>
              <a:rPr lang="en-US" dirty="0" smtClean="0"/>
              <a:t>)</a:t>
            </a:r>
            <a:r>
              <a:rPr lang="zh-CN" altLang="en-US" dirty="0" smtClean="0"/>
              <a:t>人</a:t>
            </a:r>
            <a:r>
              <a:rPr lang="en-US" dirty="0" smtClean="0"/>
              <a:t>,</a:t>
            </a:r>
            <a:r>
              <a:rPr lang="zh-CN" altLang="en-US" dirty="0" smtClean="0"/>
              <a:t>著名的思想家、文学家。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庄子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是庄周及其后学的著作</a:t>
            </a:r>
            <a:r>
              <a:rPr lang="en-US" dirty="0" smtClean="0"/>
              <a:t>,</a:t>
            </a:r>
            <a:r>
              <a:rPr lang="zh-CN" altLang="en-US" dirty="0" smtClean="0"/>
              <a:t>现存</a:t>
            </a:r>
            <a:r>
              <a:rPr lang="en-US" dirty="0" smtClean="0"/>
              <a:t>33</a:t>
            </a:r>
            <a:r>
              <a:rPr lang="zh-CN" altLang="en-US" dirty="0" smtClean="0"/>
              <a:t>篇</a:t>
            </a:r>
            <a:r>
              <a:rPr lang="en-US" dirty="0" smtClean="0"/>
              <a:t>,</a:t>
            </a:r>
            <a:r>
              <a:rPr lang="zh-CN" altLang="en-US" dirty="0" smtClean="0"/>
              <a:t>包括内篇</a:t>
            </a:r>
            <a:r>
              <a:rPr lang="en-US" dirty="0" smtClean="0"/>
              <a:t>7</a:t>
            </a:r>
            <a:r>
              <a:rPr lang="zh-CN" altLang="en-US" dirty="0" smtClean="0"/>
              <a:t>篇</a:t>
            </a:r>
            <a:r>
              <a:rPr lang="en-US" dirty="0" smtClean="0"/>
              <a:t>,</a:t>
            </a:r>
            <a:r>
              <a:rPr lang="zh-CN" altLang="en-US" dirty="0" smtClean="0"/>
              <a:t>外篇</a:t>
            </a:r>
            <a:r>
              <a:rPr lang="en-US" dirty="0" smtClean="0"/>
              <a:t>15</a:t>
            </a:r>
            <a:r>
              <a:rPr lang="zh-CN" altLang="en-US" dirty="0" smtClean="0"/>
              <a:t>篇</a:t>
            </a:r>
            <a:r>
              <a:rPr lang="en-US" dirty="0" smtClean="0"/>
              <a:t>,</a:t>
            </a:r>
            <a:r>
              <a:rPr lang="zh-CN" altLang="en-US" dirty="0" smtClean="0"/>
              <a:t>杂篇</a:t>
            </a:r>
            <a:r>
              <a:rPr lang="en-US" dirty="0" smtClean="0"/>
              <a:t>11</a:t>
            </a:r>
            <a:r>
              <a:rPr lang="zh-CN" altLang="en-US" dirty="0" smtClean="0"/>
              <a:t>篇。庄子的主要主张是绝对自由的人生观</a:t>
            </a:r>
            <a:r>
              <a:rPr lang="en-US" dirty="0" smtClean="0"/>
              <a:t>,</a:t>
            </a:r>
            <a:r>
              <a:rPr lang="zh-CN" altLang="en-US" dirty="0" smtClean="0"/>
              <a:t>就是要达到无己、无功、无名的境界。庄子与老子并称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</a:t>
            </a:r>
            <a:r>
              <a:rPr lang="zh-CN" altLang="en-US" u="sng" dirty="0" smtClean="0"/>
              <a:t>　</a:t>
            </a:r>
            <a:r>
              <a:rPr lang="en-US" dirty="0" smtClean="0"/>
              <a:t>”</a:t>
            </a:r>
            <a:r>
              <a:rPr lang="zh-CN" altLang="en-US" dirty="0" smtClean="0"/>
              <a:t>。 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逍遥游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是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庄子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中的第一篇</a:t>
            </a:r>
            <a:r>
              <a:rPr lang="en-US" dirty="0" smtClean="0"/>
              <a:t>,</a:t>
            </a:r>
            <a:r>
              <a:rPr lang="zh-CN" altLang="en-US" dirty="0" smtClean="0"/>
              <a:t>在全书中占有特殊地位。</a:t>
            </a:r>
            <a:r>
              <a:rPr lang="en-US" dirty="0" smtClean="0"/>
              <a:t> “</a:t>
            </a:r>
            <a:r>
              <a:rPr lang="zh-CN" altLang="en-US" dirty="0" smtClean="0"/>
              <a:t>逍遥</a:t>
            </a:r>
            <a:r>
              <a:rPr lang="en-US" dirty="0" smtClean="0"/>
              <a:t>”</a:t>
            </a:r>
            <a:r>
              <a:rPr lang="zh-CN" altLang="en-US" dirty="0" smtClean="0"/>
              <a:t>的意思是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        </a:t>
            </a:r>
            <a:r>
              <a:rPr lang="zh-CN" altLang="en-US" dirty="0" smtClean="0"/>
              <a:t>的</a:t>
            </a:r>
            <a:r>
              <a:rPr lang="zh-CN" altLang="en-US" dirty="0" smtClean="0"/>
              <a:t>样子</a:t>
            </a:r>
            <a:r>
              <a:rPr lang="en-US" dirty="0" smtClean="0"/>
              <a:t>,“</a:t>
            </a:r>
            <a:r>
              <a:rPr lang="zh-CN" altLang="en-US" dirty="0" smtClean="0"/>
              <a:t>逍遥游</a:t>
            </a:r>
            <a:r>
              <a:rPr lang="en-US" dirty="0" smtClean="0"/>
              <a:t>”</a:t>
            </a:r>
            <a:r>
              <a:rPr lang="zh-CN" altLang="en-US" dirty="0" smtClean="0"/>
              <a:t>就是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310314" y="1428736"/>
            <a:ext cx="2214578" cy="857256"/>
          </a:xfrm>
        </p:spPr>
        <p:txBody>
          <a:bodyPr/>
          <a:lstStyle/>
          <a:p>
            <a:pPr indent="0"/>
            <a:r>
              <a:rPr lang="zh-CN" altLang="en-US" dirty="0" smtClean="0"/>
              <a:t>逍遥游　</a:t>
            </a:r>
            <a:endParaRPr lang="zh-CN" altLang="en-US" dirty="0"/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8667768" y="1428736"/>
            <a:ext cx="92869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庄子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2166910" y="5214950"/>
            <a:ext cx="200026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优游自得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8" name="18DXAYWRJBD6DYT1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453718" y="2714620"/>
            <a:ext cx="1698537" cy="1428760"/>
          </a:xfrm>
          <a:prstGeom prst="rect">
            <a:avLst/>
          </a:prstGeom>
        </p:spPr>
      </p:pic>
      <p:sp>
        <p:nvSpPr>
          <p:cNvPr id="9" name="文本占位符 2"/>
          <p:cNvSpPr txBox="1">
            <a:spLocks/>
          </p:cNvSpPr>
          <p:nvPr/>
        </p:nvSpPr>
        <p:spPr>
          <a:xfrm>
            <a:off x="7667636" y="4000504"/>
            <a:ext cx="92869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老庄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7381884" y="5286388"/>
            <a:ext cx="242889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没有任何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束缚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452398" y="5857892"/>
            <a:ext cx="400052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地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、自由自在地活动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10" grpId="0"/>
      <p:bldP spid="9" grpId="0"/>
      <p:bldP spid="11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文言字音检测。</a:t>
            </a:r>
          </a:p>
          <a:p>
            <a:r>
              <a:rPr lang="zh-CN" altLang="en-US" dirty="0" smtClean="0"/>
              <a:t>北冥</a:t>
            </a:r>
            <a:r>
              <a:rPr lang="en-US" dirty="0" smtClean="0"/>
              <a:t>(		)</a:t>
            </a:r>
            <a:r>
              <a:rPr lang="zh-CN" altLang="en-US" dirty="0" smtClean="0"/>
              <a:t>　　　　　</a:t>
            </a:r>
            <a:r>
              <a:rPr lang="en-US" altLang="zh-CN" dirty="0" smtClean="0"/>
              <a:t>	</a:t>
            </a:r>
            <a:r>
              <a:rPr lang="zh-CN" altLang="en-US" dirty="0" smtClean="0"/>
              <a:t>鲲</a:t>
            </a:r>
            <a:r>
              <a:rPr lang="en-US" dirty="0" smtClean="0"/>
              <a:t>(		)</a:t>
            </a:r>
            <a:r>
              <a:rPr lang="zh-CN" altLang="en-US" dirty="0" smtClean="0"/>
              <a:t>鹏</a:t>
            </a:r>
          </a:p>
          <a:p>
            <a:r>
              <a:rPr lang="en-US" dirty="0" smtClean="0"/>
              <a:t> </a:t>
            </a:r>
            <a:r>
              <a:rPr lang="zh-CN" altLang="en-US" dirty="0" smtClean="0"/>
              <a:t>抟</a:t>
            </a:r>
            <a:r>
              <a:rPr lang="en-US" dirty="0" smtClean="0"/>
              <a:t>(		)</a:t>
            </a:r>
            <a:r>
              <a:rPr lang="en-US" dirty="0" smtClean="0"/>
              <a:t>	 </a:t>
            </a:r>
            <a:r>
              <a:rPr lang="en-US" dirty="0" smtClean="0"/>
              <a:t>		</a:t>
            </a:r>
            <a:r>
              <a:rPr lang="zh-CN" altLang="en-US" dirty="0" smtClean="0"/>
              <a:t>迁徙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en-US" dirty="0" smtClean="0"/>
              <a:t> </a:t>
            </a:r>
            <a:r>
              <a:rPr lang="zh-CN" altLang="en-US" dirty="0" smtClean="0"/>
              <a:t>齐谐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en-US" dirty="0" smtClean="0"/>
              <a:t>		 </a:t>
            </a:r>
            <a:r>
              <a:rPr lang="zh-CN" altLang="en-US" dirty="0" smtClean="0"/>
              <a:t>正色邪</a:t>
            </a:r>
            <a:r>
              <a:rPr lang="en-US" dirty="0" smtClean="0"/>
              <a:t>(	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309654" y="1571612"/>
            <a:ext cx="2143140" cy="571504"/>
          </a:xfrm>
        </p:spPr>
        <p:txBody>
          <a:bodyPr/>
          <a:lstStyle/>
          <a:p>
            <a:r>
              <a:rPr lang="en-US" dirty="0" err="1" smtClean="0"/>
              <a:t>míng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5953124" y="1643050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kūn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1309654" y="2285992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tuán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6381752" y="2285992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xǐ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1595406" y="2928934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xié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6953256" y="2857496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yé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23968" y="206941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1238216" y="271236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1603726" y="335756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6747262" y="335756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6318634" y="271462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5881686" y="206941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0" grpId="0" build="p"/>
      <p:bldP spid="11" grpId="0" build="p"/>
      <p:bldP spid="7" grpId="0" build="p"/>
      <p:bldP spid="8" grpId="0" build="p"/>
      <p:bldP spid="9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文言字义档案。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通假字</a:t>
            </a:r>
          </a:p>
          <a:p>
            <a:r>
              <a:rPr lang="zh-CN" altLang="en-US" dirty="0" smtClean="0"/>
              <a:t>北冥有</a:t>
            </a:r>
            <a:r>
              <a:rPr lang="zh-CN" altLang="en-US" dirty="0" smtClean="0"/>
              <a:t>鱼 </a:t>
            </a:r>
            <a:r>
              <a:rPr lang="en-US" altLang="zh-CN" u="sng" dirty="0" smtClean="0"/>
              <a:t>						</a:t>
            </a:r>
            <a:r>
              <a:rPr lang="en-US" u="sng" dirty="0" smtClean="0"/>
              <a:t> </a:t>
            </a:r>
            <a:endParaRPr lang="zh-CN" altLang="en-US" dirty="0" smtClean="0"/>
          </a:p>
          <a:p>
            <a:r>
              <a:rPr lang="zh-CN" altLang="en-US" dirty="0" smtClean="0"/>
              <a:t>其远而无所至极邪</a:t>
            </a:r>
            <a:r>
              <a:rPr lang="en-US" dirty="0" smtClean="0"/>
              <a:t>? </a:t>
            </a:r>
            <a:r>
              <a:rPr lang="en-US" u="sng" dirty="0" smtClean="0"/>
              <a:t>					   		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词类活用</a:t>
            </a:r>
          </a:p>
          <a:p>
            <a:r>
              <a:rPr lang="en-US" dirty="0" smtClean="0"/>
              <a:t>①</a:t>
            </a:r>
            <a:r>
              <a:rPr lang="zh-CN" altLang="en-US" dirty="0" smtClean="0"/>
              <a:t>怒而飞　</a:t>
            </a:r>
            <a:r>
              <a:rPr lang="en-US" altLang="zh-CN" u="sng" dirty="0" smtClean="0"/>
              <a:t>									</a:t>
            </a:r>
            <a:r>
              <a:rPr lang="en-US" u="sng" dirty="0" smtClean="0"/>
              <a:t>  </a:t>
            </a:r>
            <a:endParaRPr lang="zh-CN" altLang="en-US" dirty="0" smtClean="0"/>
          </a:p>
          <a:p>
            <a:r>
              <a:rPr lang="en-US" dirty="0" smtClean="0"/>
              <a:t>②</a:t>
            </a:r>
            <a:r>
              <a:rPr lang="zh-CN" altLang="en-US" dirty="0" smtClean="0"/>
              <a:t>鲲之大　</a:t>
            </a:r>
            <a:r>
              <a:rPr lang="en-US" altLang="zh-CN" u="sng" dirty="0" smtClean="0"/>
              <a:t>									</a:t>
            </a:r>
            <a:r>
              <a:rPr lang="en-US" u="sng" dirty="0" smtClean="0"/>
              <a:t>  </a:t>
            </a:r>
            <a:endParaRPr lang="zh-CN" altLang="en-US" dirty="0" smtClean="0"/>
          </a:p>
          <a:p>
            <a:r>
              <a:rPr lang="en-US" dirty="0" smtClean="0"/>
              <a:t>③</a:t>
            </a:r>
            <a:r>
              <a:rPr lang="zh-CN" altLang="en-US" dirty="0" smtClean="0"/>
              <a:t>齐谐者</a:t>
            </a:r>
            <a:r>
              <a:rPr lang="en-US" dirty="0" smtClean="0"/>
              <a:t>,</a:t>
            </a:r>
            <a:r>
              <a:rPr lang="zh-CN" altLang="en-US" dirty="0" smtClean="0"/>
              <a:t>志怪者也　</a:t>
            </a:r>
            <a:r>
              <a:rPr lang="en-US" altLang="zh-CN" u="sng" dirty="0" smtClean="0"/>
              <a:t>							</a:t>
            </a:r>
            <a:r>
              <a:rPr lang="en-US" u="sng" dirty="0" smtClean="0"/>
              <a:t>  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738282" y="2214554"/>
            <a:ext cx="6500858" cy="571504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冥</a:t>
            </a:r>
            <a:r>
              <a:rPr lang="en-US" dirty="0" smtClean="0"/>
              <a:t>”</a:t>
            </a:r>
            <a:r>
              <a:rPr lang="zh-CN" altLang="en-US" dirty="0" smtClean="0"/>
              <a:t>同</a:t>
            </a:r>
            <a:r>
              <a:rPr lang="en-US" dirty="0" smtClean="0"/>
              <a:t>“</a:t>
            </a:r>
            <a:r>
              <a:rPr lang="zh-CN" altLang="en-US" dirty="0" smtClean="0"/>
              <a:t>溟</a:t>
            </a:r>
            <a:r>
              <a:rPr lang="en-US" dirty="0" smtClean="0"/>
              <a:t>”,</a:t>
            </a:r>
            <a:r>
              <a:rPr lang="zh-CN" altLang="en-US" dirty="0" smtClean="0"/>
              <a:t>海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3381356" y="2857496"/>
            <a:ext cx="7286676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邪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同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耶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语气词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相当于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呢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32288" y="271462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675428" y="335756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2238348" y="4071942"/>
            <a:ext cx="921550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怒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形容词作动词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振奋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文中指用力鼓动翅膀。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文本占位符 2"/>
          <p:cNvSpPr txBox="1">
            <a:spLocks/>
          </p:cNvSpPr>
          <p:nvPr/>
        </p:nvSpPr>
        <p:spPr>
          <a:xfrm>
            <a:off x="2238348" y="4786322"/>
            <a:ext cx="6643734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大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形容词作名词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庞大的体形。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3667108" y="5429264"/>
            <a:ext cx="6643734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怪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形容词作名词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怪异的事物。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523968" y="464118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2246668" y="528412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3095604" y="592933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1" grpId="0" build="p"/>
      <p:bldP spid="18" grpId="0" build="p"/>
      <p:bldP spid="19" grpId="0" build="p"/>
      <p:bldP spid="2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文言字义档案。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通假字</a:t>
            </a:r>
          </a:p>
          <a:p>
            <a:r>
              <a:rPr lang="zh-CN" altLang="en-US" dirty="0" smtClean="0"/>
              <a:t>北冥有</a:t>
            </a:r>
            <a:r>
              <a:rPr lang="zh-CN" altLang="en-US" dirty="0" smtClean="0"/>
              <a:t>鱼 </a:t>
            </a:r>
            <a:r>
              <a:rPr lang="en-US" altLang="zh-CN" u="sng" dirty="0" smtClean="0"/>
              <a:t>						</a:t>
            </a:r>
            <a:r>
              <a:rPr lang="en-US" u="sng" dirty="0" smtClean="0"/>
              <a:t> </a:t>
            </a:r>
            <a:endParaRPr lang="zh-CN" altLang="en-US" dirty="0" smtClean="0"/>
          </a:p>
          <a:p>
            <a:r>
              <a:rPr lang="zh-CN" altLang="en-US" dirty="0" smtClean="0"/>
              <a:t>其远而无所至极邪</a:t>
            </a:r>
            <a:r>
              <a:rPr lang="en-US" dirty="0" smtClean="0"/>
              <a:t>? </a:t>
            </a:r>
            <a:r>
              <a:rPr lang="en-US" u="sng" dirty="0" smtClean="0"/>
              <a:t>					   		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词类活用</a:t>
            </a:r>
          </a:p>
          <a:p>
            <a:r>
              <a:rPr lang="en-US" dirty="0" smtClean="0"/>
              <a:t>①</a:t>
            </a:r>
            <a:r>
              <a:rPr lang="zh-CN" altLang="en-US" dirty="0" smtClean="0"/>
              <a:t>怒而飞　</a:t>
            </a:r>
            <a:r>
              <a:rPr lang="en-US" altLang="zh-CN" u="sng" dirty="0" smtClean="0"/>
              <a:t>									</a:t>
            </a:r>
            <a:r>
              <a:rPr lang="en-US" u="sng" dirty="0" smtClean="0"/>
              <a:t>  </a:t>
            </a:r>
            <a:endParaRPr lang="zh-CN" altLang="en-US" dirty="0" smtClean="0"/>
          </a:p>
          <a:p>
            <a:r>
              <a:rPr lang="en-US" dirty="0" smtClean="0"/>
              <a:t>②</a:t>
            </a:r>
            <a:r>
              <a:rPr lang="zh-CN" altLang="en-US" dirty="0" smtClean="0"/>
              <a:t>鲲之大　</a:t>
            </a:r>
            <a:r>
              <a:rPr lang="en-US" altLang="zh-CN" u="sng" dirty="0" smtClean="0"/>
              <a:t>									</a:t>
            </a:r>
            <a:r>
              <a:rPr lang="en-US" u="sng" dirty="0" smtClean="0"/>
              <a:t>  </a:t>
            </a:r>
            <a:endParaRPr lang="zh-CN" altLang="en-US" dirty="0" smtClean="0"/>
          </a:p>
          <a:p>
            <a:r>
              <a:rPr lang="en-US" dirty="0" smtClean="0"/>
              <a:t>③</a:t>
            </a:r>
            <a:r>
              <a:rPr lang="zh-CN" altLang="en-US" dirty="0" smtClean="0"/>
              <a:t>齐谐者</a:t>
            </a:r>
            <a:r>
              <a:rPr lang="en-US" dirty="0" smtClean="0"/>
              <a:t>,</a:t>
            </a:r>
            <a:r>
              <a:rPr lang="zh-CN" altLang="en-US" dirty="0" smtClean="0"/>
              <a:t>志怪者也　</a:t>
            </a:r>
            <a:r>
              <a:rPr lang="en-US" altLang="zh-CN" u="sng" dirty="0" smtClean="0"/>
              <a:t>							</a:t>
            </a:r>
            <a:r>
              <a:rPr lang="en-US" u="sng" dirty="0" smtClean="0"/>
              <a:t>  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738282" y="2214554"/>
            <a:ext cx="6500858" cy="571504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冥</a:t>
            </a:r>
            <a:r>
              <a:rPr lang="en-US" dirty="0" smtClean="0"/>
              <a:t>”</a:t>
            </a:r>
            <a:r>
              <a:rPr lang="zh-CN" altLang="en-US" dirty="0" smtClean="0"/>
              <a:t>同</a:t>
            </a:r>
            <a:r>
              <a:rPr lang="en-US" dirty="0" smtClean="0"/>
              <a:t>“</a:t>
            </a:r>
            <a:r>
              <a:rPr lang="zh-CN" altLang="en-US" dirty="0" smtClean="0"/>
              <a:t>溟</a:t>
            </a:r>
            <a:r>
              <a:rPr lang="en-US" dirty="0" smtClean="0"/>
              <a:t>”,</a:t>
            </a:r>
            <a:r>
              <a:rPr lang="zh-CN" altLang="en-US" dirty="0" smtClean="0"/>
              <a:t>海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3381356" y="2857496"/>
            <a:ext cx="7286676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邪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同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耶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语气词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相当于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呢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532288" y="271462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675428" y="335756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2238348" y="4071942"/>
            <a:ext cx="921550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怒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形容词作动词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振奋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文中指用力鼓动翅膀。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9" name="文本占位符 2"/>
          <p:cNvSpPr txBox="1">
            <a:spLocks/>
          </p:cNvSpPr>
          <p:nvPr/>
        </p:nvSpPr>
        <p:spPr>
          <a:xfrm>
            <a:off x="2238348" y="4786322"/>
            <a:ext cx="6643734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大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形容词作名词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庞大的体形。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" name="文本占位符 2"/>
          <p:cNvSpPr txBox="1">
            <a:spLocks/>
          </p:cNvSpPr>
          <p:nvPr/>
        </p:nvSpPr>
        <p:spPr>
          <a:xfrm>
            <a:off x="3667108" y="5429264"/>
            <a:ext cx="6643734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怪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形容词作名词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怪异的事物。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523968" y="464118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2246668" y="528412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3095604" y="592933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1" grpId="0" build="p"/>
      <p:bldP spid="18" grpId="0" build="p"/>
      <p:bldP spid="19" grpId="0" build="p"/>
      <p:bldP spid="2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000108"/>
            <a:ext cx="11310974" cy="5214974"/>
          </a:xfrm>
        </p:spPr>
        <p:txBody>
          <a:bodyPr/>
          <a:lstStyle/>
          <a:p>
            <a:r>
              <a:rPr lang="en-US" dirty="0" smtClean="0"/>
              <a:t>(3)</a:t>
            </a:r>
            <a:r>
              <a:rPr lang="zh-CN" altLang="en-US" dirty="0" smtClean="0"/>
              <a:t>古今异义</a:t>
            </a:r>
          </a:p>
          <a:p>
            <a:r>
              <a:rPr lang="en-US" dirty="0" smtClean="0"/>
              <a:t>①</a:t>
            </a:r>
            <a:r>
              <a:rPr lang="zh-CN" altLang="en-US" dirty="0" smtClean="0"/>
              <a:t>野马也</a:t>
            </a:r>
            <a:r>
              <a:rPr lang="en-US" dirty="0" smtClean="0"/>
              <a:t>,</a:t>
            </a:r>
            <a:r>
              <a:rPr lang="zh-CN" altLang="en-US" dirty="0" smtClean="0"/>
              <a:t>尘埃也。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r>
              <a:rPr lang="en-US" altLang="zh-CN" u="sng" dirty="0" smtClean="0"/>
              <a:t>							</a:t>
            </a:r>
            <a:r>
              <a:rPr lang="zh-CN" altLang="en-US" u="sng" dirty="0" smtClean="0"/>
              <a:t>　　　　　　 　　　　</a:t>
            </a:r>
            <a:endParaRPr lang="zh-CN" altLang="en-US" dirty="0" smtClean="0"/>
          </a:p>
          <a:p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r>
              <a:rPr lang="en-US" altLang="zh-CN" u="sng" dirty="0" smtClean="0"/>
              <a:t>							</a:t>
            </a:r>
            <a:endParaRPr lang="zh-CN" altLang="en-US" dirty="0" smtClean="0"/>
          </a:p>
          <a:p>
            <a:r>
              <a:rPr lang="en-US" dirty="0" smtClean="0"/>
              <a:t>②</a:t>
            </a:r>
            <a:r>
              <a:rPr lang="zh-CN" altLang="en-US" dirty="0" smtClean="0"/>
              <a:t>南冥者</a:t>
            </a:r>
            <a:r>
              <a:rPr lang="en-US" dirty="0" smtClean="0"/>
              <a:t>,</a:t>
            </a:r>
            <a:r>
              <a:rPr lang="zh-CN" altLang="en-US" dirty="0" smtClean="0"/>
              <a:t>天池也。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r>
              <a:rPr lang="en-US" altLang="zh-CN" u="sng" dirty="0" smtClean="0"/>
              <a:t>							</a:t>
            </a:r>
            <a:r>
              <a:rPr lang="zh-CN" altLang="en-US" u="sng" dirty="0" smtClean="0"/>
              <a:t>　　　　　　　　　　 　　　</a:t>
            </a:r>
            <a:endParaRPr lang="zh-CN" altLang="en-US" dirty="0" smtClean="0"/>
          </a:p>
          <a:p>
            <a:r>
              <a:rPr lang="en-US" dirty="0" smtClean="0"/>
              <a:t> </a:t>
            </a:r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r>
              <a:rPr lang="en-US" altLang="zh-CN" u="sng" dirty="0" smtClean="0"/>
              <a:t>							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309654" y="2214554"/>
            <a:ext cx="5429288" cy="857256"/>
          </a:xfrm>
        </p:spPr>
        <p:txBody>
          <a:bodyPr/>
          <a:lstStyle/>
          <a:p>
            <a:r>
              <a:rPr lang="zh-CN" altLang="en-US" dirty="0" smtClean="0"/>
              <a:t>山</a:t>
            </a:r>
            <a:r>
              <a:rPr lang="zh-CN" altLang="en-US" dirty="0" smtClean="0"/>
              <a:t>野</a:t>
            </a:r>
            <a:r>
              <a:rPr lang="zh-CN" altLang="en-US" dirty="0" smtClean="0"/>
              <a:t>中的雾气</a:t>
            </a:r>
            <a:r>
              <a:rPr lang="en-US" dirty="0" smtClean="0"/>
              <a:t>,</a:t>
            </a:r>
            <a:r>
              <a:rPr lang="zh-CN" altLang="en-US" dirty="0" smtClean="0"/>
              <a:t>奔腾如野马。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238216" y="2857496"/>
            <a:ext cx="542928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野生的马。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309654" y="4143380"/>
            <a:ext cx="542928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天然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形成的水池。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1238216" y="4786322"/>
            <a:ext cx="542928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湖泊的名称。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452530" y="206941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818040" y="207167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595538" y="399824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024166" y="400050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build="p"/>
      <p:bldP spid="6" grpId="0" build="p"/>
      <p:bldP spid="7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2924</TotalTime>
  <Words>1582</Words>
  <Application>Microsoft Office PowerPoint</Application>
  <PresentationFormat>自定义</PresentationFormat>
  <Paragraphs>156</Paragraphs>
  <Slides>27</Slides>
  <Notes>1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0" baseType="lpstr">
      <vt:lpstr>1_Office 主题</vt:lpstr>
      <vt:lpstr>章</vt:lpstr>
      <vt:lpstr>Microsoft Office Word 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626</cp:revision>
  <dcterms:created xsi:type="dcterms:W3CDTF">2017-02-11T06:33:00Z</dcterms:created>
  <dcterms:modified xsi:type="dcterms:W3CDTF">2019-12-28T14:30:03Z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