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371" r:id="rId3"/>
    <p:sldId id="429" r:id="rId4"/>
    <p:sldId id="444" r:id="rId5"/>
    <p:sldId id="510" r:id="rId6"/>
    <p:sldId id="428" r:id="rId7"/>
    <p:sldId id="443" r:id="rId8"/>
    <p:sldId id="532" r:id="rId9"/>
    <p:sldId id="455" r:id="rId10"/>
    <p:sldId id="503" r:id="rId11"/>
    <p:sldId id="397" r:id="rId12"/>
    <p:sldId id="478" r:id="rId13"/>
    <p:sldId id="505" r:id="rId14"/>
    <p:sldId id="526" r:id="rId15"/>
    <p:sldId id="529" r:id="rId16"/>
    <p:sldId id="533" r:id="rId17"/>
    <p:sldId id="534" r:id="rId18"/>
    <p:sldId id="535" r:id="rId19"/>
    <p:sldId id="536" r:id="rId20"/>
    <p:sldId id="477" r:id="rId21"/>
    <p:sldId id="492" r:id="rId22"/>
    <p:sldId id="502" r:id="rId23"/>
    <p:sldId id="476" r:id="rId24"/>
    <p:sldId id="395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18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95802" y="4000504"/>
            <a:ext cx="4916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18.</a:t>
            </a:r>
            <a:r>
              <a:rPr lang="zh-CN" altLang="en-US" sz="3600" dirty="0" smtClean="0"/>
              <a:t>在长江源头各拉丹冬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309918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5单元.eps" descr="id:2147498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857364"/>
            <a:ext cx="10215634" cy="1777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归纳内容。</a:t>
            </a:r>
          </a:p>
          <a:p>
            <a:r>
              <a:rPr lang="zh-CN" altLang="en-US" dirty="0" smtClean="0"/>
              <a:t>本文是一篇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en-US" dirty="0" smtClean="0"/>
              <a:t>,</a:t>
            </a:r>
            <a:r>
              <a:rPr lang="zh-CN" altLang="en-US" dirty="0" smtClean="0"/>
              <a:t>按照时间和旅行的进程记下了作者在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    </a:t>
            </a:r>
            <a:r>
              <a:rPr lang="zh-CN" altLang="en-US" dirty="0" smtClean="0"/>
              <a:t>的见闻和感受</a:t>
            </a:r>
            <a:r>
              <a:rPr lang="en-US" dirty="0" smtClean="0"/>
              <a:t>,</a:t>
            </a:r>
            <a:r>
              <a:rPr lang="zh-CN" altLang="en-US" dirty="0" smtClean="0"/>
              <a:t>描述了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的壮美景色和自己在那里的经历。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524232" y="2214554"/>
            <a:ext cx="1143008" cy="785818"/>
          </a:xfrm>
        </p:spPr>
        <p:txBody>
          <a:bodyPr/>
          <a:lstStyle/>
          <a:p>
            <a:r>
              <a:rPr lang="zh-CN" altLang="en-US" dirty="0" smtClean="0"/>
              <a:t>游记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952464" y="2857496"/>
            <a:ext cx="3357586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长江之源各拉丹冬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7381884" y="2857496"/>
            <a:ext cx="221457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各拉丹冬　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跳读课文</a:t>
            </a:r>
            <a:r>
              <a:rPr lang="en-US" dirty="0" smtClean="0"/>
              <a:t>,</a:t>
            </a:r>
            <a:r>
              <a:rPr lang="zh-CN" altLang="en-US" dirty="0" smtClean="0"/>
              <a:t>感知重点。</a:t>
            </a:r>
          </a:p>
          <a:p>
            <a:r>
              <a:rPr lang="zh-CN" altLang="en-US" dirty="0" smtClean="0"/>
              <a:t>跳读课文</a:t>
            </a:r>
            <a:r>
              <a:rPr lang="en-US" dirty="0" smtClean="0"/>
              <a:t>,</a:t>
            </a:r>
            <a:r>
              <a:rPr lang="zh-CN" altLang="en-US" dirty="0" smtClean="0"/>
              <a:t>分析文章重点写了什么景观。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2428868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壮美的雪山和奇异的冰塔林。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熟读课文</a:t>
            </a:r>
            <a:r>
              <a:rPr lang="en-US" dirty="0" smtClean="0"/>
              <a:t>,</a:t>
            </a:r>
            <a:r>
              <a:rPr lang="zh-CN" altLang="en-US" dirty="0" smtClean="0"/>
              <a:t>理清思路。</a:t>
            </a:r>
          </a:p>
          <a:p>
            <a:r>
              <a:rPr lang="zh-CN" altLang="en-US" dirty="0" smtClean="0"/>
              <a:t>阅读文章</a:t>
            </a:r>
            <a:r>
              <a:rPr lang="en-US" dirty="0" smtClean="0"/>
              <a:t>,</a:t>
            </a:r>
            <a:r>
              <a:rPr lang="zh-CN" altLang="en-US" dirty="0" smtClean="0"/>
              <a:t>理清文章思路</a:t>
            </a:r>
            <a:r>
              <a:rPr lang="en-US" dirty="0" smtClean="0"/>
              <a:t>,</a:t>
            </a:r>
            <a:r>
              <a:rPr lang="zh-CN" altLang="en-US" dirty="0" smtClean="0"/>
              <a:t>简要概括每段的内容。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全文共有</a:t>
            </a:r>
            <a:r>
              <a:rPr lang="en-US" dirty="0" smtClean="0"/>
              <a:t>15</a:t>
            </a:r>
            <a:r>
              <a:rPr lang="zh-CN" altLang="en-US" dirty="0" smtClean="0"/>
              <a:t>个段落</a:t>
            </a:r>
            <a:r>
              <a:rPr lang="en-US" dirty="0" smtClean="0"/>
              <a:t>,</a:t>
            </a:r>
            <a:r>
              <a:rPr lang="zh-CN" altLang="en-US" dirty="0" smtClean="0"/>
              <a:t>可分为四个部分。</a:t>
            </a:r>
          </a:p>
          <a:p>
            <a:r>
              <a:rPr lang="zh-CN" altLang="en-US" dirty="0" smtClean="0"/>
              <a:t>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1~3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交代作者到达各拉丹冬的时间以及介绍当地的地貌、海拔、气候条件</a:t>
            </a:r>
            <a:r>
              <a:rPr lang="en-US" dirty="0" smtClean="0"/>
              <a:t>,</a:t>
            </a:r>
            <a:r>
              <a:rPr lang="zh-CN" altLang="en-US" dirty="0" smtClean="0"/>
              <a:t>说明对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来说</a:t>
            </a:r>
            <a:r>
              <a:rPr lang="en-US" dirty="0" smtClean="0"/>
              <a:t>,</a:t>
            </a:r>
            <a:r>
              <a:rPr lang="zh-CN" altLang="en-US" dirty="0" smtClean="0"/>
              <a:t>这将是一次艰苦的旅行。</a:t>
            </a:r>
          </a:p>
          <a:p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4~6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介绍冰塔林的景色和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摔跤的遭遇。</a:t>
            </a:r>
          </a:p>
          <a:p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7~13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写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受伤后</a:t>
            </a:r>
            <a:r>
              <a:rPr lang="en-US" dirty="0" smtClean="0"/>
              <a:t>,</a:t>
            </a:r>
            <a:r>
              <a:rPr lang="zh-CN" altLang="en-US" dirty="0" smtClean="0"/>
              <a:t>在各拉丹冬的经历。</a:t>
            </a:r>
          </a:p>
          <a:p>
            <a:r>
              <a:rPr lang="zh-CN" altLang="en-US" dirty="0" smtClean="0"/>
              <a:t>第四部分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14~15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各拉丹冬孕育了长江</a:t>
            </a:r>
            <a:r>
              <a:rPr lang="en-US" dirty="0" smtClean="0"/>
              <a:t>,</a:t>
            </a:r>
            <a:r>
              <a:rPr lang="zh-CN" altLang="en-US" dirty="0" smtClean="0"/>
              <a:t>潺潺的流水给作者的旅行带来一丝神圣的色彩。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细读课文</a:t>
            </a:r>
            <a:r>
              <a:rPr lang="en-US" dirty="0" smtClean="0"/>
              <a:t>,</a:t>
            </a:r>
            <a:r>
              <a:rPr lang="zh-CN" altLang="en-US" dirty="0" smtClean="0"/>
              <a:t>分析第一、二部分。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在藏北高原大雪山下仰望各拉丹东</a:t>
            </a:r>
            <a:r>
              <a:rPr lang="en-US" dirty="0" smtClean="0"/>
              <a:t>,</a:t>
            </a:r>
            <a:r>
              <a:rPr lang="zh-CN" altLang="en-US" dirty="0" smtClean="0"/>
              <a:t>作者的所见、所感是怎样的</a:t>
            </a:r>
            <a:r>
              <a:rPr lang="en-US" dirty="0" smtClean="0"/>
              <a:t>?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666844" y="3071810"/>
          <a:ext cx="9215501" cy="2571768"/>
        </p:xfrm>
        <a:graphic>
          <a:graphicData uri="http://schemas.openxmlformats.org/drawingml/2006/table">
            <a:tbl>
              <a:tblPr/>
              <a:tblGrid>
                <a:gridCol w="1571636"/>
                <a:gridCol w="4357718"/>
                <a:gridCol w="3286147"/>
              </a:tblGrid>
              <a:tr h="85725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US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所见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所感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各拉丹东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阴阳二坡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西北阴坡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: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尽是冰雪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7256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东南阳坡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: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变化多端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 dirty="0" smtClean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②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占位符 3"/>
          <p:cNvSpPr txBox="1">
            <a:spLocks/>
          </p:cNvSpPr>
          <p:nvPr/>
        </p:nvSpPr>
        <p:spPr>
          <a:xfrm>
            <a:off x="7953388" y="4071942"/>
            <a:ext cx="1714512" cy="50006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景色单调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8024826" y="5000636"/>
            <a:ext cx="1714512" cy="500066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zh-CN" altLang="en-US" sz="24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好看</a:t>
            </a:r>
            <a:endParaRPr lang="zh-CN" altLang="en-US" sz="24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作者考察的环境是怎样的</a:t>
            </a:r>
            <a:r>
              <a:rPr lang="en-US" dirty="0" smtClean="0"/>
              <a:t>?</a:t>
            </a:r>
            <a:r>
              <a:rPr lang="zh-CN" altLang="en-US" dirty="0" smtClean="0"/>
              <a:t>请找出相关的描写。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785926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季节上的隆冬将尽</a:t>
            </a:r>
            <a:r>
              <a:rPr lang="en-US" dirty="0" smtClean="0"/>
              <a:t>,</a:t>
            </a:r>
            <a:r>
              <a:rPr lang="zh-CN" altLang="en-US" dirty="0" smtClean="0"/>
              <a:t>但严寒还将在此驻守三两个月。远不是秋高气爽时节的明媚</a:t>
            </a:r>
            <a:r>
              <a:rPr lang="en-US" dirty="0" smtClean="0"/>
              <a:t>,</a:t>
            </a:r>
            <a:r>
              <a:rPr lang="zh-CN" altLang="en-US" dirty="0" smtClean="0"/>
              <a:t>这一个风云变幻的季节里</a:t>
            </a:r>
            <a:r>
              <a:rPr lang="en-US" dirty="0" smtClean="0"/>
              <a:t>,</a:t>
            </a:r>
            <a:r>
              <a:rPr lang="zh-CN" altLang="en-US" dirty="0" smtClean="0"/>
              <a:t>气势磅礴的密云来去匆匆</a:t>
            </a:r>
            <a:r>
              <a:rPr lang="en-US" dirty="0" smtClean="0"/>
              <a:t>,</a:t>
            </a:r>
            <a:r>
              <a:rPr lang="zh-CN" altLang="en-US" dirty="0" smtClean="0"/>
              <a:t>形如金字塔的各拉丹冬主峰难得在云遮雾障中一现尊容。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负重向各拉丹东雪峰进发</a:t>
            </a:r>
            <a:r>
              <a:rPr lang="en-US" dirty="0" smtClean="0"/>
              <a:t>,</a:t>
            </a:r>
            <a:r>
              <a:rPr lang="zh-CN" altLang="en-US" dirty="0" smtClean="0"/>
              <a:t>是一个异常艰难的历程。在此期间</a:t>
            </a:r>
            <a:r>
              <a:rPr lang="en-US" dirty="0" smtClean="0"/>
              <a:t>,“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遇到了哪些困难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2357430"/>
            <a:ext cx="11501518" cy="857256"/>
          </a:xfrm>
        </p:spPr>
        <p:txBody>
          <a:bodyPr/>
          <a:lstStyle/>
          <a:p>
            <a:r>
              <a:rPr lang="en-US" dirty="0" smtClean="0"/>
              <a:t>①</a:t>
            </a:r>
            <a:r>
              <a:rPr lang="zh-CN" altLang="en-US" dirty="0" smtClean="0"/>
              <a:t>自然环境恶劣</a:t>
            </a:r>
            <a:r>
              <a:rPr lang="en-US" dirty="0" smtClean="0"/>
              <a:t>;②</a:t>
            </a:r>
            <a:r>
              <a:rPr lang="zh-CN" altLang="en-US" dirty="0" smtClean="0"/>
              <a:t>住宿环境险恶</a:t>
            </a:r>
            <a:r>
              <a:rPr lang="en-US" dirty="0" smtClean="0"/>
              <a:t>;③</a:t>
            </a:r>
            <a:r>
              <a:rPr lang="zh-CN" altLang="en-US" dirty="0" smtClean="0"/>
              <a:t>身体不适。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品读第</a:t>
            </a:r>
            <a:r>
              <a:rPr lang="en-US" dirty="0" smtClean="0"/>
              <a:t>5</a:t>
            </a:r>
            <a:r>
              <a:rPr lang="zh-CN" altLang="en-US" dirty="0" smtClean="0"/>
              <a:t>、</a:t>
            </a:r>
            <a:r>
              <a:rPr lang="en-US" dirty="0" smtClean="0"/>
              <a:t>6</a:t>
            </a:r>
            <a:r>
              <a:rPr lang="zh-CN" altLang="en-US" dirty="0" smtClean="0"/>
              <a:t>段回答</a:t>
            </a:r>
            <a:r>
              <a:rPr lang="en-US" dirty="0" smtClean="0"/>
              <a:t>:</a:t>
            </a:r>
            <a:r>
              <a:rPr lang="zh-CN" altLang="en-US" dirty="0" smtClean="0"/>
              <a:t>作者是按照怎样的顺序进行描写的</a:t>
            </a:r>
            <a:r>
              <a:rPr lang="en-US" dirty="0" smtClean="0"/>
              <a:t>?</a:t>
            </a:r>
            <a:r>
              <a:rPr lang="zh-CN" altLang="en-US" dirty="0" smtClean="0"/>
              <a:t>从中感受到雪山怎样的特点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2357430"/>
            <a:ext cx="11501518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远处全景</a:t>
            </a:r>
            <a:r>
              <a:rPr lang="en-US" dirty="0" smtClean="0"/>
              <a:t>:</a:t>
            </a:r>
            <a:r>
              <a:rPr lang="zh-CN" altLang="en-US" dirty="0" smtClean="0"/>
              <a:t>晶莹连绵的冰峰</a:t>
            </a:r>
            <a:r>
              <a:rPr lang="en-US" dirty="0" smtClean="0"/>
              <a:t>;</a:t>
            </a:r>
            <a:r>
              <a:rPr lang="zh-CN" altLang="en-US" dirty="0" smtClean="0"/>
              <a:t>平坦辽阔的冰河</a:t>
            </a:r>
            <a:r>
              <a:rPr lang="en-US" dirty="0" smtClean="0"/>
              <a:t>;</a:t>
            </a:r>
            <a:r>
              <a:rPr lang="zh-CN" altLang="en-US" dirty="0" smtClean="0"/>
              <a:t>远方白色金字塔的各拉丹东统领着冰雪劲旅</a:t>
            </a:r>
            <a:r>
              <a:rPr lang="en-US" dirty="0" smtClean="0"/>
              <a:t>,</a:t>
            </a:r>
            <a:r>
              <a:rPr lang="zh-CN" altLang="en-US" dirty="0" smtClean="0"/>
              <a:t>天地间浩浩苍苍。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立足点</a:t>
            </a:r>
            <a:r>
              <a:rPr lang="en-US" dirty="0" smtClean="0"/>
              <a:t>:</a:t>
            </a:r>
            <a:r>
              <a:rPr lang="zh-CN" altLang="en-US" dirty="0" smtClean="0"/>
              <a:t>在砾石堆上。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近景</a:t>
            </a:r>
            <a:r>
              <a:rPr lang="en-US" dirty="0" smtClean="0"/>
              <a:t>:</a:t>
            </a:r>
            <a:r>
              <a:rPr lang="zh-CN" altLang="en-US" dirty="0" smtClean="0"/>
              <a:t>冰山像屏风</a:t>
            </a:r>
            <a:r>
              <a:rPr lang="en-US" dirty="0" smtClean="0"/>
              <a:t>,</a:t>
            </a:r>
            <a:r>
              <a:rPr lang="zh-CN" altLang="en-US" dirty="0" smtClean="0"/>
              <a:t>精雕细刻着各种图案</a:t>
            </a:r>
            <a:r>
              <a:rPr lang="en-US" dirty="0" smtClean="0"/>
              <a:t>;</a:t>
            </a:r>
            <a:r>
              <a:rPr lang="zh-CN" altLang="en-US" dirty="0" smtClean="0"/>
              <a:t>冰塔林由许多冰的庄园冰的院落组成。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立足点</a:t>
            </a:r>
            <a:r>
              <a:rPr lang="en-US" dirty="0" smtClean="0"/>
              <a:t>:</a:t>
            </a:r>
            <a:r>
              <a:rPr lang="zh-CN" altLang="en-US" dirty="0" smtClean="0"/>
              <a:t>接近冰山。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感受</a:t>
            </a:r>
            <a:r>
              <a:rPr lang="en-US" dirty="0" smtClean="0"/>
              <a:t>:</a:t>
            </a:r>
            <a:r>
              <a:rPr lang="zh-CN" altLang="en-US" dirty="0" smtClean="0"/>
              <a:t>天地间浩浩苍苍</a:t>
            </a:r>
            <a:r>
              <a:rPr lang="en-US" dirty="0" smtClean="0"/>
              <a:t>;</a:t>
            </a:r>
            <a:r>
              <a:rPr lang="zh-CN" altLang="en-US" dirty="0" smtClean="0"/>
              <a:t>这一派奇美令人眩晕</a:t>
            </a:r>
            <a:r>
              <a:rPr lang="en-US" dirty="0" smtClean="0"/>
              <a:t>,</a:t>
            </a:r>
            <a:r>
              <a:rPr lang="zh-CN" altLang="en-US" dirty="0" smtClean="0"/>
              <a:t>大自然尽情卖弄着它无所不能的创造力。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五、活动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复述比赛。</a:t>
            </a:r>
          </a:p>
          <a:p>
            <a:r>
              <a:rPr lang="zh-CN" altLang="en-US" dirty="0" smtClean="0"/>
              <a:t>以自己喜欢的方式朗读课文。把你最喜欢的内容复述给同学们</a:t>
            </a:r>
            <a:r>
              <a:rPr lang="en-US" dirty="0" smtClean="0"/>
              <a:t>,</a:t>
            </a:r>
            <a:r>
              <a:rPr lang="zh-CN" altLang="en-US" dirty="0" smtClean="0"/>
              <a:t>看谁复述得最生动、最精彩。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3071810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可以选择对冰塔林的景色进行生动描绘</a:t>
            </a:r>
            <a:r>
              <a:rPr lang="en-US" dirty="0" smtClean="0"/>
              <a:t>,</a:t>
            </a:r>
            <a:r>
              <a:rPr lang="zh-CN" altLang="en-US" dirty="0" smtClean="0"/>
              <a:t>也可以选择对作者的经历进行复述。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游记一般都讲究写作顺序</a:t>
            </a:r>
            <a:r>
              <a:rPr lang="en-US" dirty="0" smtClean="0"/>
              <a:t>,</a:t>
            </a:r>
            <a:r>
              <a:rPr lang="zh-CN" altLang="en-US" dirty="0" smtClean="0"/>
              <a:t>你觉得本文是采用怎样的顺序来进行写作的</a:t>
            </a:r>
            <a:r>
              <a:rPr lang="en-US" dirty="0" smtClean="0"/>
              <a:t>?</a:t>
            </a:r>
            <a:r>
              <a:rPr lang="zh-CN" altLang="en-US" dirty="0" smtClean="0"/>
              <a:t>请结合文章简要分析。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理清文章脉络。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了解游记的写作特点</a:t>
            </a:r>
            <a:r>
              <a:rPr lang="en-US" dirty="0" smtClean="0"/>
              <a:t>,</a:t>
            </a:r>
            <a:r>
              <a:rPr lang="zh-CN" altLang="en-US" dirty="0" smtClean="0"/>
              <a:t>体会本文生动形象的语言特点。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感受冰塔林的壮美</a:t>
            </a:r>
            <a:r>
              <a:rPr lang="en-US" dirty="0" smtClean="0"/>
              <a:t>,</a:t>
            </a:r>
            <a:r>
              <a:rPr lang="zh-CN" altLang="en-US" dirty="0" smtClean="0"/>
              <a:t>了解藏北高原的风土人情和山川地貌。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感受作者热爱西藏的情怀</a:t>
            </a:r>
            <a:r>
              <a:rPr lang="en-US" dirty="0" smtClean="0"/>
              <a:t>,</a:t>
            </a:r>
            <a:r>
              <a:rPr lang="zh-CN" altLang="en-US" dirty="0" smtClean="0"/>
              <a:t>激发热爱西藏、热爱自然、热爱祖国的情怀。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/>
              <a:t>第一课时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000636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理清文章思路。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en-US" dirty="0" smtClean="0"/>
              <a:t>“1987</a:t>
            </a:r>
            <a:r>
              <a:rPr lang="zh-CN" altLang="en-US" dirty="0" smtClean="0"/>
              <a:t>年</a:t>
            </a:r>
            <a:r>
              <a:rPr lang="en-US" dirty="0" smtClean="0"/>
              <a:t>3</a:t>
            </a:r>
            <a:r>
              <a:rPr lang="zh-CN" altLang="en-US" dirty="0" smtClean="0"/>
              <a:t>月上旬</a:t>
            </a:r>
            <a:r>
              <a:rPr lang="en-US" dirty="0" smtClean="0"/>
              <a:t>,</a:t>
            </a:r>
            <a:r>
              <a:rPr lang="zh-CN" altLang="en-US" dirty="0" smtClean="0"/>
              <a:t>我随电影摄制组再一次接近各拉丹冬</a:t>
            </a:r>
            <a:r>
              <a:rPr lang="en-US" dirty="0" smtClean="0"/>
              <a:t>,</a:t>
            </a:r>
            <a:r>
              <a:rPr lang="zh-CN" altLang="en-US" dirty="0" smtClean="0"/>
              <a:t>在它的脚下安营扎寨</a:t>
            </a:r>
            <a:r>
              <a:rPr lang="en-US" dirty="0" smtClean="0"/>
              <a:t>”“</a:t>
            </a:r>
            <a:r>
              <a:rPr lang="zh-CN" altLang="en-US" dirty="0" smtClean="0"/>
              <a:t>在各拉丹冬以东几公里处有牛粪可捡的草坝子上</a:t>
            </a:r>
            <a:r>
              <a:rPr lang="en-US" dirty="0" smtClean="0"/>
              <a:t>,</a:t>
            </a:r>
            <a:r>
              <a:rPr lang="zh-CN" altLang="en-US" dirty="0" smtClean="0"/>
              <a:t>我们搭起牛毛帐篷</a:t>
            </a:r>
            <a:r>
              <a:rPr lang="en-US" dirty="0" smtClean="0"/>
              <a:t>”“</a:t>
            </a:r>
            <a:r>
              <a:rPr lang="zh-CN" altLang="en-US" dirty="0" smtClean="0"/>
              <a:t>我们把车停在冰河上</a:t>
            </a:r>
            <a:r>
              <a:rPr lang="en-US" dirty="0" smtClean="0"/>
              <a:t>”“</a:t>
            </a:r>
            <a:r>
              <a:rPr lang="zh-CN" altLang="en-US" dirty="0" smtClean="0"/>
              <a:t>慢慢从砾石堆上走下来</a:t>
            </a:r>
            <a:r>
              <a:rPr lang="en-US" dirty="0" smtClean="0"/>
              <a:t>,</a:t>
            </a:r>
            <a:r>
              <a:rPr lang="zh-CN" altLang="en-US" dirty="0" smtClean="0"/>
              <a:t>慢慢沿冰河接近冰山</a:t>
            </a:r>
            <a:r>
              <a:rPr lang="en-US" dirty="0" smtClean="0"/>
              <a:t>”“</a:t>
            </a:r>
            <a:r>
              <a:rPr lang="zh-CN" altLang="en-US" dirty="0" smtClean="0"/>
              <a:t>第二天</a:t>
            </a:r>
            <a:r>
              <a:rPr lang="en-US" dirty="0" smtClean="0"/>
              <a:t>,</a:t>
            </a:r>
            <a:r>
              <a:rPr lang="zh-CN" altLang="en-US" dirty="0" smtClean="0"/>
              <a:t>仍随大部队进入冰塔林</a:t>
            </a:r>
            <a:r>
              <a:rPr lang="en-US" dirty="0" smtClean="0"/>
              <a:t>”“</a:t>
            </a:r>
            <a:r>
              <a:rPr lang="zh-CN" altLang="en-US" dirty="0" smtClean="0"/>
              <a:t>不甘心在车里闷坐</a:t>
            </a:r>
            <a:r>
              <a:rPr lang="en-US" dirty="0" smtClean="0"/>
              <a:t>,</a:t>
            </a:r>
            <a:r>
              <a:rPr lang="zh-CN" altLang="en-US" dirty="0" smtClean="0"/>
              <a:t>便又挣扎着去那座冰河中间的砾石堆</a:t>
            </a:r>
            <a:r>
              <a:rPr lang="en-US" dirty="0" smtClean="0"/>
              <a:t>”“</a:t>
            </a:r>
            <a:r>
              <a:rPr lang="zh-CN" altLang="en-US" dirty="0" smtClean="0"/>
              <a:t>傍晚时分</a:t>
            </a:r>
            <a:r>
              <a:rPr lang="en-US" dirty="0" smtClean="0"/>
              <a:t>,</a:t>
            </a:r>
            <a:r>
              <a:rPr lang="zh-CN" altLang="en-US" dirty="0" smtClean="0"/>
              <a:t>我们一步三喘地走向一个帐篷</a:t>
            </a:r>
            <a:r>
              <a:rPr lang="en-US" dirty="0" smtClean="0"/>
              <a:t>”</a:t>
            </a:r>
            <a:r>
              <a:rPr lang="zh-CN" altLang="en-US" dirty="0" smtClean="0"/>
              <a:t>。这些句子表明文章是按照作者的行踪安排材料的。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2095472" y="2643182"/>
            <a:ext cx="7944415" cy="3000396"/>
            <a:chOff x="2095472" y="2643182"/>
            <a:chExt cx="7944415" cy="3000396"/>
          </a:xfrm>
        </p:grpSpPr>
        <p:pic>
          <p:nvPicPr>
            <p:cNvPr id="15" name="18DXAYWRJBD4DYT17.eps" descr="id:2147498791;FounderCES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95472" y="2643182"/>
              <a:ext cx="7944415" cy="3000396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5738810" y="4929198"/>
              <a:ext cx="642942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根据课文内容补全下图。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5667372" y="4786322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游踪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各拉丹冬小档案</a:t>
            </a:r>
          </a:p>
          <a:p>
            <a:r>
              <a:rPr lang="zh-CN" altLang="en-US" dirty="0" smtClean="0"/>
              <a:t>各拉丹冬位于青海省杂多县唐古拉山乡境内</a:t>
            </a:r>
            <a:r>
              <a:rPr lang="en-US" dirty="0" smtClean="0"/>
              <a:t>,</a:t>
            </a:r>
            <a:r>
              <a:rPr lang="zh-CN" altLang="en-US" dirty="0" smtClean="0"/>
              <a:t>海拔</a:t>
            </a:r>
            <a:r>
              <a:rPr lang="en-US" dirty="0" smtClean="0"/>
              <a:t>6621</a:t>
            </a:r>
            <a:r>
              <a:rPr lang="zh-CN" altLang="en-US" dirty="0" smtClean="0"/>
              <a:t>米</a:t>
            </a:r>
            <a:r>
              <a:rPr lang="en-US" dirty="0" smtClean="0"/>
              <a:t>,</a:t>
            </a:r>
            <a:r>
              <a:rPr lang="zh-CN" altLang="en-US" dirty="0" smtClean="0"/>
              <a:t>是唐古拉山脉最高峰</a:t>
            </a:r>
            <a:r>
              <a:rPr lang="en-US" dirty="0" smtClean="0"/>
              <a:t>,</a:t>
            </a:r>
            <a:r>
              <a:rPr lang="zh-CN" altLang="en-US" dirty="0" smtClean="0"/>
              <a:t>藏语意为</a:t>
            </a:r>
            <a:r>
              <a:rPr lang="en-US" dirty="0" smtClean="0"/>
              <a:t>“</a:t>
            </a:r>
            <a:r>
              <a:rPr lang="zh-CN" altLang="en-US" dirty="0" smtClean="0"/>
              <a:t>高高尖尖的山峰</a:t>
            </a:r>
            <a:r>
              <a:rPr lang="en-US" dirty="0" smtClean="0"/>
              <a:t>”,</a:t>
            </a:r>
            <a:r>
              <a:rPr lang="zh-CN" altLang="en-US" dirty="0" smtClean="0"/>
              <a:t>为长江的源头。各拉丹东南北长</a:t>
            </a:r>
            <a:r>
              <a:rPr lang="en-US" dirty="0" smtClean="0"/>
              <a:t>50</a:t>
            </a:r>
            <a:r>
              <a:rPr lang="zh-CN" altLang="en-US" dirty="0" smtClean="0"/>
              <a:t>千米</a:t>
            </a:r>
            <a:r>
              <a:rPr lang="en-US" dirty="0" smtClean="0"/>
              <a:t>,</a:t>
            </a:r>
            <a:r>
              <a:rPr lang="zh-CN" altLang="en-US" dirty="0" smtClean="0"/>
              <a:t>东西宽</a:t>
            </a:r>
            <a:r>
              <a:rPr lang="en-US" dirty="0" smtClean="0"/>
              <a:t>30</a:t>
            </a:r>
            <a:r>
              <a:rPr lang="zh-CN" altLang="en-US" dirty="0" smtClean="0"/>
              <a:t>千米</a:t>
            </a:r>
            <a:r>
              <a:rPr lang="en-US" dirty="0" smtClean="0"/>
              <a:t>,</a:t>
            </a:r>
            <a:r>
              <a:rPr lang="zh-CN" altLang="en-US" dirty="0" smtClean="0"/>
              <a:t>除主峰各拉丹冬峰外</a:t>
            </a:r>
            <a:r>
              <a:rPr lang="en-US" dirty="0" smtClean="0"/>
              <a:t>,</a:t>
            </a:r>
            <a:r>
              <a:rPr lang="zh-CN" altLang="en-US" dirty="0" smtClean="0"/>
              <a:t>周围海拔</a:t>
            </a:r>
            <a:r>
              <a:rPr lang="en-US" dirty="0" smtClean="0"/>
              <a:t>6000</a:t>
            </a:r>
            <a:r>
              <a:rPr lang="zh-CN" altLang="en-US" dirty="0" smtClean="0"/>
              <a:t>米以上的山峰还有</a:t>
            </a:r>
            <a:r>
              <a:rPr lang="en-US" dirty="0" smtClean="0"/>
              <a:t>40</a:t>
            </a:r>
            <a:r>
              <a:rPr lang="zh-CN" altLang="en-US" dirty="0" smtClean="0"/>
              <a:t>余座。北坡雪线高度</a:t>
            </a:r>
            <a:r>
              <a:rPr lang="en-US" dirty="0" smtClean="0"/>
              <a:t>5570</a:t>
            </a:r>
            <a:r>
              <a:rPr lang="zh-CN" altLang="en-US" dirty="0" smtClean="0"/>
              <a:t>米。各拉丹冬是探险旅游、登山猎奇、科学考察的理想之地。各拉丹冬冰山群属于山岳冰川</a:t>
            </a:r>
            <a:r>
              <a:rPr lang="en-US" dirty="0" smtClean="0"/>
              <a:t>,</a:t>
            </a:r>
            <a:r>
              <a:rPr lang="zh-CN" altLang="en-US" dirty="0" smtClean="0"/>
              <a:t>高达六七十米的冰塔林</a:t>
            </a:r>
            <a:r>
              <a:rPr lang="en-US" dirty="0" smtClean="0"/>
              <a:t>,</a:t>
            </a:r>
            <a:r>
              <a:rPr lang="zh-CN" altLang="en-US" dirty="0" smtClean="0"/>
              <a:t>银盔白甲</a:t>
            </a:r>
            <a:r>
              <a:rPr lang="en-US" dirty="0" smtClean="0"/>
              <a:t>,</a:t>
            </a:r>
            <a:r>
              <a:rPr lang="zh-CN" altLang="en-US" dirty="0" smtClean="0"/>
              <a:t>高耸入云</a:t>
            </a:r>
            <a:r>
              <a:rPr lang="en-US" dirty="0" smtClean="0"/>
              <a:t>,</a:t>
            </a:r>
            <a:r>
              <a:rPr lang="zh-CN" altLang="en-US" dirty="0" smtClean="0"/>
              <a:t>一座挨一座</a:t>
            </a:r>
            <a:r>
              <a:rPr lang="en-US" dirty="0" smtClean="0"/>
              <a:t>,</a:t>
            </a:r>
            <a:r>
              <a:rPr lang="zh-CN" altLang="en-US" dirty="0" smtClean="0"/>
              <a:t>有的像撑天玉柱</a:t>
            </a:r>
            <a:r>
              <a:rPr lang="en-US" dirty="0" smtClean="0"/>
              <a:t>,</a:t>
            </a:r>
            <a:r>
              <a:rPr lang="zh-CN" altLang="en-US" dirty="0" smtClean="0"/>
              <a:t>有的如摩天水晶楼</a:t>
            </a:r>
            <a:r>
              <a:rPr lang="en-US" dirty="0" smtClean="0"/>
              <a:t>,</a:t>
            </a:r>
            <a:r>
              <a:rPr lang="zh-CN" altLang="en-US" dirty="0" smtClean="0"/>
              <a:t>有的似宝剑</a:t>
            </a:r>
            <a:r>
              <a:rPr lang="en-US" dirty="0" smtClean="0"/>
              <a:t>,</a:t>
            </a:r>
            <a:r>
              <a:rPr lang="zh-CN" altLang="en-US" dirty="0" smtClean="0"/>
              <a:t>寒气凌凌直刺云天</a:t>
            </a:r>
            <a:r>
              <a:rPr lang="en-US" dirty="0" smtClean="0"/>
              <a:t>,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有的如奇塔异峰</a:t>
            </a:r>
            <a:r>
              <a:rPr lang="en-US" dirty="0" smtClean="0"/>
              <a:t>,</a:t>
            </a:r>
            <a:r>
              <a:rPr lang="zh-CN" altLang="en-US" dirty="0" smtClean="0"/>
              <a:t>千姿百态。冰塔林中</a:t>
            </a:r>
            <a:r>
              <a:rPr lang="en-US" dirty="0" smtClean="0"/>
              <a:t>,</a:t>
            </a:r>
            <a:r>
              <a:rPr lang="zh-CN" altLang="en-US" dirty="0" smtClean="0"/>
              <a:t>有高高耸起的冰柱</a:t>
            </a:r>
            <a:r>
              <a:rPr lang="en-US" dirty="0" smtClean="0"/>
              <a:t>,</a:t>
            </a:r>
            <a:r>
              <a:rPr lang="zh-CN" altLang="en-US" dirty="0" smtClean="0"/>
              <a:t>有玲珑剔透的冰笋</a:t>
            </a:r>
            <a:r>
              <a:rPr lang="en-US" dirty="0" smtClean="0"/>
              <a:t>,</a:t>
            </a:r>
            <a:r>
              <a:rPr lang="zh-CN" altLang="en-US" dirty="0" smtClean="0"/>
              <a:t>有形如彩虹的冰桥</a:t>
            </a:r>
            <a:r>
              <a:rPr lang="en-US" dirty="0" smtClean="0"/>
              <a:t>,</a:t>
            </a:r>
            <a:r>
              <a:rPr lang="zh-CN" altLang="en-US" dirty="0" smtClean="0"/>
              <a:t>有神秘莫测的冰洞</a:t>
            </a:r>
            <a:r>
              <a:rPr lang="en-US" dirty="0" smtClean="0"/>
              <a:t>,</a:t>
            </a:r>
            <a:r>
              <a:rPr lang="zh-CN" altLang="en-US" dirty="0" smtClean="0"/>
              <a:t>还有银雕玉琢的冰斗、冰舌、冰湖、冰沟</a:t>
            </a:r>
            <a:r>
              <a:rPr lang="en-US" dirty="0" smtClean="0"/>
              <a:t>……</a:t>
            </a:r>
            <a:r>
              <a:rPr lang="zh-CN" altLang="en-US" dirty="0" smtClean="0"/>
              <a:t>神工鬼斧</a:t>
            </a:r>
            <a:r>
              <a:rPr lang="en-US" dirty="0" smtClean="0"/>
              <a:t>,</a:t>
            </a:r>
            <a:r>
              <a:rPr lang="zh-CN" altLang="en-US" dirty="0" smtClean="0"/>
              <a:t>冰清玉洁</a:t>
            </a:r>
            <a:r>
              <a:rPr lang="en-US" dirty="0" smtClean="0"/>
              <a:t>,</a:t>
            </a:r>
            <a:r>
              <a:rPr lang="zh-CN" altLang="en-US" dirty="0" smtClean="0"/>
              <a:t>简直是一座奇美无比的艺术长廊。夏秋季节</a:t>
            </a:r>
            <a:r>
              <a:rPr lang="en-US" dirty="0" smtClean="0"/>
              <a:t>,</a:t>
            </a:r>
            <a:r>
              <a:rPr lang="zh-CN" altLang="en-US" dirty="0" smtClean="0"/>
              <a:t>山上银装素裹</a:t>
            </a:r>
            <a:r>
              <a:rPr lang="en-US" dirty="0" smtClean="0"/>
              <a:t>,</a:t>
            </a:r>
            <a:r>
              <a:rPr lang="zh-CN" altLang="en-US" dirty="0" smtClean="0"/>
              <a:t>山下野花烂漫。各拉丹冬冰峰附近海拔六公里以上蕴藏的冰山水晶石</a:t>
            </a:r>
            <a:r>
              <a:rPr lang="en-US" dirty="0" smtClean="0"/>
              <a:t>,</a:t>
            </a:r>
            <a:r>
              <a:rPr lang="zh-CN" altLang="en-US" dirty="0" smtClean="0"/>
              <a:t>被称为</a:t>
            </a:r>
            <a:r>
              <a:rPr lang="en-US" dirty="0" smtClean="0"/>
              <a:t>“</a:t>
            </a:r>
            <a:r>
              <a:rPr lang="zh-CN" altLang="en-US" dirty="0" smtClean="0"/>
              <a:t>江源瑰宝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蓝天白云</a:t>
            </a:r>
            <a:r>
              <a:rPr lang="en-US" dirty="0" smtClean="0"/>
              <a:t>,</a:t>
            </a:r>
            <a:r>
              <a:rPr lang="zh-CN" altLang="en-US" dirty="0" smtClean="0"/>
              <a:t>雪山草地</a:t>
            </a:r>
            <a:r>
              <a:rPr lang="en-US" dirty="0" smtClean="0"/>
              <a:t>,</a:t>
            </a:r>
            <a:r>
              <a:rPr lang="zh-CN" altLang="en-US" dirty="0" smtClean="0"/>
              <a:t>冰川大河</a:t>
            </a:r>
            <a:r>
              <a:rPr lang="en-US" dirty="0" smtClean="0"/>
              <a:t>,</a:t>
            </a:r>
            <a:r>
              <a:rPr lang="zh-CN" altLang="en-US" dirty="0" smtClean="0"/>
              <a:t>是西藏特有的自然景观。马丽华</a:t>
            </a:r>
            <a:r>
              <a:rPr lang="en-US" dirty="0" smtClean="0"/>
              <a:t>,</a:t>
            </a:r>
            <a:r>
              <a:rPr lang="zh-CN" altLang="en-US" dirty="0" smtClean="0"/>
              <a:t>这位当代女作家</a:t>
            </a:r>
            <a:r>
              <a:rPr lang="en-US" dirty="0" smtClean="0"/>
              <a:t>,</a:t>
            </a:r>
            <a:r>
              <a:rPr lang="zh-CN" altLang="en-US" dirty="0" smtClean="0"/>
              <a:t>在西藏工作近三十年</a:t>
            </a:r>
            <a:r>
              <a:rPr lang="en-US" dirty="0" smtClean="0"/>
              <a:t>,</a:t>
            </a:r>
            <a:r>
              <a:rPr lang="zh-CN" altLang="en-US" dirty="0" smtClean="0"/>
              <a:t>足迹遍布大半个西藏</a:t>
            </a:r>
            <a:r>
              <a:rPr lang="en-US" dirty="0" smtClean="0"/>
              <a:t>,</a:t>
            </a:r>
            <a:r>
              <a:rPr lang="zh-CN" altLang="en-US" dirty="0" smtClean="0"/>
              <a:t>写下了许多介绍西藏的文章。今天</a:t>
            </a:r>
            <a:r>
              <a:rPr lang="en-US" dirty="0" smtClean="0"/>
              <a:t>,</a:t>
            </a:r>
            <a:r>
              <a:rPr lang="zh-CN" altLang="en-US" dirty="0" smtClean="0"/>
              <a:t>就让我们跟随马丽华一起走进各拉丹冬</a:t>
            </a:r>
            <a:r>
              <a:rPr lang="en-US" dirty="0" smtClean="0"/>
              <a:t>,</a:t>
            </a:r>
            <a:r>
              <a:rPr lang="zh-CN" altLang="en-US" dirty="0" smtClean="0"/>
              <a:t>领略那壮美的雪山和奇异的冰塔林的景色吧。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857232"/>
            <a:ext cx="1014419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作者广播厅。</a:t>
            </a:r>
          </a:p>
          <a:p>
            <a:r>
              <a:rPr lang="zh-CN" altLang="en-US" dirty="0" smtClean="0"/>
              <a:t>　马丽华</a:t>
            </a:r>
            <a:r>
              <a:rPr lang="en-US" dirty="0" smtClean="0"/>
              <a:t>,</a:t>
            </a:r>
            <a:r>
              <a:rPr lang="zh-CN" altLang="en-US" dirty="0" smtClean="0"/>
              <a:t>山东济南人</a:t>
            </a:r>
            <a:r>
              <a:rPr lang="en-US" dirty="0" smtClean="0"/>
              <a:t>,</a:t>
            </a:r>
            <a:r>
              <a:rPr lang="zh-CN" altLang="en-US" dirty="0" smtClean="0"/>
              <a:t>原籍江苏省邳州。国家一级作家、编审</a:t>
            </a:r>
            <a:r>
              <a:rPr lang="en-US" dirty="0" smtClean="0"/>
              <a:t>,</a:t>
            </a:r>
            <a:r>
              <a:rPr lang="zh-CN" altLang="en-US" dirty="0" smtClean="0"/>
              <a:t>现任中国藏学出版社总编辑。主要作品有诗集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著有长篇报告文学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	  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散文集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追你到高原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终极风景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西藏之旅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长篇散文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藏北游历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西行阿里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灵魂像风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走过西藏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等。曾于</a:t>
            </a:r>
            <a:r>
              <a:rPr lang="en-US" dirty="0" smtClean="0"/>
              <a:t>1992</a:t>
            </a:r>
            <a:r>
              <a:rPr lang="zh-CN" altLang="en-US" dirty="0" smtClean="0"/>
              <a:t>年、</a:t>
            </a:r>
            <a:r>
              <a:rPr lang="en-US" dirty="0" smtClean="0"/>
              <a:t>2001</a:t>
            </a:r>
            <a:r>
              <a:rPr lang="zh-CN" altLang="en-US" dirty="0" smtClean="0"/>
              <a:t>年两次获得西藏珠穆朗玛文艺奖</a:t>
            </a:r>
            <a:r>
              <a:rPr lang="en-US" dirty="0" smtClean="0"/>
              <a:t>,1994</a:t>
            </a:r>
            <a:r>
              <a:rPr lang="zh-CN" altLang="en-US" dirty="0" smtClean="0"/>
              <a:t>年获庄重文文学奖</a:t>
            </a:r>
            <a:r>
              <a:rPr lang="en-US" dirty="0" smtClean="0"/>
              <a:t>,1997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走过西藏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获全国优秀畅销书奖</a:t>
            </a:r>
            <a:r>
              <a:rPr lang="en-US" dirty="0" smtClean="0"/>
              <a:t>,2011</a:t>
            </a:r>
            <a:r>
              <a:rPr lang="zh-CN" altLang="en-US" dirty="0" smtClean="0"/>
              <a:t>年以长篇小说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如意高地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获第四届老舍文学奖。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239140" y="2071678"/>
            <a:ext cx="192882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我的太阳</a:t>
            </a:r>
            <a:endParaRPr lang="zh-CN" altLang="en-US" dirty="0"/>
          </a:p>
        </p:txBody>
      </p:sp>
      <p:pic>
        <p:nvPicPr>
          <p:cNvPr id="4" name="图片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96529" y="2428868"/>
            <a:ext cx="1795471" cy="228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文本占位符 2"/>
          <p:cNvSpPr txBox="1">
            <a:spLocks/>
          </p:cNvSpPr>
          <p:nvPr/>
        </p:nvSpPr>
        <p:spPr>
          <a:xfrm>
            <a:off x="3524232" y="2786058"/>
            <a:ext cx="692948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青藏苍茫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青藏高原科学考察五十年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zh-CN" altLang="en-US" dirty="0" smtClean="0"/>
              <a:t>常识小资料。</a:t>
            </a:r>
          </a:p>
          <a:p>
            <a:r>
              <a:rPr lang="zh-CN" altLang="en-US" dirty="0" smtClean="0"/>
              <a:t>你学过的游记散文有哪些</a:t>
            </a:r>
            <a:r>
              <a:rPr lang="en-US" dirty="0" smtClean="0"/>
              <a:t>?</a:t>
            </a:r>
            <a:r>
              <a:rPr lang="zh-CN" altLang="en-US" dirty="0" smtClean="0"/>
              <a:t>你能说说这些游记散文在写作思路上有什么共同特点吗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3071810"/>
            <a:ext cx="10572824" cy="571504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记承天寺夜游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这些游记散文的思路通常先写景</a:t>
            </a:r>
            <a:r>
              <a:rPr lang="en-US" dirty="0" smtClean="0"/>
              <a:t>,</a:t>
            </a:r>
            <a:r>
              <a:rPr lang="zh-CN" altLang="en-US" dirty="0" smtClean="0"/>
              <a:t>再抒发个人的感受</a:t>
            </a:r>
            <a:r>
              <a:rPr lang="en-US" dirty="0" smtClean="0"/>
              <a:t>,</a:t>
            </a:r>
            <a:r>
              <a:rPr lang="zh-CN" altLang="en-US" dirty="0" smtClean="0"/>
              <a:t>畅谈个人的感悟。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095340" y="1214422"/>
            <a:ext cx="10358510" cy="521497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字音小考场。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给下列加点字注音。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裸露</a:t>
            </a:r>
            <a:r>
              <a:rPr lang="en-US" dirty="0" smtClean="0"/>
              <a:t>(		)(	)</a:t>
            </a:r>
            <a:r>
              <a:rPr lang="zh-CN" altLang="en-US" dirty="0" smtClean="0"/>
              <a:t>　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黧黑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蠕动</a:t>
            </a:r>
            <a:r>
              <a:rPr lang="en-US" dirty="0" smtClean="0"/>
              <a:t>(		)			</a:t>
            </a:r>
            <a:r>
              <a:rPr lang="zh-CN" altLang="en-US" dirty="0" smtClean="0"/>
              <a:t>豁然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骤然</a:t>
            </a:r>
            <a:r>
              <a:rPr lang="en-US" dirty="0" smtClean="0"/>
              <a:t>(		)			</a:t>
            </a:r>
            <a:r>
              <a:rPr lang="zh-CN" altLang="en-US" dirty="0" smtClean="0"/>
              <a:t>眩晕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蜷卧</a:t>
            </a:r>
            <a:r>
              <a:rPr lang="en-US" dirty="0" smtClean="0"/>
              <a:t>(		)			</a:t>
            </a:r>
            <a:r>
              <a:rPr lang="zh-CN" altLang="en-US" dirty="0" smtClean="0"/>
              <a:t>怜悯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棱角</a:t>
            </a:r>
            <a:r>
              <a:rPr lang="en-US" dirty="0" smtClean="0"/>
              <a:t>(		)			</a:t>
            </a:r>
            <a:r>
              <a:rPr lang="zh-CN" altLang="en-US" dirty="0" smtClean="0"/>
              <a:t>冰凌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遗憾</a:t>
            </a:r>
            <a:r>
              <a:rPr lang="en-US" dirty="0" smtClean="0"/>
              <a:t>(		)			</a:t>
            </a:r>
            <a:r>
              <a:rPr lang="zh-CN" altLang="en-US" dirty="0" smtClean="0"/>
              <a:t>横贯</a:t>
            </a:r>
            <a:r>
              <a:rPr lang="en-US" dirty="0" smtClean="0"/>
              <a:t>(		  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分外</a:t>
            </a:r>
            <a:r>
              <a:rPr lang="en-US" dirty="0" smtClean="0"/>
              <a:t>(		)			</a:t>
            </a:r>
            <a:r>
              <a:rPr lang="zh-CN" altLang="en-US" dirty="0" smtClean="0"/>
              <a:t>刀削斧砍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气势磅礴</a:t>
            </a:r>
            <a:r>
              <a:rPr lang="en-US" dirty="0" smtClean="0"/>
              <a:t>(		)(	)	</a:t>
            </a:r>
            <a:r>
              <a:rPr lang="zh-CN" altLang="en-US" dirty="0" smtClean="0"/>
              <a:t>气喘吁吁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鲜有人迹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238348" y="2143116"/>
            <a:ext cx="1571636" cy="857256"/>
          </a:xfrm>
        </p:spPr>
        <p:txBody>
          <a:bodyPr/>
          <a:lstStyle/>
          <a:p>
            <a:r>
              <a:rPr lang="en-US" dirty="0" err="1" smtClean="0"/>
              <a:t>luǒ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9"/>
          <p:cNvSpPr txBox="1">
            <a:spLocks/>
          </p:cNvSpPr>
          <p:nvPr/>
        </p:nvSpPr>
        <p:spPr>
          <a:xfrm>
            <a:off x="2309786" y="2571744"/>
            <a:ext cx="221457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9"/>
          <p:cNvSpPr txBox="1">
            <a:spLocks/>
          </p:cNvSpPr>
          <p:nvPr/>
        </p:nvSpPr>
        <p:spPr>
          <a:xfrm>
            <a:off x="6881818" y="3571876"/>
            <a:ext cx="18573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mǐn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9"/>
          <p:cNvSpPr txBox="1">
            <a:spLocks/>
          </p:cNvSpPr>
          <p:nvPr/>
        </p:nvSpPr>
        <p:spPr>
          <a:xfrm>
            <a:off x="6881818" y="2571744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9"/>
          <p:cNvSpPr txBox="1">
            <a:spLocks/>
          </p:cNvSpPr>
          <p:nvPr/>
        </p:nvSpPr>
        <p:spPr>
          <a:xfrm>
            <a:off x="2238348" y="4643446"/>
            <a:ext cx="228601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9"/>
          <p:cNvSpPr txBox="1">
            <a:spLocks/>
          </p:cNvSpPr>
          <p:nvPr/>
        </p:nvSpPr>
        <p:spPr>
          <a:xfrm>
            <a:off x="3595670" y="2143116"/>
            <a:ext cx="18573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9"/>
          <p:cNvSpPr txBox="1">
            <a:spLocks/>
          </p:cNvSpPr>
          <p:nvPr/>
        </p:nvSpPr>
        <p:spPr>
          <a:xfrm>
            <a:off x="6810380" y="4643446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guàn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9"/>
          <p:cNvSpPr txBox="1">
            <a:spLocks/>
          </p:cNvSpPr>
          <p:nvPr/>
        </p:nvSpPr>
        <p:spPr>
          <a:xfrm>
            <a:off x="2166910" y="3143248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zhòu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9"/>
          <p:cNvSpPr txBox="1">
            <a:spLocks/>
          </p:cNvSpPr>
          <p:nvPr/>
        </p:nvSpPr>
        <p:spPr>
          <a:xfrm>
            <a:off x="2166910" y="3571876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quán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9"/>
          <p:cNvSpPr txBox="1">
            <a:spLocks/>
          </p:cNvSpPr>
          <p:nvPr/>
        </p:nvSpPr>
        <p:spPr>
          <a:xfrm>
            <a:off x="6810380" y="3143248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xuàn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9"/>
          <p:cNvSpPr txBox="1">
            <a:spLocks/>
          </p:cNvSpPr>
          <p:nvPr/>
        </p:nvSpPr>
        <p:spPr>
          <a:xfrm>
            <a:off x="2309786" y="5214950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fèn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5" name="文本占位符 9"/>
          <p:cNvSpPr txBox="1">
            <a:spLocks/>
          </p:cNvSpPr>
          <p:nvPr/>
        </p:nvSpPr>
        <p:spPr>
          <a:xfrm>
            <a:off x="7167570" y="2143116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6" name="文本占位符 9"/>
          <p:cNvSpPr txBox="1">
            <a:spLocks/>
          </p:cNvSpPr>
          <p:nvPr/>
        </p:nvSpPr>
        <p:spPr>
          <a:xfrm>
            <a:off x="7739074" y="5214950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xiāo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667504" y="2569485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1881158" y="2569485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53" name="文本占位符 9"/>
          <p:cNvSpPr txBox="1">
            <a:spLocks/>
          </p:cNvSpPr>
          <p:nvPr/>
        </p:nvSpPr>
        <p:spPr>
          <a:xfrm>
            <a:off x="2238348" y="4143380"/>
            <a:ext cx="18573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léng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4" name="文本占位符 9"/>
          <p:cNvSpPr txBox="1">
            <a:spLocks/>
          </p:cNvSpPr>
          <p:nvPr/>
        </p:nvSpPr>
        <p:spPr>
          <a:xfrm>
            <a:off x="6953256" y="4143380"/>
            <a:ext cx="18573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líng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5" name="文本占位符 9"/>
          <p:cNvSpPr txBox="1">
            <a:spLocks/>
          </p:cNvSpPr>
          <p:nvPr/>
        </p:nvSpPr>
        <p:spPr>
          <a:xfrm>
            <a:off x="3024166" y="5643578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páng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6" name="文本占位符 9"/>
          <p:cNvSpPr txBox="1">
            <a:spLocks/>
          </p:cNvSpPr>
          <p:nvPr/>
        </p:nvSpPr>
        <p:spPr>
          <a:xfrm>
            <a:off x="4452926" y="5715016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bó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7" name="文本占位符 9"/>
          <p:cNvSpPr txBox="1">
            <a:spLocks/>
          </p:cNvSpPr>
          <p:nvPr/>
        </p:nvSpPr>
        <p:spPr>
          <a:xfrm>
            <a:off x="7810512" y="5715016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8" name="文本占位符 9"/>
          <p:cNvSpPr txBox="1">
            <a:spLocks/>
          </p:cNvSpPr>
          <p:nvPr/>
        </p:nvSpPr>
        <p:spPr>
          <a:xfrm>
            <a:off x="3024166" y="6215082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2246668" y="257174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0" name="矩形 59"/>
          <p:cNvSpPr/>
          <p:nvPr/>
        </p:nvSpPr>
        <p:spPr>
          <a:xfrm>
            <a:off x="1881158" y="3069551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1" name="矩形 60"/>
          <p:cNvSpPr/>
          <p:nvPr/>
        </p:nvSpPr>
        <p:spPr>
          <a:xfrm>
            <a:off x="1960916" y="3571876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2" name="矩形 61"/>
          <p:cNvSpPr/>
          <p:nvPr/>
        </p:nvSpPr>
        <p:spPr>
          <a:xfrm>
            <a:off x="1952596" y="4069683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3" name="矩形 62"/>
          <p:cNvSpPr/>
          <p:nvPr/>
        </p:nvSpPr>
        <p:spPr>
          <a:xfrm>
            <a:off x="1960916" y="464118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4" name="矩形 63"/>
          <p:cNvSpPr/>
          <p:nvPr/>
        </p:nvSpPr>
        <p:spPr>
          <a:xfrm>
            <a:off x="2318106" y="5141253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5" name="矩形 64"/>
          <p:cNvSpPr/>
          <p:nvPr/>
        </p:nvSpPr>
        <p:spPr>
          <a:xfrm>
            <a:off x="1881158" y="5641319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6" name="矩形 65"/>
          <p:cNvSpPr/>
          <p:nvPr/>
        </p:nvSpPr>
        <p:spPr>
          <a:xfrm>
            <a:off x="2603858" y="6141385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7" name="矩形 66"/>
          <p:cNvSpPr/>
          <p:nvPr/>
        </p:nvSpPr>
        <p:spPr>
          <a:xfrm>
            <a:off x="2961048" y="614364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8" name="矩形 67"/>
          <p:cNvSpPr/>
          <p:nvPr/>
        </p:nvSpPr>
        <p:spPr>
          <a:xfrm>
            <a:off x="1889478" y="6641451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9" name="矩形 68"/>
          <p:cNvSpPr/>
          <p:nvPr/>
        </p:nvSpPr>
        <p:spPr>
          <a:xfrm>
            <a:off x="6675824" y="3069551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0" name="矩形 69"/>
          <p:cNvSpPr/>
          <p:nvPr/>
        </p:nvSpPr>
        <p:spPr>
          <a:xfrm>
            <a:off x="6675824" y="356961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1" name="矩形 70"/>
          <p:cNvSpPr/>
          <p:nvPr/>
        </p:nvSpPr>
        <p:spPr>
          <a:xfrm>
            <a:off x="7033014" y="4069683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2" name="矩形 71"/>
          <p:cNvSpPr/>
          <p:nvPr/>
        </p:nvSpPr>
        <p:spPr>
          <a:xfrm>
            <a:off x="7024694" y="464118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3" name="矩形 72"/>
          <p:cNvSpPr/>
          <p:nvPr/>
        </p:nvSpPr>
        <p:spPr>
          <a:xfrm>
            <a:off x="7033014" y="5141253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4" name="矩形 73"/>
          <p:cNvSpPr/>
          <p:nvPr/>
        </p:nvSpPr>
        <p:spPr>
          <a:xfrm>
            <a:off x="7024694" y="5641319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5" name="矩形 74"/>
          <p:cNvSpPr/>
          <p:nvPr/>
        </p:nvSpPr>
        <p:spPr>
          <a:xfrm>
            <a:off x="7747394" y="6141385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 build="p"/>
      <p:bldP spid="5" grpId="0" build="p"/>
      <p:bldP spid="6" grpId="0" build="p"/>
      <p:bldP spid="7" grpId="0" build="p"/>
      <p:bldP spid="8" grpId="0" build="p"/>
      <p:bldP spid="9" grpId="0" build="p"/>
      <p:bldP spid="11" grpId="0" build="p"/>
      <p:bldP spid="18" grpId="0" build="p"/>
      <p:bldP spid="25" grpId="0" build="p"/>
      <p:bldP spid="26" grpId="0" build="p"/>
      <p:bldP spid="34" grpId="0" build="p"/>
      <p:bldP spid="35" grpId="0" build="p"/>
      <p:bldP spid="36" grpId="0" build="p"/>
      <p:bldP spid="53" grpId="0" build="p"/>
      <p:bldP spid="54" grpId="0" build="p"/>
      <p:bldP spid="55" grpId="0" build="p"/>
      <p:bldP spid="56" grpId="0" build="p"/>
      <p:bldP spid="57" grpId="0" build="p"/>
      <p:bldP spid="5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词义小检测</a:t>
            </a:r>
            <a:r>
              <a:rPr lang="en-US" dirty="0" smtClean="0"/>
              <a:t>(</a:t>
            </a:r>
            <a:r>
              <a:rPr lang="zh-CN" altLang="en-US" dirty="0" smtClean="0"/>
              <a:t>连连看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pic>
        <p:nvPicPr>
          <p:cNvPr id="3" name="18DXAYWRJBD4DYT16.eps" descr="id:214749872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524100" y="2071678"/>
            <a:ext cx="6016085" cy="32717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2889</TotalTime>
  <Words>1352</Words>
  <Application>Microsoft Office PowerPoint</Application>
  <PresentationFormat>自定义</PresentationFormat>
  <Paragraphs>138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623</cp:revision>
  <dcterms:created xsi:type="dcterms:W3CDTF">2017-02-11T06:33:00Z</dcterms:created>
  <dcterms:modified xsi:type="dcterms:W3CDTF">2019-12-28T10:07:04Z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