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497" r:id="rId6"/>
    <p:sldId id="428" r:id="rId7"/>
    <p:sldId id="445" r:id="rId8"/>
    <p:sldId id="443" r:id="rId9"/>
    <p:sldId id="498" r:id="rId10"/>
    <p:sldId id="397" r:id="rId11"/>
    <p:sldId id="461" r:id="rId12"/>
    <p:sldId id="478" r:id="rId13"/>
    <p:sldId id="499" r:id="rId14"/>
    <p:sldId id="500" r:id="rId15"/>
    <p:sldId id="501" r:id="rId16"/>
    <p:sldId id="493" r:id="rId17"/>
    <p:sldId id="494" r:id="rId18"/>
    <p:sldId id="480" r:id="rId19"/>
    <p:sldId id="502" r:id="rId20"/>
    <p:sldId id="503" r:id="rId21"/>
    <p:sldId id="504" r:id="rId22"/>
    <p:sldId id="477" r:id="rId23"/>
    <p:sldId id="492" r:id="rId24"/>
    <p:sldId id="453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56" d="100"/>
          <a:sy n="56" d="100"/>
        </p:scale>
        <p:origin x="-78" y="-708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10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3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Relationship Id="rId4" Type="http://schemas.openxmlformats.org/officeDocument/2006/relationships/package" Target="../embeddings/Microsoft_Office_Word___4.docx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10</a:t>
            </a:r>
            <a:r>
              <a:rPr lang="en-US" sz="3600" dirty="0" smtClean="0"/>
              <a:t>.</a:t>
            </a:r>
            <a:r>
              <a:rPr lang="zh-CN" altLang="en-US" sz="3600" dirty="0" smtClean="0"/>
              <a:t>小 石 潭 记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3单元.eps" descr="id:21474963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902" y="1442926"/>
            <a:ext cx="10358510" cy="205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1809720" y="1285860"/>
          <a:ext cx="8199437" cy="3671887"/>
        </p:xfrm>
        <a:graphic>
          <a:graphicData uri="http://schemas.openxmlformats.org/presentationml/2006/ole">
            <p:oleObj spid="_x0000_s2050" name="文档" r:id="rId3" imgW="8497976" imgH="3836210" progId="Word.Document.12">
              <p:embed/>
            </p:oleObj>
          </a:graphicData>
        </a:graphic>
      </p:graphicFrame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167174" y="1142984"/>
            <a:ext cx="1857388" cy="714380"/>
          </a:xfrm>
        </p:spPr>
        <p:txBody>
          <a:bodyPr/>
          <a:lstStyle/>
          <a:p>
            <a:r>
              <a:rPr lang="zh-CN" altLang="en-US" dirty="0" smtClean="0"/>
              <a:t>清澈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167174" y="1714488"/>
            <a:ext cx="1857388" cy="714380"/>
          </a:xfrm>
        </p:spPr>
        <p:txBody>
          <a:bodyPr/>
          <a:lstStyle/>
          <a:p>
            <a:r>
              <a:rPr lang="zh-CN" altLang="en-US" dirty="0" smtClean="0"/>
              <a:t>凄清</a:t>
            </a:r>
            <a:endParaRPr lang="zh-CN" altLang="en-US" dirty="0"/>
          </a:p>
        </p:txBody>
      </p:sp>
      <p:sp>
        <p:nvSpPr>
          <p:cNvPr id="8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81422" y="2285992"/>
            <a:ext cx="2428892" cy="714380"/>
          </a:xfrm>
        </p:spPr>
        <p:txBody>
          <a:bodyPr/>
          <a:lstStyle/>
          <a:p>
            <a:r>
              <a:rPr lang="zh-CN" altLang="en-US" dirty="0" smtClean="0"/>
              <a:t>长短不一</a:t>
            </a:r>
            <a:endParaRPr lang="zh-CN" altLang="en-US" dirty="0"/>
          </a:p>
        </p:txBody>
      </p:sp>
      <p:sp>
        <p:nvSpPr>
          <p:cNvPr id="9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524364" y="2857496"/>
            <a:ext cx="2428892" cy="714380"/>
          </a:xfrm>
        </p:spPr>
        <p:txBody>
          <a:bodyPr/>
          <a:lstStyle/>
          <a:p>
            <a:r>
              <a:rPr lang="zh-CN" altLang="en-US" dirty="0" smtClean="0"/>
              <a:t>交错</a:t>
            </a:r>
            <a:endParaRPr lang="zh-CN" altLang="en-US" dirty="0"/>
          </a:p>
        </p:txBody>
      </p:sp>
      <p:sp>
        <p:nvSpPr>
          <p:cNvPr id="10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238612" y="3357562"/>
            <a:ext cx="2428892" cy="714380"/>
          </a:xfrm>
        </p:spPr>
        <p:txBody>
          <a:bodyPr/>
          <a:lstStyle/>
          <a:p>
            <a:r>
              <a:rPr lang="zh-CN" altLang="en-US" dirty="0" smtClean="0"/>
              <a:t>玉饰</a:t>
            </a:r>
            <a:endParaRPr lang="zh-CN" altLang="en-US" dirty="0"/>
          </a:p>
        </p:txBody>
      </p:sp>
      <p:sp>
        <p:nvSpPr>
          <p:cNvPr id="11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238612" y="4000504"/>
            <a:ext cx="2428892" cy="714380"/>
          </a:xfrm>
        </p:spPr>
        <p:txBody>
          <a:bodyPr/>
          <a:lstStyle/>
          <a:p>
            <a:r>
              <a:rPr lang="zh-CN" altLang="en-US" dirty="0" smtClean="0"/>
              <a:t>环绕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381356" y="164305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4104056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024166" y="271236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4389808" y="328386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746866" y="385536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104056" y="449831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指出下列加点词的古今异义。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闻水声　　　古义</a:t>
            </a:r>
            <a:r>
              <a:rPr lang="en-US" dirty="0" smtClean="0"/>
              <a:t>:</a:t>
            </a:r>
            <a:r>
              <a:rPr lang="zh-CN" altLang="en-US" u="sng" dirty="0" smtClean="0"/>
              <a:t>　　　　　　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乃记之而去</a:t>
            </a:r>
            <a:r>
              <a:rPr lang="en-US" dirty="0" smtClean="0"/>
              <a:t>	</a:t>
            </a:r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381488" y="1785926"/>
            <a:ext cx="1714512" cy="857256"/>
          </a:xfrm>
        </p:spPr>
        <p:txBody>
          <a:bodyPr/>
          <a:lstStyle/>
          <a:p>
            <a:r>
              <a:rPr lang="zh-CN" altLang="en-US" dirty="0" smtClean="0"/>
              <a:t>听到　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881158" y="2428868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用鼻子嗅气味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667240" y="3071810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离开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666976" y="3857628"/>
            <a:ext cx="46434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从所在地到别的地方去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	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03792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532552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00108"/>
            <a:ext cx="1035851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解释下列句中加点词的活用现象。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从小丘西行百二十步</a:t>
            </a:r>
          </a:p>
          <a:p>
            <a:r>
              <a:rPr lang="zh-CN" altLang="en-US" dirty="0" smtClean="0"/>
              <a:t>西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心乐之</a:t>
            </a:r>
          </a:p>
          <a:p>
            <a:r>
              <a:rPr lang="zh-CN" altLang="en-US" dirty="0" smtClean="0"/>
              <a:t>乐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下见小潭</a:t>
            </a:r>
          </a:p>
          <a:p>
            <a:r>
              <a:rPr lang="zh-CN" altLang="en-US" dirty="0" smtClean="0"/>
              <a:t>下</a:t>
            </a:r>
            <a:r>
              <a:rPr lang="en-US" dirty="0" smtClean="0"/>
              <a:t>:</a:t>
            </a:r>
            <a:endParaRPr lang="en-US" u="sng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近岸</a:t>
            </a:r>
          </a:p>
          <a:p>
            <a:r>
              <a:rPr lang="zh-CN" altLang="en-US" dirty="0" smtClean="0"/>
              <a:t>近</a:t>
            </a:r>
            <a:r>
              <a:rPr lang="en-US" dirty="0" smtClean="0"/>
              <a:t>: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81092" y="2285992"/>
            <a:ext cx="4214842" cy="857256"/>
          </a:xfrm>
        </p:spPr>
        <p:txBody>
          <a:bodyPr/>
          <a:lstStyle/>
          <a:p>
            <a:r>
              <a:rPr lang="zh-CN" altLang="en-US" dirty="0" smtClean="0"/>
              <a:t>名词作方位状语</a:t>
            </a:r>
            <a:r>
              <a:rPr lang="en-US" dirty="0" smtClean="0"/>
              <a:t>,</a:t>
            </a:r>
            <a:r>
              <a:rPr lang="zh-CN" altLang="en-US" dirty="0" smtClean="0"/>
              <a:t>向西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381092" y="3571876"/>
            <a:ext cx="592935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的意动用法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以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为乐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381092" y="6143644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靠近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238348" y="5000636"/>
            <a:ext cx="46434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作状语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在下面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6800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32420" y="335756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66910" y="464118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175230" y="592933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5)</a:t>
            </a:r>
            <a:r>
              <a:rPr lang="zh-CN" altLang="en-US" dirty="0" smtClean="0"/>
              <a:t>皆若空游无所依</a:t>
            </a:r>
          </a:p>
          <a:p>
            <a:r>
              <a:rPr lang="zh-CN" altLang="en-US" dirty="0" smtClean="0"/>
              <a:t>空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日光下澈</a:t>
            </a:r>
          </a:p>
          <a:p>
            <a:r>
              <a:rPr lang="zh-CN" altLang="en-US" dirty="0" smtClean="0"/>
              <a:t>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似与游者相乐</a:t>
            </a:r>
          </a:p>
          <a:p>
            <a:r>
              <a:rPr lang="zh-CN" altLang="en-US" dirty="0" smtClean="0"/>
              <a:t>乐</a:t>
            </a:r>
            <a:r>
              <a:rPr lang="en-US" dirty="0" smtClean="0"/>
              <a:t>:</a:t>
            </a:r>
            <a:endParaRPr lang="en-US" altLang="zh-CN" u="sng" dirty="0" smtClean="0"/>
          </a:p>
          <a:p>
            <a:r>
              <a:rPr lang="en-US" dirty="0" smtClean="0"/>
              <a:t>(8)</a:t>
            </a:r>
            <a:r>
              <a:rPr lang="zh-CN" altLang="en-US" dirty="0" smtClean="0"/>
              <a:t>潭西南而望</a:t>
            </a:r>
          </a:p>
          <a:p>
            <a:r>
              <a:rPr lang="zh-CN" altLang="en-US" dirty="0" smtClean="0"/>
              <a:t>西南</a:t>
            </a:r>
            <a:r>
              <a:rPr lang="en-US" dirty="0" smtClean="0"/>
              <a:t>: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09654" y="1785926"/>
            <a:ext cx="5072098" cy="857256"/>
          </a:xfrm>
        </p:spPr>
        <p:txBody>
          <a:bodyPr/>
          <a:lstStyle/>
          <a:p>
            <a:r>
              <a:rPr lang="zh-CN" altLang="en-US" dirty="0" smtClean="0"/>
              <a:t>名词作状语</a:t>
            </a:r>
            <a:r>
              <a:rPr lang="en-US" dirty="0" smtClean="0"/>
              <a:t>,</a:t>
            </a:r>
            <a:r>
              <a:rPr lang="zh-CN" altLang="en-US" dirty="0" smtClean="0"/>
              <a:t>在空中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381092" y="3071810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作状语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向下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381092" y="4357694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玩乐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452662" y="5786454"/>
            <a:ext cx="46434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名词作状语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向西南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81290" y="157161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09852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3881422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524100" y="535556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889610" y="535782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9)</a:t>
            </a:r>
            <a:r>
              <a:rPr lang="zh-CN" altLang="en-US" dirty="0" smtClean="0"/>
              <a:t>斗折蛇行</a:t>
            </a:r>
          </a:p>
          <a:p>
            <a:r>
              <a:rPr lang="zh-CN" altLang="en-US" dirty="0" smtClean="0"/>
              <a:t>斗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蛇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(10)</a:t>
            </a:r>
            <a:r>
              <a:rPr lang="zh-CN" altLang="en-US" dirty="0" smtClean="0"/>
              <a:t>其岸势犬牙差互</a:t>
            </a:r>
          </a:p>
          <a:p>
            <a:r>
              <a:rPr lang="zh-CN" altLang="en-US" dirty="0" smtClean="0"/>
              <a:t>犬牙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(11)</a:t>
            </a:r>
            <a:r>
              <a:rPr lang="zh-CN" altLang="en-US" dirty="0" smtClean="0"/>
              <a:t>凄神寒骨</a:t>
            </a:r>
          </a:p>
          <a:p>
            <a:r>
              <a:rPr lang="zh-CN" altLang="en-US" dirty="0" smtClean="0"/>
              <a:t>凄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寒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89412" y="1785926"/>
            <a:ext cx="5706720" cy="857256"/>
          </a:xfrm>
        </p:spPr>
        <p:txBody>
          <a:bodyPr/>
          <a:lstStyle/>
          <a:p>
            <a:r>
              <a:rPr lang="zh-CN" altLang="en-US" dirty="0" smtClean="0"/>
              <a:t>名词作状语</a:t>
            </a:r>
            <a:r>
              <a:rPr lang="en-US" dirty="0" smtClean="0"/>
              <a:t>,</a:t>
            </a:r>
            <a:r>
              <a:rPr lang="zh-CN" altLang="en-US" dirty="0" smtClean="0"/>
              <a:t>像北斗七星一样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381092" y="2357430"/>
            <a:ext cx="621510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作状语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像蛇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爬行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一样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381092" y="4929198"/>
            <a:ext cx="659606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形容词的使动用法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悲伤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24100" y="3857628"/>
            <a:ext cx="46434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名词作状语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像狗的牙齿一样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166910" y="157161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071702" y="5786454"/>
            <a:ext cx="6596066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形容词的使动用法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感到寒冷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2889610" y="157161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46111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3818304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389544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103924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7" name="Object 1"/>
          <p:cNvGraphicFramePr>
            <a:graphicFrameLocks noChangeAspect="1"/>
          </p:cNvGraphicFramePr>
          <p:nvPr/>
        </p:nvGraphicFramePr>
        <p:xfrm>
          <a:off x="1666844" y="1928802"/>
          <a:ext cx="7594600" cy="2654300"/>
        </p:xfrm>
        <a:graphic>
          <a:graphicData uri="http://schemas.openxmlformats.org/presentationml/2006/ole">
            <p:oleObj spid="_x0000_s19457" name="文档" r:id="rId3" imgW="7863051" imgH="2728102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指出下列虚词的意义、用法。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738546" y="1928802"/>
            <a:ext cx="5143536" cy="857256"/>
          </a:xfrm>
        </p:spPr>
        <p:txBody>
          <a:bodyPr/>
          <a:lstStyle/>
          <a:p>
            <a:r>
              <a:rPr lang="zh-CN" altLang="en-US" dirty="0" smtClean="0"/>
              <a:t>连词，等于“而”的用法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809984" y="2643182"/>
            <a:ext cx="2928958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介词，把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809984" y="3286124"/>
            <a:ext cx="2928958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连词，因为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graphicFrame>
        <p:nvGraphicFramePr>
          <p:cNvPr id="19458" name="Object 2"/>
          <p:cNvGraphicFramePr>
            <a:graphicFrameLocks noChangeAspect="1"/>
          </p:cNvGraphicFramePr>
          <p:nvPr/>
        </p:nvGraphicFramePr>
        <p:xfrm>
          <a:off x="1595406" y="4214818"/>
          <a:ext cx="8982075" cy="2271712"/>
        </p:xfrm>
        <a:graphic>
          <a:graphicData uri="http://schemas.openxmlformats.org/presentationml/2006/ole">
            <p:oleObj spid="_x0000_s19458" name="文档" r:id="rId4" imgW="9306516" imgH="2329701" progId="Word.Document.12">
              <p:embed/>
            </p:oleObj>
          </a:graphicData>
        </a:graphic>
      </p:graphicFrame>
      <p:sp>
        <p:nvSpPr>
          <p:cNvPr id="9" name="文本占位符 2"/>
          <p:cNvSpPr txBox="1">
            <a:spLocks/>
          </p:cNvSpPr>
          <p:nvPr/>
        </p:nvSpPr>
        <p:spPr>
          <a:xfrm>
            <a:off x="3809984" y="4214818"/>
            <a:ext cx="5857916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连词，表修饰关系，不译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809984" y="4929198"/>
            <a:ext cx="5857916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连词，表顺接关系，不译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809984" y="5643578"/>
            <a:ext cx="5857916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连词，表顺接关系，不译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 build="p"/>
      <p:bldP spid="9" grpId="0" build="p"/>
      <p:bldP spid="10" grpId="0" build="p"/>
      <p:bldP spid="1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整体感知课文。</a:t>
            </a:r>
          </a:p>
          <a:p>
            <a:r>
              <a:rPr lang="zh-CN" altLang="en-US" dirty="0" smtClean="0"/>
              <a:t>先自主学习</a:t>
            </a:r>
            <a:r>
              <a:rPr lang="en-US" dirty="0" smtClean="0"/>
              <a:t>,</a:t>
            </a:r>
            <a:r>
              <a:rPr lang="zh-CN" altLang="en-US" dirty="0" smtClean="0"/>
              <a:t>独立思考</a:t>
            </a:r>
            <a:r>
              <a:rPr lang="en-US" dirty="0" smtClean="0"/>
              <a:t>,</a:t>
            </a:r>
            <a:r>
              <a:rPr lang="zh-CN" altLang="en-US" dirty="0" smtClean="0"/>
              <a:t>然后以四人一小组为单位进行交流讨论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如果把课文划分成三部分</a:t>
            </a:r>
            <a:r>
              <a:rPr lang="en-US" dirty="0" smtClean="0"/>
              <a:t>,</a:t>
            </a:r>
            <a:r>
              <a:rPr lang="zh-CN" altLang="en-US" dirty="0" smtClean="0"/>
              <a:t>该怎样划分</a:t>
            </a:r>
            <a:r>
              <a:rPr lang="en-US" dirty="0" smtClean="0"/>
              <a:t>?</a:t>
            </a:r>
            <a:r>
              <a:rPr lang="zh-CN" altLang="en-US" dirty="0" smtClean="0"/>
              <a:t>请写出段意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第一部分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endParaRPr lang="zh-CN" altLang="en-US" dirty="0" smtClean="0"/>
          </a:p>
          <a:p>
            <a:r>
              <a:rPr lang="zh-CN" altLang="en-US" dirty="0" smtClean="0"/>
              <a:t>第二部分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2~4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endParaRPr lang="zh-CN" altLang="en-US" dirty="0" smtClean="0"/>
          </a:p>
          <a:p>
            <a:r>
              <a:rPr lang="zh-CN" altLang="en-US" dirty="0" smtClean="0"/>
              <a:t>第三部分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5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95670" y="3714752"/>
            <a:ext cx="7858180" cy="857256"/>
          </a:xfrm>
        </p:spPr>
        <p:txBody>
          <a:bodyPr/>
          <a:lstStyle/>
          <a:p>
            <a:r>
              <a:rPr lang="zh-CN" altLang="en-US" dirty="0" smtClean="0"/>
              <a:t>记叙发现小石潭的经过</a:t>
            </a:r>
            <a:r>
              <a:rPr lang="en-US" dirty="0" smtClean="0"/>
              <a:t>,</a:t>
            </a:r>
            <a:r>
              <a:rPr lang="zh-CN" altLang="en-US" dirty="0" smtClean="0"/>
              <a:t>描写小石潭的概貌。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024298" y="4286256"/>
            <a:ext cx="785818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描写小石潭的景物及作者的感受。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595670" y="5000636"/>
            <a:ext cx="785818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交代同游者的姓名。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结合下面的写作背景</a:t>
            </a:r>
            <a:r>
              <a:rPr lang="en-US" dirty="0" smtClean="0"/>
              <a:t>,</a:t>
            </a:r>
            <a:r>
              <a:rPr lang="zh-CN" altLang="en-US" dirty="0" smtClean="0"/>
              <a:t>探究课文的主题思想。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23902" y="1714488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柳宗元积极参与王叔文集团政治革新</a:t>
            </a:r>
            <a:r>
              <a:rPr lang="en-US" dirty="0" smtClean="0"/>
              <a:t>,</a:t>
            </a:r>
            <a:r>
              <a:rPr lang="zh-CN" altLang="en-US" dirty="0" smtClean="0"/>
              <a:t>曾任礼部员外郎。永贞元年</a:t>
            </a:r>
            <a:r>
              <a:rPr lang="en-US" dirty="0" smtClean="0"/>
              <a:t>(805)</a:t>
            </a:r>
            <a:r>
              <a:rPr lang="zh-CN" altLang="en-US" dirty="0" smtClean="0"/>
              <a:t>九月</a:t>
            </a:r>
            <a:r>
              <a:rPr lang="en-US" dirty="0" smtClean="0"/>
              <a:t>,</a:t>
            </a:r>
            <a:r>
              <a:rPr lang="zh-CN" altLang="en-US" dirty="0" smtClean="0"/>
              <a:t>革新失败</a:t>
            </a:r>
            <a:r>
              <a:rPr lang="en-US" dirty="0" smtClean="0"/>
              <a:t>,</a:t>
            </a:r>
            <a:r>
              <a:rPr lang="zh-CN" altLang="en-US" dirty="0" smtClean="0"/>
              <a:t>贬为邵州刺史</a:t>
            </a:r>
            <a:r>
              <a:rPr lang="en-US" dirty="0" smtClean="0"/>
              <a:t>,</a:t>
            </a:r>
            <a:r>
              <a:rPr lang="zh-CN" altLang="en-US" dirty="0" smtClean="0"/>
              <a:t>十一月柳宗元被贬为永州司马</a:t>
            </a:r>
            <a:r>
              <a:rPr lang="en-US" dirty="0" smtClean="0"/>
              <a:t>(</a:t>
            </a:r>
            <a:r>
              <a:rPr lang="zh-CN" altLang="en-US" dirty="0" smtClean="0"/>
              <a:t>任所在今湖南省永州市零陵区</a:t>
            </a:r>
            <a:r>
              <a:rPr lang="en-US" dirty="0" smtClean="0"/>
              <a:t>),</a:t>
            </a:r>
            <a:r>
              <a:rPr lang="zh-CN" altLang="en-US" dirty="0" smtClean="0"/>
              <a:t>在此期间</a:t>
            </a:r>
            <a:r>
              <a:rPr lang="en-US" dirty="0" smtClean="0"/>
              <a:t>,</a:t>
            </a:r>
            <a:r>
              <a:rPr lang="zh-CN" altLang="en-US" dirty="0" smtClean="0"/>
              <a:t>写下了著名的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永州八记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即为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永州八记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中的一则。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是一篇情景交融的山水游记。作者抓住景物特征</a:t>
            </a:r>
            <a:r>
              <a:rPr lang="en-US" dirty="0" smtClean="0"/>
              <a:t>,</a:t>
            </a:r>
            <a:r>
              <a:rPr lang="zh-CN" altLang="en-US" dirty="0" smtClean="0"/>
              <a:t>从不同角度描绘小石潭的石、水、鱼、树</a:t>
            </a:r>
            <a:r>
              <a:rPr lang="en-US" dirty="0" smtClean="0"/>
              <a:t>,</a:t>
            </a:r>
            <a:r>
              <a:rPr lang="zh-CN" altLang="en-US" dirty="0" smtClean="0"/>
              <a:t>着重渲染环境的幽美和静穆</a:t>
            </a:r>
            <a:r>
              <a:rPr lang="en-US" dirty="0" smtClean="0"/>
              <a:t>,</a:t>
            </a:r>
            <a:r>
              <a:rPr lang="zh-CN" altLang="en-US" dirty="0" smtClean="0"/>
              <a:t>抒发了作者被贬官后的悲凉、凄怆、孤凄之情。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作者在文中表现出复杂而微妙的心情</a:t>
            </a:r>
            <a:r>
              <a:rPr lang="en-US" dirty="0" smtClean="0"/>
              <a:t>,</a:t>
            </a:r>
            <a:r>
              <a:rPr lang="zh-CN" altLang="en-US" dirty="0" smtClean="0"/>
              <a:t>请结合文章内容进行具体分析。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2428868"/>
            <a:ext cx="11144328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冷</a:t>
            </a:r>
            <a:r>
              <a:rPr lang="en-US" dirty="0" smtClean="0"/>
              <a:t>,</a:t>
            </a:r>
            <a:r>
              <a:rPr lang="zh-CN" altLang="en-US" dirty="0" smtClean="0"/>
              <a:t>即凄冷。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其实作者在写水清、鱼趣时</a:t>
            </a:r>
            <a:r>
              <a:rPr lang="en-US" dirty="0" smtClean="0"/>
              <a:t>,</a:t>
            </a:r>
            <a:r>
              <a:rPr lang="zh-CN" altLang="en-US" dirty="0" smtClean="0"/>
              <a:t>也一直在暗写自己</a:t>
            </a:r>
            <a:r>
              <a:rPr lang="en-US" dirty="0" smtClean="0"/>
              <a:t>“</a:t>
            </a:r>
            <a:r>
              <a:rPr lang="zh-CN" altLang="en-US" dirty="0" smtClean="0"/>
              <a:t>凄冷</a:t>
            </a:r>
            <a:r>
              <a:rPr lang="en-US" dirty="0" smtClean="0"/>
              <a:t>”</a:t>
            </a:r>
            <a:r>
              <a:rPr lang="zh-CN" altLang="en-US" dirty="0" smtClean="0"/>
              <a:t>的感受。文章第</a:t>
            </a:r>
            <a:r>
              <a:rPr lang="en-US" dirty="0" smtClean="0"/>
              <a:t>1</a:t>
            </a:r>
            <a:r>
              <a:rPr lang="zh-CN" altLang="en-US" dirty="0" smtClean="0"/>
              <a:t>段末尾</a:t>
            </a:r>
            <a:r>
              <a:rPr lang="en-US" dirty="0" smtClean="0"/>
              <a:t>,“</a:t>
            </a:r>
            <a:r>
              <a:rPr lang="zh-CN" altLang="en-US" dirty="0" smtClean="0"/>
              <a:t>青树翠蔓</a:t>
            </a:r>
            <a:r>
              <a:rPr lang="en-US" dirty="0" smtClean="0"/>
              <a:t>,</a:t>
            </a:r>
            <a:r>
              <a:rPr lang="zh-CN" altLang="en-US" dirty="0" smtClean="0"/>
              <a:t>蒙络摇缀</a:t>
            </a:r>
            <a:r>
              <a:rPr lang="en-US" dirty="0" smtClean="0"/>
              <a:t>,</a:t>
            </a:r>
            <a:r>
              <a:rPr lang="zh-CN" altLang="en-US" dirty="0" smtClean="0"/>
              <a:t>参差披拂</a:t>
            </a:r>
            <a:r>
              <a:rPr lang="en-US" dirty="0" smtClean="0"/>
              <a:t>”</a:t>
            </a:r>
            <a:r>
              <a:rPr lang="zh-CN" altLang="en-US" dirty="0" smtClean="0"/>
              <a:t>一句就先营造了凄清的氛围。第</a:t>
            </a:r>
            <a:r>
              <a:rPr lang="en-US" dirty="0" smtClean="0"/>
              <a:t>2</a:t>
            </a:r>
            <a:r>
              <a:rPr lang="zh-CN" altLang="en-US" dirty="0" smtClean="0"/>
              <a:t>段虽然写的是水清、鱼趣</a:t>
            </a:r>
            <a:r>
              <a:rPr lang="en-US" dirty="0" smtClean="0"/>
              <a:t>,</a:t>
            </a:r>
            <a:r>
              <a:rPr lang="zh-CN" altLang="en-US" dirty="0" smtClean="0"/>
              <a:t>但整个段落的写景</a:t>
            </a:r>
            <a:r>
              <a:rPr lang="en-US" dirty="0" smtClean="0"/>
              <a:t>,</a:t>
            </a:r>
            <a:r>
              <a:rPr lang="zh-CN" altLang="en-US" dirty="0" smtClean="0"/>
              <a:t>给人的感觉显得特别的静</a:t>
            </a:r>
            <a:r>
              <a:rPr lang="en-US" dirty="0" smtClean="0"/>
              <a:t>,</a:t>
            </a:r>
            <a:r>
              <a:rPr lang="zh-CN" altLang="en-US" dirty="0" smtClean="0"/>
              <a:t>清冷之境暗藏其中。至第</a:t>
            </a:r>
            <a:r>
              <a:rPr lang="en-US" dirty="0" smtClean="0"/>
              <a:t>4</a:t>
            </a:r>
            <a:r>
              <a:rPr lang="zh-CN" altLang="en-US" dirty="0" smtClean="0"/>
              <a:t>段</a:t>
            </a:r>
            <a:r>
              <a:rPr lang="en-US" dirty="0" smtClean="0"/>
              <a:t>,“</a:t>
            </a:r>
            <a:r>
              <a:rPr lang="zh-CN" altLang="en-US" dirty="0" smtClean="0"/>
              <a:t>坐潭上</a:t>
            </a:r>
            <a:r>
              <a:rPr lang="en-US" dirty="0" smtClean="0"/>
              <a:t>,</a:t>
            </a:r>
            <a:r>
              <a:rPr lang="zh-CN" altLang="en-US" dirty="0" smtClean="0"/>
              <a:t>四面竹树环合</a:t>
            </a:r>
            <a:r>
              <a:rPr lang="en-US" dirty="0" smtClean="0"/>
              <a:t>,</a:t>
            </a:r>
            <a:r>
              <a:rPr lang="zh-CN" altLang="en-US" dirty="0" smtClean="0"/>
              <a:t>寂寥无人</a:t>
            </a:r>
            <a:r>
              <a:rPr lang="en-US" dirty="0" smtClean="0"/>
              <a:t>,</a:t>
            </a:r>
            <a:r>
              <a:rPr lang="zh-CN" altLang="en-US" dirty="0" smtClean="0"/>
              <a:t>凄神寒骨</a:t>
            </a:r>
            <a:r>
              <a:rPr lang="en-US" dirty="0" smtClean="0"/>
              <a:t>,</a:t>
            </a:r>
            <a:r>
              <a:rPr lang="zh-CN" altLang="en-US" dirty="0" smtClean="0"/>
              <a:t>悄怆幽邃</a:t>
            </a:r>
            <a:r>
              <a:rPr lang="en-US" dirty="0" smtClean="0"/>
              <a:t>”,</a:t>
            </a:r>
            <a:r>
              <a:rPr lang="zh-CN" altLang="en-US" dirty="0" smtClean="0"/>
              <a:t>作者的凄冷感受再也抑制不住</a:t>
            </a:r>
            <a:r>
              <a:rPr lang="en-US" dirty="0" smtClean="0"/>
              <a:t>,</a:t>
            </a:r>
            <a:r>
              <a:rPr lang="zh-CN" altLang="en-US" dirty="0" smtClean="0"/>
              <a:t>终于从笔端流露出来。于是</a:t>
            </a:r>
            <a:r>
              <a:rPr lang="en-US" dirty="0" smtClean="0"/>
              <a:t>,</a:t>
            </a:r>
            <a:r>
              <a:rPr lang="zh-CN" altLang="en-US" dirty="0" smtClean="0"/>
              <a:t>作者只能</a:t>
            </a:r>
            <a:r>
              <a:rPr lang="en-US" dirty="0" smtClean="0"/>
              <a:t>“</a:t>
            </a:r>
            <a:r>
              <a:rPr lang="zh-CN" altLang="en-US" dirty="0" smtClean="0"/>
              <a:t>以其境过清</a:t>
            </a:r>
            <a:r>
              <a:rPr lang="en-US" dirty="0" smtClean="0"/>
              <a:t>,</a:t>
            </a:r>
            <a:r>
              <a:rPr lang="zh-CN" altLang="en-US" dirty="0" smtClean="0"/>
              <a:t>不可久居</a:t>
            </a:r>
            <a:r>
              <a:rPr lang="en-US" dirty="0" smtClean="0"/>
              <a:t>,</a:t>
            </a:r>
            <a:r>
              <a:rPr lang="zh-CN" altLang="en-US" dirty="0" smtClean="0"/>
              <a:t>乃记之而去</a:t>
            </a:r>
            <a:r>
              <a:rPr lang="en-US" dirty="0" smtClean="0"/>
              <a:t>”</a:t>
            </a:r>
            <a:r>
              <a:rPr lang="zh-CN" altLang="en-US" dirty="0" smtClean="0"/>
              <a:t>。就全文而言</a:t>
            </a:r>
            <a:r>
              <a:rPr lang="en-US" dirty="0" smtClean="0"/>
              <a:t>,</a:t>
            </a:r>
            <a:r>
              <a:rPr lang="zh-CN" altLang="en-US" dirty="0" smtClean="0"/>
              <a:t>凄冷是景物的基调</a:t>
            </a:r>
            <a:r>
              <a:rPr lang="en-US" dirty="0" smtClean="0"/>
              <a:t>,</a:t>
            </a:r>
            <a:r>
              <a:rPr lang="zh-CN" altLang="en-US" dirty="0" smtClean="0"/>
              <a:t>与作者的心境完全一致。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0858576" cy="421484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乐与忧。</a:t>
            </a:r>
          </a:p>
          <a:p>
            <a:pPr>
              <a:lnSpc>
                <a:spcPct val="100000"/>
              </a:lnSpc>
            </a:pPr>
            <a:r>
              <a:rPr lang="zh-CN" altLang="en-US" dirty="0" smtClean="0"/>
              <a:t>作者在文中两次提到</a:t>
            </a:r>
            <a:r>
              <a:rPr lang="en-US" dirty="0" smtClean="0"/>
              <a:t>“</a:t>
            </a:r>
            <a:r>
              <a:rPr lang="zh-CN" altLang="en-US" dirty="0" smtClean="0"/>
              <a:t>乐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分别是开头的</a:t>
            </a:r>
            <a:r>
              <a:rPr lang="en-US" dirty="0" smtClean="0"/>
              <a:t>“</a:t>
            </a:r>
            <a:r>
              <a:rPr lang="zh-CN" altLang="en-US" dirty="0" smtClean="0"/>
              <a:t>隔篁竹</a:t>
            </a:r>
            <a:r>
              <a:rPr lang="en-US" dirty="0" smtClean="0"/>
              <a:t>,</a:t>
            </a:r>
            <a:r>
              <a:rPr lang="zh-CN" altLang="en-US" dirty="0" smtClean="0"/>
              <a:t>闻水声</a:t>
            </a:r>
            <a:r>
              <a:rPr lang="en-US" dirty="0" smtClean="0"/>
              <a:t>,</a:t>
            </a:r>
            <a:r>
              <a:rPr lang="zh-CN" altLang="en-US" dirty="0" smtClean="0"/>
              <a:t>如鸣珮环</a:t>
            </a:r>
            <a:r>
              <a:rPr lang="en-US" dirty="0" smtClean="0"/>
              <a:t>,</a:t>
            </a:r>
            <a:r>
              <a:rPr lang="zh-CN" altLang="en-US" dirty="0" smtClean="0"/>
              <a:t>心乐之</a:t>
            </a:r>
            <a:r>
              <a:rPr lang="en-US" dirty="0" smtClean="0"/>
              <a:t>”</a:t>
            </a:r>
            <a:r>
              <a:rPr lang="zh-CN" altLang="en-US" dirty="0" smtClean="0"/>
              <a:t>和第</a:t>
            </a:r>
            <a:r>
              <a:rPr lang="en-US" dirty="0" smtClean="0"/>
              <a:t>2</a:t>
            </a:r>
            <a:r>
              <a:rPr lang="zh-CN" altLang="en-US" dirty="0" smtClean="0"/>
              <a:t>段末尾处的</a:t>
            </a:r>
            <a:r>
              <a:rPr lang="en-US" dirty="0" smtClean="0"/>
              <a:t>“</a:t>
            </a:r>
            <a:r>
              <a:rPr lang="zh-CN" altLang="en-US" dirty="0" smtClean="0"/>
              <a:t>似与游者相乐</a:t>
            </a:r>
            <a:r>
              <a:rPr lang="en-US" dirty="0" smtClean="0"/>
              <a:t>”</a:t>
            </a:r>
            <a:r>
              <a:rPr lang="zh-CN" altLang="en-US" dirty="0" smtClean="0"/>
              <a:t>。一处乐于景</a:t>
            </a:r>
            <a:r>
              <a:rPr lang="en-US" dirty="0" smtClean="0"/>
              <a:t>,</a:t>
            </a:r>
            <a:r>
              <a:rPr lang="zh-CN" altLang="en-US" dirty="0" smtClean="0"/>
              <a:t>一处乐于境。说到柳宗元的乐</a:t>
            </a:r>
            <a:r>
              <a:rPr lang="en-US" dirty="0" smtClean="0"/>
              <a:t>,</a:t>
            </a:r>
            <a:r>
              <a:rPr lang="zh-CN" altLang="en-US" dirty="0" smtClean="0"/>
              <a:t>我们不能不联系他的生活经历和政治命运加以分析。他因参与王叔文的政治改革而遭受打击</a:t>
            </a:r>
            <a:r>
              <a:rPr lang="en-US" dirty="0" smtClean="0"/>
              <a:t>,</a:t>
            </a:r>
            <a:r>
              <a:rPr lang="zh-CN" altLang="en-US" dirty="0" smtClean="0"/>
              <a:t>被贬偏远之地。他的孤寂处境是别人难以想象的</a:t>
            </a:r>
            <a:r>
              <a:rPr lang="en-US" dirty="0" smtClean="0"/>
              <a:t>,</a:t>
            </a:r>
            <a:r>
              <a:rPr lang="zh-CN" altLang="en-US" dirty="0" smtClean="0"/>
              <a:t>心中的忧愁无法排解</a:t>
            </a:r>
            <a:r>
              <a:rPr lang="en-US" dirty="0" smtClean="0"/>
              <a:t>,</a:t>
            </a:r>
            <a:r>
              <a:rPr lang="zh-CN" altLang="en-US" dirty="0" smtClean="0"/>
              <a:t>柳宗元便寄情山水</a:t>
            </a:r>
            <a:r>
              <a:rPr lang="en-US" dirty="0" smtClean="0"/>
              <a:t>,</a:t>
            </a:r>
            <a:r>
              <a:rPr lang="zh-CN" altLang="en-US" dirty="0" smtClean="0"/>
              <a:t>希望从山水中得到安慰和解脱。但最美的山水也只是外在之物</a:t>
            </a:r>
            <a:r>
              <a:rPr lang="en-US" dirty="0" smtClean="0"/>
              <a:t>,</a:t>
            </a:r>
            <a:r>
              <a:rPr lang="zh-CN" altLang="en-US" dirty="0" smtClean="0"/>
              <a:t>无法去除内心的抑郁之情。从本文中</a:t>
            </a:r>
            <a:r>
              <a:rPr lang="en-US" dirty="0" smtClean="0"/>
              <a:t>,</a:t>
            </a:r>
            <a:r>
              <a:rPr lang="zh-CN" altLang="en-US" dirty="0" smtClean="0"/>
              <a:t>我们可以看到</a:t>
            </a:r>
            <a:r>
              <a:rPr lang="en-US" dirty="0" smtClean="0"/>
              <a:t>,</a:t>
            </a:r>
            <a:r>
              <a:rPr lang="zh-CN" altLang="en-US" dirty="0" smtClean="0"/>
              <a:t>作者开始还能因泉水</a:t>
            </a:r>
            <a:r>
              <a:rPr lang="en-US" dirty="0" smtClean="0"/>
              <a:t>“</a:t>
            </a:r>
            <a:r>
              <a:rPr lang="zh-CN" altLang="en-US" dirty="0" smtClean="0"/>
              <a:t>如鸣珮环</a:t>
            </a:r>
            <a:r>
              <a:rPr lang="en-US" dirty="0" smtClean="0"/>
              <a:t>”</a:t>
            </a:r>
            <a:r>
              <a:rPr lang="zh-CN" altLang="en-US" dirty="0" smtClean="0"/>
              <a:t>而</a:t>
            </a:r>
            <a:r>
              <a:rPr lang="en-US" dirty="0" smtClean="0"/>
              <a:t>“</a:t>
            </a:r>
            <a:r>
              <a:rPr lang="zh-CN" altLang="en-US" dirty="0" smtClean="0"/>
              <a:t>心乐之</a:t>
            </a:r>
            <a:r>
              <a:rPr lang="en-US" dirty="0" smtClean="0"/>
              <a:t>”;</a:t>
            </a:r>
            <a:r>
              <a:rPr lang="zh-CN" altLang="en-US" dirty="0" smtClean="0"/>
              <a:t>可是</a:t>
            </a:r>
            <a:r>
              <a:rPr lang="en-US" dirty="0" smtClean="0"/>
              <a:t>,</a:t>
            </a:r>
            <a:r>
              <a:rPr lang="zh-CN" altLang="en-US" dirty="0" smtClean="0"/>
              <a:t>现实是残酷的</a:t>
            </a:r>
            <a:r>
              <a:rPr lang="en-US" dirty="0" smtClean="0"/>
              <a:t>,</a:t>
            </a:r>
            <a:r>
              <a:rPr lang="zh-CN" altLang="en-US" dirty="0" smtClean="0"/>
              <a:t>当作者由眼前的景色观照自身的处境时</a:t>
            </a:r>
            <a:r>
              <a:rPr lang="en-US" dirty="0" smtClean="0"/>
              <a:t>,</a:t>
            </a:r>
            <a:r>
              <a:rPr lang="zh-CN" altLang="en-US" dirty="0" smtClean="0"/>
              <a:t>最美的山水也激不起内心的快乐</a:t>
            </a:r>
            <a:r>
              <a:rPr lang="en-US" dirty="0" smtClean="0"/>
              <a:t>,</a:t>
            </a:r>
            <a:r>
              <a:rPr lang="zh-CN" altLang="en-US" dirty="0" smtClean="0"/>
              <a:t>他感觉到的只能是更深层次的抑郁和孤独</a:t>
            </a:r>
            <a:r>
              <a:rPr lang="en-US" dirty="0" smtClean="0"/>
              <a:t>,</a:t>
            </a:r>
            <a:r>
              <a:rPr lang="zh-CN" altLang="en-US" dirty="0" smtClean="0"/>
              <a:t>于是只能</a:t>
            </a:r>
            <a:r>
              <a:rPr lang="en-US" dirty="0" smtClean="0"/>
              <a:t>“</a:t>
            </a:r>
            <a:r>
              <a:rPr lang="zh-CN" altLang="en-US" dirty="0" smtClean="0"/>
              <a:t>以其境过清</a:t>
            </a:r>
            <a:r>
              <a:rPr lang="en-US" dirty="0" smtClean="0"/>
              <a:t>,</a:t>
            </a:r>
            <a:r>
              <a:rPr lang="zh-CN" altLang="en-US" dirty="0" smtClean="0"/>
              <a:t>不可久居</a:t>
            </a:r>
            <a:r>
              <a:rPr lang="en-US" dirty="0" smtClean="0"/>
              <a:t>,</a:t>
            </a:r>
            <a:r>
              <a:rPr lang="zh-CN" altLang="en-US" dirty="0" smtClean="0"/>
              <a:t>乃记之而去</a:t>
            </a:r>
            <a:r>
              <a:rPr lang="en-US" dirty="0" smtClean="0"/>
              <a:t>”</a:t>
            </a:r>
            <a:r>
              <a:rPr lang="zh-CN" altLang="en-US" dirty="0" smtClean="0"/>
              <a:t>。作者以短暂的</a:t>
            </a:r>
            <a:r>
              <a:rPr lang="en-US" dirty="0" smtClean="0"/>
              <a:t>“</a:t>
            </a:r>
            <a:r>
              <a:rPr lang="zh-CN" altLang="en-US" dirty="0" smtClean="0"/>
              <a:t>乐</a:t>
            </a:r>
            <a:r>
              <a:rPr lang="en-US" dirty="0" smtClean="0"/>
              <a:t>”</a:t>
            </a:r>
            <a:r>
              <a:rPr lang="zh-CN" altLang="en-US" dirty="0" smtClean="0"/>
              <a:t>来排解永恒的</a:t>
            </a:r>
            <a:r>
              <a:rPr lang="en-US" dirty="0" smtClean="0"/>
              <a:t>“</a:t>
            </a:r>
            <a:r>
              <a:rPr lang="zh-CN" altLang="en-US" dirty="0" smtClean="0"/>
              <a:t>忧</a:t>
            </a:r>
            <a:r>
              <a:rPr lang="en-US" dirty="0" smtClean="0"/>
              <a:t>”,</a:t>
            </a:r>
            <a:r>
              <a:rPr lang="zh-CN" altLang="en-US" dirty="0" smtClean="0"/>
              <a:t>却得到了更深的忧愁。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积累重要的文言实词、虚词</a:t>
            </a:r>
            <a:r>
              <a:rPr lang="en-US" dirty="0" smtClean="0"/>
              <a:t>,</a:t>
            </a:r>
            <a:r>
              <a:rPr lang="zh-CN" altLang="en-US" dirty="0" smtClean="0"/>
              <a:t>理解特殊句式。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了解作者柳宗元及</a:t>
            </a:r>
            <a:r>
              <a:rPr lang="en-US" dirty="0" smtClean="0"/>
              <a:t>“</a:t>
            </a:r>
            <a:r>
              <a:rPr lang="zh-CN" altLang="en-US" dirty="0" smtClean="0"/>
              <a:t>记</a:t>
            </a:r>
            <a:r>
              <a:rPr lang="en-US" dirty="0" smtClean="0"/>
              <a:t>”</a:t>
            </a:r>
            <a:r>
              <a:rPr lang="zh-CN" altLang="en-US" dirty="0" smtClean="0"/>
              <a:t>的文体特征。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疏通文义</a:t>
            </a:r>
            <a:r>
              <a:rPr lang="en-US" dirty="0" smtClean="0"/>
              <a:t>,</a:t>
            </a:r>
            <a:r>
              <a:rPr lang="zh-CN" altLang="en-US" dirty="0" smtClean="0"/>
              <a:t>了解课文内容。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探究游记移步换景、侧面描写、情景交融的写作手法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第 </a:t>
            </a:r>
            <a:r>
              <a:rPr lang="zh-CN" altLang="en-US" dirty="0" smtClean="0"/>
              <a:t>一 </a:t>
            </a:r>
            <a:r>
              <a:rPr lang="zh-CN" altLang="en-US" dirty="0" smtClean="0"/>
              <a:t>课 时</a:t>
            </a:r>
          </a:p>
          <a:p>
            <a:pPr algn="ctr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214950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 1.</a:t>
            </a:r>
            <a:r>
              <a:rPr lang="zh-CN" altLang="en-US" dirty="0" smtClean="0"/>
              <a:t>积累重要的文言实词、虚词</a:t>
            </a:r>
            <a:r>
              <a:rPr lang="en-US" dirty="0" smtClean="0"/>
              <a:t>,</a:t>
            </a:r>
            <a:r>
              <a:rPr lang="zh-CN" altLang="en-US" dirty="0" smtClean="0"/>
              <a:t>理解特殊句式。</a:t>
            </a:r>
          </a:p>
          <a:p>
            <a:r>
              <a:rPr lang="en-US" dirty="0" smtClean="0"/>
              <a:t> 2.</a:t>
            </a:r>
            <a:r>
              <a:rPr lang="zh-CN" altLang="en-US" dirty="0" smtClean="0"/>
              <a:t>疏通课文大意</a:t>
            </a:r>
            <a:r>
              <a:rPr lang="en-US" dirty="0" smtClean="0"/>
              <a:t>,</a:t>
            </a:r>
            <a:r>
              <a:rPr lang="zh-CN" altLang="en-US" dirty="0" smtClean="0"/>
              <a:t>了解课文内容。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4929222"/>
          </a:xfrm>
        </p:spPr>
        <p:txBody>
          <a:bodyPr/>
          <a:lstStyle/>
          <a:p>
            <a:r>
              <a:rPr lang="zh-CN" altLang="en-US" dirty="0" smtClean="0"/>
              <a:t>四、问题</a:t>
            </a:r>
            <a:r>
              <a:rPr lang="en-US" dirty="0" smtClean="0"/>
              <a:t>:</a:t>
            </a:r>
            <a:r>
              <a:rPr lang="zh-CN" altLang="en-US" dirty="0" smtClean="0"/>
              <a:t>作者在游览小石潭时的心情有何变化</a:t>
            </a:r>
            <a:r>
              <a:rPr lang="en-US" dirty="0" smtClean="0"/>
              <a:t>?</a:t>
            </a:r>
            <a:r>
              <a:rPr lang="zh-CN" altLang="en-US" dirty="0" smtClean="0"/>
              <a:t>请归纳概括。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23902" y="1643050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发现小潭时</a:t>
            </a:r>
            <a:r>
              <a:rPr lang="en-US" dirty="0" smtClean="0"/>
              <a:t>“</a:t>
            </a:r>
            <a:r>
              <a:rPr lang="zh-CN" altLang="en-US" dirty="0" smtClean="0"/>
              <a:t>心乐之</a:t>
            </a:r>
            <a:r>
              <a:rPr lang="en-US" dirty="0" smtClean="0"/>
              <a:t>”(</a:t>
            </a:r>
            <a:r>
              <a:rPr lang="zh-CN" altLang="en-US" dirty="0" smtClean="0"/>
              <a:t>愉悦的心情</a:t>
            </a:r>
            <a:r>
              <a:rPr lang="en-US" dirty="0" smtClean="0"/>
              <a:t>);</a:t>
            </a:r>
            <a:r>
              <a:rPr lang="zh-CN" altLang="en-US" dirty="0" smtClean="0"/>
              <a:t>观鱼时</a:t>
            </a:r>
            <a:r>
              <a:rPr lang="en-US" dirty="0" smtClean="0"/>
              <a:t> “</a:t>
            </a:r>
            <a:r>
              <a:rPr lang="zh-CN" altLang="en-US" dirty="0" smtClean="0"/>
              <a:t>似与游者相乐</a:t>
            </a:r>
            <a:r>
              <a:rPr lang="en-US" dirty="0" smtClean="0"/>
              <a:t>”(</a:t>
            </a:r>
            <a:r>
              <a:rPr lang="zh-CN" altLang="en-US" dirty="0" smtClean="0"/>
              <a:t>愉悦的心情</a:t>
            </a:r>
            <a:r>
              <a:rPr lang="en-US" dirty="0" smtClean="0"/>
              <a:t>);</a:t>
            </a:r>
            <a:r>
              <a:rPr lang="zh-CN" altLang="en-US" dirty="0" smtClean="0"/>
              <a:t>观鱼后</a:t>
            </a:r>
            <a:r>
              <a:rPr lang="en-US" dirty="0" smtClean="0"/>
              <a:t>“</a:t>
            </a:r>
            <a:r>
              <a:rPr lang="zh-CN" altLang="en-US" dirty="0" smtClean="0"/>
              <a:t>凄神寒骨</a:t>
            </a:r>
            <a:r>
              <a:rPr lang="en-US" dirty="0" smtClean="0"/>
              <a:t>,</a:t>
            </a:r>
            <a:r>
              <a:rPr lang="zh-CN" altLang="en-US" dirty="0" smtClean="0"/>
              <a:t>悄怆幽邃</a:t>
            </a:r>
            <a:r>
              <a:rPr lang="en-US" dirty="0" smtClean="0"/>
              <a:t>”(</a:t>
            </a:r>
            <a:r>
              <a:rPr lang="zh-CN" altLang="en-US" dirty="0" smtClean="0"/>
              <a:t>抑郁忧伤的心情</a:t>
            </a:r>
            <a:r>
              <a:rPr lang="en-US" dirty="0" smtClean="0"/>
              <a:t>)</a:t>
            </a:r>
            <a:r>
              <a:rPr lang="zh-CN" altLang="en-US" dirty="0" smtClean="0"/>
              <a:t>。可见作者借山水求解脱而最终无法解脱的痛苦。他寄情山水</a:t>
            </a:r>
            <a:r>
              <a:rPr lang="en-US" dirty="0" smtClean="0"/>
              <a:t>,</a:t>
            </a:r>
            <a:r>
              <a:rPr lang="zh-CN" altLang="en-US" dirty="0" smtClean="0"/>
              <a:t>也是为了摆脱抑郁心情。过于清冷的环境更激起他</a:t>
            </a:r>
            <a:r>
              <a:rPr lang="en-US" dirty="0" smtClean="0"/>
              <a:t>“</a:t>
            </a:r>
            <a:r>
              <a:rPr lang="zh-CN" altLang="en-US" dirty="0" smtClean="0"/>
              <a:t>凄神寒骨</a:t>
            </a:r>
            <a:r>
              <a:rPr lang="en-US" dirty="0" smtClean="0"/>
              <a:t>,</a:t>
            </a:r>
            <a:r>
              <a:rPr lang="zh-CN" altLang="en-US" dirty="0" smtClean="0"/>
              <a:t>悄怆幽邃</a:t>
            </a:r>
            <a:r>
              <a:rPr lang="en-US" dirty="0" smtClean="0"/>
              <a:t>”</a:t>
            </a:r>
            <a:r>
              <a:rPr lang="zh-CN" altLang="en-US" dirty="0" smtClean="0"/>
              <a:t>的情感。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怎样才能把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读得声情并茂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142984"/>
            <a:ext cx="10358510" cy="4214842"/>
          </a:xfrm>
        </p:spPr>
        <p:txBody>
          <a:bodyPr/>
          <a:lstStyle/>
          <a:p>
            <a:r>
              <a:rPr lang="zh-CN" altLang="en-US" dirty="0" smtClean="0"/>
              <a:t>一切景语皆情语。诵读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要抓住情感的变化。柳宗元参与改革失败被贬</a:t>
            </a:r>
            <a:r>
              <a:rPr lang="en-US" dirty="0" smtClean="0"/>
              <a:t>,</a:t>
            </a:r>
            <a:r>
              <a:rPr lang="zh-CN" altLang="en-US" dirty="0" smtClean="0"/>
              <a:t>心中愤懑难平</a:t>
            </a:r>
            <a:r>
              <a:rPr lang="en-US" dirty="0" smtClean="0"/>
              <a:t>,</a:t>
            </a:r>
            <a:r>
              <a:rPr lang="zh-CN" altLang="en-US" dirty="0" smtClean="0"/>
              <a:t>因而凄苦是他感情的主调</a:t>
            </a:r>
            <a:r>
              <a:rPr lang="en-US" dirty="0" smtClean="0"/>
              <a:t>,</a:t>
            </a:r>
            <a:r>
              <a:rPr lang="zh-CN" altLang="en-US" dirty="0" smtClean="0"/>
              <a:t>而寄情山水正是为了摆脱这种抑郁的心情</a:t>
            </a:r>
            <a:r>
              <a:rPr lang="en-US" dirty="0" smtClean="0"/>
              <a:t>,</a:t>
            </a:r>
            <a:r>
              <a:rPr lang="zh-CN" altLang="en-US" dirty="0" smtClean="0"/>
              <a:t>寻求短暂的快乐。他喜欢清脆悦耳的水声</a:t>
            </a:r>
            <a:r>
              <a:rPr lang="en-US" dirty="0" smtClean="0"/>
              <a:t>,</a:t>
            </a:r>
            <a:r>
              <a:rPr lang="zh-CN" altLang="en-US" dirty="0" smtClean="0"/>
              <a:t>因而</a:t>
            </a:r>
            <a:r>
              <a:rPr lang="en-US" dirty="0" smtClean="0"/>
              <a:t>“</a:t>
            </a:r>
            <a:r>
              <a:rPr lang="zh-CN" altLang="en-US" dirty="0" smtClean="0"/>
              <a:t>心乐之</a:t>
            </a:r>
            <a:r>
              <a:rPr lang="en-US" dirty="0" smtClean="0"/>
              <a:t>”,</a:t>
            </a:r>
            <a:r>
              <a:rPr lang="zh-CN" altLang="en-US" dirty="0" smtClean="0"/>
              <a:t>观鱼时他觉得鱼似与游者相乐</a:t>
            </a:r>
            <a:r>
              <a:rPr lang="en-US" dirty="0" smtClean="0"/>
              <a:t>,</a:t>
            </a:r>
            <a:r>
              <a:rPr lang="zh-CN" altLang="en-US" dirty="0" smtClean="0"/>
              <a:t>心情是愉悦的</a:t>
            </a:r>
            <a:r>
              <a:rPr lang="en-US" dirty="0" smtClean="0"/>
              <a:t>,</a:t>
            </a:r>
            <a:r>
              <a:rPr lang="zh-CN" altLang="en-US" dirty="0" smtClean="0"/>
              <a:t>因此朗读开头两段时节奏应轻快</a:t>
            </a:r>
            <a:r>
              <a:rPr lang="en-US" dirty="0" smtClean="0"/>
              <a:t>,</a:t>
            </a:r>
            <a:r>
              <a:rPr lang="zh-CN" altLang="en-US" dirty="0" smtClean="0"/>
              <a:t>句尾多用升调</a:t>
            </a:r>
            <a:r>
              <a:rPr lang="en-US" dirty="0" smtClean="0"/>
              <a:t>;</a:t>
            </a:r>
            <a:r>
              <a:rPr lang="zh-CN" altLang="en-US" dirty="0" smtClean="0"/>
              <a:t>但这种快乐毕竟是暂时的</a:t>
            </a:r>
            <a:r>
              <a:rPr lang="en-US" dirty="0" smtClean="0"/>
              <a:t>,</a:t>
            </a:r>
            <a:r>
              <a:rPr lang="zh-CN" altLang="en-US" dirty="0" smtClean="0"/>
              <a:t>第</a:t>
            </a:r>
            <a:r>
              <a:rPr lang="en-US" dirty="0" smtClean="0"/>
              <a:t>3</a:t>
            </a:r>
            <a:r>
              <a:rPr lang="zh-CN" altLang="en-US" dirty="0" smtClean="0"/>
              <a:t>段</a:t>
            </a:r>
            <a:r>
              <a:rPr lang="en-US" dirty="0" smtClean="0"/>
              <a:t>“</a:t>
            </a:r>
            <a:r>
              <a:rPr lang="zh-CN" altLang="en-US" dirty="0" smtClean="0"/>
              <a:t>不可知其源</a:t>
            </a:r>
            <a:r>
              <a:rPr lang="en-US" dirty="0" smtClean="0"/>
              <a:t>”</a:t>
            </a:r>
            <a:r>
              <a:rPr lang="zh-CN" altLang="en-US" dirty="0" smtClean="0"/>
              <a:t>中流露出作者对前途的迷茫、彷徨</a:t>
            </a:r>
            <a:r>
              <a:rPr lang="en-US" dirty="0" smtClean="0"/>
              <a:t>,</a:t>
            </a:r>
            <a:r>
              <a:rPr lang="zh-CN" altLang="en-US" dirty="0" smtClean="0"/>
              <a:t>朗读应平缓</a:t>
            </a:r>
            <a:r>
              <a:rPr lang="en-US" dirty="0" smtClean="0"/>
              <a:t>,</a:t>
            </a:r>
            <a:r>
              <a:rPr lang="zh-CN" altLang="en-US" dirty="0" smtClean="0"/>
              <a:t>句尾多用平调</a:t>
            </a:r>
            <a:r>
              <a:rPr lang="en-US" dirty="0" smtClean="0"/>
              <a:t>;</a:t>
            </a:r>
            <a:r>
              <a:rPr lang="zh-CN" altLang="en-US" dirty="0" smtClean="0"/>
              <a:t>第</a:t>
            </a:r>
            <a:r>
              <a:rPr lang="en-US" dirty="0" smtClean="0"/>
              <a:t>4</a:t>
            </a:r>
            <a:r>
              <a:rPr lang="zh-CN" altLang="en-US" dirty="0" smtClean="0"/>
              <a:t>段看到小石潭的凄清环境</a:t>
            </a:r>
            <a:r>
              <a:rPr lang="en-US" dirty="0" smtClean="0"/>
              <a:t>,</a:t>
            </a:r>
            <a:r>
              <a:rPr lang="zh-CN" altLang="en-US" dirty="0" smtClean="0"/>
              <a:t>不禁触景伤怀</a:t>
            </a:r>
            <a:r>
              <a:rPr lang="en-US" dirty="0" smtClean="0"/>
              <a:t>,</a:t>
            </a:r>
            <a:r>
              <a:rPr lang="zh-CN" altLang="en-US" dirty="0" smtClean="0"/>
              <a:t>忧伤、凄凉的心境便会自然流露出来</a:t>
            </a:r>
            <a:r>
              <a:rPr lang="en-US" dirty="0" smtClean="0"/>
              <a:t>,</a:t>
            </a:r>
            <a:r>
              <a:rPr lang="zh-CN" altLang="en-US" dirty="0" smtClean="0"/>
              <a:t>心中无比悲痛</a:t>
            </a:r>
            <a:r>
              <a:rPr lang="en-US" dirty="0" smtClean="0"/>
              <a:t>,</a:t>
            </a:r>
            <a:r>
              <a:rPr lang="zh-CN" altLang="en-US" dirty="0" smtClean="0"/>
              <a:t>朗读时应缓慢、沉郁</a:t>
            </a:r>
            <a:r>
              <a:rPr lang="en-US" dirty="0" smtClean="0"/>
              <a:t>,</a:t>
            </a:r>
            <a:r>
              <a:rPr lang="zh-CN" altLang="en-US" dirty="0" smtClean="0"/>
              <a:t>句尾多用降调。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1738282" y="2786058"/>
            <a:ext cx="8286808" cy="2573767"/>
            <a:chOff x="1738282" y="2786058"/>
            <a:chExt cx="8286808" cy="2573767"/>
          </a:xfrm>
        </p:grpSpPr>
        <p:pic>
          <p:nvPicPr>
            <p:cNvPr id="17" name="15CZDYAHD16T1BB.eps" descr="id:214749675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738282" y="2786058"/>
              <a:ext cx="8286808" cy="2573767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2095472" y="3500438"/>
              <a:ext cx="1214446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7024694" y="3500438"/>
              <a:ext cx="1214446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4310050" y="4714884"/>
              <a:ext cx="1071570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642942"/>
          </a:xfrm>
        </p:spPr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补写作者的游踪。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2024034" y="3506788"/>
            <a:ext cx="1714512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发现小潭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6953256" y="3571876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离开小潭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4310050" y="4643446"/>
            <a:ext cx="1285884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岸边村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785926"/>
            <a:ext cx="11072890" cy="1857388"/>
          </a:xfrm>
        </p:spPr>
        <p:txBody>
          <a:bodyPr/>
          <a:lstStyle/>
          <a:p>
            <a:r>
              <a:rPr lang="zh-CN" altLang="en-US" dirty="0" smtClean="0"/>
              <a:t>古人许多名著的书名立意巧妙</a:t>
            </a:r>
            <a:r>
              <a:rPr lang="en-US" dirty="0" smtClean="0"/>
              <a:t>,</a:t>
            </a:r>
            <a:r>
              <a:rPr lang="zh-CN" altLang="en-US" dirty="0" smtClean="0"/>
              <a:t>让人玩味。</a:t>
            </a:r>
            <a:r>
              <a:rPr lang="en-US" dirty="0" smtClean="0"/>
              <a:t>①</a:t>
            </a:r>
            <a:r>
              <a:rPr lang="zh-CN" altLang="en-US" dirty="0" smtClean="0"/>
              <a:t>古人喜欢用自己的姓名、字号给书命名。先秦百家多用姓氏尊称作书名</a:t>
            </a:r>
            <a:r>
              <a:rPr lang="en-US" dirty="0" smtClean="0"/>
              <a:t>,</a:t>
            </a:r>
            <a:r>
              <a:rPr lang="zh-CN" altLang="en-US" dirty="0" smtClean="0"/>
              <a:t>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庄子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孟子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老子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等。古人讲究避讳</a:t>
            </a:r>
            <a:r>
              <a:rPr lang="en-US" dirty="0" smtClean="0"/>
              <a:t>,</a:t>
            </a:r>
            <a:r>
              <a:rPr lang="zh-CN" altLang="en-US" dirty="0" smtClean="0"/>
              <a:t>因而以本名为题的书名比较少见</a:t>
            </a:r>
            <a:r>
              <a:rPr lang="en-US" dirty="0" smtClean="0"/>
              <a:t>,</a:t>
            </a:r>
            <a:r>
              <a:rPr lang="zh-CN" altLang="en-US" dirty="0" smtClean="0"/>
              <a:t>而以字、号命名的居多。如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白香山诗集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因白居易号</a:t>
            </a:r>
            <a:r>
              <a:rPr lang="en-US" dirty="0" smtClean="0"/>
              <a:t>“</a:t>
            </a:r>
            <a:r>
              <a:rPr lang="zh-CN" altLang="en-US" dirty="0" smtClean="0"/>
              <a:t>香山居士</a:t>
            </a:r>
            <a:r>
              <a:rPr lang="en-US" dirty="0" smtClean="0"/>
              <a:t>”;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欧阳文忠公文集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因欧阳修谥号</a:t>
            </a:r>
            <a:r>
              <a:rPr lang="en-US" dirty="0" smtClean="0"/>
              <a:t>“</a:t>
            </a:r>
            <a:r>
              <a:rPr lang="zh-CN" altLang="en-US" dirty="0" smtClean="0"/>
              <a:t>文忠公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dirty="0" smtClean="0"/>
              <a:t>②</a:t>
            </a:r>
            <a:r>
              <a:rPr lang="zh-CN" altLang="en-US" dirty="0" smtClean="0"/>
              <a:t>古人喜欢用与自己有关的地名给书命名。以出生地为名的</a:t>
            </a:r>
            <a:r>
              <a:rPr lang="en-US" dirty="0" smtClean="0"/>
              <a:t>,</a:t>
            </a:r>
            <a:r>
              <a:rPr lang="zh-CN" altLang="en-US" dirty="0" smtClean="0"/>
              <a:t>如韩愈出生地为昌黎</a:t>
            </a:r>
            <a:r>
              <a:rPr lang="en-US" dirty="0" smtClean="0"/>
              <a:t>,</a:t>
            </a:r>
            <a:r>
              <a:rPr lang="zh-CN" altLang="en-US" dirty="0" smtClean="0"/>
              <a:t>因而书名叫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韩昌黎集</a:t>
            </a:r>
            <a:r>
              <a:rPr lang="en-US" altLang="zh-CN" dirty="0" smtClean="0"/>
              <a:t>》</a:t>
            </a:r>
            <a:r>
              <a:rPr lang="en-US" dirty="0" smtClean="0"/>
              <a:t>;</a:t>
            </a:r>
            <a:r>
              <a:rPr lang="zh-CN" altLang="en-US" dirty="0" smtClean="0"/>
              <a:t>柳宗元是河东人</a:t>
            </a:r>
            <a:r>
              <a:rPr lang="en-US" dirty="0" smtClean="0"/>
              <a:t>,</a:t>
            </a:r>
            <a:r>
              <a:rPr lang="zh-CN" altLang="en-US" dirty="0" smtClean="0"/>
              <a:t>集名叫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柳河东集</a:t>
            </a:r>
            <a:r>
              <a:rPr lang="en-US" altLang="zh-CN" dirty="0" smtClean="0"/>
              <a:t>》</a:t>
            </a:r>
            <a:r>
              <a:rPr lang="en-US" dirty="0" smtClean="0"/>
              <a:t>;</a:t>
            </a:r>
            <a:r>
              <a:rPr lang="zh-CN" altLang="en-US" dirty="0" smtClean="0"/>
              <a:t>以做官地命名的</a:t>
            </a:r>
            <a:r>
              <a:rPr lang="en-US" dirty="0" smtClean="0"/>
              <a:t>,</a:t>
            </a:r>
            <a:r>
              <a:rPr lang="zh-CN" altLang="en-US" dirty="0" smtClean="0"/>
              <a:t>如陆游在四川做官十年</a:t>
            </a:r>
            <a:r>
              <a:rPr lang="en-US" dirty="0" smtClean="0"/>
              <a:t>,</a:t>
            </a:r>
            <a:r>
              <a:rPr lang="zh-CN" altLang="en-US" dirty="0" smtClean="0"/>
              <a:t>喜欢巴山蜀水</a:t>
            </a:r>
            <a:r>
              <a:rPr lang="en-US" dirty="0" smtClean="0"/>
              <a:t>,</a:t>
            </a:r>
            <a:r>
              <a:rPr lang="zh-CN" altLang="en-US" dirty="0" smtClean="0"/>
              <a:t>因此诗集叫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剑南诗稿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③</a:t>
            </a:r>
            <a:r>
              <a:rPr lang="zh-CN" altLang="en-US" dirty="0" smtClean="0"/>
              <a:t>古人还喜欢以房屋、书斋给书命名。如</a:t>
            </a:r>
            <a:r>
              <a:rPr lang="en-US" dirty="0" smtClean="0"/>
              <a:t>“</a:t>
            </a:r>
            <a:r>
              <a:rPr lang="zh-CN" altLang="en-US" dirty="0" smtClean="0"/>
              <a:t>聊斋</a:t>
            </a:r>
            <a:r>
              <a:rPr lang="en-US" dirty="0" smtClean="0"/>
              <a:t>”</a:t>
            </a:r>
            <a:r>
              <a:rPr lang="zh-CN" altLang="en-US" dirty="0" smtClean="0"/>
              <a:t>是清代小说家蒲松龄的书斋名</a:t>
            </a:r>
            <a:r>
              <a:rPr lang="en-US" dirty="0" smtClean="0"/>
              <a:t>,</a:t>
            </a:r>
            <a:r>
              <a:rPr lang="zh-CN" altLang="en-US" dirty="0" smtClean="0"/>
              <a:t>蒲松龄就把他的短篇小说集命名为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聊斋志异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1001452" cy="4357718"/>
          </a:xfrm>
        </p:spPr>
        <p:txBody>
          <a:bodyPr/>
          <a:lstStyle/>
          <a:p>
            <a:r>
              <a:rPr lang="zh-CN" altLang="en-US" dirty="0" smtClean="0"/>
              <a:t>险峻的三峡令人赞叹</a:t>
            </a:r>
            <a:r>
              <a:rPr lang="en-US" dirty="0" smtClean="0"/>
              <a:t>,</a:t>
            </a:r>
            <a:r>
              <a:rPr lang="zh-CN" altLang="en-US" dirty="0" smtClean="0"/>
              <a:t>古老的周庄让人敬仰。人们流连于美丽如画的自然美景时往往会乐而忘返</a:t>
            </a:r>
            <a:r>
              <a:rPr lang="en-US" dirty="0" smtClean="0"/>
              <a:t>,</a:t>
            </a:r>
            <a:r>
              <a:rPr lang="zh-CN" altLang="en-US" dirty="0" smtClean="0"/>
              <a:t>陶醉其间。而唐代柳宗元在幽美的小石潭边却感觉</a:t>
            </a:r>
            <a:r>
              <a:rPr lang="en-US" dirty="0" smtClean="0"/>
              <a:t>“</a:t>
            </a:r>
            <a:r>
              <a:rPr lang="zh-CN" altLang="en-US" dirty="0" smtClean="0"/>
              <a:t>不可久居</a:t>
            </a:r>
            <a:r>
              <a:rPr lang="en-US" dirty="0" smtClean="0"/>
              <a:t>”,“</a:t>
            </a:r>
            <a:r>
              <a:rPr lang="zh-CN" altLang="en-US" dirty="0" smtClean="0"/>
              <a:t>记之而去</a:t>
            </a:r>
            <a:r>
              <a:rPr lang="en-US" dirty="0" smtClean="0"/>
              <a:t>”</a:t>
            </a:r>
            <a:r>
              <a:rPr lang="zh-CN" altLang="en-US" dirty="0" smtClean="0"/>
              <a:t>。这究竟是为什么呢</a:t>
            </a:r>
            <a:r>
              <a:rPr lang="en-US" dirty="0" smtClean="0"/>
              <a:t>?</a:t>
            </a:r>
            <a:r>
              <a:rPr lang="zh-CN" altLang="en-US" dirty="0" smtClean="0"/>
              <a:t>下面我们就去品读他的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搜寻答案吧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柳宗元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　</a:t>
            </a:r>
            <a:r>
              <a:rPr lang="en-US" dirty="0" smtClean="0"/>
              <a:t>,</a:t>
            </a:r>
            <a:r>
              <a:rPr lang="zh-CN" altLang="en-US" dirty="0" smtClean="0"/>
              <a:t>河东</a:t>
            </a:r>
            <a:r>
              <a:rPr lang="en-US" dirty="0" smtClean="0"/>
              <a:t>(</a:t>
            </a:r>
            <a:r>
              <a:rPr lang="zh-CN" altLang="en-US" dirty="0" smtClean="0"/>
              <a:t>今山西运城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dirty="0" smtClean="0"/>
              <a:t>世称</a:t>
            </a:r>
            <a:r>
              <a:rPr lang="en-US" dirty="0" smtClean="0"/>
              <a:t>“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 </a:t>
            </a:r>
            <a:r>
              <a:rPr lang="en-US" dirty="0" smtClean="0"/>
              <a:t>”,</a:t>
            </a:r>
            <a:r>
              <a:rPr lang="zh-CN" altLang="en-US" dirty="0" smtClean="0"/>
              <a:t>与唐代的韩愈</a:t>
            </a:r>
            <a:r>
              <a:rPr lang="en-US" dirty="0" smtClean="0"/>
              <a:t>,</a:t>
            </a:r>
            <a:r>
              <a:rPr lang="zh-CN" altLang="en-US" dirty="0" smtClean="0"/>
              <a:t>宋代的欧阳修、苏洵、苏轼、苏辙、王安石和曾巩</a:t>
            </a:r>
            <a:r>
              <a:rPr lang="en-US" dirty="0" smtClean="0"/>
              <a:t>, </a:t>
            </a:r>
            <a:r>
              <a:rPr lang="zh-CN" altLang="en-US" dirty="0" smtClean="0"/>
              <a:t>并称</a:t>
            </a:r>
            <a:r>
              <a:rPr lang="en-US" dirty="0" smtClean="0"/>
              <a:t> “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选自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柳河东集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“</a:t>
            </a:r>
            <a:r>
              <a:rPr lang="zh-CN" altLang="en-US" dirty="0" smtClean="0"/>
              <a:t>记</a:t>
            </a:r>
            <a:r>
              <a:rPr lang="en-US" dirty="0" smtClean="0"/>
              <a:t>”</a:t>
            </a:r>
            <a:r>
              <a:rPr lang="zh-CN" altLang="en-US" dirty="0" smtClean="0"/>
              <a:t>是古代的一种文体。可记叙描写</a:t>
            </a:r>
            <a:r>
              <a:rPr lang="en-US" dirty="0" smtClean="0"/>
              <a:t>,</a:t>
            </a:r>
            <a:r>
              <a:rPr lang="zh-CN" altLang="en-US" dirty="0" smtClean="0"/>
              <a:t>也可抒情议论</a:t>
            </a:r>
            <a:r>
              <a:rPr lang="en-US" dirty="0" smtClean="0"/>
              <a:t>,</a:t>
            </a:r>
            <a:r>
              <a:rPr lang="zh-CN" altLang="en-US" dirty="0" smtClean="0"/>
              <a:t>并通过记事、记物、写景、记人来抒发作者的感情或见解</a:t>
            </a:r>
            <a:r>
              <a:rPr lang="en-US" dirty="0" smtClean="0"/>
              <a:t>,</a:t>
            </a:r>
            <a:r>
              <a:rPr lang="zh-CN" altLang="en-US" dirty="0" smtClean="0"/>
              <a:t>即景抒情</a:t>
            </a:r>
            <a:r>
              <a:rPr lang="en-US" dirty="0" smtClean="0"/>
              <a:t>,</a:t>
            </a:r>
            <a:r>
              <a:rPr lang="zh-CN" altLang="en-US" dirty="0" smtClean="0"/>
              <a:t>托物言志</a:t>
            </a:r>
            <a:r>
              <a:rPr lang="en-US" dirty="0" smtClean="0"/>
              <a:t>,</a:t>
            </a:r>
            <a:r>
              <a:rPr lang="zh-CN" altLang="en-US" dirty="0" smtClean="0"/>
              <a:t>属记叙文范畴。</a:t>
            </a:r>
          </a:p>
          <a:p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381356" y="2928934"/>
            <a:ext cx="2143140" cy="857256"/>
          </a:xfrm>
        </p:spPr>
        <p:txBody>
          <a:bodyPr/>
          <a:lstStyle/>
          <a:p>
            <a:r>
              <a:rPr lang="zh-CN" altLang="en-US" dirty="0" smtClean="0"/>
              <a:t>唐宋八大家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8239140" y="1714488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柳河东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7"/>
          <p:cNvSpPr txBox="1">
            <a:spLocks/>
          </p:cNvSpPr>
          <p:nvPr/>
        </p:nvSpPr>
        <p:spPr>
          <a:xfrm>
            <a:off x="3095604" y="1714488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子厚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7" name="柳宗元.eps"/>
          <p:cNvPicPr/>
          <p:nvPr/>
        </p:nvPicPr>
        <p:blipFill>
          <a:blip r:embed="rId3"/>
          <a:stretch>
            <a:fillRect/>
          </a:stretch>
        </p:blipFill>
        <p:spPr>
          <a:xfrm>
            <a:off x="10382280" y="2071678"/>
            <a:ext cx="1544077" cy="18620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</a:t>
            </a:r>
            <a:r>
              <a:rPr lang="en-US" dirty="0" smtClean="0"/>
              <a:t>,</a:t>
            </a:r>
            <a:r>
              <a:rPr lang="zh-CN" altLang="en-US" dirty="0" smtClean="0"/>
              <a:t>根据拼音写汉字。</a:t>
            </a:r>
          </a:p>
          <a:p>
            <a:r>
              <a:rPr lang="zh-CN" altLang="en-US" dirty="0" smtClean="0"/>
              <a:t>如鸣珮</a:t>
            </a:r>
            <a:r>
              <a:rPr lang="en-US" dirty="0" smtClean="0"/>
              <a:t>(	)</a:t>
            </a:r>
            <a:r>
              <a:rPr lang="zh-CN" altLang="en-US" dirty="0" smtClean="0"/>
              <a:t>环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佁</a:t>
            </a:r>
            <a:r>
              <a:rPr lang="en-US" dirty="0" smtClean="0"/>
              <a:t>(	)</a:t>
            </a:r>
            <a:r>
              <a:rPr lang="zh-CN" altLang="en-US" dirty="0" smtClean="0"/>
              <a:t>然不动</a:t>
            </a:r>
          </a:p>
          <a:p>
            <a:r>
              <a:rPr lang="zh-CN" altLang="en-US" dirty="0" smtClean="0"/>
              <a:t>俶</a:t>
            </a:r>
            <a:r>
              <a:rPr lang="en-US" dirty="0" smtClean="0"/>
              <a:t>(	   )</a:t>
            </a:r>
            <a:r>
              <a:rPr lang="zh-CN" altLang="en-US" dirty="0" smtClean="0"/>
              <a:t>尔远逝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往来</a:t>
            </a:r>
            <a:r>
              <a:rPr lang="zh-CN" altLang="en-US" dirty="0" smtClean="0"/>
              <a:t>翕</a:t>
            </a:r>
            <a:r>
              <a:rPr lang="en-US" dirty="0" smtClean="0"/>
              <a:t>(	)</a:t>
            </a:r>
            <a:r>
              <a:rPr lang="zh-CN" altLang="en-US" dirty="0" smtClean="0"/>
              <a:t>忽</a:t>
            </a:r>
          </a:p>
          <a:p>
            <a:r>
              <a:rPr lang="zh-CN" altLang="en-US" dirty="0" smtClean="0"/>
              <a:t>斗</a:t>
            </a:r>
            <a:r>
              <a:rPr lang="en-US" dirty="0" smtClean="0"/>
              <a:t>(	   )</a:t>
            </a:r>
            <a:r>
              <a:rPr lang="zh-CN" altLang="en-US" dirty="0" smtClean="0"/>
              <a:t>折蛇行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寂寥</a:t>
            </a:r>
            <a:r>
              <a:rPr lang="en-US" dirty="0" smtClean="0"/>
              <a:t>(		)</a:t>
            </a:r>
            <a:r>
              <a:rPr lang="zh-CN" altLang="en-US" dirty="0" smtClean="0"/>
              <a:t>无人</a:t>
            </a:r>
          </a:p>
          <a:p>
            <a:r>
              <a:rPr lang="zh-CN" altLang="en-US" dirty="0" smtClean="0"/>
              <a:t>悄</a:t>
            </a:r>
            <a:r>
              <a:rPr lang="en-US" dirty="0" smtClean="0"/>
              <a:t>(	   )			</a:t>
            </a:r>
            <a:r>
              <a:rPr lang="zh-CN" altLang="en-US" dirty="0" smtClean="0"/>
              <a:t>怆</a:t>
            </a:r>
            <a:r>
              <a:rPr lang="en-US" dirty="0" smtClean="0"/>
              <a:t>(		)</a:t>
            </a:r>
            <a:r>
              <a:rPr lang="zh-CN" altLang="en-US" dirty="0" smtClean="0"/>
              <a:t>幽邃</a:t>
            </a:r>
          </a:p>
          <a:p>
            <a:r>
              <a:rPr lang="zh-CN" altLang="en-US" dirty="0" smtClean="0"/>
              <a:t>清</a:t>
            </a:r>
            <a:r>
              <a:rPr lang="en-US" dirty="0" err="1" smtClean="0"/>
              <a:t>liè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青</a:t>
            </a:r>
            <a:r>
              <a:rPr lang="zh-CN" altLang="en-US" dirty="0" smtClean="0"/>
              <a:t>树翠</a:t>
            </a:r>
            <a:r>
              <a:rPr lang="en-US" dirty="0" err="1" smtClean="0"/>
              <a:t>màn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zh-CN" altLang="en-US" dirty="0" smtClean="0"/>
              <a:t>蒙络摇</a:t>
            </a:r>
            <a:r>
              <a:rPr lang="en-US" dirty="0" err="1" smtClean="0"/>
              <a:t>zhuì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09786" y="1785926"/>
            <a:ext cx="928694" cy="785818"/>
          </a:xfrm>
        </p:spPr>
        <p:txBody>
          <a:bodyPr/>
          <a:lstStyle/>
          <a:p>
            <a:pPr indent="0"/>
            <a:r>
              <a:rPr lang="en-US" dirty="0" err="1" smtClean="0"/>
              <a:t>pèi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453058" y="1785926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yǐ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95406" y="242886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310314" y="242886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523968" y="307181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dǒu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881686" y="307181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liáo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523968" y="3714752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qiǎo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310182" y="3714752"/>
            <a:ext cx="171451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chuàng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238348" y="4357694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096132" y="4357694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蔓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3238480" y="5000636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缀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89478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95340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175098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166778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532288" y="471488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318106" y="535782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247196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952992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318502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5675692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952992" y="228373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联系课文</a:t>
            </a:r>
            <a:r>
              <a:rPr lang="en-US" dirty="0" smtClean="0"/>
              <a:t>,</a:t>
            </a:r>
            <a:r>
              <a:rPr lang="zh-CN" altLang="en-US" dirty="0" smtClean="0"/>
              <a:t>解释下列词语。</a:t>
            </a:r>
          </a:p>
          <a:p>
            <a:r>
              <a:rPr lang="zh-CN" altLang="en-US" dirty="0" smtClean="0"/>
              <a:t>篁竹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清冽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佁然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俶尔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785926"/>
            <a:ext cx="2214578" cy="857256"/>
          </a:xfrm>
        </p:spPr>
        <p:txBody>
          <a:bodyPr/>
          <a:lstStyle/>
          <a:p>
            <a:r>
              <a:rPr lang="zh-CN" altLang="en-US" dirty="0" smtClean="0"/>
              <a:t>竹林。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738282" y="2428868"/>
            <a:ext cx="221457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清凉。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809720" y="3071810"/>
            <a:ext cx="49292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静止不动的样子。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738282" y="3714752"/>
            <a:ext cx="49292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忽然。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熟读文章</a:t>
            </a:r>
            <a:r>
              <a:rPr lang="en-US" dirty="0" smtClean="0"/>
              <a:t>,</a:t>
            </a:r>
            <a:r>
              <a:rPr lang="zh-CN" altLang="en-US" dirty="0" smtClean="0"/>
              <a:t>疏通积累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对照课下注释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解释下列加点的多义词。</a:t>
            </a:r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5238744" y="3714752"/>
            <a:ext cx="1000132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大约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39900" y="3790950"/>
          <a:ext cx="8613775" cy="2506663"/>
        </p:xfrm>
        <a:graphic>
          <a:graphicData uri="http://schemas.openxmlformats.org/presentationml/2006/ole">
            <p:oleObj spid="_x0000_s1026" name="文档" r:id="rId3" imgW="8929679" imgH="2617557" progId="Word.Document.12">
              <p:embed/>
            </p:oleObj>
          </a:graphicData>
        </a:graphic>
      </p:graphicFrame>
      <p:sp>
        <p:nvSpPr>
          <p:cNvPr id="6" name="文本占位符 7"/>
          <p:cNvSpPr txBox="1">
            <a:spLocks/>
          </p:cNvSpPr>
          <p:nvPr/>
        </p:nvSpPr>
        <p:spPr>
          <a:xfrm>
            <a:off x="4024298" y="4357694"/>
            <a:ext cx="3429024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可以，能够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7"/>
          <p:cNvSpPr txBox="1">
            <a:spLocks/>
          </p:cNvSpPr>
          <p:nvPr/>
        </p:nvSpPr>
        <p:spPr>
          <a:xfrm>
            <a:off x="6096000" y="4929198"/>
            <a:ext cx="1785950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自，由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7"/>
          <p:cNvSpPr txBox="1">
            <a:spLocks/>
          </p:cNvSpPr>
          <p:nvPr/>
        </p:nvSpPr>
        <p:spPr>
          <a:xfrm>
            <a:off x="4095736" y="5500702"/>
            <a:ext cx="1785950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跟随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667108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952728" y="471262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666976" y="528412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3389676" y="57864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2653</TotalTime>
  <Words>1956</Words>
  <Application>Microsoft Office PowerPoint</Application>
  <PresentationFormat>自定义</PresentationFormat>
  <Paragraphs>204</Paragraphs>
  <Slides>25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613</cp:revision>
  <dcterms:created xsi:type="dcterms:W3CDTF">2017-02-11T06:33:00Z</dcterms:created>
  <dcterms:modified xsi:type="dcterms:W3CDTF">2019-12-27T09:09:48Z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