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9"/>
  </p:notesMasterIdLst>
  <p:handoutMasterIdLst>
    <p:handoutMasterId r:id="rId30"/>
  </p:handoutMasterIdLst>
  <p:sldIdLst>
    <p:sldId id="371" r:id="rId3"/>
    <p:sldId id="429" r:id="rId4"/>
    <p:sldId id="444" r:id="rId5"/>
    <p:sldId id="428" r:id="rId6"/>
    <p:sldId id="443" r:id="rId7"/>
    <p:sldId id="537" r:id="rId8"/>
    <p:sldId id="546" r:id="rId9"/>
    <p:sldId id="551" r:id="rId10"/>
    <p:sldId id="547" r:id="rId11"/>
    <p:sldId id="397" r:id="rId12"/>
    <p:sldId id="478" r:id="rId13"/>
    <p:sldId id="533" r:id="rId14"/>
    <p:sldId id="548" r:id="rId15"/>
    <p:sldId id="549" r:id="rId16"/>
    <p:sldId id="552" r:id="rId17"/>
    <p:sldId id="553" r:id="rId18"/>
    <p:sldId id="554" r:id="rId19"/>
    <p:sldId id="555" r:id="rId20"/>
    <p:sldId id="550" r:id="rId21"/>
    <p:sldId id="556" r:id="rId22"/>
    <p:sldId id="477" r:id="rId23"/>
    <p:sldId id="557" r:id="rId24"/>
    <p:sldId id="558" r:id="rId25"/>
    <p:sldId id="559" r:id="rId26"/>
    <p:sldId id="476" r:id="rId27"/>
    <p:sldId id="395" r:id="rId28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7" autoAdjust="0"/>
    <p:restoredTop sz="98795" autoAdjust="0"/>
  </p:normalViewPr>
  <p:slideViewPr>
    <p:cSldViewPr>
      <p:cViewPr varScale="1">
        <p:scale>
          <a:sx n="53" d="100"/>
          <a:sy n="53" d="100"/>
        </p:scale>
        <p:origin x="-102" y="-822"/>
      </p:cViewPr>
      <p:guideLst>
        <p:guide orient="horz" pos="2205"/>
        <p:guide pos="3840"/>
      </p:guideLst>
    </p:cSldViewPr>
  </p:slideViewPr>
  <p:outlineViewPr>
    <p:cViewPr>
      <p:scale>
        <a:sx n="33" d="100"/>
        <a:sy n="33" d="100"/>
      </p:scale>
      <p:origin x="0" y="943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571612"/>
            <a:ext cx="10358510" cy="4214842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:a16="http://schemas.microsoft.com/office/drawing/2014/main" xmlns="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:a16="http://schemas.microsoft.com/office/drawing/2014/main" xmlns="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:a16="http://schemas.microsoft.com/office/drawing/2014/main" xmlns="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xmlns="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第六单元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xmlns="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24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9" r:id="rId6"/>
    <p:sldLayoutId id="2147483691" r:id="rId7"/>
    <p:sldLayoutId id="2147483695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:a16="http://schemas.microsoft.com/office/drawing/2014/main" xmlns="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八年级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095868" y="3960690"/>
            <a:ext cx="3877985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600" dirty="0" smtClean="0"/>
              <a:t>24.</a:t>
            </a:r>
            <a:r>
              <a:rPr lang="zh-CN" altLang="en-US" sz="3600" dirty="0" smtClean="0"/>
              <a:t>唐 诗 三 首</a:t>
            </a:r>
          </a:p>
          <a:p>
            <a:pPr algn="ctr"/>
            <a:r>
              <a:rPr lang="zh-CN" altLang="en-US" sz="3600" dirty="0" smtClean="0"/>
              <a:t>石　壕　吏</a:t>
            </a:r>
          </a:p>
          <a:p>
            <a:pPr algn="ctr"/>
            <a:r>
              <a:rPr lang="zh-CN" altLang="en-US" sz="3600" dirty="0" smtClean="0"/>
              <a:t>茅屋为秋风所破歌</a:t>
            </a:r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3881422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8" name="第6单元.eps" descr="id:21474994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238216" y="1928802"/>
            <a:ext cx="10144196" cy="1765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572824" cy="4357718"/>
          </a:xfrm>
        </p:spPr>
        <p:txBody>
          <a:bodyPr/>
          <a:lstStyle/>
          <a:p>
            <a:r>
              <a:rPr lang="zh-CN" altLang="en-US" dirty="0" smtClean="0"/>
              <a:t>一、活动</a:t>
            </a:r>
            <a:r>
              <a:rPr lang="en-US" dirty="0" smtClean="0"/>
              <a:t>:</a:t>
            </a:r>
            <a:r>
              <a:rPr lang="zh-CN" altLang="en-US" dirty="0" smtClean="0"/>
              <a:t>凝望茅屋</a:t>
            </a:r>
            <a:r>
              <a:rPr lang="en-US" dirty="0" smtClean="0"/>
              <a:t>,</a:t>
            </a:r>
            <a:r>
              <a:rPr lang="zh-CN" altLang="en-US" dirty="0" smtClean="0"/>
              <a:t>吟诵感悟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俗话说</a:t>
            </a:r>
            <a:r>
              <a:rPr lang="en-US" dirty="0" smtClean="0"/>
              <a:t>“</a:t>
            </a:r>
            <a:r>
              <a:rPr lang="zh-CN" altLang="en-US" dirty="0" smtClean="0"/>
              <a:t>书读百遍</a:t>
            </a:r>
            <a:r>
              <a:rPr lang="en-US" dirty="0" smtClean="0"/>
              <a:t>,</a:t>
            </a:r>
            <a:r>
              <a:rPr lang="zh-CN" altLang="en-US" dirty="0" smtClean="0"/>
              <a:t>其义自见</a:t>
            </a:r>
            <a:r>
              <a:rPr lang="en-US" dirty="0" smtClean="0"/>
              <a:t>”“</a:t>
            </a:r>
            <a:r>
              <a:rPr lang="zh-CN" altLang="en-US" dirty="0" smtClean="0"/>
              <a:t>熟读唐诗三百首</a:t>
            </a:r>
            <a:r>
              <a:rPr lang="en-US" dirty="0" smtClean="0"/>
              <a:t>,</a:t>
            </a:r>
            <a:r>
              <a:rPr lang="zh-CN" altLang="en-US" dirty="0" smtClean="0"/>
              <a:t>不会作诗也会吟</a:t>
            </a:r>
            <a:r>
              <a:rPr lang="en-US" dirty="0" smtClean="0"/>
              <a:t>”</a:t>
            </a:r>
            <a:r>
              <a:rPr lang="zh-CN" altLang="en-US" dirty="0" smtClean="0"/>
              <a:t>。请熟读课文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茅屋为秋风所破歌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与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石壕吏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初步领会诗人的感情。</a:t>
            </a:r>
            <a:r>
              <a:rPr lang="en-US" dirty="0" smtClean="0"/>
              <a:t>(</a:t>
            </a:r>
            <a:r>
              <a:rPr lang="zh-CN" altLang="en-US" dirty="0" smtClean="0"/>
              <a:t>要求</a:t>
            </a:r>
            <a:r>
              <a:rPr lang="en-US" dirty="0" smtClean="0"/>
              <a:t>:</a:t>
            </a:r>
            <a:r>
              <a:rPr lang="zh-CN" altLang="en-US" dirty="0" smtClean="0"/>
              <a:t>正音断句</a:t>
            </a:r>
            <a:r>
              <a:rPr lang="en-US" dirty="0" smtClean="0"/>
              <a:t>,</a:t>
            </a:r>
            <a:r>
              <a:rPr lang="zh-CN" altLang="en-US" dirty="0" smtClean="0"/>
              <a:t>顺畅朗读</a:t>
            </a:r>
            <a:r>
              <a:rPr lang="en-US" dirty="0" smtClean="0"/>
              <a:t>;</a:t>
            </a:r>
            <a:r>
              <a:rPr lang="zh-CN" altLang="en-US" dirty="0" smtClean="0"/>
              <a:t>读准字音、句读</a:t>
            </a:r>
            <a:r>
              <a:rPr lang="en-US" dirty="0" smtClean="0"/>
              <a:t>;</a:t>
            </a:r>
            <a:r>
              <a:rPr lang="zh-CN" altLang="en-US" dirty="0" smtClean="0"/>
              <a:t>注意领会诗人的思想感情</a:t>
            </a:r>
            <a:r>
              <a:rPr lang="en-US" dirty="0" smtClean="0"/>
              <a:t>)</a:t>
            </a:r>
            <a:endParaRPr lang="zh-CN" altLang="en-US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7697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走进茅屋</a:t>
            </a:r>
            <a:r>
              <a:rPr lang="en-US" dirty="0" smtClean="0"/>
              <a:t>,</a:t>
            </a:r>
            <a:r>
              <a:rPr lang="zh-CN" altLang="en-US" dirty="0" smtClean="0"/>
              <a:t>整体感知</a:t>
            </a:r>
            <a:r>
              <a:rPr lang="en-US" dirty="0" smtClean="0"/>
              <a:t>,</a:t>
            </a:r>
            <a:r>
              <a:rPr lang="zh-CN" altLang="en-US" dirty="0" smtClean="0"/>
              <a:t>抓情节</a:t>
            </a:r>
            <a:r>
              <a:rPr lang="en-US" dirty="0" smtClean="0"/>
              <a:t>,</a:t>
            </a:r>
            <a:r>
              <a:rPr lang="zh-CN" altLang="en-US" dirty="0" smtClean="0"/>
              <a:t>悟情感。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1.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茅屋为秋风所破歌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描绘了哪几幅图画</a:t>
            </a:r>
            <a:r>
              <a:rPr lang="en-US" dirty="0" smtClean="0"/>
              <a:t>?</a:t>
            </a:r>
            <a:r>
              <a:rPr lang="zh-CN" altLang="en-US" dirty="0" smtClean="0"/>
              <a:t>每幅画中流露了诗人怎样的感情</a:t>
            </a:r>
            <a:r>
              <a:rPr lang="en-US" dirty="0" smtClean="0"/>
              <a:t>?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秋风破屋</a:t>
            </a:r>
            <a:r>
              <a:rPr lang="en-US" dirty="0" smtClean="0"/>
              <a:t>,</a:t>
            </a:r>
            <a:r>
              <a:rPr lang="zh-CN" altLang="en-US" dirty="0" smtClean="0"/>
              <a:t>茅草乱飞</a:t>
            </a:r>
            <a:r>
              <a:rPr lang="en-US" dirty="0" smtClean="0"/>
              <a:t>(			)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zh-CN" altLang="en-US" dirty="0" smtClean="0"/>
              <a:t>群童抱茅</a:t>
            </a:r>
            <a:r>
              <a:rPr lang="en-US" dirty="0" smtClean="0"/>
              <a:t>,</a:t>
            </a:r>
            <a:r>
              <a:rPr lang="zh-CN" altLang="en-US" dirty="0" smtClean="0"/>
              <a:t>倚杖自叹</a:t>
            </a:r>
            <a:r>
              <a:rPr lang="en-US" dirty="0" smtClean="0"/>
              <a:t>(			)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zh-CN" altLang="en-US" dirty="0" smtClean="0"/>
              <a:t>长夜沾湿</a:t>
            </a:r>
            <a:r>
              <a:rPr lang="en-US" dirty="0" smtClean="0"/>
              <a:t>,</a:t>
            </a:r>
            <a:r>
              <a:rPr lang="zh-CN" altLang="en-US" dirty="0" smtClean="0"/>
              <a:t>彻夜难眠</a:t>
            </a:r>
            <a:r>
              <a:rPr lang="en-US" dirty="0" smtClean="0"/>
              <a:t>(			)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zh-CN" altLang="en-US" dirty="0" smtClean="0"/>
              <a:t>祈求广厦</a:t>
            </a:r>
            <a:r>
              <a:rPr lang="en-US" dirty="0" smtClean="0"/>
              <a:t>,</a:t>
            </a:r>
            <a:r>
              <a:rPr lang="zh-CN" altLang="en-US" dirty="0" smtClean="0"/>
              <a:t>大庇寒士</a:t>
            </a:r>
            <a:r>
              <a:rPr lang="en-US" dirty="0" smtClean="0"/>
              <a:t>(			)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4667240" y="2714620"/>
            <a:ext cx="2928958" cy="500066"/>
          </a:xfrm>
        </p:spPr>
        <p:txBody>
          <a:bodyPr/>
          <a:lstStyle/>
          <a:p>
            <a:r>
              <a:rPr lang="zh-CN" altLang="en-US" dirty="0" smtClean="0"/>
              <a:t>焦灼苦痛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3"/>
          <p:cNvSpPr txBox="1">
            <a:spLocks/>
          </p:cNvSpPr>
          <p:nvPr/>
        </p:nvSpPr>
        <p:spPr>
          <a:xfrm>
            <a:off x="4667240" y="3286124"/>
            <a:ext cx="3714776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愤懑无奈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3"/>
          <p:cNvSpPr txBox="1">
            <a:spLocks/>
          </p:cNvSpPr>
          <p:nvPr/>
        </p:nvSpPr>
        <p:spPr>
          <a:xfrm>
            <a:off x="4667240" y="3857628"/>
            <a:ext cx="3714776" cy="50006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忧思不绝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3"/>
          <p:cNvSpPr txBox="1">
            <a:spLocks/>
          </p:cNvSpPr>
          <p:nvPr/>
        </p:nvSpPr>
        <p:spPr>
          <a:xfrm>
            <a:off x="4667240" y="4357694"/>
            <a:ext cx="3714776" cy="50006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忧国忧民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3"/>
          <p:cNvSpPr txBox="1">
            <a:spLocks/>
          </p:cNvSpPr>
          <p:nvPr/>
        </p:nvSpPr>
        <p:spPr>
          <a:xfrm>
            <a:off x="809588" y="5072074"/>
            <a:ext cx="10072758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诗人推己及人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希冀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广厦千万间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使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天下寒士俱欢颜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表达了诗人关心民生疾苦、忧国忧民的深沉情感。诗歌从述说个人的痛苦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到让天下寒士都得到欢乐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推己及人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感情得到升华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表现了诗人忧国忧民的崇高的思想境界。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石壕吏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中的</a:t>
            </a:r>
            <a:r>
              <a:rPr lang="en-US" dirty="0" smtClean="0"/>
              <a:t>“</a:t>
            </a:r>
            <a:r>
              <a:rPr lang="zh-CN" altLang="en-US" dirty="0" smtClean="0"/>
              <a:t>吏</a:t>
            </a:r>
            <a:r>
              <a:rPr lang="en-US" dirty="0" smtClean="0"/>
              <a:t>”</a:t>
            </a:r>
            <a:r>
              <a:rPr lang="zh-CN" altLang="en-US" dirty="0" smtClean="0"/>
              <a:t>与</a:t>
            </a:r>
            <a:r>
              <a:rPr lang="en-US" dirty="0" smtClean="0"/>
              <a:t>“</a:t>
            </a:r>
            <a:r>
              <a:rPr lang="zh-CN" altLang="en-US" dirty="0" smtClean="0"/>
              <a:t>妇</a:t>
            </a:r>
            <a:r>
              <a:rPr lang="en-US" dirty="0" smtClean="0"/>
              <a:t>”</a:t>
            </a:r>
            <a:r>
              <a:rPr lang="zh-CN" altLang="en-US" dirty="0" smtClean="0"/>
              <a:t>分别是两个怎样的形象</a:t>
            </a:r>
            <a:r>
              <a:rPr lang="en-US" dirty="0" smtClean="0"/>
              <a:t>?</a:t>
            </a:r>
            <a:r>
              <a:rPr lang="zh-CN" altLang="en-US" dirty="0" smtClean="0"/>
              <a:t>请用恰当的词语概括出来。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952464" y="2357430"/>
            <a:ext cx="10144196" cy="857256"/>
          </a:xfrm>
        </p:spPr>
        <p:txBody>
          <a:bodyPr/>
          <a:lstStyle/>
          <a:p>
            <a:r>
              <a:rPr lang="zh-CN" altLang="en-US" dirty="0" smtClean="0"/>
              <a:t>吏</a:t>
            </a:r>
            <a:r>
              <a:rPr lang="en-US" dirty="0" smtClean="0"/>
              <a:t>:</a:t>
            </a:r>
            <a:r>
              <a:rPr lang="zh-CN" altLang="en-US" dirty="0" smtClean="0"/>
              <a:t>蛮横凶暴</a:t>
            </a:r>
            <a:r>
              <a:rPr lang="en-US" dirty="0" smtClean="0"/>
              <a:t>,</a:t>
            </a:r>
            <a:r>
              <a:rPr lang="zh-CN" altLang="en-US" dirty="0" smtClean="0"/>
              <a:t>如狼似虎。</a:t>
            </a:r>
          </a:p>
          <a:p>
            <a:r>
              <a:rPr lang="zh-CN" altLang="en-US" dirty="0" smtClean="0"/>
              <a:t>妇</a:t>
            </a:r>
            <a:r>
              <a:rPr lang="en-US" dirty="0" smtClean="0"/>
              <a:t>:</a:t>
            </a:r>
            <a:r>
              <a:rPr lang="zh-CN" altLang="en-US" dirty="0" smtClean="0"/>
              <a:t>哀婉可怜</a:t>
            </a:r>
            <a:r>
              <a:rPr lang="en-US" dirty="0" smtClean="0"/>
              <a:t>,</a:t>
            </a:r>
            <a:r>
              <a:rPr lang="zh-CN" altLang="en-US" dirty="0" smtClean="0"/>
              <a:t>悲愤凄苦。</a:t>
            </a:r>
          </a:p>
          <a:p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品读赏析</a:t>
            </a:r>
            <a:r>
              <a:rPr lang="en-US" dirty="0" smtClean="0"/>
              <a:t>,</a:t>
            </a:r>
            <a:r>
              <a:rPr lang="zh-CN" altLang="en-US" dirty="0" smtClean="0"/>
              <a:t>领会词义。</a:t>
            </a:r>
          </a:p>
          <a:p>
            <a:r>
              <a:rPr lang="zh-CN" altLang="en-US" dirty="0" smtClean="0"/>
              <a:t>结合背景揣摩诗人不同情境下的不同形象</a:t>
            </a:r>
            <a:r>
              <a:rPr lang="en-US" dirty="0" smtClean="0"/>
              <a:t>,</a:t>
            </a:r>
            <a:r>
              <a:rPr lang="zh-CN" altLang="en-US" dirty="0" smtClean="0"/>
              <a:t>在感受形象的过程中</a:t>
            </a:r>
            <a:r>
              <a:rPr lang="en-US" dirty="0" smtClean="0"/>
              <a:t>,</a:t>
            </a:r>
            <a:r>
              <a:rPr lang="zh-CN" altLang="en-US" dirty="0" smtClean="0"/>
              <a:t>把握诗人的思想感情</a:t>
            </a:r>
            <a:r>
              <a:rPr lang="en-US" dirty="0" smtClean="0"/>
              <a:t>,</a:t>
            </a:r>
            <a:r>
              <a:rPr lang="zh-CN" altLang="en-US" dirty="0" smtClean="0"/>
              <a:t>理解本诗的思想内涵和诗人的精神境界</a:t>
            </a:r>
            <a:r>
              <a:rPr lang="en-US" dirty="0" smtClean="0"/>
              <a:t>,</a:t>
            </a:r>
            <a:r>
              <a:rPr lang="zh-CN" altLang="en-US" dirty="0" smtClean="0"/>
              <a:t>获得理性的审美感受以及对文化的认识</a:t>
            </a:r>
            <a:r>
              <a:rPr lang="en-US" dirty="0" smtClean="0"/>
              <a:t>,</a:t>
            </a:r>
            <a:r>
              <a:rPr lang="zh-CN" altLang="en-US" dirty="0" smtClean="0"/>
              <a:t>陶冶情操。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描述秋风时为什么用</a:t>
            </a:r>
            <a:r>
              <a:rPr lang="en-US" dirty="0" smtClean="0"/>
              <a:t>“</a:t>
            </a:r>
            <a:r>
              <a:rPr lang="zh-CN" altLang="en-US" dirty="0" smtClean="0"/>
              <a:t>怒号</a:t>
            </a:r>
            <a:r>
              <a:rPr lang="en-US" dirty="0" smtClean="0"/>
              <a:t>”,</a:t>
            </a:r>
            <a:r>
              <a:rPr lang="zh-CN" altLang="en-US" dirty="0" smtClean="0"/>
              <a:t>而不用</a:t>
            </a:r>
            <a:r>
              <a:rPr lang="en-US" dirty="0" smtClean="0"/>
              <a:t>“</a:t>
            </a:r>
            <a:r>
              <a:rPr lang="zh-CN" altLang="en-US" dirty="0" smtClean="0"/>
              <a:t>猛烈</a:t>
            </a:r>
            <a:r>
              <a:rPr lang="en-US" dirty="0" smtClean="0"/>
              <a:t>”“</a:t>
            </a:r>
            <a:r>
              <a:rPr lang="zh-CN" altLang="en-US" dirty="0" smtClean="0"/>
              <a:t>凶猛</a:t>
            </a:r>
            <a:r>
              <a:rPr lang="en-US" dirty="0" smtClean="0"/>
              <a:t>”</a:t>
            </a:r>
            <a:r>
              <a:rPr lang="zh-CN" altLang="en-US" dirty="0" smtClean="0"/>
              <a:t>等词语</a:t>
            </a:r>
            <a:r>
              <a:rPr lang="en-US" dirty="0" smtClean="0"/>
              <a:t>?</a:t>
            </a:r>
            <a:r>
              <a:rPr lang="zh-CN" altLang="en-US" dirty="0" smtClean="0"/>
              <a:t>有何区别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5000636"/>
            <a:ext cx="10144196" cy="857256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zh-CN" altLang="en-US" dirty="0" smtClean="0"/>
              <a:t>怒号</a:t>
            </a:r>
            <a:r>
              <a:rPr lang="en-US" dirty="0" smtClean="0"/>
              <a:t>”</a:t>
            </a:r>
            <a:r>
              <a:rPr lang="zh-CN" altLang="en-US" dirty="0" smtClean="0"/>
              <a:t>运用了拟人的手法</a:t>
            </a:r>
            <a:r>
              <a:rPr lang="en-US" dirty="0" smtClean="0"/>
              <a:t>,</a:t>
            </a:r>
            <a:r>
              <a:rPr lang="zh-CN" altLang="en-US" dirty="0" smtClean="0"/>
              <a:t>生动地写出了风势之大、风力之猛和风之无情</a:t>
            </a:r>
            <a:r>
              <a:rPr lang="en-US" dirty="0" smtClean="0"/>
              <a:t>,</a:t>
            </a:r>
            <a:r>
              <a:rPr lang="zh-CN" altLang="en-US" dirty="0" smtClean="0"/>
              <a:t>富有浓烈的感情色彩。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将</a:t>
            </a:r>
            <a:r>
              <a:rPr lang="en-US" dirty="0" smtClean="0"/>
              <a:t>“</a:t>
            </a:r>
            <a:r>
              <a:rPr lang="zh-CN" altLang="en-US" dirty="0" smtClean="0"/>
              <a:t>卷我屋上三重茅</a:t>
            </a:r>
            <a:r>
              <a:rPr lang="en-US" dirty="0" smtClean="0"/>
              <a:t>”</a:t>
            </a:r>
            <a:r>
              <a:rPr lang="zh-CN" altLang="en-US" dirty="0" smtClean="0"/>
              <a:t>中的</a:t>
            </a:r>
            <a:r>
              <a:rPr lang="en-US" dirty="0" smtClean="0"/>
              <a:t>“</a:t>
            </a:r>
            <a:r>
              <a:rPr lang="zh-CN" altLang="en-US" dirty="0" smtClean="0"/>
              <a:t>卷</a:t>
            </a:r>
            <a:r>
              <a:rPr lang="en-US" dirty="0" smtClean="0"/>
              <a:t>”</a:t>
            </a:r>
            <a:r>
              <a:rPr lang="zh-CN" altLang="en-US" dirty="0" smtClean="0"/>
              <a:t>改为</a:t>
            </a:r>
            <a:r>
              <a:rPr lang="en-US" dirty="0" smtClean="0"/>
              <a:t>“</a:t>
            </a:r>
            <a:r>
              <a:rPr lang="zh-CN" altLang="en-US" dirty="0" smtClean="0"/>
              <a:t>吹</a:t>
            </a:r>
            <a:r>
              <a:rPr lang="en-US" dirty="0" smtClean="0"/>
              <a:t>”</a:t>
            </a:r>
            <a:r>
              <a:rPr lang="zh-CN" altLang="en-US" dirty="0" smtClean="0"/>
              <a:t>好不好</a:t>
            </a:r>
            <a:r>
              <a:rPr lang="en-US" dirty="0" smtClean="0"/>
              <a:t>?</a:t>
            </a:r>
            <a:r>
              <a:rPr lang="zh-CN" altLang="en-US" dirty="0" smtClean="0"/>
              <a:t>为什么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2357430"/>
            <a:ext cx="10144196" cy="857256"/>
          </a:xfrm>
        </p:spPr>
        <p:txBody>
          <a:bodyPr/>
          <a:lstStyle/>
          <a:p>
            <a:r>
              <a:rPr lang="zh-CN" altLang="en-US" dirty="0" smtClean="0"/>
              <a:t>不好。</a:t>
            </a:r>
            <a:r>
              <a:rPr lang="en-US" dirty="0" smtClean="0"/>
              <a:t>“</a:t>
            </a:r>
            <a:r>
              <a:rPr lang="zh-CN" altLang="en-US" dirty="0" smtClean="0"/>
              <a:t>卷</a:t>
            </a:r>
            <a:r>
              <a:rPr lang="en-US" dirty="0" smtClean="0"/>
              <a:t>”</a:t>
            </a:r>
            <a:r>
              <a:rPr lang="zh-CN" altLang="en-US" dirty="0" smtClean="0"/>
              <a:t>字更形象化</a:t>
            </a:r>
            <a:r>
              <a:rPr lang="en-US" dirty="0" smtClean="0"/>
              <a:t>,</a:t>
            </a:r>
            <a:r>
              <a:rPr lang="zh-CN" altLang="en-US" dirty="0" smtClean="0"/>
              <a:t>更有力度</a:t>
            </a:r>
            <a:r>
              <a:rPr lang="en-US" dirty="0" smtClean="0"/>
              <a:t>,</a:t>
            </a:r>
            <a:r>
              <a:rPr lang="zh-CN" altLang="en-US" dirty="0" smtClean="0"/>
              <a:t>更能体现风摧茅屋的程度之深。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715700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你能想象出看到茅屋被吹破</a:t>
            </a:r>
            <a:r>
              <a:rPr lang="en-US" dirty="0" smtClean="0"/>
              <a:t>,</a:t>
            </a:r>
            <a:r>
              <a:rPr lang="zh-CN" altLang="en-US" dirty="0" smtClean="0"/>
              <a:t>茅草纷纷扬扬地挂在树梢上</a:t>
            </a:r>
            <a:r>
              <a:rPr lang="en-US" dirty="0" smtClean="0"/>
              <a:t>,</a:t>
            </a:r>
            <a:r>
              <a:rPr lang="zh-CN" altLang="en-US" dirty="0" smtClean="0"/>
              <a:t>洒落到低洼积水处时</a:t>
            </a:r>
            <a:r>
              <a:rPr lang="en-US" dirty="0" smtClean="0"/>
              <a:t>,</a:t>
            </a:r>
            <a:r>
              <a:rPr lang="zh-CN" altLang="en-US" dirty="0" smtClean="0"/>
              <a:t>诗人的心情和站在茅屋面前的神态动作吗</a:t>
            </a:r>
            <a:r>
              <a:rPr lang="en-US" dirty="0" smtClean="0"/>
              <a:t>?</a:t>
            </a:r>
            <a:r>
              <a:rPr lang="zh-CN" altLang="en-US" dirty="0" smtClean="0"/>
              <a:t>请描述一下。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3000372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诗人着急、发怒</a:t>
            </a:r>
            <a:r>
              <a:rPr lang="en-US" dirty="0" smtClean="0"/>
              <a:t>,</a:t>
            </a:r>
            <a:r>
              <a:rPr lang="zh-CN" altLang="en-US" dirty="0" smtClean="0"/>
              <a:t>无可奈何。此段中没有一个字描写诗人的心理活动</a:t>
            </a:r>
            <a:r>
              <a:rPr lang="en-US" dirty="0" smtClean="0"/>
              <a:t>,</a:t>
            </a:r>
            <a:r>
              <a:rPr lang="zh-CN" altLang="en-US" dirty="0" smtClean="0"/>
              <a:t>但是能让读者体会到这种心情。</a:t>
            </a:r>
          </a:p>
          <a:p>
            <a:r>
              <a:rPr lang="zh-CN" altLang="en-US" dirty="0" smtClean="0"/>
              <a:t>一个身着单薄、破旧衣衫的干瘦老人拄着拐杖</a:t>
            </a:r>
            <a:r>
              <a:rPr lang="en-US" dirty="0" smtClean="0"/>
              <a:t>,</a:t>
            </a:r>
            <a:r>
              <a:rPr lang="zh-CN" altLang="en-US" dirty="0" smtClean="0"/>
              <a:t>立在屋外</a:t>
            </a:r>
            <a:r>
              <a:rPr lang="en-US" dirty="0" smtClean="0"/>
              <a:t>,</a:t>
            </a:r>
            <a:r>
              <a:rPr lang="zh-CN" altLang="en-US" dirty="0" smtClean="0"/>
              <a:t>眼巴巴地望着怒吼的秋风把他屋上的茅草一层又一层地卷了起来</a:t>
            </a:r>
            <a:r>
              <a:rPr lang="en-US" dirty="0" smtClean="0"/>
              <a:t>,</a:t>
            </a:r>
            <a:r>
              <a:rPr lang="zh-CN" altLang="en-US" dirty="0" smtClean="0"/>
              <a:t>吹过江去</a:t>
            </a:r>
            <a:r>
              <a:rPr lang="en-US" dirty="0" smtClean="0"/>
              <a:t>,</a:t>
            </a:r>
            <a:r>
              <a:rPr lang="zh-CN" altLang="en-US" dirty="0" smtClean="0"/>
              <a:t>稀里哗啦地撒在江郊的各处。焦灼和怨愤使他不住地颤栗着。他拖着瘦弱的身体</a:t>
            </a:r>
            <a:r>
              <a:rPr lang="en-US" dirty="0" smtClean="0"/>
              <a:t>,</a:t>
            </a:r>
            <a:r>
              <a:rPr lang="zh-CN" altLang="en-US" dirty="0" smtClean="0"/>
              <a:t>到处去捡那些被吹走的茅草。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715700" cy="5214974"/>
          </a:xfrm>
        </p:spPr>
        <p:txBody>
          <a:bodyPr/>
          <a:lstStyle/>
          <a:p>
            <a:r>
              <a:rPr lang="en-US" dirty="0" smtClean="0"/>
              <a:t>4.“</a:t>
            </a:r>
            <a:r>
              <a:rPr lang="zh-CN" altLang="en-US" dirty="0" smtClean="0"/>
              <a:t>有吏夜捉人</a:t>
            </a:r>
            <a:r>
              <a:rPr lang="en-US" dirty="0" smtClean="0"/>
              <a:t>”</a:t>
            </a:r>
            <a:r>
              <a:rPr lang="zh-CN" altLang="en-US" dirty="0" smtClean="0"/>
              <a:t>一句中的</a:t>
            </a:r>
            <a:r>
              <a:rPr lang="en-US" dirty="0" smtClean="0"/>
              <a:t>“</a:t>
            </a:r>
            <a:r>
              <a:rPr lang="zh-CN" altLang="en-US" dirty="0" smtClean="0"/>
              <a:t>夜捉</a:t>
            </a:r>
            <a:r>
              <a:rPr lang="en-US" dirty="0" smtClean="0"/>
              <a:t>”</a:t>
            </a:r>
            <a:r>
              <a:rPr lang="zh-CN" altLang="en-US" dirty="0" smtClean="0"/>
              <a:t>反映了怎样的社会现实</a:t>
            </a:r>
            <a:r>
              <a:rPr lang="en-US" dirty="0" smtClean="0"/>
              <a:t>?</a:t>
            </a:r>
            <a:r>
              <a:rPr lang="zh-CN" altLang="en-US" dirty="0" smtClean="0"/>
              <a:t>表达了诗人怎样的情感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2500306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反映出兵荒马乱、鸡犬不宁的社会现实</a:t>
            </a:r>
            <a:r>
              <a:rPr lang="en-US" dirty="0" smtClean="0"/>
              <a:t>,</a:t>
            </a:r>
            <a:r>
              <a:rPr lang="zh-CN" altLang="en-US" dirty="0" smtClean="0"/>
              <a:t>已经到了无兵可征的地步</a:t>
            </a:r>
            <a:r>
              <a:rPr lang="en-US" dirty="0" smtClean="0"/>
              <a:t>,</a:t>
            </a:r>
            <a:r>
              <a:rPr lang="zh-CN" altLang="en-US" dirty="0" smtClean="0"/>
              <a:t>揭示了战争给人民带来的沉重灾难</a:t>
            </a:r>
            <a:r>
              <a:rPr lang="en-US" dirty="0" smtClean="0"/>
              <a:t>,</a:t>
            </a:r>
            <a:r>
              <a:rPr lang="zh-CN" altLang="en-US" dirty="0" smtClean="0"/>
              <a:t>表达了诗人对人民的同情。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715700" cy="5214974"/>
          </a:xfrm>
        </p:spPr>
        <p:txBody>
          <a:bodyPr/>
          <a:lstStyle/>
          <a:p>
            <a:r>
              <a:rPr lang="en-US" dirty="0" smtClean="0"/>
              <a:t>5.</a:t>
            </a:r>
            <a:r>
              <a:rPr lang="zh-CN" altLang="en-US" dirty="0" smtClean="0"/>
              <a:t>该如何理解</a:t>
            </a:r>
            <a:r>
              <a:rPr lang="en-US" dirty="0" smtClean="0"/>
              <a:t>“</a:t>
            </a:r>
            <a:r>
              <a:rPr lang="zh-CN" altLang="en-US" dirty="0" smtClean="0"/>
              <a:t>吏呼一何怒</a:t>
            </a:r>
            <a:r>
              <a:rPr lang="en-US" dirty="0" smtClean="0"/>
              <a:t>!</a:t>
            </a:r>
            <a:r>
              <a:rPr lang="zh-CN" altLang="en-US" dirty="0" smtClean="0"/>
              <a:t>妇啼一何苦</a:t>
            </a:r>
            <a:r>
              <a:rPr lang="en-US" dirty="0" smtClean="0"/>
              <a:t>!”</a:t>
            </a:r>
            <a:r>
              <a:rPr lang="zh-CN" altLang="en-US" dirty="0" smtClean="0"/>
              <a:t>两句诗</a:t>
            </a:r>
            <a:r>
              <a:rPr lang="en-US" dirty="0" smtClean="0"/>
              <a:t>?</a:t>
            </a:r>
            <a:r>
              <a:rPr lang="zh-CN" altLang="en-US" dirty="0" smtClean="0"/>
              <a:t>这两句独立成段</a:t>
            </a:r>
            <a:r>
              <a:rPr lang="en-US" dirty="0" smtClean="0"/>
              <a:t>,</a:t>
            </a:r>
            <a:r>
              <a:rPr lang="zh-CN" altLang="en-US" dirty="0" smtClean="0"/>
              <a:t>有何作用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2500306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一</a:t>
            </a:r>
            <a:r>
              <a:rPr lang="en-US" dirty="0" smtClean="0"/>
              <a:t>“</a:t>
            </a:r>
            <a:r>
              <a:rPr lang="zh-CN" altLang="en-US" dirty="0" smtClean="0"/>
              <a:t>呼</a:t>
            </a:r>
            <a:r>
              <a:rPr lang="en-US" dirty="0" smtClean="0"/>
              <a:t>”</a:t>
            </a:r>
            <a:r>
              <a:rPr lang="zh-CN" altLang="en-US" dirty="0" smtClean="0"/>
              <a:t>一</a:t>
            </a:r>
            <a:r>
              <a:rPr lang="en-US" dirty="0" smtClean="0"/>
              <a:t>“</a:t>
            </a:r>
            <a:r>
              <a:rPr lang="zh-CN" altLang="en-US" dirty="0" smtClean="0"/>
              <a:t>啼</a:t>
            </a:r>
            <a:r>
              <a:rPr lang="en-US" dirty="0" smtClean="0"/>
              <a:t>”,</a:t>
            </a:r>
            <a:r>
              <a:rPr lang="zh-CN" altLang="en-US" dirty="0" smtClean="0"/>
              <a:t>一</a:t>
            </a:r>
            <a:r>
              <a:rPr lang="en-US" dirty="0" smtClean="0"/>
              <a:t>“</a:t>
            </a:r>
            <a:r>
              <a:rPr lang="zh-CN" altLang="en-US" dirty="0" smtClean="0"/>
              <a:t>怒</a:t>
            </a:r>
            <a:r>
              <a:rPr lang="en-US" dirty="0" smtClean="0"/>
              <a:t>”</a:t>
            </a:r>
            <a:r>
              <a:rPr lang="zh-CN" altLang="en-US" dirty="0" smtClean="0"/>
              <a:t>一</a:t>
            </a:r>
            <a:r>
              <a:rPr lang="en-US" dirty="0" smtClean="0"/>
              <a:t>“</a:t>
            </a:r>
            <a:r>
              <a:rPr lang="zh-CN" altLang="en-US" dirty="0" smtClean="0"/>
              <a:t>苦</a:t>
            </a:r>
            <a:r>
              <a:rPr lang="en-US" dirty="0" smtClean="0"/>
              <a:t>”,</a:t>
            </a:r>
            <a:r>
              <a:rPr lang="zh-CN" altLang="en-US" dirty="0" smtClean="0"/>
              <a:t>对比鲜明。两个</a:t>
            </a:r>
            <a:r>
              <a:rPr lang="en-US" dirty="0" smtClean="0"/>
              <a:t>“</a:t>
            </a:r>
            <a:r>
              <a:rPr lang="zh-CN" altLang="en-US" dirty="0" smtClean="0"/>
              <a:t>一何</a:t>
            </a:r>
            <a:r>
              <a:rPr lang="en-US" dirty="0" smtClean="0"/>
              <a:t>”,</a:t>
            </a:r>
            <a:r>
              <a:rPr lang="zh-CN" altLang="en-US" dirty="0" smtClean="0"/>
              <a:t>加强了感情色彩</a:t>
            </a:r>
            <a:r>
              <a:rPr lang="en-US" dirty="0" smtClean="0"/>
              <a:t>,</a:t>
            </a:r>
            <a:r>
              <a:rPr lang="zh-CN" altLang="en-US" dirty="0" smtClean="0"/>
              <a:t>一方如狼似虎</a:t>
            </a:r>
            <a:r>
              <a:rPr lang="en-US" dirty="0" smtClean="0"/>
              <a:t>,</a:t>
            </a:r>
            <a:r>
              <a:rPr lang="zh-CN" altLang="en-US" dirty="0" smtClean="0"/>
              <a:t>一方悲愤凄苦</a:t>
            </a:r>
            <a:r>
              <a:rPr lang="en-US" dirty="0" smtClean="0"/>
              <a:t>,</a:t>
            </a:r>
            <a:r>
              <a:rPr lang="zh-CN" altLang="en-US" dirty="0" smtClean="0"/>
              <a:t>体现了诗人强烈憎恶差役、深刻同情老妇的感情。</a:t>
            </a:r>
          </a:p>
          <a:p>
            <a:r>
              <a:rPr lang="zh-CN" altLang="en-US" dirty="0" smtClean="0"/>
              <a:t>这两句诗独立成段</a:t>
            </a:r>
            <a:r>
              <a:rPr lang="en-US" dirty="0" smtClean="0"/>
              <a:t>,</a:t>
            </a:r>
            <a:r>
              <a:rPr lang="zh-CN" altLang="en-US" dirty="0" smtClean="0"/>
              <a:t>意在强调吏呼之怒、妇啼之苦</a:t>
            </a:r>
            <a:r>
              <a:rPr lang="en-US" dirty="0" smtClean="0"/>
              <a:t>,</a:t>
            </a:r>
            <a:r>
              <a:rPr lang="zh-CN" altLang="en-US" dirty="0" smtClean="0"/>
              <a:t>同时起到了统领后文的作用。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715700" cy="5214974"/>
          </a:xfrm>
        </p:spPr>
        <p:txBody>
          <a:bodyPr/>
          <a:lstStyle/>
          <a:p>
            <a:r>
              <a:rPr lang="en-US" dirty="0" smtClean="0"/>
              <a:t>6.</a:t>
            </a:r>
            <a:r>
              <a:rPr lang="zh-CN" altLang="en-US" dirty="0" smtClean="0"/>
              <a:t>分析</a:t>
            </a:r>
            <a:r>
              <a:rPr lang="en-US" dirty="0" smtClean="0"/>
              <a:t>“</a:t>
            </a:r>
            <a:r>
              <a:rPr lang="zh-CN" altLang="en-US" dirty="0" smtClean="0"/>
              <a:t>老妇之苦</a:t>
            </a:r>
            <a:r>
              <a:rPr lang="en-US" dirty="0" smtClean="0"/>
              <a:t>”,</a:t>
            </a:r>
            <a:r>
              <a:rPr lang="zh-CN" altLang="en-US" dirty="0" smtClean="0"/>
              <a:t>完成下表。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666844" y="2928934"/>
            <a:ext cx="1857388" cy="642966"/>
          </a:xfrm>
        </p:spPr>
        <p:txBody>
          <a:bodyPr/>
          <a:lstStyle/>
          <a:p>
            <a:pPr indent="0"/>
            <a:r>
              <a:rPr lang="en-US" sz="2400" kern="100" dirty="0" smtClean="0">
                <a:cs typeface="Times New Roman"/>
              </a:rPr>
              <a:t>①</a:t>
            </a:r>
            <a:r>
              <a:rPr lang="zh-CN" altLang="en-US" sz="2400" kern="100" dirty="0" smtClean="0">
                <a:cs typeface="Times New Roman"/>
              </a:rPr>
              <a:t>丧子之苦</a:t>
            </a:r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1166778" y="4857712"/>
            <a:ext cx="2714644" cy="500114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sz="2400" kern="1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  <a:cs typeface="Times New Roman"/>
              </a:rPr>
              <a:t>③</a:t>
            </a:r>
            <a:r>
              <a:rPr lang="zh-CN" altLang="en-US" sz="2400" kern="1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  <a:cs typeface="Times New Roman"/>
              </a:rPr>
              <a:t>应征之苦</a:t>
            </a:r>
            <a:endParaRPr lang="zh-CN" altLang="en-US" sz="2400" kern="1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  <a:cs typeface="Times New Roman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9882214" y="3857628"/>
            <a:ext cx="1857388" cy="571504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sz="2400" kern="1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  <a:cs typeface="Times New Roman"/>
              </a:rPr>
              <a:t>②</a:t>
            </a:r>
            <a:r>
              <a:rPr lang="zh-CN" altLang="en-US" sz="2400" kern="1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  <a:cs typeface="Times New Roman"/>
              </a:rPr>
              <a:t>衣不蔽体</a:t>
            </a:r>
            <a:endParaRPr lang="zh-CN" altLang="en-US" sz="2400" kern="1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  <a:cs typeface="Times New Roman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1666844" y="1857364"/>
          <a:ext cx="10001320" cy="3714776"/>
        </p:xfrm>
        <a:graphic>
          <a:graphicData uri="http://schemas.openxmlformats.org/drawingml/2006/table">
            <a:tbl>
              <a:tblPr/>
              <a:tblGrid>
                <a:gridCol w="1643074"/>
                <a:gridCol w="6613788"/>
                <a:gridCol w="1744458"/>
              </a:tblGrid>
              <a:tr h="92869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老妇之苦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内容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概括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869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400" kern="100" dirty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三男邺城戍。一男附书至</a:t>
                      </a:r>
                      <a:r>
                        <a:rPr lang="en-US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,</a:t>
                      </a: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二男新战死。存者且偷生</a:t>
                      </a:r>
                      <a:r>
                        <a:rPr lang="en-US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,</a:t>
                      </a: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死者长已矣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三男二死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869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困窘之苦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室中更无人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,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惟有乳下孙。有孙母未去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,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出入无完裙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400" kern="100" dirty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869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400" kern="100" dirty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老妪力虽衰</a:t>
                      </a:r>
                      <a:r>
                        <a:rPr lang="en-US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,</a:t>
                      </a: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请从吏夜归</a:t>
                      </a:r>
                      <a:r>
                        <a:rPr lang="en-US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,</a:t>
                      </a: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急应河阳役</a:t>
                      </a:r>
                      <a:r>
                        <a:rPr lang="en-US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,</a:t>
                      </a: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犹得备晨炊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自请服役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7" grpId="0" build="p"/>
      <p:bldP spid="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523836" y="1142984"/>
            <a:ext cx="11215766" cy="5214974"/>
          </a:xfrm>
        </p:spPr>
        <p:txBody>
          <a:bodyPr/>
          <a:lstStyle/>
          <a:p>
            <a:r>
              <a:rPr lang="en-US" dirty="0" smtClean="0"/>
              <a:t>7.</a:t>
            </a:r>
            <a:r>
              <a:rPr lang="zh-CN" altLang="en-US" dirty="0" smtClean="0"/>
              <a:t>从这两首诗歌中</a:t>
            </a:r>
            <a:r>
              <a:rPr lang="en-US" dirty="0" smtClean="0"/>
              <a:t>,</a:t>
            </a:r>
            <a:r>
              <a:rPr lang="zh-CN" altLang="en-US" dirty="0" smtClean="0"/>
              <a:t>我们可以看出杜甫是一个怎样的人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95274" y="1785926"/>
            <a:ext cx="10287072" cy="857256"/>
          </a:xfrm>
        </p:spPr>
        <p:txBody>
          <a:bodyPr/>
          <a:lstStyle/>
          <a:p>
            <a:r>
              <a:rPr lang="zh-CN" altLang="en-US" dirty="0" smtClean="0"/>
              <a:t>杜甫是一个心怀天下、关心民生疾苦、忧国忧民的诗人。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在诵读中熟悉诗文</a:t>
            </a:r>
            <a:r>
              <a:rPr lang="en-US" dirty="0" smtClean="0"/>
              <a:t>,</a:t>
            </a:r>
            <a:r>
              <a:rPr lang="zh-CN" altLang="en-US" dirty="0" smtClean="0"/>
              <a:t>了解诗中所叙写的内容。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品读诗歌准确、精练的语言</a:t>
            </a:r>
            <a:r>
              <a:rPr lang="en-US" dirty="0" smtClean="0"/>
              <a:t>,</a:t>
            </a:r>
            <a:r>
              <a:rPr lang="zh-CN" altLang="en-US" dirty="0" smtClean="0"/>
              <a:t>体会诗人的思想感情。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联系诗人的身世处境</a:t>
            </a:r>
            <a:r>
              <a:rPr lang="en-US" dirty="0" smtClean="0"/>
              <a:t>,</a:t>
            </a:r>
            <a:r>
              <a:rPr lang="zh-CN" altLang="en-US" dirty="0" smtClean="0"/>
              <a:t>结合诗中的描写抒情</a:t>
            </a:r>
            <a:r>
              <a:rPr lang="en-US" dirty="0" smtClean="0"/>
              <a:t>,</a:t>
            </a:r>
            <a:r>
              <a:rPr lang="zh-CN" altLang="en-US" dirty="0" smtClean="0"/>
              <a:t>体会诗人崇高的精神境界。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666712" y="4643446"/>
            <a:ext cx="11072890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</a:p>
          <a:p>
            <a:r>
              <a:rPr lang="zh-CN" altLang="en-US" dirty="0" smtClean="0"/>
              <a:t>理解本诗所表达的思想感情</a:t>
            </a:r>
            <a:r>
              <a:rPr lang="en-US" dirty="0" smtClean="0"/>
              <a:t>,</a:t>
            </a:r>
            <a:r>
              <a:rPr lang="zh-CN" altLang="en-US" dirty="0" smtClean="0"/>
              <a:t>并把这种理解融入诵读当中。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523836" y="1142984"/>
            <a:ext cx="11215766" cy="5214974"/>
          </a:xfrm>
        </p:spPr>
        <p:txBody>
          <a:bodyPr/>
          <a:lstStyle/>
          <a:p>
            <a:r>
              <a:rPr lang="zh-CN" altLang="en-US" dirty="0" smtClean="0"/>
              <a:t>四、活动</a:t>
            </a:r>
            <a:r>
              <a:rPr lang="en-US" dirty="0" smtClean="0"/>
              <a:t>:</a:t>
            </a:r>
            <a:r>
              <a:rPr lang="zh-CN" altLang="en-US" dirty="0" smtClean="0"/>
              <a:t>走出茅屋</a:t>
            </a:r>
            <a:r>
              <a:rPr lang="en-US" dirty="0" smtClean="0"/>
              <a:t>,</a:t>
            </a:r>
            <a:r>
              <a:rPr lang="zh-CN" altLang="en-US" dirty="0" smtClean="0"/>
              <a:t>畅谈想象。</a:t>
            </a:r>
          </a:p>
          <a:p>
            <a:r>
              <a:rPr lang="zh-CN" altLang="en-US" dirty="0" smtClean="0"/>
              <a:t>读诗</a:t>
            </a:r>
            <a:r>
              <a:rPr lang="en-US" dirty="0" smtClean="0"/>
              <a:t>,</a:t>
            </a:r>
            <a:r>
              <a:rPr lang="zh-CN" altLang="en-US" dirty="0" smtClean="0"/>
              <a:t>就是读诗人的人</a:t>
            </a:r>
            <a:r>
              <a:rPr lang="en-US" dirty="0" smtClean="0"/>
              <a:t>,</a:t>
            </a:r>
            <a:r>
              <a:rPr lang="zh-CN" altLang="en-US" dirty="0" smtClean="0"/>
              <a:t>读诗人的心</a:t>
            </a:r>
            <a:r>
              <a:rPr lang="en-US" dirty="0" smtClean="0"/>
              <a:t>,</a:t>
            </a:r>
            <a:r>
              <a:rPr lang="zh-CN" altLang="en-US" dirty="0" smtClean="0"/>
              <a:t>读诗人的思想。读罢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茅屋为秋风所破歌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你的心中一定盈满感动</a:t>
            </a:r>
            <a:r>
              <a:rPr lang="en-US" dirty="0" smtClean="0"/>
              <a:t>,</a:t>
            </a:r>
            <a:r>
              <a:rPr lang="zh-CN" altLang="en-US" dirty="0" smtClean="0"/>
              <a:t>你的灵魂一定深受震撼</a:t>
            </a:r>
            <a:r>
              <a:rPr lang="en-US" dirty="0" smtClean="0"/>
              <a:t>,</a:t>
            </a:r>
            <a:r>
              <a:rPr lang="zh-CN" altLang="en-US" dirty="0" smtClean="0"/>
              <a:t>你的心中定有千言万语</a:t>
            </a:r>
            <a:r>
              <a:rPr lang="en-US" dirty="0" smtClean="0"/>
              <a:t>,</a:t>
            </a:r>
            <a:r>
              <a:rPr lang="zh-CN" altLang="en-US" dirty="0" smtClean="0"/>
              <a:t>你的心头定有万般滋味</a:t>
            </a:r>
            <a:r>
              <a:rPr lang="en-US" dirty="0" smtClean="0"/>
              <a:t>……</a:t>
            </a:r>
            <a:r>
              <a:rPr lang="zh-CN" altLang="en-US" dirty="0" smtClean="0"/>
              <a:t>是钦佩</a:t>
            </a:r>
            <a:r>
              <a:rPr lang="en-US" dirty="0" smtClean="0"/>
              <a:t>?</a:t>
            </a:r>
            <a:r>
              <a:rPr lang="zh-CN" altLang="en-US" dirty="0" smtClean="0"/>
              <a:t>是敬仰</a:t>
            </a:r>
            <a:r>
              <a:rPr lang="en-US" dirty="0" smtClean="0"/>
              <a:t>?</a:t>
            </a:r>
            <a:r>
              <a:rPr lang="zh-CN" altLang="en-US" dirty="0" smtClean="0"/>
              <a:t>是惭愧</a:t>
            </a:r>
            <a:r>
              <a:rPr lang="en-US" dirty="0" smtClean="0"/>
              <a:t>?</a:t>
            </a:r>
            <a:r>
              <a:rPr lang="zh-CN" altLang="en-US" dirty="0" smtClean="0"/>
              <a:t>假如我们能穿越时空隧道</a:t>
            </a:r>
            <a:r>
              <a:rPr lang="en-US" dirty="0" smtClean="0"/>
              <a:t>,</a:t>
            </a:r>
            <a:r>
              <a:rPr lang="zh-CN" altLang="en-US" dirty="0" smtClean="0"/>
              <a:t>回到一千多年前</a:t>
            </a:r>
            <a:r>
              <a:rPr lang="en-US" dirty="0" smtClean="0"/>
              <a:t>,</a:t>
            </a:r>
            <a:r>
              <a:rPr lang="zh-CN" altLang="en-US" dirty="0" smtClean="0"/>
              <a:t>站在诗人杜甫的面前</a:t>
            </a:r>
            <a:r>
              <a:rPr lang="en-US" dirty="0" smtClean="0"/>
              <a:t>,</a:t>
            </a:r>
            <a:r>
              <a:rPr lang="zh-CN" altLang="en-US" dirty="0" smtClean="0"/>
              <a:t>你想对这位可敬的老人说些什么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09588" y="5000636"/>
            <a:ext cx="10287072" cy="857256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您是茫茫黑夜中的一把火炬</a:t>
            </a:r>
            <a:r>
              <a:rPr lang="en-US" dirty="0" smtClean="0"/>
              <a:t>,</a:t>
            </a:r>
            <a:r>
              <a:rPr lang="zh-CN" altLang="en-US" dirty="0" smtClean="0"/>
              <a:t>即使身处狂风暴雨中</a:t>
            </a:r>
            <a:r>
              <a:rPr lang="en-US" dirty="0" smtClean="0"/>
              <a:t>,</a:t>
            </a:r>
            <a:r>
              <a:rPr lang="zh-CN" altLang="en-US" dirty="0" smtClean="0"/>
              <a:t>依旧倔强地燃烧着</a:t>
            </a:r>
            <a:r>
              <a:rPr lang="en-US" dirty="0" smtClean="0"/>
              <a:t>,</a:t>
            </a:r>
            <a:r>
              <a:rPr lang="zh-CN" altLang="en-US" dirty="0" smtClean="0"/>
              <a:t>始终没有泯灭那善良博大的人性之光</a:t>
            </a:r>
            <a:r>
              <a:rPr lang="en-US" dirty="0" smtClean="0"/>
              <a:t>,</a:t>
            </a:r>
            <a:r>
              <a:rPr lang="zh-CN" altLang="en-US" dirty="0" smtClean="0"/>
              <a:t>无数人的心灵因你而点亮</a:t>
            </a:r>
            <a:r>
              <a:rPr lang="en-US" dirty="0" smtClean="0"/>
              <a:t>!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▶备选问题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除了屈原的</a:t>
            </a:r>
            <a:r>
              <a:rPr lang="en-US" dirty="0" smtClean="0"/>
              <a:t>“</a:t>
            </a:r>
            <a:r>
              <a:rPr lang="zh-CN" altLang="en-US" dirty="0" smtClean="0"/>
              <a:t>长太息以掩涕兮</a:t>
            </a:r>
            <a:r>
              <a:rPr lang="en-US" dirty="0" smtClean="0"/>
              <a:t>,</a:t>
            </a:r>
            <a:r>
              <a:rPr lang="zh-CN" altLang="en-US" dirty="0" smtClean="0"/>
              <a:t>哀民生之多艰</a:t>
            </a:r>
            <a:r>
              <a:rPr lang="en-US" dirty="0" smtClean="0"/>
              <a:t>”</a:t>
            </a:r>
            <a:r>
              <a:rPr lang="zh-CN" altLang="en-US" dirty="0" smtClean="0"/>
              <a:t>和杜甫的</a:t>
            </a:r>
            <a:r>
              <a:rPr lang="en-US" dirty="0" smtClean="0"/>
              <a:t>“</a:t>
            </a:r>
            <a:r>
              <a:rPr lang="zh-CN" altLang="en-US" dirty="0" smtClean="0"/>
              <a:t>安得广厦千万间</a:t>
            </a:r>
            <a:r>
              <a:rPr lang="en-US" dirty="0" smtClean="0"/>
              <a:t>,</a:t>
            </a:r>
            <a:r>
              <a:rPr lang="zh-CN" altLang="en-US" dirty="0" smtClean="0"/>
              <a:t>大庇天下寒士俱欢颜</a:t>
            </a:r>
            <a:r>
              <a:rPr lang="en-US" dirty="0" smtClean="0"/>
              <a:t>”</a:t>
            </a:r>
            <a:r>
              <a:rPr lang="zh-CN" altLang="en-US" dirty="0" smtClean="0"/>
              <a:t>之外</a:t>
            </a:r>
            <a:r>
              <a:rPr lang="en-US" dirty="0" smtClean="0"/>
              <a:t>,</a:t>
            </a:r>
            <a:r>
              <a:rPr lang="zh-CN" altLang="en-US" dirty="0" smtClean="0"/>
              <a:t>你还知道哪些古代诗人留下了忧国忧民的名句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4" name="文本占位符 2"/>
          <p:cNvSpPr txBox="1">
            <a:spLocks/>
          </p:cNvSpPr>
          <p:nvPr/>
        </p:nvSpPr>
        <p:spPr>
          <a:xfrm>
            <a:off x="738150" y="3786190"/>
            <a:ext cx="10429948" cy="857256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示例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: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范仲淹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先天下之忧而忧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后天下之乐而乐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”;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陆游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位卑未敢忘忧国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”;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等等。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523836" y="1142984"/>
            <a:ext cx="11215766" cy="5214974"/>
          </a:xfrm>
        </p:spPr>
        <p:txBody>
          <a:bodyPr/>
          <a:lstStyle/>
          <a:p>
            <a:r>
              <a:rPr lang="en-US" dirty="0" smtClean="0"/>
              <a:t>2.“</a:t>
            </a:r>
            <a:r>
              <a:rPr lang="zh-CN" altLang="en-US" dirty="0" smtClean="0"/>
              <a:t>布衾多年冷似铁</a:t>
            </a:r>
            <a:r>
              <a:rPr lang="en-US" dirty="0" smtClean="0"/>
              <a:t>,</a:t>
            </a:r>
            <a:r>
              <a:rPr lang="zh-CN" altLang="en-US" dirty="0" smtClean="0"/>
              <a:t>娇儿恶卧踏里裂</a:t>
            </a:r>
            <a:r>
              <a:rPr lang="en-US" dirty="0" smtClean="0"/>
              <a:t>”</a:t>
            </a:r>
            <a:r>
              <a:rPr lang="zh-CN" altLang="en-US" dirty="0" smtClean="0"/>
              <a:t>这两句诗相对于</a:t>
            </a:r>
            <a:r>
              <a:rPr lang="en-US" dirty="0" smtClean="0"/>
              <a:t>“</a:t>
            </a:r>
            <a:r>
              <a:rPr lang="zh-CN" altLang="en-US" dirty="0" smtClean="0"/>
              <a:t>茅屋为秋风所破</a:t>
            </a:r>
            <a:r>
              <a:rPr lang="en-US" dirty="0" smtClean="0"/>
              <a:t>”</a:t>
            </a:r>
            <a:r>
              <a:rPr lang="zh-CN" altLang="en-US" dirty="0" smtClean="0"/>
              <a:t>这一题材</a:t>
            </a:r>
            <a:r>
              <a:rPr lang="en-US" dirty="0" smtClean="0"/>
              <a:t>,</a:t>
            </a:r>
            <a:r>
              <a:rPr lang="zh-CN" altLang="en-US" dirty="0" smtClean="0"/>
              <a:t>以及</a:t>
            </a:r>
            <a:r>
              <a:rPr lang="en-US" dirty="0" smtClean="0"/>
              <a:t>“</a:t>
            </a:r>
            <a:r>
              <a:rPr lang="zh-CN" altLang="en-US" dirty="0" smtClean="0"/>
              <a:t>安得广厦千万间</a:t>
            </a:r>
            <a:r>
              <a:rPr lang="en-US" dirty="0" smtClean="0"/>
              <a:t>”</a:t>
            </a:r>
            <a:r>
              <a:rPr lang="zh-CN" altLang="en-US" dirty="0" smtClean="0"/>
              <a:t>这一主题而言</a:t>
            </a:r>
            <a:r>
              <a:rPr lang="en-US" dirty="0" smtClean="0"/>
              <a:t>,</a:t>
            </a:r>
            <a:r>
              <a:rPr lang="zh-CN" altLang="en-US" dirty="0" smtClean="0"/>
              <a:t>是否有点游离</a:t>
            </a:r>
            <a:r>
              <a:rPr lang="en-US" dirty="0" smtClean="0"/>
              <a:t>?</a:t>
            </a:r>
            <a:r>
              <a:rPr lang="zh-CN" altLang="en-US" dirty="0" smtClean="0"/>
              <a:t>请谈谈你的看法。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95274" y="3071810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看起来似乎有点游离</a:t>
            </a:r>
            <a:r>
              <a:rPr lang="en-US" dirty="0" smtClean="0"/>
              <a:t>,</a:t>
            </a:r>
            <a:r>
              <a:rPr lang="zh-CN" altLang="en-US" dirty="0" smtClean="0"/>
              <a:t>其实这是诗人为下文屋破漏雨蓄势</a:t>
            </a:r>
            <a:r>
              <a:rPr lang="en-US" dirty="0" smtClean="0"/>
              <a:t>,</a:t>
            </a:r>
            <a:r>
              <a:rPr lang="zh-CN" altLang="en-US" dirty="0" smtClean="0"/>
              <a:t>营造了一种雪上加霜的凄苦氛围</a:t>
            </a:r>
            <a:r>
              <a:rPr lang="en-US" dirty="0" smtClean="0"/>
              <a:t>,</a:t>
            </a:r>
            <a:r>
              <a:rPr lang="zh-CN" altLang="en-US" dirty="0" smtClean="0"/>
              <a:t>又从一个具体的角度写出生活的艰辛。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523836" y="1142984"/>
            <a:ext cx="1121576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茅屋为秋风所破歌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一诗中哪些词语用得好</a:t>
            </a:r>
            <a:r>
              <a:rPr lang="en-US" dirty="0" smtClean="0"/>
              <a:t>?</a:t>
            </a:r>
            <a:r>
              <a:rPr lang="zh-CN" altLang="en-US" dirty="0" smtClean="0"/>
              <a:t>请找出来作简要赏析。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23836" y="2357430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:“</a:t>
            </a:r>
            <a:r>
              <a:rPr lang="zh-CN" altLang="en-US" dirty="0" smtClean="0"/>
              <a:t>雨脚如麻</a:t>
            </a:r>
            <a:r>
              <a:rPr lang="en-US" dirty="0" smtClean="0"/>
              <a:t>”</a:t>
            </a:r>
            <a:r>
              <a:rPr lang="zh-CN" altLang="en-US" dirty="0" smtClean="0"/>
              <a:t>中的</a:t>
            </a:r>
            <a:r>
              <a:rPr lang="en-US" dirty="0" smtClean="0"/>
              <a:t>“</a:t>
            </a:r>
            <a:r>
              <a:rPr lang="zh-CN" altLang="en-US" dirty="0" smtClean="0"/>
              <a:t>麻</a:t>
            </a:r>
            <a:r>
              <a:rPr lang="en-US" dirty="0" smtClean="0"/>
              <a:t>”</a:t>
            </a:r>
            <a:r>
              <a:rPr lang="zh-CN" altLang="en-US" dirty="0" smtClean="0"/>
              <a:t>字说明雨点密集</a:t>
            </a:r>
            <a:r>
              <a:rPr lang="en-US" dirty="0" smtClean="0"/>
              <a:t>,</a:t>
            </a:r>
            <a:r>
              <a:rPr lang="zh-CN" altLang="en-US" dirty="0" smtClean="0"/>
              <a:t>密密麻麻</a:t>
            </a:r>
            <a:r>
              <a:rPr lang="en-US" dirty="0" smtClean="0"/>
              <a:t>,</a:t>
            </a:r>
            <a:r>
              <a:rPr lang="zh-CN" altLang="en-US" dirty="0" smtClean="0"/>
              <a:t>很形象。</a:t>
            </a:r>
            <a:r>
              <a:rPr lang="en-US" dirty="0" smtClean="0"/>
              <a:t>“</a:t>
            </a:r>
            <a:r>
              <a:rPr lang="zh-CN" altLang="en-US" dirty="0" smtClean="0"/>
              <a:t>冷似铁</a:t>
            </a:r>
            <a:r>
              <a:rPr lang="en-US" dirty="0" smtClean="0"/>
              <a:t>”</a:t>
            </a:r>
            <a:r>
              <a:rPr lang="zh-CN" altLang="en-US" dirty="0" smtClean="0"/>
              <a:t>中的</a:t>
            </a:r>
            <a:r>
              <a:rPr lang="en-US" dirty="0" smtClean="0"/>
              <a:t>“</a:t>
            </a:r>
            <a:r>
              <a:rPr lang="zh-CN" altLang="en-US" dirty="0" smtClean="0"/>
              <a:t>铁</a:t>
            </a:r>
            <a:r>
              <a:rPr lang="en-US" dirty="0" smtClean="0"/>
              <a:t>”</a:t>
            </a:r>
            <a:r>
              <a:rPr lang="zh-CN" altLang="en-US" dirty="0" smtClean="0"/>
              <a:t>字说明被子很破旧</a:t>
            </a:r>
            <a:r>
              <a:rPr lang="en-US" dirty="0" smtClean="0"/>
              <a:t>,</a:t>
            </a:r>
            <a:r>
              <a:rPr lang="zh-CN" altLang="en-US" dirty="0" smtClean="0"/>
              <a:t>很脏</a:t>
            </a:r>
            <a:r>
              <a:rPr lang="en-US" dirty="0" smtClean="0"/>
              <a:t>——</a:t>
            </a:r>
            <a:r>
              <a:rPr lang="zh-CN" altLang="en-US" dirty="0" smtClean="0"/>
              <a:t>长期颠沛流离</a:t>
            </a:r>
            <a:r>
              <a:rPr lang="en-US" dirty="0" smtClean="0"/>
              <a:t>,</a:t>
            </a:r>
            <a:r>
              <a:rPr lang="zh-CN" altLang="en-US" dirty="0" smtClean="0"/>
              <a:t>没有时间洗</a:t>
            </a:r>
            <a:r>
              <a:rPr lang="en-US" dirty="0" smtClean="0"/>
              <a:t>,</a:t>
            </a:r>
            <a:r>
              <a:rPr lang="zh-CN" altLang="en-US" dirty="0" smtClean="0"/>
              <a:t>或者没有钱买</a:t>
            </a:r>
            <a:r>
              <a:rPr lang="en-US" dirty="0" smtClean="0"/>
              <a:t>,</a:t>
            </a:r>
            <a:r>
              <a:rPr lang="zh-CN" altLang="en-US" dirty="0" smtClean="0"/>
              <a:t>只有一床被子</a:t>
            </a:r>
            <a:r>
              <a:rPr lang="en-US" dirty="0" smtClean="0"/>
              <a:t>,</a:t>
            </a:r>
            <a:r>
              <a:rPr lang="zh-CN" altLang="en-US" dirty="0" smtClean="0"/>
              <a:t>没法拆洗</a:t>
            </a:r>
            <a:r>
              <a:rPr lang="en-US" dirty="0" smtClean="0"/>
              <a:t>;</a:t>
            </a:r>
            <a:r>
              <a:rPr lang="zh-CN" altLang="en-US" dirty="0" smtClean="0"/>
              <a:t>很冷</a:t>
            </a:r>
            <a:r>
              <a:rPr lang="en-US" dirty="0" smtClean="0"/>
              <a:t>,</a:t>
            </a:r>
            <a:r>
              <a:rPr lang="zh-CN" altLang="en-US" dirty="0" smtClean="0"/>
              <a:t>很硬</a:t>
            </a:r>
            <a:r>
              <a:rPr lang="en-US" dirty="0" smtClean="0"/>
              <a:t>,</a:t>
            </a:r>
            <a:r>
              <a:rPr lang="zh-CN" altLang="en-US" dirty="0" smtClean="0"/>
              <a:t>并且还破了</a:t>
            </a:r>
            <a:r>
              <a:rPr lang="en-US" dirty="0" smtClean="0"/>
              <a:t>,</a:t>
            </a:r>
            <a:r>
              <a:rPr lang="zh-CN" altLang="en-US" dirty="0" smtClean="0"/>
              <a:t>这说明杜甫的生活很困窘。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1666844" y="2786058"/>
            <a:ext cx="9036830" cy="2857520"/>
            <a:chOff x="1666844" y="2786058"/>
            <a:chExt cx="9036830" cy="2857520"/>
          </a:xfrm>
        </p:grpSpPr>
        <p:pic>
          <p:nvPicPr>
            <p:cNvPr id="14" name="17DXA9YWHDBT61.eps" descr="id:2147500245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666844" y="2786058"/>
              <a:ext cx="5001290" cy="2857520"/>
            </a:xfrm>
            <a:prstGeom prst="rect">
              <a:avLst/>
            </a:prstGeom>
          </p:spPr>
        </p:pic>
        <p:pic>
          <p:nvPicPr>
            <p:cNvPr id="15" name="20DXA9YWDY4-6T1.eps" descr="id:2147500252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7524760" y="2829420"/>
              <a:ext cx="3178914" cy="2671282"/>
            </a:xfrm>
            <a:prstGeom prst="rect">
              <a:avLst/>
            </a:prstGeom>
          </p:spPr>
        </p:pic>
        <p:sp>
          <p:nvSpPr>
            <p:cNvPr id="16" name="矩形 15"/>
            <p:cNvSpPr/>
            <p:nvPr/>
          </p:nvSpPr>
          <p:spPr>
            <a:xfrm>
              <a:off x="3452794" y="3714752"/>
              <a:ext cx="571504" cy="357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17" name="矩形 16"/>
            <p:cNvSpPr/>
            <p:nvPr/>
          </p:nvSpPr>
          <p:spPr>
            <a:xfrm>
              <a:off x="3452794" y="4143380"/>
              <a:ext cx="571504" cy="357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18" name="矩形 17"/>
            <p:cNvSpPr/>
            <p:nvPr/>
          </p:nvSpPr>
          <p:spPr>
            <a:xfrm>
              <a:off x="3452794" y="4643446"/>
              <a:ext cx="571504" cy="357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20" name="矩形 19"/>
            <p:cNvSpPr/>
            <p:nvPr/>
          </p:nvSpPr>
          <p:spPr>
            <a:xfrm>
              <a:off x="4238612" y="4643446"/>
              <a:ext cx="1143008" cy="357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21" name="矩形 20"/>
            <p:cNvSpPr/>
            <p:nvPr/>
          </p:nvSpPr>
          <p:spPr>
            <a:xfrm>
              <a:off x="4167174" y="5072074"/>
              <a:ext cx="1143008" cy="357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22" name="矩形 21"/>
            <p:cNvSpPr/>
            <p:nvPr/>
          </p:nvSpPr>
          <p:spPr>
            <a:xfrm>
              <a:off x="2809852" y="5072074"/>
              <a:ext cx="1143008" cy="357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23" name="矩形 22"/>
            <p:cNvSpPr/>
            <p:nvPr/>
          </p:nvSpPr>
          <p:spPr>
            <a:xfrm>
              <a:off x="9382148" y="5072074"/>
              <a:ext cx="1143008" cy="357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24" name="矩形 23"/>
            <p:cNvSpPr/>
            <p:nvPr/>
          </p:nvSpPr>
          <p:spPr>
            <a:xfrm>
              <a:off x="8524892" y="3786190"/>
              <a:ext cx="571504" cy="357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文本占位符 3"/>
          <p:cNvSpPr txBox="1">
            <a:spLocks/>
          </p:cNvSpPr>
          <p:nvPr/>
        </p:nvSpPr>
        <p:spPr>
          <a:xfrm>
            <a:off x="8524892" y="3643314"/>
            <a:ext cx="1143008" cy="57150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虚实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2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有感情地诵读文章</a:t>
            </a:r>
            <a:r>
              <a:rPr lang="en-US" dirty="0" smtClean="0"/>
              <a:t>,</a:t>
            </a:r>
            <a:r>
              <a:rPr lang="zh-CN" altLang="en-US" dirty="0" smtClean="0"/>
              <a:t>做到熟读成诵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  <a:endParaRPr lang="zh-CN" altLang="en-US" dirty="0"/>
          </a:p>
        </p:txBody>
      </p:sp>
      <p:sp>
        <p:nvSpPr>
          <p:cNvPr id="19" name="文本占位符 3"/>
          <p:cNvSpPr txBox="1">
            <a:spLocks/>
          </p:cNvSpPr>
          <p:nvPr/>
        </p:nvSpPr>
        <p:spPr>
          <a:xfrm>
            <a:off x="3452794" y="4071942"/>
            <a:ext cx="2000264" cy="5000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抱茅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9" name="文本占位符 3"/>
          <p:cNvSpPr txBox="1">
            <a:spLocks/>
          </p:cNvSpPr>
          <p:nvPr/>
        </p:nvSpPr>
        <p:spPr>
          <a:xfrm>
            <a:off x="3381356" y="3643314"/>
            <a:ext cx="1500198" cy="5000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破屋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3" name="文本占位符 3"/>
          <p:cNvSpPr txBox="1">
            <a:spLocks/>
          </p:cNvSpPr>
          <p:nvPr/>
        </p:nvSpPr>
        <p:spPr>
          <a:xfrm>
            <a:off x="9167834" y="4929198"/>
            <a:ext cx="1500198" cy="5000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民不聊生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26" name="文本占位符 3"/>
          <p:cNvSpPr txBox="1">
            <a:spLocks/>
          </p:cNvSpPr>
          <p:nvPr/>
        </p:nvSpPr>
        <p:spPr>
          <a:xfrm>
            <a:off x="3381356" y="4572008"/>
            <a:ext cx="785818" cy="5000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沾湿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27" name="文本占位符 3"/>
          <p:cNvSpPr txBox="1">
            <a:spLocks/>
          </p:cNvSpPr>
          <p:nvPr/>
        </p:nvSpPr>
        <p:spPr>
          <a:xfrm>
            <a:off x="4167174" y="4572008"/>
            <a:ext cx="1285884" cy="5000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忧思不绝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28" name="文本占位符 3"/>
          <p:cNvSpPr txBox="1">
            <a:spLocks/>
          </p:cNvSpPr>
          <p:nvPr/>
        </p:nvSpPr>
        <p:spPr>
          <a:xfrm>
            <a:off x="2809852" y="5000636"/>
            <a:ext cx="1285884" cy="5000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祈求广厦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29" name="文本占位符 3"/>
          <p:cNvSpPr txBox="1">
            <a:spLocks/>
          </p:cNvSpPr>
          <p:nvPr/>
        </p:nvSpPr>
        <p:spPr>
          <a:xfrm>
            <a:off x="4024298" y="5000660"/>
            <a:ext cx="1285884" cy="5000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忧国忧民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/>
      <p:bldP spid="19" grpId="0"/>
      <p:bldP spid="9" grpId="0"/>
      <p:bldP spid="13" grpId="0"/>
      <p:bldP spid="26" grpId="0"/>
      <p:bldP spid="27" grpId="0"/>
      <p:bldP spid="28" grpId="0"/>
      <p:bldP spid="2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:a16="http://schemas.microsoft.com/office/drawing/2014/main" xmlns="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:a16="http://schemas.microsoft.com/office/drawing/2014/main" xmlns="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:a16="http://schemas.microsoft.com/office/drawing/2014/main" xmlns="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:a16="http://schemas.microsoft.com/office/drawing/2014/main" xmlns="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:a16="http://schemas.microsoft.com/office/drawing/2014/main" xmlns="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:a16="http://schemas.microsoft.com/office/drawing/2014/main" xmlns="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:a16="http://schemas.microsoft.com/office/drawing/2014/main" xmlns="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:a16="http://schemas.microsoft.com/office/drawing/2014/main" xmlns="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:a16="http://schemas.microsoft.com/office/drawing/2014/main" xmlns="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:a16="http://schemas.microsoft.com/office/drawing/2014/main" xmlns="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14488"/>
            <a:ext cx="10930014" cy="1857388"/>
          </a:xfrm>
        </p:spPr>
        <p:txBody>
          <a:bodyPr/>
          <a:lstStyle/>
          <a:p>
            <a:r>
              <a:rPr lang="zh-CN" altLang="en-US" dirty="0" smtClean="0"/>
              <a:t>杜甫思想的核心是儒家思想。他有</a:t>
            </a:r>
            <a:r>
              <a:rPr lang="en-US" dirty="0" smtClean="0"/>
              <a:t>“</a:t>
            </a:r>
            <a:r>
              <a:rPr lang="zh-CN" altLang="en-US" dirty="0" smtClean="0"/>
              <a:t>致君尧舜上</a:t>
            </a:r>
            <a:r>
              <a:rPr lang="en-US" dirty="0" smtClean="0"/>
              <a:t>,</a:t>
            </a:r>
            <a:r>
              <a:rPr lang="zh-CN" altLang="en-US" dirty="0" smtClean="0"/>
              <a:t>再使风俗淳</a:t>
            </a:r>
            <a:r>
              <a:rPr lang="en-US" dirty="0" smtClean="0"/>
              <a:t>”</a:t>
            </a:r>
            <a:r>
              <a:rPr lang="zh-CN" altLang="en-US" dirty="0" smtClean="0"/>
              <a:t>的宏伟抱负。他热爱生活</a:t>
            </a:r>
            <a:r>
              <a:rPr lang="en-US" dirty="0" smtClean="0"/>
              <a:t>,</a:t>
            </a:r>
            <a:r>
              <a:rPr lang="zh-CN" altLang="en-US" dirty="0" smtClean="0"/>
              <a:t>热爱人民</a:t>
            </a:r>
            <a:r>
              <a:rPr lang="en-US" dirty="0" smtClean="0"/>
              <a:t>,</a:t>
            </a:r>
            <a:r>
              <a:rPr lang="zh-CN" altLang="en-US" dirty="0" smtClean="0"/>
              <a:t>热爱祖国的大好河山。他疾恶如仇</a:t>
            </a:r>
            <a:r>
              <a:rPr lang="en-US" dirty="0" smtClean="0"/>
              <a:t>,</a:t>
            </a:r>
            <a:r>
              <a:rPr lang="zh-CN" altLang="en-US" dirty="0" smtClean="0"/>
              <a:t>对朝廷的腐败、社会生活中的黑暗现象都给予揭露和批评。天宝年间</a:t>
            </a:r>
            <a:r>
              <a:rPr lang="en-US" dirty="0" smtClean="0"/>
              <a:t>,</a:t>
            </a:r>
            <a:r>
              <a:rPr lang="zh-CN" altLang="en-US" dirty="0" smtClean="0"/>
              <a:t>杜甫来到长安</a:t>
            </a:r>
            <a:r>
              <a:rPr lang="en-US" dirty="0" smtClean="0"/>
              <a:t>,</a:t>
            </a:r>
            <a:r>
              <a:rPr lang="zh-CN" altLang="en-US" dirty="0" smtClean="0"/>
              <a:t>仕进无门</a:t>
            </a:r>
            <a:r>
              <a:rPr lang="en-US" dirty="0" smtClean="0"/>
              <a:t>,</a:t>
            </a:r>
            <a:r>
              <a:rPr lang="zh-CN" altLang="en-US" dirty="0" smtClean="0"/>
              <a:t>困顿了十年</a:t>
            </a:r>
            <a:r>
              <a:rPr lang="en-US" dirty="0" smtClean="0"/>
              <a:t>,</a:t>
            </a:r>
            <a:r>
              <a:rPr lang="zh-CN" altLang="en-US" dirty="0" smtClean="0"/>
              <a:t>才获得右卫率府兵曹参军的小职。</a:t>
            </a:r>
            <a:r>
              <a:rPr lang="en-US" dirty="0" smtClean="0"/>
              <a:t>“</a:t>
            </a:r>
            <a:r>
              <a:rPr lang="zh-CN" altLang="en-US" dirty="0" smtClean="0"/>
              <a:t>安史之乱</a:t>
            </a:r>
            <a:r>
              <a:rPr lang="en-US" dirty="0" smtClean="0"/>
              <a:t>”</a:t>
            </a:r>
            <a:r>
              <a:rPr lang="zh-CN" altLang="en-US" dirty="0" smtClean="0"/>
              <a:t>爆发后</a:t>
            </a:r>
            <a:r>
              <a:rPr lang="en-US" dirty="0" smtClean="0"/>
              <a:t>,</a:t>
            </a:r>
            <a:r>
              <a:rPr lang="zh-CN" altLang="en-US" dirty="0" smtClean="0"/>
              <a:t>他颠沛流离</a:t>
            </a:r>
            <a:r>
              <a:rPr lang="en-US" dirty="0" smtClean="0"/>
              <a:t>,</a:t>
            </a:r>
            <a:r>
              <a:rPr lang="zh-CN" altLang="en-US" dirty="0" smtClean="0"/>
              <a:t>为叛军所俘</a:t>
            </a:r>
            <a:r>
              <a:rPr lang="en-US" dirty="0" smtClean="0"/>
              <a:t>;</a:t>
            </a:r>
            <a:r>
              <a:rPr lang="zh-CN" altLang="en-US" dirty="0" smtClean="0"/>
              <a:t>脱险后</a:t>
            </a:r>
            <a:r>
              <a:rPr lang="en-US" dirty="0" smtClean="0"/>
              <a:t>,</a:t>
            </a:r>
            <a:r>
              <a:rPr lang="zh-CN" altLang="en-US" dirty="0" smtClean="0"/>
              <a:t>授官左拾遗。乾元二年</a:t>
            </a:r>
            <a:r>
              <a:rPr lang="en-US" dirty="0" smtClean="0"/>
              <a:t>(759),</a:t>
            </a:r>
            <a:r>
              <a:rPr lang="zh-CN" altLang="en-US" dirty="0" smtClean="0"/>
              <a:t>他弃官西行</a:t>
            </a:r>
            <a:r>
              <a:rPr lang="en-US" dirty="0" smtClean="0"/>
              <a:t>,</a:t>
            </a:r>
            <a:r>
              <a:rPr lang="zh-CN" altLang="en-US" dirty="0" smtClean="0"/>
              <a:t>最后到四川</a:t>
            </a:r>
            <a:r>
              <a:rPr lang="en-US" dirty="0" smtClean="0"/>
              <a:t>,</a:t>
            </a:r>
            <a:r>
              <a:rPr lang="zh-CN" altLang="en-US" dirty="0" smtClean="0"/>
              <a:t>定居成都。他一度在剑南节度使严武幕中任检校工部员外郎</a:t>
            </a:r>
            <a:r>
              <a:rPr lang="en-US" dirty="0" smtClean="0"/>
              <a:t>,</a:t>
            </a:r>
            <a:r>
              <a:rPr lang="zh-CN" altLang="en-US" dirty="0" smtClean="0"/>
              <a:t>故又有</a:t>
            </a:r>
            <a:r>
              <a:rPr lang="en-US" dirty="0" smtClean="0"/>
              <a:t>“</a:t>
            </a:r>
            <a:r>
              <a:rPr lang="zh-CN" altLang="en-US" dirty="0" smtClean="0"/>
              <a:t>杜工部</a:t>
            </a:r>
            <a:r>
              <a:rPr lang="en-US" dirty="0" smtClean="0"/>
              <a:t>”</a:t>
            </a:r>
            <a:r>
              <a:rPr lang="zh-CN" altLang="en-US" dirty="0" smtClean="0"/>
              <a:t>之称。晚年举家东迁</a:t>
            </a:r>
            <a:r>
              <a:rPr lang="en-US" dirty="0" smtClean="0"/>
              <a:t>,</a:t>
            </a:r>
            <a:r>
              <a:rPr lang="zh-CN" altLang="en-US" dirty="0" smtClean="0"/>
              <a:t>途中滞留夔州二年</a:t>
            </a:r>
            <a:r>
              <a:rPr lang="en-US" dirty="0" smtClean="0"/>
              <a:t>,</a:t>
            </a:r>
            <a:r>
              <a:rPr lang="zh-CN" altLang="en-US" dirty="0" smtClean="0"/>
              <a:t>出峡。漂泊鄂、湘一带</a:t>
            </a:r>
            <a:r>
              <a:rPr lang="en-US" dirty="0" smtClean="0"/>
              <a:t>,</a:t>
            </a:r>
            <a:r>
              <a:rPr lang="zh-CN" altLang="en-US" dirty="0" smtClean="0"/>
              <a:t>贫病而卒。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144328" cy="3714776"/>
          </a:xfrm>
        </p:spPr>
        <p:txBody>
          <a:bodyPr/>
          <a:lstStyle/>
          <a:p>
            <a:r>
              <a:rPr lang="zh-CN" altLang="en-US" dirty="0" smtClean="0"/>
              <a:t>听一首悲苦的曲子</a:t>
            </a:r>
            <a:r>
              <a:rPr lang="en-US" dirty="0" smtClean="0"/>
              <a:t>,</a:t>
            </a:r>
            <a:r>
              <a:rPr lang="zh-CN" altLang="en-US" dirty="0" smtClean="0"/>
              <a:t>触摸一颗悲苦的心</a:t>
            </a:r>
            <a:r>
              <a:rPr lang="en-US" dirty="0" smtClean="0"/>
              <a:t>,</a:t>
            </a:r>
            <a:r>
              <a:rPr lang="zh-CN" altLang="en-US" dirty="0" smtClean="0"/>
              <a:t>品一首悲苦的古诗</a:t>
            </a:r>
            <a:r>
              <a:rPr lang="en-US" dirty="0" smtClean="0"/>
              <a:t>,</a:t>
            </a:r>
            <a:r>
              <a:rPr lang="zh-CN" altLang="en-US" dirty="0" smtClean="0"/>
              <a:t>走进一段悲苦的人生。弹指一挥间</a:t>
            </a:r>
            <a:r>
              <a:rPr lang="en-US" dirty="0" smtClean="0"/>
              <a:t>,</a:t>
            </a:r>
            <a:r>
              <a:rPr lang="zh-CN" altLang="en-US" dirty="0" smtClean="0"/>
              <a:t>往事越千年</a:t>
            </a:r>
            <a:r>
              <a:rPr lang="en-US" dirty="0" smtClean="0"/>
              <a:t>,</a:t>
            </a:r>
            <a:r>
              <a:rPr lang="zh-CN" altLang="en-US" dirty="0" smtClean="0"/>
              <a:t>浣花溪畔</a:t>
            </a:r>
            <a:r>
              <a:rPr lang="en-US" dirty="0" smtClean="0"/>
              <a:t>,</a:t>
            </a:r>
            <a:r>
              <a:rPr lang="zh-CN" altLang="en-US" dirty="0" smtClean="0"/>
              <a:t>一座茅屋里</a:t>
            </a:r>
            <a:r>
              <a:rPr lang="en-US" dirty="0" smtClean="0"/>
              <a:t>,</a:t>
            </a:r>
            <a:r>
              <a:rPr lang="zh-CN" altLang="en-US" dirty="0" smtClean="0"/>
              <a:t>一个颤抖的声音</a:t>
            </a:r>
            <a:r>
              <a:rPr lang="en-US" dirty="0" smtClean="0"/>
              <a:t>,</a:t>
            </a:r>
            <a:r>
              <a:rPr lang="zh-CN" altLang="en-US" dirty="0" smtClean="0"/>
              <a:t>在历史隧道的深处呐喊</a:t>
            </a:r>
            <a:r>
              <a:rPr lang="en-US" dirty="0" smtClean="0"/>
              <a:t>:“</a:t>
            </a:r>
            <a:r>
              <a:rPr lang="zh-CN" altLang="en-US" dirty="0" smtClean="0"/>
              <a:t>安得广厦千万间</a:t>
            </a:r>
            <a:r>
              <a:rPr lang="en-US" dirty="0" smtClean="0"/>
              <a:t>,</a:t>
            </a:r>
            <a:r>
              <a:rPr lang="zh-CN" altLang="en-US" dirty="0" smtClean="0"/>
              <a:t>大庇天下寒士俱欢颜</a:t>
            </a:r>
            <a:r>
              <a:rPr lang="en-US" dirty="0" smtClean="0"/>
              <a:t>!”</a:t>
            </a:r>
            <a:r>
              <a:rPr lang="zh-CN" altLang="en-US" dirty="0" smtClean="0"/>
              <a:t>他就是杜甫。让我们一同走进</a:t>
            </a:r>
            <a:r>
              <a:rPr lang="en-US" dirty="0" smtClean="0"/>
              <a:t>“</a:t>
            </a:r>
            <a:r>
              <a:rPr lang="zh-CN" altLang="en-US" dirty="0" smtClean="0"/>
              <a:t>茅屋</a:t>
            </a:r>
            <a:r>
              <a:rPr lang="en-US" dirty="0" smtClean="0"/>
              <a:t>”,</a:t>
            </a:r>
            <a:r>
              <a:rPr lang="zh-CN" altLang="en-US" dirty="0" smtClean="0"/>
              <a:t>用心聆听诗人的心声。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:a16="http://schemas.microsoft.com/office/drawing/2014/main" xmlns="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7858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071546"/>
            <a:ext cx="10358510" cy="5214974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dirty="0" smtClean="0"/>
              <a:t>1.</a:t>
            </a:r>
            <a:r>
              <a:rPr lang="zh-CN" altLang="en-US" dirty="0" smtClean="0"/>
              <a:t>下面是某同学制作的知识卡片</a:t>
            </a:r>
            <a:r>
              <a:rPr lang="en-US" dirty="0" smtClean="0"/>
              <a:t>,</a:t>
            </a:r>
            <a:r>
              <a:rPr lang="zh-CN" altLang="en-US" dirty="0" smtClean="0"/>
              <a:t>请你补充完整。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杜甫</a:t>
            </a:r>
            <a:r>
              <a:rPr lang="en-US" dirty="0" smtClean="0"/>
              <a:t>(712—770),</a:t>
            </a:r>
            <a:r>
              <a:rPr lang="zh-CN" altLang="en-US" dirty="0" smtClean="0"/>
              <a:t>字</a:t>
            </a:r>
            <a:r>
              <a:rPr lang="zh-CN" altLang="en-US" u="sng" dirty="0" smtClean="0"/>
              <a:t>　　</a:t>
            </a:r>
            <a:r>
              <a:rPr lang="en-US" dirty="0" smtClean="0"/>
              <a:t>,</a:t>
            </a:r>
            <a:r>
              <a:rPr lang="zh-CN" altLang="en-US" dirty="0" smtClean="0"/>
              <a:t>因居少陵</a:t>
            </a:r>
            <a:r>
              <a:rPr lang="en-US" dirty="0" smtClean="0"/>
              <a:t>,</a:t>
            </a:r>
            <a:r>
              <a:rPr lang="zh-CN" altLang="en-US" dirty="0" smtClean="0"/>
              <a:t>自称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、少陵野老</a:t>
            </a:r>
            <a:r>
              <a:rPr lang="en-US" dirty="0" smtClean="0"/>
              <a:t>,</a:t>
            </a:r>
            <a:r>
              <a:rPr lang="zh-CN" altLang="en-US" dirty="0" smtClean="0"/>
              <a:t>与李白并称</a:t>
            </a:r>
            <a:r>
              <a:rPr lang="en-US" dirty="0" smtClean="0"/>
              <a:t>“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</a:t>
            </a:r>
            <a:r>
              <a:rPr lang="zh-CN" altLang="en-US" u="sng" dirty="0" smtClean="0"/>
              <a:t>　</a:t>
            </a:r>
            <a:r>
              <a:rPr lang="en-US" dirty="0" smtClean="0"/>
              <a:t>”,</a:t>
            </a:r>
            <a:r>
              <a:rPr lang="zh-CN" altLang="en-US" dirty="0" smtClean="0"/>
              <a:t>又因有别于杜牧</a:t>
            </a:r>
            <a:r>
              <a:rPr lang="en-US" dirty="0" smtClean="0"/>
              <a:t>,</a:t>
            </a:r>
            <a:r>
              <a:rPr lang="zh-CN" altLang="en-US" dirty="0" smtClean="0"/>
              <a:t>亦称</a:t>
            </a:r>
            <a:r>
              <a:rPr lang="en-US" dirty="0" smtClean="0"/>
              <a:t>“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</a:t>
            </a:r>
            <a:r>
              <a:rPr lang="zh-CN" altLang="en-US" u="sng" dirty="0" smtClean="0"/>
              <a:t>　</a:t>
            </a:r>
            <a:r>
              <a:rPr lang="en-US" dirty="0" smtClean="0"/>
              <a:t>”</a:t>
            </a:r>
            <a:r>
              <a:rPr lang="zh-CN" altLang="en-US" dirty="0" smtClean="0"/>
              <a:t>。杜甫生活在唐王朝由盛转衰之时</a:t>
            </a:r>
            <a:r>
              <a:rPr lang="en-US" dirty="0" smtClean="0"/>
              <a:t>,</a:t>
            </a:r>
            <a:r>
              <a:rPr lang="zh-CN" altLang="en-US" dirty="0" smtClean="0"/>
              <a:t>其诗反映社会动乱和人民生活疾苦</a:t>
            </a:r>
            <a:r>
              <a:rPr lang="en-US" dirty="0" smtClean="0"/>
              <a:t>,</a:t>
            </a:r>
            <a:r>
              <a:rPr lang="zh-CN" altLang="en-US" dirty="0" smtClean="0"/>
              <a:t>因此人们称他的作品为</a:t>
            </a:r>
            <a:r>
              <a:rPr lang="en-US" dirty="0" smtClean="0"/>
              <a:t>“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</a:t>
            </a:r>
            <a:r>
              <a:rPr lang="zh-CN" altLang="en-US" u="sng" dirty="0" smtClean="0"/>
              <a:t>　</a:t>
            </a:r>
            <a:r>
              <a:rPr lang="en-US" dirty="0" smtClean="0"/>
              <a:t>”</a:t>
            </a:r>
            <a:r>
              <a:rPr lang="zh-CN" altLang="en-US" dirty="0" smtClean="0"/>
              <a:t>。诗风</a:t>
            </a:r>
            <a:r>
              <a:rPr lang="en-US" dirty="0" smtClean="0"/>
              <a:t>“</a:t>
            </a:r>
            <a:r>
              <a:rPr lang="zh-CN" altLang="en-US" dirty="0" smtClean="0"/>
              <a:t>沉郁顿挫</a:t>
            </a:r>
            <a:r>
              <a:rPr lang="en-US" dirty="0" smtClean="0"/>
              <a:t>”,</a:t>
            </a:r>
            <a:r>
              <a:rPr lang="zh-CN" altLang="en-US" dirty="0" smtClean="0"/>
              <a:t>语言精练传神</a:t>
            </a:r>
            <a:r>
              <a:rPr lang="en-US" dirty="0" smtClean="0"/>
              <a:t>,</a:t>
            </a:r>
            <a:r>
              <a:rPr lang="zh-CN" altLang="en-US" dirty="0" smtClean="0"/>
              <a:t>对后世诗人影响极大</a:t>
            </a:r>
            <a:r>
              <a:rPr lang="en-US" dirty="0" smtClean="0"/>
              <a:t>,</a:t>
            </a:r>
            <a:r>
              <a:rPr lang="zh-CN" altLang="en-US" dirty="0" smtClean="0"/>
              <a:t>因此被誉为</a:t>
            </a:r>
            <a:r>
              <a:rPr lang="en-US" dirty="0" smtClean="0"/>
              <a:t>“</a:t>
            </a:r>
            <a:r>
              <a:rPr lang="zh-CN" altLang="en-US" dirty="0" smtClean="0"/>
              <a:t>诗圣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“</a:t>
            </a:r>
            <a:r>
              <a:rPr lang="zh-CN" altLang="en-US" dirty="0" smtClean="0"/>
              <a:t>歌</a:t>
            </a:r>
            <a:r>
              <a:rPr lang="en-US" dirty="0" smtClean="0"/>
              <a:t>”</a:t>
            </a:r>
            <a:r>
              <a:rPr lang="zh-CN" altLang="en-US" dirty="0" smtClean="0"/>
              <a:t>指歌行</a:t>
            </a:r>
            <a:r>
              <a:rPr lang="en-US" dirty="0" smtClean="0"/>
              <a:t>,</a:t>
            </a:r>
            <a:r>
              <a:rPr lang="zh-CN" altLang="en-US" dirty="0" smtClean="0"/>
              <a:t>放情长言</a:t>
            </a:r>
            <a:r>
              <a:rPr lang="en-US" dirty="0" smtClean="0"/>
              <a:t>,</a:t>
            </a:r>
            <a:r>
              <a:rPr lang="zh-CN" altLang="en-US" dirty="0" smtClean="0"/>
              <a:t>杂而无方者曰歌。是乐府诗的一种体裁。汉魏以下的乐府诗</a:t>
            </a:r>
            <a:r>
              <a:rPr lang="en-US" dirty="0" smtClean="0"/>
              <a:t>,</a:t>
            </a:r>
            <a:r>
              <a:rPr lang="zh-CN" altLang="en-US" dirty="0" smtClean="0"/>
              <a:t>题名为</a:t>
            </a:r>
            <a:r>
              <a:rPr lang="en-US" dirty="0" smtClean="0"/>
              <a:t>“</a:t>
            </a:r>
            <a:r>
              <a:rPr lang="zh-CN" altLang="en-US" dirty="0" smtClean="0"/>
              <a:t>歌</a:t>
            </a:r>
            <a:r>
              <a:rPr lang="en-US" dirty="0" smtClean="0"/>
              <a:t>”</a:t>
            </a:r>
            <a:r>
              <a:rPr lang="zh-CN" altLang="en-US" dirty="0" smtClean="0"/>
              <a:t>或</a:t>
            </a:r>
            <a:r>
              <a:rPr lang="en-US" dirty="0" smtClean="0"/>
              <a:t>“</a:t>
            </a:r>
            <a:r>
              <a:rPr lang="zh-CN" altLang="en-US" dirty="0" smtClean="0"/>
              <a:t>行</a:t>
            </a:r>
            <a:r>
              <a:rPr lang="en-US" dirty="0" smtClean="0"/>
              <a:t>”</a:t>
            </a:r>
            <a:r>
              <a:rPr lang="zh-CN" altLang="en-US" dirty="0" smtClean="0"/>
              <a:t>的颇多</a:t>
            </a:r>
            <a:r>
              <a:rPr lang="en-US" dirty="0" smtClean="0"/>
              <a:t>,</a:t>
            </a:r>
            <a:r>
              <a:rPr lang="zh-CN" altLang="en-US" dirty="0" smtClean="0"/>
              <a:t>二者虽名称不同</a:t>
            </a:r>
            <a:r>
              <a:rPr lang="en-US" dirty="0" smtClean="0"/>
              <a:t>,</a:t>
            </a:r>
            <a:r>
              <a:rPr lang="zh-CN" altLang="en-US" dirty="0" smtClean="0"/>
              <a:t>其实并无严格区别</a:t>
            </a:r>
            <a:r>
              <a:rPr lang="en-US" dirty="0" smtClean="0"/>
              <a:t>,</a:t>
            </a:r>
            <a:r>
              <a:rPr lang="zh-CN" altLang="en-US" dirty="0" smtClean="0"/>
              <a:t>后遂有</a:t>
            </a:r>
            <a:r>
              <a:rPr lang="en-US" dirty="0" smtClean="0"/>
              <a:t>“</a:t>
            </a:r>
            <a:r>
              <a:rPr lang="zh-CN" altLang="en-US" dirty="0" smtClean="0"/>
              <a:t>歌行</a:t>
            </a:r>
            <a:r>
              <a:rPr lang="en-US" dirty="0" smtClean="0"/>
              <a:t>”</a:t>
            </a:r>
            <a:r>
              <a:rPr lang="zh-CN" altLang="en-US" dirty="0" smtClean="0"/>
              <a:t>一体。其音节、格律一般比较自由</a:t>
            </a:r>
            <a:r>
              <a:rPr lang="en-US" dirty="0" smtClean="0"/>
              <a:t>,</a:t>
            </a:r>
            <a:r>
              <a:rPr lang="zh-CN" altLang="en-US" dirty="0" smtClean="0"/>
              <a:t>富于变化。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952860" y="1500174"/>
            <a:ext cx="1071570" cy="857256"/>
          </a:xfrm>
        </p:spPr>
        <p:txBody>
          <a:bodyPr/>
          <a:lstStyle/>
          <a:p>
            <a:pPr indent="0"/>
            <a:r>
              <a:rPr lang="zh-CN" altLang="en-US" dirty="0" smtClean="0"/>
              <a:t>子美</a:t>
            </a:r>
            <a:endParaRPr lang="zh-CN" altLang="en-US" dirty="0"/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7881950" y="2071678"/>
            <a:ext cx="1000132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老杜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2952728" y="2071678"/>
            <a:ext cx="928694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李杜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pic>
        <p:nvPicPr>
          <p:cNvPr id="8" name="17DXA9YWHDBT60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10525156" y="2357430"/>
            <a:ext cx="1628635" cy="2000264"/>
          </a:xfrm>
          <a:prstGeom prst="rect">
            <a:avLst/>
          </a:prstGeom>
        </p:spPr>
      </p:pic>
      <p:sp>
        <p:nvSpPr>
          <p:cNvPr id="10" name="文本占位符 2"/>
          <p:cNvSpPr txBox="1">
            <a:spLocks/>
          </p:cNvSpPr>
          <p:nvPr/>
        </p:nvSpPr>
        <p:spPr>
          <a:xfrm>
            <a:off x="7096132" y="1500174"/>
            <a:ext cx="2071702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少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陵布衣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3524232" y="3143248"/>
            <a:ext cx="1000132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诗史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9" grpId="0"/>
      <p:bldP spid="10" grpId="0" build="p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读准字音</a:t>
            </a:r>
            <a:r>
              <a:rPr lang="en-US" dirty="0" smtClean="0"/>
              <a:t>,</a:t>
            </a:r>
            <a:r>
              <a:rPr lang="zh-CN" altLang="en-US" dirty="0" smtClean="0"/>
              <a:t>辨清字形。</a:t>
            </a:r>
          </a:p>
          <a:p>
            <a:r>
              <a:rPr lang="zh-CN" altLang="en-US" dirty="0" smtClean="0"/>
              <a:t>挂罥</a:t>
            </a:r>
            <a:r>
              <a:rPr lang="en-US" dirty="0" smtClean="0"/>
              <a:t>(		)</a:t>
            </a:r>
            <a:r>
              <a:rPr lang="zh-CN" altLang="en-US" dirty="0" smtClean="0"/>
              <a:t>　　</a:t>
            </a:r>
            <a:r>
              <a:rPr lang="en-US" altLang="zh-CN" dirty="0" smtClean="0"/>
              <a:t>	</a:t>
            </a:r>
            <a:r>
              <a:rPr lang="zh-CN" altLang="en-US" dirty="0" smtClean="0"/>
              <a:t>俄顷</a:t>
            </a:r>
            <a:r>
              <a:rPr lang="en-US" dirty="0" smtClean="0"/>
              <a:t>(		)</a:t>
            </a:r>
            <a:r>
              <a:rPr lang="zh-CN" altLang="en-US" dirty="0" smtClean="0"/>
              <a:t>　　</a:t>
            </a:r>
            <a:r>
              <a:rPr lang="en-US" altLang="zh-CN" dirty="0" smtClean="0"/>
              <a:t>	</a:t>
            </a:r>
            <a:r>
              <a:rPr lang="zh-CN" altLang="en-US" dirty="0" smtClean="0"/>
              <a:t>布</a:t>
            </a:r>
            <a:r>
              <a:rPr lang="zh-CN" altLang="en-US" dirty="0" smtClean="0"/>
              <a:t>衾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广厦</a:t>
            </a:r>
            <a:r>
              <a:rPr lang="en-US" dirty="0" smtClean="0"/>
              <a:t>(		)</a:t>
            </a:r>
            <a:r>
              <a:rPr lang="en-US" dirty="0" smtClean="0"/>
              <a:t>	</a:t>
            </a:r>
            <a:r>
              <a:rPr lang="zh-CN" altLang="en-US" dirty="0" smtClean="0"/>
              <a:t>大庇</a:t>
            </a:r>
            <a:r>
              <a:rPr lang="en-US" dirty="0" smtClean="0"/>
              <a:t>(		)</a:t>
            </a:r>
            <a:r>
              <a:rPr lang="en-US" dirty="0" smtClean="0"/>
              <a:t>	</a:t>
            </a:r>
            <a:r>
              <a:rPr lang="zh-CN" altLang="en-US" dirty="0" smtClean="0"/>
              <a:t>三重</a:t>
            </a:r>
            <a:r>
              <a:rPr lang="en-US" dirty="0" smtClean="0"/>
              <a:t>(	  		)</a:t>
            </a:r>
            <a:r>
              <a:rPr lang="zh-CN" altLang="en-US" dirty="0" smtClean="0"/>
              <a:t>茅</a:t>
            </a:r>
          </a:p>
          <a:p>
            <a:r>
              <a:rPr lang="zh-CN" altLang="en-US" dirty="0" smtClean="0"/>
              <a:t>逾墙走</a:t>
            </a:r>
            <a:r>
              <a:rPr lang="en-US" dirty="0" smtClean="0"/>
              <a:t>(	)</a:t>
            </a:r>
            <a:r>
              <a:rPr lang="en-US" dirty="0" smtClean="0"/>
              <a:t>	</a:t>
            </a:r>
            <a:r>
              <a:rPr lang="zh-CN" altLang="en-US" dirty="0" smtClean="0"/>
              <a:t>邺城戍</a:t>
            </a:r>
            <a:r>
              <a:rPr lang="en-US" dirty="0" smtClean="0"/>
              <a:t>(	)(	)</a:t>
            </a:r>
            <a:endParaRPr lang="zh-CN" altLang="en-US" dirty="0" smtClean="0"/>
          </a:p>
          <a:p>
            <a:r>
              <a:rPr lang="zh-CN" altLang="en-US" dirty="0" smtClean="0"/>
              <a:t>老妪</a:t>
            </a:r>
            <a:r>
              <a:rPr lang="en-US" dirty="0" smtClean="0"/>
              <a:t>(		)</a:t>
            </a:r>
            <a:r>
              <a:rPr lang="en-US" dirty="0" smtClean="0"/>
              <a:t>	</a:t>
            </a:r>
            <a:r>
              <a:rPr lang="zh-CN" altLang="en-US" dirty="0" smtClean="0"/>
              <a:t>幽咽</a:t>
            </a:r>
            <a:r>
              <a:rPr lang="en-US" dirty="0" smtClean="0"/>
              <a:t>(		)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452530" y="1571612"/>
            <a:ext cx="2143140" cy="571504"/>
          </a:xfrm>
        </p:spPr>
        <p:txBody>
          <a:bodyPr/>
          <a:lstStyle/>
          <a:p>
            <a:r>
              <a:rPr lang="en-US" dirty="0" err="1" smtClean="0"/>
              <a:t>juàn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4310050" y="1571612"/>
            <a:ext cx="178595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qǐng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1595406" y="2214554"/>
            <a:ext cx="1857388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shà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7167570" y="1571612"/>
            <a:ext cx="214314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qīn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1809720" y="2928934"/>
            <a:ext cx="214314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yú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7310446" y="2214554"/>
            <a:ext cx="214314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chóng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8" name="文本占位符 2"/>
          <p:cNvSpPr txBox="1">
            <a:spLocks/>
          </p:cNvSpPr>
          <p:nvPr/>
        </p:nvSpPr>
        <p:spPr>
          <a:xfrm>
            <a:off x="4452926" y="2285992"/>
            <a:ext cx="214314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bì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9" name="文本占位符 2"/>
          <p:cNvSpPr txBox="1">
            <a:spLocks/>
          </p:cNvSpPr>
          <p:nvPr/>
        </p:nvSpPr>
        <p:spPr>
          <a:xfrm>
            <a:off x="4667240" y="2857496"/>
            <a:ext cx="142876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yè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0" name="文本占位符 2"/>
          <p:cNvSpPr txBox="1">
            <a:spLocks/>
          </p:cNvSpPr>
          <p:nvPr/>
        </p:nvSpPr>
        <p:spPr>
          <a:xfrm>
            <a:off x="1666844" y="3500438"/>
            <a:ext cx="1714512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yù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1" name="文本占位符 2"/>
          <p:cNvSpPr txBox="1">
            <a:spLocks/>
          </p:cNvSpPr>
          <p:nvPr/>
        </p:nvSpPr>
        <p:spPr>
          <a:xfrm>
            <a:off x="5453058" y="2928934"/>
            <a:ext cx="214314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shù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7" name="文本占位符 2"/>
          <p:cNvSpPr txBox="1">
            <a:spLocks/>
          </p:cNvSpPr>
          <p:nvPr/>
        </p:nvSpPr>
        <p:spPr>
          <a:xfrm>
            <a:off x="4452926" y="3571876"/>
            <a:ext cx="1714512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yè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523968" y="206941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9" name="矩形 28"/>
          <p:cNvSpPr/>
          <p:nvPr/>
        </p:nvSpPr>
        <p:spPr>
          <a:xfrm>
            <a:off x="1523968" y="2712361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0" name="矩形 29"/>
          <p:cNvSpPr/>
          <p:nvPr/>
        </p:nvSpPr>
        <p:spPr>
          <a:xfrm>
            <a:off x="1166778" y="3355303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1" name="矩形 30"/>
          <p:cNvSpPr/>
          <p:nvPr/>
        </p:nvSpPr>
        <p:spPr>
          <a:xfrm>
            <a:off x="1532288" y="399824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2" name="矩形 31"/>
          <p:cNvSpPr/>
          <p:nvPr/>
        </p:nvSpPr>
        <p:spPr>
          <a:xfrm>
            <a:off x="4524364" y="400050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3" name="矩形 32"/>
          <p:cNvSpPr/>
          <p:nvPr/>
        </p:nvSpPr>
        <p:spPr>
          <a:xfrm>
            <a:off x="4818436" y="3357562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4" name="矩形 33"/>
          <p:cNvSpPr/>
          <p:nvPr/>
        </p:nvSpPr>
        <p:spPr>
          <a:xfrm>
            <a:off x="4104056" y="3357562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5" name="矩形 34"/>
          <p:cNvSpPr/>
          <p:nvPr/>
        </p:nvSpPr>
        <p:spPr>
          <a:xfrm>
            <a:off x="4461246" y="2712361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6" name="矩形 35"/>
          <p:cNvSpPr/>
          <p:nvPr/>
        </p:nvSpPr>
        <p:spPr>
          <a:xfrm>
            <a:off x="4452926" y="206941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7" name="矩形 36"/>
          <p:cNvSpPr/>
          <p:nvPr/>
        </p:nvSpPr>
        <p:spPr>
          <a:xfrm>
            <a:off x="7247328" y="207167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8" name="矩形 37"/>
          <p:cNvSpPr/>
          <p:nvPr/>
        </p:nvSpPr>
        <p:spPr>
          <a:xfrm>
            <a:off x="7247328" y="2712361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10" grpId="0" build="p"/>
      <p:bldP spid="11" grpId="0" build="p"/>
      <p:bldP spid="7" grpId="0" build="p"/>
      <p:bldP spid="8" grpId="0" build="p"/>
      <p:bldP spid="9" grpId="0" build="p"/>
      <p:bldP spid="18" grpId="0" build="p"/>
      <p:bldP spid="19" grpId="0" build="p"/>
      <p:bldP spid="20" grpId="0" build="p"/>
      <p:bldP spid="21" grpId="0" build="p"/>
      <p:bldP spid="2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结合语境</a:t>
            </a:r>
            <a:r>
              <a:rPr lang="en-US" dirty="0" smtClean="0"/>
              <a:t>,</a:t>
            </a:r>
            <a:r>
              <a:rPr lang="zh-CN" altLang="en-US" dirty="0" smtClean="0"/>
              <a:t>解释下列句中加点的词语。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高者挂罥长林梢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 			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下者飘转沉塘坳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</a:t>
            </a:r>
            <a:r>
              <a:rPr lang="en-US" u="sng" dirty="0" smtClean="0"/>
              <a:t>  </a:t>
            </a:r>
            <a:endParaRPr lang="zh-CN" altLang="en-US" dirty="0" smtClean="0"/>
          </a:p>
          <a:p>
            <a:r>
              <a:rPr lang="en-US" dirty="0" smtClean="0"/>
              <a:t>(3)</a:t>
            </a:r>
            <a:r>
              <a:rPr lang="zh-CN" altLang="en-US" dirty="0" smtClean="0"/>
              <a:t>秋天漠漠向昏黑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</a:t>
            </a:r>
            <a:r>
              <a:rPr lang="en-US" u="sng" dirty="0" smtClean="0"/>
              <a:t>  </a:t>
            </a:r>
            <a:endParaRPr lang="zh-CN" altLang="en-US" dirty="0" smtClean="0"/>
          </a:p>
          <a:p>
            <a:r>
              <a:rPr lang="en-US" dirty="0" smtClean="0"/>
              <a:t>(4)</a:t>
            </a:r>
            <a:r>
              <a:rPr lang="zh-CN" altLang="en-US" dirty="0" smtClean="0"/>
              <a:t>自经丧乱少睡眠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	</a:t>
            </a:r>
            <a:r>
              <a:rPr lang="en-US" u="sng" dirty="0" smtClean="0"/>
              <a:t>  </a:t>
            </a:r>
            <a:endParaRPr lang="zh-CN" altLang="en-US" dirty="0" smtClean="0"/>
          </a:p>
          <a:p>
            <a:r>
              <a:rPr lang="en-US" dirty="0" smtClean="0"/>
              <a:t>(5)</a:t>
            </a:r>
            <a:r>
              <a:rPr lang="zh-CN" altLang="en-US" dirty="0" smtClean="0"/>
              <a:t>大庇天下寒士俱欢颜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			</a:t>
            </a:r>
            <a:endParaRPr lang="zh-CN" altLang="en-US" dirty="0" smtClean="0"/>
          </a:p>
          <a:p>
            <a:r>
              <a:rPr lang="en-US" dirty="0" smtClean="0"/>
              <a:t>(6)</a:t>
            </a:r>
            <a:r>
              <a:rPr lang="zh-CN" altLang="en-US" dirty="0" smtClean="0"/>
              <a:t>何时眼前突兀见此屋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</a:t>
            </a:r>
            <a:r>
              <a:rPr lang="en-US" u="sng" dirty="0" smtClean="0"/>
              <a:t>  </a:t>
            </a:r>
            <a:endParaRPr lang="zh-CN" altLang="en-US" dirty="0" smtClean="0"/>
          </a:p>
          <a:p>
            <a:r>
              <a:rPr lang="en-US" dirty="0" smtClean="0"/>
              <a:t>(7)</a:t>
            </a:r>
            <a:r>
              <a:rPr lang="zh-CN" altLang="en-US" dirty="0" smtClean="0"/>
              <a:t>暮投石壕村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en-US" u="sng" dirty="0" smtClean="0"/>
              <a:t>  </a:t>
            </a:r>
            <a:endParaRPr lang="zh-CN" altLang="en-US" dirty="0" smtClean="0"/>
          </a:p>
          <a:p>
            <a:r>
              <a:rPr lang="en-US" dirty="0" smtClean="0"/>
              <a:t>(8)</a:t>
            </a:r>
            <a:r>
              <a:rPr lang="zh-CN" altLang="en-US" dirty="0" smtClean="0"/>
              <a:t>吏呼一何怒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en-US" u="sng" dirty="0" smtClean="0"/>
              <a:t>  </a:t>
            </a:r>
            <a:endParaRPr lang="zh-CN" altLang="en-US" dirty="0" smtClean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452794" y="1571612"/>
            <a:ext cx="6500858" cy="571504"/>
          </a:xfrm>
        </p:spPr>
        <p:txBody>
          <a:bodyPr/>
          <a:lstStyle/>
          <a:p>
            <a:r>
              <a:rPr lang="zh-CN" altLang="en-US" dirty="0" smtClean="0"/>
              <a:t>挂</a:t>
            </a:r>
            <a:r>
              <a:rPr lang="zh-CN" altLang="en-US" dirty="0" smtClean="0"/>
              <a:t>住</a:t>
            </a:r>
            <a:r>
              <a:rPr lang="en-US" dirty="0" smtClean="0"/>
              <a:t>,</a:t>
            </a:r>
            <a:r>
              <a:rPr lang="zh-CN" altLang="en-US" dirty="0" smtClean="0"/>
              <a:t>挂着。</a:t>
            </a:r>
            <a:r>
              <a:rPr lang="en-US" dirty="0" smtClean="0"/>
              <a:t>  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3524232" y="2214554"/>
            <a:ext cx="3643338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水势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低的地方。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389544" y="206941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2024034" y="5927071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8" name="文本占位符 2"/>
          <p:cNvSpPr txBox="1">
            <a:spLocks/>
          </p:cNvSpPr>
          <p:nvPr/>
        </p:nvSpPr>
        <p:spPr>
          <a:xfrm>
            <a:off x="3595670" y="2857496"/>
            <a:ext cx="4786346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阴沉迷蒙的样子。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9" name="文本占位符 2"/>
          <p:cNvSpPr txBox="1">
            <a:spLocks/>
          </p:cNvSpPr>
          <p:nvPr/>
        </p:nvSpPr>
        <p:spPr>
          <a:xfrm>
            <a:off x="3524232" y="3500438"/>
            <a:ext cx="6643734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战乱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这里指安史之乱。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381224" y="3357563"/>
            <a:ext cx="7858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  </a:t>
            </a:r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 smtClean="0"/>
          </a:p>
          <a:p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3738546" y="2712361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1952596" y="4643446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4238612" y="4143380"/>
            <a:ext cx="6643734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庇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遮盖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覆盖。寒士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贫寒的士人。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 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5" name="文本占位符 2"/>
          <p:cNvSpPr txBox="1">
            <a:spLocks/>
          </p:cNvSpPr>
          <p:nvPr/>
        </p:nvSpPr>
        <p:spPr>
          <a:xfrm>
            <a:off x="4381488" y="4786322"/>
            <a:ext cx="6643734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高耸的样子。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6" name="文本占位符 2"/>
          <p:cNvSpPr txBox="1">
            <a:spLocks/>
          </p:cNvSpPr>
          <p:nvPr/>
        </p:nvSpPr>
        <p:spPr>
          <a:xfrm>
            <a:off x="3024166" y="5429264"/>
            <a:ext cx="6643734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投宿。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7" name="文本占位符 2"/>
          <p:cNvSpPr txBox="1">
            <a:spLocks/>
          </p:cNvSpPr>
          <p:nvPr/>
        </p:nvSpPr>
        <p:spPr>
          <a:xfrm>
            <a:off x="3024166" y="6000768"/>
            <a:ext cx="6643734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多么。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1224" y="4016881"/>
            <a:ext cx="7858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  </a:t>
            </a:r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 smtClean="0"/>
          </a:p>
          <a:p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3095604" y="5286388"/>
            <a:ext cx="7858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  </a:t>
            </a:r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 smtClean="0"/>
          </a:p>
          <a:p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2675296" y="6570013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2381224" y="6572272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11" grpId="0" build="p"/>
      <p:bldP spid="18" grpId="0" build="p"/>
      <p:bldP spid="19" grpId="0" build="p"/>
      <p:bldP spid="14" grpId="0" build="p"/>
      <p:bldP spid="15" grpId="0" build="p"/>
      <p:bldP spid="16" grpId="0" build="p"/>
      <p:bldP spid="1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en-US" dirty="0" smtClean="0"/>
              <a:t>(</a:t>
            </a:r>
            <a:r>
              <a:rPr lang="en-US" dirty="0" smtClean="0"/>
              <a:t>9)</a:t>
            </a:r>
            <a:r>
              <a:rPr lang="zh-CN" altLang="en-US" dirty="0" smtClean="0"/>
              <a:t>邺城戍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endParaRPr lang="zh-CN" altLang="en-US" dirty="0" smtClean="0"/>
          </a:p>
          <a:p>
            <a:r>
              <a:rPr lang="en-US" dirty="0" smtClean="0"/>
              <a:t>(10)</a:t>
            </a:r>
            <a:r>
              <a:rPr lang="zh-CN" altLang="en-US" dirty="0" smtClean="0"/>
              <a:t>二男新战死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</a:t>
            </a:r>
            <a:endParaRPr lang="zh-CN" altLang="en-US" dirty="0" smtClean="0"/>
          </a:p>
          <a:p>
            <a:r>
              <a:rPr lang="en-US" dirty="0" smtClean="0"/>
              <a:t>(11)</a:t>
            </a:r>
            <a:r>
              <a:rPr lang="zh-CN" altLang="en-US" dirty="0" smtClean="0"/>
              <a:t>死者长已矣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	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166910" y="928670"/>
            <a:ext cx="6500858" cy="571504"/>
          </a:xfrm>
        </p:spPr>
        <p:txBody>
          <a:bodyPr/>
          <a:lstStyle/>
          <a:p>
            <a:r>
              <a:rPr lang="zh-CN" altLang="en-US" dirty="0" smtClean="0"/>
              <a:t>防守</a:t>
            </a:r>
            <a:r>
              <a:rPr lang="zh-CN" altLang="en-US" dirty="0" smtClean="0"/>
              <a:t>。</a:t>
            </a:r>
            <a:r>
              <a:rPr lang="en-US" dirty="0" smtClean="0"/>
              <a:t>  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3024166" y="1500174"/>
            <a:ext cx="2928958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最近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。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  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318106" y="1428736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8" name="文本占位符 2"/>
          <p:cNvSpPr txBox="1">
            <a:spLocks/>
          </p:cNvSpPr>
          <p:nvPr/>
        </p:nvSpPr>
        <p:spPr>
          <a:xfrm>
            <a:off x="3738546" y="2357430"/>
            <a:ext cx="4786346" cy="571504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停止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这里引申为完结。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  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889610" y="271462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2532420" y="207167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11" grpId="0" build="p"/>
      <p:bldP spid="1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默写。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安得广厦千万间</a:t>
            </a:r>
            <a:r>
              <a:rPr lang="en-US" dirty="0" smtClean="0"/>
              <a:t>,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		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。</a:t>
            </a:r>
          </a:p>
          <a:p>
            <a:r>
              <a:rPr lang="en-US" dirty="0" smtClean="0"/>
              <a:t>(2)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  		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dirty="0" smtClean="0"/>
              <a:t>吾庐独破受冻死亦足</a:t>
            </a:r>
            <a:r>
              <a:rPr lang="en-US" dirty="0" smtClean="0"/>
              <a:t>!</a:t>
            </a:r>
            <a:endParaRPr lang="zh-CN" altLang="en-US" dirty="0" smtClean="0"/>
          </a:p>
          <a:p>
            <a:r>
              <a:rPr lang="en-US" dirty="0" smtClean="0"/>
              <a:t>(3)</a:t>
            </a:r>
            <a:r>
              <a:rPr lang="zh-CN" altLang="en-US" dirty="0" smtClean="0"/>
              <a:t>吏呼一何怒</a:t>
            </a:r>
            <a:r>
              <a:rPr lang="en-US" dirty="0" smtClean="0"/>
              <a:t>!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</a:t>
            </a:r>
            <a:r>
              <a:rPr lang="zh-CN" altLang="en-US" u="sng" dirty="0" smtClean="0"/>
              <a:t>　</a:t>
            </a:r>
            <a:r>
              <a:rPr lang="en-US" dirty="0" smtClean="0"/>
              <a:t>!</a:t>
            </a:r>
            <a:endParaRPr lang="zh-CN" altLang="en-US" dirty="0" smtClean="0"/>
          </a:p>
          <a:p>
            <a:r>
              <a:rPr lang="en-US" dirty="0" smtClean="0"/>
              <a:t>(4)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    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dirty="0" smtClean="0"/>
              <a:t>死者长已矣</a:t>
            </a:r>
            <a:r>
              <a:rPr lang="en-US" dirty="0" smtClean="0"/>
              <a:t>!</a:t>
            </a:r>
            <a:endParaRPr lang="zh-CN" altLang="en-US" dirty="0" smtClean="0"/>
          </a:p>
          <a:p>
            <a:r>
              <a:rPr lang="en-US" dirty="0" smtClean="0"/>
              <a:t>(5)</a:t>
            </a:r>
            <a:r>
              <a:rPr lang="zh-CN" altLang="en-US" dirty="0" smtClean="0"/>
              <a:t>夜久语声绝</a:t>
            </a:r>
            <a:r>
              <a:rPr lang="en-US" dirty="0" smtClean="0"/>
              <a:t>,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095736" y="1571612"/>
            <a:ext cx="7000924" cy="571504"/>
          </a:xfrm>
        </p:spPr>
        <p:txBody>
          <a:bodyPr/>
          <a:lstStyle/>
          <a:p>
            <a:pPr indent="0"/>
            <a:r>
              <a:rPr lang="zh-CN" altLang="en-US" dirty="0" smtClean="0"/>
              <a:t>大庇天下寒士俱欢颜　</a:t>
            </a:r>
            <a:r>
              <a:rPr lang="en-US" dirty="0" smtClean="0"/>
              <a:t>!</a:t>
            </a:r>
            <a:r>
              <a:rPr lang="zh-CN" altLang="en-US" dirty="0" smtClean="0"/>
              <a:t>　风雨不动安如山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1595406" y="2214554"/>
            <a:ext cx="4643470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何时眼前突兀见此屋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8" name="文本占位符 2"/>
          <p:cNvSpPr txBox="1">
            <a:spLocks/>
          </p:cNvSpPr>
          <p:nvPr/>
        </p:nvSpPr>
        <p:spPr>
          <a:xfrm>
            <a:off x="3167042" y="2857496"/>
            <a:ext cx="428628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妇啼一何苦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9" name="文本占位符 2"/>
          <p:cNvSpPr txBox="1">
            <a:spLocks/>
          </p:cNvSpPr>
          <p:nvPr/>
        </p:nvSpPr>
        <p:spPr>
          <a:xfrm>
            <a:off x="1023902" y="3500438"/>
            <a:ext cx="2714644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存者且偷生</a:t>
            </a:r>
            <a:endParaRPr lang="zh-CN" altLang="en-US" sz="2800" dirty="0" smtClean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2738414" y="4143380"/>
            <a:ext cx="2714644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如闻泣幽咽</a:t>
            </a:r>
            <a:endParaRPr lang="zh-CN" altLang="en-US" sz="2800" dirty="0" smtClean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11" grpId="0" build="p"/>
      <p:bldP spid="18" grpId="0" build="p"/>
      <p:bldP spid="19" grpId="0" build="p"/>
      <p:bldP spid="8" grpId="0" build="p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2973</TotalTime>
  <Words>1937</Words>
  <Application>Microsoft Office PowerPoint</Application>
  <PresentationFormat>自定义</PresentationFormat>
  <Paragraphs>187</Paragraphs>
  <Slides>26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1_Office 主题</vt:lpstr>
      <vt:lpstr>章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633</cp:revision>
  <dcterms:created xsi:type="dcterms:W3CDTF">2017-02-11T06:33:00Z</dcterms:created>
  <dcterms:modified xsi:type="dcterms:W3CDTF">2019-12-29T03:52:27Z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