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3"/>
  </p:notesMasterIdLst>
  <p:handoutMasterIdLst>
    <p:handoutMasterId r:id="rId34"/>
  </p:handoutMasterIdLst>
  <p:sldIdLst>
    <p:sldId id="371" r:id="rId3"/>
    <p:sldId id="429" r:id="rId4"/>
    <p:sldId id="444" r:id="rId5"/>
    <p:sldId id="478" r:id="rId6"/>
    <p:sldId id="428" r:id="rId7"/>
    <p:sldId id="445" r:id="rId8"/>
    <p:sldId id="485" r:id="rId9"/>
    <p:sldId id="479" r:id="rId10"/>
    <p:sldId id="480" r:id="rId11"/>
    <p:sldId id="455" r:id="rId12"/>
    <p:sldId id="486" r:id="rId13"/>
    <p:sldId id="397" r:id="rId14"/>
    <p:sldId id="481" r:id="rId15"/>
    <p:sldId id="487" r:id="rId16"/>
    <p:sldId id="458" r:id="rId17"/>
    <p:sldId id="459" r:id="rId18"/>
    <p:sldId id="464" r:id="rId19"/>
    <p:sldId id="484" r:id="rId20"/>
    <p:sldId id="488" r:id="rId21"/>
    <p:sldId id="489" r:id="rId22"/>
    <p:sldId id="490" r:id="rId23"/>
    <p:sldId id="491" r:id="rId24"/>
    <p:sldId id="477" r:id="rId25"/>
    <p:sldId id="483" r:id="rId26"/>
    <p:sldId id="492" r:id="rId27"/>
    <p:sldId id="493" r:id="rId28"/>
    <p:sldId id="494" r:id="rId29"/>
    <p:sldId id="453" r:id="rId30"/>
    <p:sldId id="476" r:id="rId31"/>
    <p:sldId id="395" r:id="rId3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4773" autoAdjust="0"/>
  </p:normalViewPr>
  <p:slideViewPr>
    <p:cSldViewPr>
      <p:cViewPr varScale="1">
        <p:scale>
          <a:sx n="67" d="100"/>
          <a:sy n="67" d="100"/>
        </p:scale>
        <p:origin x="-564" y="-90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第一单元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写作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3416320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dirty="0" smtClean="0"/>
              <a:t>写作　学习仿写</a:t>
            </a:r>
          </a:p>
          <a:p>
            <a:r>
              <a:rPr lang="zh-CN" altLang="en-US" sz="3600" dirty="0" smtClean="0"/>
              <a:t>口语交际　应对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1单元.eps" descr="id:2147495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9588" y="1643050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71438" y="1071546"/>
            <a:ext cx="12168230" cy="414340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课内语段小仿写。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不必说碧绿的菜畦</a:t>
            </a:r>
            <a:r>
              <a:rPr lang="en-US" dirty="0" smtClean="0"/>
              <a:t>,</a:t>
            </a:r>
            <a:r>
              <a:rPr lang="zh-CN" altLang="en-US" dirty="0" smtClean="0"/>
              <a:t>光滑的石井栏</a:t>
            </a:r>
            <a:r>
              <a:rPr lang="en-US" dirty="0" smtClean="0"/>
              <a:t>,</a:t>
            </a:r>
            <a:r>
              <a:rPr lang="zh-CN" altLang="en-US" dirty="0" smtClean="0"/>
              <a:t>高大的皂荚树</a:t>
            </a:r>
            <a:r>
              <a:rPr lang="en-US" dirty="0" smtClean="0"/>
              <a:t>,</a:t>
            </a:r>
            <a:r>
              <a:rPr lang="zh-CN" altLang="en-US" dirty="0" smtClean="0"/>
              <a:t>紫红的桑椹</a:t>
            </a:r>
            <a:r>
              <a:rPr lang="en-US" dirty="0" smtClean="0"/>
              <a:t>;</a:t>
            </a:r>
            <a:r>
              <a:rPr lang="zh-CN" altLang="en-US" dirty="0" smtClean="0"/>
              <a:t>也不必说鸣蝉在树叶里长吟</a:t>
            </a:r>
            <a:r>
              <a:rPr lang="en-US" dirty="0" smtClean="0"/>
              <a:t>,</a:t>
            </a:r>
            <a:r>
              <a:rPr lang="zh-CN" altLang="en-US" dirty="0" smtClean="0"/>
              <a:t>肥胖的黄蜂伏在菜花上</a:t>
            </a:r>
            <a:r>
              <a:rPr lang="en-US" dirty="0" smtClean="0"/>
              <a:t>,</a:t>
            </a:r>
            <a:r>
              <a:rPr lang="zh-CN" altLang="en-US" dirty="0" smtClean="0"/>
              <a:t>轻捷的叫天子</a:t>
            </a:r>
            <a:r>
              <a:rPr lang="en-US" dirty="0" smtClean="0"/>
              <a:t>(</a:t>
            </a:r>
            <a:r>
              <a:rPr lang="zh-CN" altLang="en-US" dirty="0" smtClean="0"/>
              <a:t>云雀</a:t>
            </a:r>
            <a:r>
              <a:rPr lang="en-US" dirty="0" smtClean="0"/>
              <a:t>)</a:t>
            </a:r>
            <a:r>
              <a:rPr lang="zh-CN" altLang="en-US" dirty="0" smtClean="0"/>
              <a:t>忽然从草间直窜向云霄里去了。单是周围的短短的泥墙根一带</a:t>
            </a:r>
            <a:r>
              <a:rPr lang="en-US" dirty="0" smtClean="0"/>
              <a:t>,</a:t>
            </a:r>
            <a:r>
              <a:rPr lang="zh-CN" altLang="en-US" dirty="0" smtClean="0"/>
              <a:t>就有无限趣味。油蛉在这里低唱</a:t>
            </a:r>
            <a:r>
              <a:rPr lang="en-US" dirty="0" smtClean="0"/>
              <a:t>,</a:t>
            </a:r>
            <a:r>
              <a:rPr lang="zh-CN" altLang="en-US" dirty="0" smtClean="0"/>
              <a:t>蟋蟀们在这里弹琴。翻开断砖来</a:t>
            </a:r>
            <a:r>
              <a:rPr lang="en-US" dirty="0" smtClean="0"/>
              <a:t>,</a:t>
            </a:r>
            <a:r>
              <a:rPr lang="zh-CN" altLang="en-US" dirty="0" smtClean="0"/>
              <a:t>有时会遇见蜈蚣</a:t>
            </a:r>
            <a:r>
              <a:rPr lang="en-US" dirty="0" smtClean="0"/>
              <a:t>;</a:t>
            </a:r>
            <a:r>
              <a:rPr lang="zh-CN" altLang="en-US" dirty="0" smtClean="0"/>
              <a:t>还有斑蝥</a:t>
            </a:r>
            <a:r>
              <a:rPr lang="en-US" dirty="0" smtClean="0"/>
              <a:t>,</a:t>
            </a:r>
            <a:r>
              <a:rPr lang="zh-CN" altLang="en-US" dirty="0" smtClean="0"/>
              <a:t>倘若用手指按住它的脊梁</a:t>
            </a:r>
            <a:r>
              <a:rPr lang="en-US" dirty="0" smtClean="0"/>
              <a:t>,</a:t>
            </a:r>
            <a:r>
              <a:rPr lang="zh-CN" altLang="en-US" dirty="0" smtClean="0"/>
              <a:t>便会拍的一声</a:t>
            </a:r>
            <a:r>
              <a:rPr lang="en-US" dirty="0" smtClean="0"/>
              <a:t>,</a:t>
            </a:r>
            <a:r>
              <a:rPr lang="zh-CN" altLang="en-US" dirty="0" smtClean="0"/>
              <a:t>从后窍喷出一阵烟雾。何首乌藤和木莲藤缠络着</a:t>
            </a:r>
            <a:r>
              <a:rPr lang="en-US" dirty="0" smtClean="0"/>
              <a:t>,</a:t>
            </a:r>
            <a:r>
              <a:rPr lang="zh-CN" altLang="en-US" dirty="0" smtClean="0"/>
              <a:t>木莲有莲房一般的果实</a:t>
            </a:r>
            <a:r>
              <a:rPr lang="en-US" dirty="0" smtClean="0"/>
              <a:t>,</a:t>
            </a:r>
            <a:r>
              <a:rPr lang="zh-CN" altLang="en-US" dirty="0" smtClean="0"/>
              <a:t>何首乌有拥肿的根。有人说</a:t>
            </a:r>
            <a:r>
              <a:rPr lang="en-US" dirty="0" smtClean="0"/>
              <a:t>,</a:t>
            </a:r>
            <a:r>
              <a:rPr lang="zh-CN" altLang="en-US" dirty="0" smtClean="0"/>
              <a:t>何首乌根是有像人形的</a:t>
            </a:r>
            <a:r>
              <a:rPr lang="en-US" dirty="0" smtClean="0"/>
              <a:t>,</a:t>
            </a:r>
            <a:r>
              <a:rPr lang="zh-CN" altLang="en-US" dirty="0" smtClean="0"/>
              <a:t>吃了便可以成仙</a:t>
            </a:r>
            <a:r>
              <a:rPr lang="en-US" dirty="0" smtClean="0"/>
              <a:t>,</a:t>
            </a:r>
            <a:r>
              <a:rPr lang="zh-CN" altLang="en-US" dirty="0" smtClean="0"/>
              <a:t>我于是常常拔它起来</a:t>
            </a:r>
            <a:r>
              <a:rPr lang="en-US" dirty="0" smtClean="0"/>
              <a:t>,</a:t>
            </a:r>
            <a:r>
              <a:rPr lang="zh-CN" altLang="en-US" dirty="0" smtClean="0"/>
              <a:t>牵连不断地拔起来</a:t>
            </a:r>
            <a:r>
              <a:rPr lang="en-US" dirty="0" smtClean="0"/>
              <a:t>,</a:t>
            </a:r>
            <a:r>
              <a:rPr lang="zh-CN" altLang="en-US" dirty="0" smtClean="0"/>
              <a:t>也曾因此弄坏了泥墙</a:t>
            </a:r>
            <a:r>
              <a:rPr lang="en-US" dirty="0" smtClean="0"/>
              <a:t>,</a:t>
            </a:r>
            <a:r>
              <a:rPr lang="zh-CN" altLang="en-US" dirty="0" smtClean="0"/>
              <a:t>却从来没有见过有一块根像人样。如果不怕刺</a:t>
            </a:r>
            <a:r>
              <a:rPr lang="en-US" dirty="0" smtClean="0"/>
              <a:t>,</a:t>
            </a:r>
            <a:r>
              <a:rPr lang="zh-CN" altLang="en-US" dirty="0" smtClean="0"/>
              <a:t>还可以摘到覆盆子</a:t>
            </a:r>
            <a:r>
              <a:rPr lang="en-US" dirty="0" smtClean="0"/>
              <a:t>,</a:t>
            </a:r>
            <a:r>
              <a:rPr lang="zh-CN" altLang="en-US" dirty="0" smtClean="0"/>
              <a:t>像小珊瑚珠攒成的小球</a:t>
            </a:r>
            <a:r>
              <a:rPr lang="en-US" dirty="0" smtClean="0"/>
              <a:t>,</a:t>
            </a:r>
            <a:r>
              <a:rPr lang="zh-CN" altLang="en-US" dirty="0" smtClean="0"/>
              <a:t>又酸又甜</a:t>
            </a:r>
            <a:r>
              <a:rPr lang="en-US" dirty="0" smtClean="0"/>
              <a:t>,</a:t>
            </a:r>
            <a:r>
              <a:rPr lang="zh-CN" altLang="en-US" dirty="0" smtClean="0"/>
              <a:t>色味都比桑椹要好得远。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42876" y="1071546"/>
            <a:ext cx="11739602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err="1" smtClean="0"/>
              <a:t>仿写时,要注意所给文段的表述层次和修辞手法</a:t>
            </a:r>
            <a:r>
              <a:rPr lang="en-US" dirty="0" smtClean="0"/>
              <a:t>。</a:t>
            </a:r>
          </a:p>
          <a:p>
            <a:pPr algn="just">
              <a:lnSpc>
                <a:spcPct val="130000"/>
              </a:lnSpc>
            </a:pPr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不必说金色的沙滩</a:t>
            </a:r>
            <a:r>
              <a:rPr lang="en-US" dirty="0" smtClean="0"/>
              <a:t>,</a:t>
            </a:r>
            <a:r>
              <a:rPr lang="zh-CN" altLang="en-US" dirty="0" smtClean="0"/>
              <a:t>碧蓝的海水</a:t>
            </a:r>
            <a:r>
              <a:rPr lang="en-US" dirty="0" smtClean="0"/>
              <a:t>,</a:t>
            </a:r>
            <a:r>
              <a:rPr lang="zh-CN" altLang="en-US" dirty="0" smtClean="0"/>
              <a:t>耀眼的阳光</a:t>
            </a:r>
            <a:r>
              <a:rPr lang="en-US" dirty="0" smtClean="0"/>
              <a:t>,</a:t>
            </a:r>
            <a:r>
              <a:rPr lang="zh-CN" altLang="en-US" dirty="0" smtClean="0"/>
              <a:t>高大的椰子树</a:t>
            </a:r>
            <a:r>
              <a:rPr lang="en-US" dirty="0" smtClean="0"/>
              <a:t>;</a:t>
            </a:r>
            <a:r>
              <a:rPr lang="zh-CN" altLang="en-US" dirty="0" smtClean="0"/>
              <a:t>也不必说海水拍击沙滩的涛声</a:t>
            </a:r>
            <a:r>
              <a:rPr lang="en-US" dirty="0" smtClean="0"/>
              <a:t>,</a:t>
            </a:r>
            <a:r>
              <a:rPr lang="zh-CN" altLang="en-US" dirty="0" smtClean="0"/>
              <a:t>贝壳连成片的通往海滩的小路</a:t>
            </a:r>
            <a:r>
              <a:rPr lang="en-US" dirty="0" smtClean="0"/>
              <a:t>,</a:t>
            </a:r>
            <a:r>
              <a:rPr lang="zh-CN" altLang="en-US" dirty="0" smtClean="0"/>
              <a:t>活泼的海鸥忽然从水面朝天边的云霞飞去。单是这短短的海岸线一带</a:t>
            </a:r>
            <a:r>
              <a:rPr lang="en-US" dirty="0" smtClean="0"/>
              <a:t>,</a:t>
            </a:r>
            <a:r>
              <a:rPr lang="zh-CN" altLang="en-US" dirty="0" smtClean="0"/>
              <a:t>就有无限风情。海鸥在这里长吟</a:t>
            </a:r>
            <a:r>
              <a:rPr lang="en-US" dirty="0" smtClean="0"/>
              <a:t>,</a:t>
            </a:r>
            <a:r>
              <a:rPr lang="zh-CN" altLang="en-US" dirty="0" smtClean="0"/>
              <a:t>奔腾的海水在这里伴奏。翻开干沙来</a:t>
            </a:r>
            <a:r>
              <a:rPr lang="en-US" dirty="0" smtClean="0"/>
              <a:t>,</a:t>
            </a:r>
            <a:r>
              <a:rPr lang="zh-CN" altLang="en-US" dirty="0" smtClean="0"/>
              <a:t>有时会遇见海龟蛋</a:t>
            </a:r>
            <a:r>
              <a:rPr lang="en-US" dirty="0" smtClean="0"/>
              <a:t>;</a:t>
            </a:r>
            <a:r>
              <a:rPr lang="zh-CN" altLang="en-US" dirty="0" smtClean="0"/>
              <a:t>还有螃蟹</a:t>
            </a:r>
            <a:r>
              <a:rPr lang="en-US" dirty="0" smtClean="0"/>
              <a:t>,</a:t>
            </a:r>
            <a:r>
              <a:rPr lang="zh-CN" altLang="en-US" dirty="0" smtClean="0"/>
              <a:t>倘若用手指按住它的黄壳</a:t>
            </a:r>
            <a:r>
              <a:rPr lang="en-US" dirty="0" smtClean="0"/>
              <a:t>,</a:t>
            </a:r>
            <a:r>
              <a:rPr lang="zh-CN" altLang="en-US" dirty="0" smtClean="0"/>
              <a:t>便会咔的一声</a:t>
            </a:r>
            <a:r>
              <a:rPr lang="en-US" dirty="0" smtClean="0"/>
              <a:t>,</a:t>
            </a:r>
            <a:r>
              <a:rPr lang="zh-CN" altLang="en-US" dirty="0" smtClean="0"/>
              <a:t>从身后抽出两把剪刀来夹住你的手指。各色的贝壳和海螺缠绕着</a:t>
            </a:r>
            <a:r>
              <a:rPr lang="en-US" dirty="0" smtClean="0"/>
              <a:t>,</a:t>
            </a:r>
            <a:r>
              <a:rPr lang="zh-CN" altLang="en-US" dirty="0" smtClean="0"/>
              <a:t>海螺有漩涡般的形状</a:t>
            </a:r>
            <a:r>
              <a:rPr lang="en-US" dirty="0" smtClean="0"/>
              <a:t>,</a:t>
            </a:r>
            <a:r>
              <a:rPr lang="zh-CN" altLang="en-US" dirty="0" smtClean="0"/>
              <a:t>贝壳有五彩的颜色。有人说</a:t>
            </a:r>
            <a:r>
              <a:rPr lang="en-US" dirty="0" smtClean="0"/>
              <a:t>,</a:t>
            </a:r>
            <a:r>
              <a:rPr lang="zh-CN" altLang="en-US" dirty="0" smtClean="0"/>
              <a:t>海螺有元宝形的</a:t>
            </a:r>
            <a:r>
              <a:rPr lang="en-US" dirty="0" smtClean="0"/>
              <a:t>,</a:t>
            </a:r>
            <a:r>
              <a:rPr lang="zh-CN" altLang="en-US" dirty="0" smtClean="0"/>
              <a:t>找到了便可以卖个好价钱</a:t>
            </a:r>
            <a:r>
              <a:rPr lang="en-US" dirty="0" smtClean="0"/>
              <a:t>,</a:t>
            </a:r>
            <a:r>
              <a:rPr lang="zh-CN" altLang="en-US" dirty="0" smtClean="0"/>
              <a:t>我于是不断地翻沙坑</a:t>
            </a:r>
            <a:r>
              <a:rPr lang="en-US" dirty="0" smtClean="0"/>
              <a:t>,</a:t>
            </a:r>
            <a:r>
              <a:rPr lang="zh-CN" altLang="en-US" dirty="0" smtClean="0"/>
              <a:t>使劲地刨</a:t>
            </a:r>
            <a:r>
              <a:rPr lang="en-US" dirty="0" smtClean="0"/>
              <a:t>,</a:t>
            </a:r>
            <a:r>
              <a:rPr lang="zh-CN" altLang="en-US" dirty="0" smtClean="0"/>
              <a:t>也因此弄破了几个海龟蛋</a:t>
            </a:r>
            <a:r>
              <a:rPr lang="en-US" dirty="0" smtClean="0"/>
              <a:t>,</a:t>
            </a:r>
            <a:r>
              <a:rPr lang="zh-CN" altLang="en-US" dirty="0" smtClean="0"/>
              <a:t>却从来没有见过一个元宝形的。如果不怕螃蟹</a:t>
            </a:r>
            <a:r>
              <a:rPr lang="en-US" dirty="0" smtClean="0"/>
              <a:t>,</a:t>
            </a:r>
            <a:r>
              <a:rPr lang="zh-CN" altLang="en-US" dirty="0" smtClean="0"/>
              <a:t>还可以翻到螃蟹的老巢</a:t>
            </a:r>
            <a:r>
              <a:rPr lang="en-US" dirty="0" smtClean="0"/>
              <a:t>,</a:t>
            </a:r>
            <a:r>
              <a:rPr lang="zh-CN" altLang="en-US" dirty="0" smtClean="0"/>
              <a:t>潮湿阴暗</a:t>
            </a:r>
            <a:r>
              <a:rPr lang="en-US" dirty="0" smtClean="0"/>
              <a:t>,</a:t>
            </a:r>
            <a:r>
              <a:rPr lang="zh-CN" altLang="en-US" dirty="0" smtClean="0"/>
              <a:t>像地窖一样。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309522" y="1643050"/>
            <a:ext cx="11572956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名段推荐。</a:t>
            </a:r>
          </a:p>
          <a:p>
            <a:r>
              <a:rPr lang="zh-CN" altLang="en-US" dirty="0" smtClean="0"/>
              <a:t>你能将课前搜集的适合仿写的语段展示给大家吗</a:t>
            </a:r>
            <a:r>
              <a:rPr lang="en-US" dirty="0" smtClean="0"/>
              <a:t>?</a:t>
            </a:r>
            <a:r>
              <a:rPr lang="zh-CN" altLang="en-US" dirty="0" smtClean="0"/>
              <a:t>最好配上推荐语。</a:t>
            </a:r>
            <a:endParaRPr lang="en-US" altLang="zh-CN" dirty="0" smtClean="0"/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有时</a:t>
            </a:r>
            <a:r>
              <a:rPr lang="en-US" dirty="0" smtClean="0"/>
              <a:t>,</a:t>
            </a:r>
            <a:r>
              <a:rPr lang="zh-CN" altLang="en-US" dirty="0" smtClean="0"/>
              <a:t>幸福来自自由自在地在田园中徜徉了一个上午。有时</a:t>
            </a:r>
            <a:r>
              <a:rPr lang="en-US" dirty="0" smtClean="0"/>
              <a:t>,</a:t>
            </a:r>
            <a:r>
              <a:rPr lang="zh-CN" altLang="en-US" dirty="0" smtClean="0"/>
              <a:t>幸福来自看到萝卜田里留下来作种的萝卜</a:t>
            </a:r>
            <a:r>
              <a:rPr lang="en-US" dirty="0" smtClean="0"/>
              <a:t>,</a:t>
            </a:r>
            <a:r>
              <a:rPr lang="zh-CN" altLang="en-US" dirty="0" smtClean="0"/>
              <a:t>开出一片宝蓝色的花。有时</a:t>
            </a:r>
            <a:r>
              <a:rPr lang="en-US" dirty="0" smtClean="0"/>
              <a:t>,</a:t>
            </a:r>
            <a:r>
              <a:rPr lang="zh-CN" altLang="en-US" dirty="0" smtClean="0"/>
              <a:t>幸福来自家里的大狗突然生出一窝颜色不一样的、毛茸茸的小狗。</a:t>
            </a:r>
          </a:p>
          <a:p>
            <a:pPr algn="r"/>
            <a:r>
              <a:rPr lang="en-US" dirty="0" smtClean="0"/>
              <a:t>——</a:t>
            </a:r>
            <a:r>
              <a:rPr lang="zh-CN" altLang="en-US" dirty="0" smtClean="0"/>
              <a:t>林清玄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幸福的开关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推荐语</a:t>
            </a:r>
            <a:r>
              <a:rPr lang="en-US" dirty="0" smtClean="0"/>
              <a:t>:</a:t>
            </a:r>
            <a:r>
              <a:rPr lang="zh-CN" altLang="en-US" dirty="0" smtClean="0"/>
              <a:t>文段极富哲理</a:t>
            </a:r>
            <a:r>
              <a:rPr lang="en-US" dirty="0" smtClean="0"/>
              <a:t>,</a:t>
            </a:r>
            <a:r>
              <a:rPr lang="zh-CN" altLang="en-US" dirty="0" smtClean="0"/>
              <a:t>引领大家关注日常生活中的小幸福</a:t>
            </a:r>
            <a:r>
              <a:rPr lang="en-US" dirty="0" smtClean="0"/>
              <a:t>,</a:t>
            </a:r>
            <a:r>
              <a:rPr lang="zh-CN" altLang="en-US" dirty="0" smtClean="0"/>
              <a:t>并运用排比的修辞</a:t>
            </a:r>
            <a:r>
              <a:rPr lang="en-US" dirty="0" smtClean="0"/>
              <a:t>,</a:t>
            </a:r>
            <a:r>
              <a:rPr lang="zh-CN" altLang="en-US" dirty="0" smtClean="0"/>
              <a:t>语言有气势。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:①</a:t>
            </a:r>
            <a:r>
              <a:rPr lang="zh-CN" altLang="en-US" dirty="0" smtClean="0"/>
              <a:t>茫茫沙漠</a:t>
            </a:r>
            <a:r>
              <a:rPr lang="en-US" dirty="0" smtClean="0"/>
              <a:t>,</a:t>
            </a:r>
            <a:r>
              <a:rPr lang="zh-CN" altLang="en-US" dirty="0" smtClean="0"/>
              <a:t>滔滔流水</a:t>
            </a:r>
            <a:r>
              <a:rPr lang="en-US" dirty="0" smtClean="0"/>
              <a:t>,</a:t>
            </a:r>
            <a:r>
              <a:rPr lang="zh-CN" altLang="en-US" dirty="0" smtClean="0"/>
              <a:t>于世无奇。唯有大漠中如此一湾</a:t>
            </a:r>
            <a:r>
              <a:rPr lang="en-US" dirty="0" smtClean="0"/>
              <a:t>,</a:t>
            </a:r>
            <a:r>
              <a:rPr lang="zh-CN" altLang="en-US" dirty="0" smtClean="0"/>
              <a:t>风沙中如此一静</a:t>
            </a:r>
            <a:r>
              <a:rPr lang="en-US" dirty="0" smtClean="0"/>
              <a:t>,</a:t>
            </a:r>
            <a:r>
              <a:rPr lang="zh-CN" altLang="en-US" dirty="0" smtClean="0"/>
              <a:t>荒凉中如此一景</a:t>
            </a:r>
            <a:r>
              <a:rPr lang="en-US" dirty="0" smtClean="0"/>
              <a:t>,</a:t>
            </a:r>
            <a:r>
              <a:rPr lang="zh-CN" altLang="en-US" dirty="0" smtClean="0"/>
              <a:t>高坡后如此一跌</a:t>
            </a:r>
            <a:r>
              <a:rPr lang="en-US" dirty="0" smtClean="0"/>
              <a:t>,</a:t>
            </a:r>
            <a:r>
              <a:rPr lang="zh-CN" altLang="en-US" dirty="0" smtClean="0"/>
              <a:t>才深得天地之韵律</a:t>
            </a:r>
            <a:r>
              <a:rPr lang="en-US" dirty="0" smtClean="0"/>
              <a:t>,</a:t>
            </a:r>
            <a:r>
              <a:rPr lang="zh-CN" altLang="en-US" dirty="0" smtClean="0"/>
              <a:t>造化之机巧</a:t>
            </a:r>
            <a:r>
              <a:rPr lang="en-US" dirty="0" smtClean="0"/>
              <a:t>,</a:t>
            </a:r>
            <a:r>
              <a:rPr lang="zh-CN" altLang="en-US" dirty="0" smtClean="0"/>
              <a:t>让人神醉情驰。如此推衍</a:t>
            </a:r>
            <a:r>
              <a:rPr lang="en-US" dirty="0" smtClean="0"/>
              <a:t>,</a:t>
            </a:r>
            <a:r>
              <a:rPr lang="zh-CN" altLang="en-US" dirty="0" smtClean="0"/>
              <a:t>人生、世界、历史</a:t>
            </a:r>
            <a:r>
              <a:rPr lang="en-US" dirty="0" smtClean="0"/>
              <a:t>,</a:t>
            </a:r>
            <a:r>
              <a:rPr lang="zh-CN" altLang="en-US" dirty="0" smtClean="0"/>
              <a:t>莫不如此。给浮嚣以宁静</a:t>
            </a:r>
            <a:r>
              <a:rPr lang="en-US" dirty="0" smtClean="0"/>
              <a:t>,</a:t>
            </a:r>
            <a:r>
              <a:rPr lang="zh-CN" altLang="en-US" dirty="0" smtClean="0"/>
              <a:t>给躁急以清冽</a:t>
            </a:r>
            <a:r>
              <a:rPr lang="en-US" dirty="0" smtClean="0"/>
              <a:t>,</a:t>
            </a:r>
            <a:r>
              <a:rPr lang="zh-CN" altLang="en-US" dirty="0" smtClean="0"/>
              <a:t>给高蹈以平实</a:t>
            </a:r>
            <a:r>
              <a:rPr lang="en-US" dirty="0" smtClean="0"/>
              <a:t>,</a:t>
            </a:r>
            <a:r>
              <a:rPr lang="zh-CN" altLang="en-US" dirty="0" smtClean="0"/>
              <a:t>给粗犷以明丽。唯其这样</a:t>
            </a:r>
            <a:r>
              <a:rPr lang="en-US" dirty="0" smtClean="0"/>
              <a:t>,</a:t>
            </a:r>
            <a:r>
              <a:rPr lang="zh-CN" altLang="en-US" dirty="0" smtClean="0"/>
              <a:t>人生才见灵动</a:t>
            </a:r>
            <a:r>
              <a:rPr lang="en-US" dirty="0" smtClean="0"/>
              <a:t>,</a:t>
            </a:r>
            <a:r>
              <a:rPr lang="zh-CN" altLang="en-US" dirty="0" smtClean="0"/>
              <a:t>世界才显精致</a:t>
            </a:r>
            <a:r>
              <a:rPr lang="en-US" dirty="0" smtClean="0"/>
              <a:t>,</a:t>
            </a:r>
            <a:r>
              <a:rPr lang="zh-CN" altLang="en-US" dirty="0" smtClean="0"/>
              <a:t>历史才有风韵。</a:t>
            </a:r>
          </a:p>
          <a:p>
            <a:pPr algn="r"/>
            <a:r>
              <a:rPr lang="en-US" dirty="0" smtClean="0"/>
              <a:t>——</a:t>
            </a:r>
            <a:r>
              <a:rPr lang="zh-CN" altLang="en-US" dirty="0" smtClean="0"/>
              <a:t>余秋雨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沙原隐泉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推荐语</a:t>
            </a:r>
            <a:r>
              <a:rPr lang="en-US" dirty="0" smtClean="0"/>
              <a:t>:</a:t>
            </a:r>
            <a:r>
              <a:rPr lang="zh-CN" altLang="en-US" dirty="0" smtClean="0"/>
              <a:t>句式结构整齐</a:t>
            </a:r>
            <a:r>
              <a:rPr lang="en-US" dirty="0" smtClean="0"/>
              <a:t>,</a:t>
            </a:r>
            <a:r>
              <a:rPr lang="zh-CN" altLang="en-US" dirty="0" smtClean="0"/>
              <a:t>读来韵味浓郁</a:t>
            </a:r>
            <a:r>
              <a:rPr lang="en-US" dirty="0" smtClean="0"/>
              <a:t>,</a:t>
            </a:r>
            <a:r>
              <a:rPr lang="zh-CN" altLang="en-US" dirty="0" smtClean="0"/>
              <a:t>朗朗上口。</a:t>
            </a:r>
          </a:p>
          <a:p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en-US" dirty="0" smtClean="0"/>
              <a:t>②</a:t>
            </a:r>
            <a:r>
              <a:rPr lang="zh-CN" altLang="en-US" dirty="0" smtClean="0"/>
              <a:t>这一次</a:t>
            </a:r>
            <a:r>
              <a:rPr lang="en-US" dirty="0" smtClean="0"/>
              <a:t>,</a:t>
            </a:r>
            <a:r>
              <a:rPr lang="zh-CN" altLang="en-US" dirty="0" smtClean="0"/>
              <a:t>她侧着身子</a:t>
            </a:r>
            <a:r>
              <a:rPr lang="en-US" dirty="0" smtClean="0"/>
              <a:t>,</a:t>
            </a:r>
            <a:r>
              <a:rPr lang="zh-CN" altLang="en-US" dirty="0" smtClean="0"/>
              <a:t>顶着风沙</a:t>
            </a:r>
            <a:r>
              <a:rPr lang="en-US" dirty="0" smtClean="0"/>
              <a:t>,</a:t>
            </a:r>
            <a:r>
              <a:rPr lang="zh-CN" altLang="en-US" dirty="0" smtClean="0"/>
              <a:t>向长途车站的方向艰难地移动</a:t>
            </a:r>
            <a:r>
              <a:rPr lang="en-US" dirty="0" smtClean="0"/>
              <a:t>,</a:t>
            </a:r>
            <a:r>
              <a:rPr lang="zh-CN" altLang="en-US" dirty="0" smtClean="0"/>
              <a:t>一种叫作孤独或者落寞的东西的心里挤呀挤的</a:t>
            </a:r>
            <a:r>
              <a:rPr lang="en-US" dirty="0" smtClean="0"/>
              <a:t>,</a:t>
            </a:r>
            <a:r>
              <a:rPr lang="zh-CN" altLang="en-US" dirty="0" smtClean="0"/>
              <a:t>忽然</a:t>
            </a:r>
            <a:r>
              <a:rPr lang="en-US" dirty="0" smtClean="0"/>
              <a:t>,</a:t>
            </a:r>
            <a:r>
              <a:rPr lang="zh-CN" altLang="en-US" dirty="0" smtClean="0"/>
              <a:t>她想转身</a:t>
            </a:r>
            <a:r>
              <a:rPr lang="en-US" dirty="0" smtClean="0"/>
              <a:t>,</a:t>
            </a:r>
            <a:r>
              <a:rPr lang="zh-CN" altLang="en-US" dirty="0" smtClean="0"/>
              <a:t>想知道有没有目光追随在自己的背后。</a:t>
            </a:r>
          </a:p>
          <a:p>
            <a:pPr algn="r"/>
            <a:r>
              <a:rPr lang="en-US" dirty="0" smtClean="0"/>
              <a:t>——</a:t>
            </a:r>
            <a:r>
              <a:rPr lang="zh-CN" altLang="en-US" dirty="0" smtClean="0"/>
              <a:t>连谏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回首</a:t>
            </a:r>
            <a:r>
              <a:rPr lang="en-US" altLang="zh-CN" dirty="0" smtClean="0"/>
              <a:t>》</a:t>
            </a:r>
          </a:p>
          <a:p>
            <a:r>
              <a:rPr lang="zh-CN" altLang="en-US" dirty="0" smtClean="0"/>
              <a:t>推荐语</a:t>
            </a:r>
            <a:r>
              <a:rPr lang="en-US" dirty="0" smtClean="0"/>
              <a:t>:</a:t>
            </a:r>
            <a:r>
              <a:rPr lang="zh-CN" altLang="en-US" dirty="0" smtClean="0"/>
              <a:t>描写细腻</a:t>
            </a:r>
            <a:r>
              <a:rPr lang="en-US" dirty="0" smtClean="0"/>
              <a:t>,</a:t>
            </a:r>
            <a:r>
              <a:rPr lang="zh-CN" altLang="en-US" dirty="0" smtClean="0"/>
              <a:t>尤其是心理描写</a:t>
            </a:r>
            <a:r>
              <a:rPr lang="en-US" dirty="0" smtClean="0"/>
              <a:t>,</a:t>
            </a:r>
            <a:r>
              <a:rPr lang="zh-CN" altLang="en-US" dirty="0" smtClean="0"/>
              <a:t>具有丰富的想象力。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142984"/>
            <a:ext cx="11358642" cy="242889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仿写练习。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en-US" dirty="0" err="1" smtClean="0"/>
              <a:t>仿写时,应注意文段结构安排和语言表达的特点,如修辞手法的运用,人物或景物描写的方法,等等</a:t>
            </a:r>
            <a:r>
              <a:rPr lang="en-US" dirty="0" smtClean="0"/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这来的便是闰土。虽然我一见便知道是闰土</a:t>
            </a:r>
            <a:r>
              <a:rPr lang="en-US" dirty="0" smtClean="0"/>
              <a:t>,</a:t>
            </a:r>
            <a:r>
              <a:rPr lang="zh-CN" altLang="en-US" dirty="0" smtClean="0"/>
              <a:t>但又不是我这记忆上的闰土了。他身材增加了一倍</a:t>
            </a:r>
            <a:r>
              <a:rPr lang="en-US" dirty="0" smtClean="0"/>
              <a:t>;</a:t>
            </a:r>
            <a:r>
              <a:rPr lang="zh-CN" altLang="en-US" dirty="0" smtClean="0"/>
              <a:t>先前的紫色的圆脸</a:t>
            </a:r>
            <a:r>
              <a:rPr lang="en-US" dirty="0" smtClean="0"/>
              <a:t>,</a:t>
            </a:r>
            <a:r>
              <a:rPr lang="zh-CN" altLang="en-US" dirty="0" smtClean="0"/>
              <a:t>已经变作灰黄</a:t>
            </a:r>
            <a:r>
              <a:rPr lang="en-US" dirty="0" smtClean="0"/>
              <a:t>,</a:t>
            </a:r>
            <a:r>
              <a:rPr lang="zh-CN" altLang="en-US" dirty="0" smtClean="0"/>
              <a:t>而且加上了很深的皱纹</a:t>
            </a:r>
            <a:r>
              <a:rPr lang="en-US" dirty="0" smtClean="0"/>
              <a:t>;</a:t>
            </a:r>
            <a:r>
              <a:rPr lang="zh-CN" altLang="en-US" dirty="0" smtClean="0"/>
              <a:t>眼睛也像他父亲一样</a:t>
            </a:r>
            <a:r>
              <a:rPr lang="en-US" dirty="0" smtClean="0"/>
              <a:t>,</a:t>
            </a:r>
            <a:r>
              <a:rPr lang="zh-CN" altLang="en-US" dirty="0" smtClean="0"/>
              <a:t>周围都肿得通红</a:t>
            </a:r>
            <a:r>
              <a:rPr lang="en-US" dirty="0" smtClean="0"/>
              <a:t>,</a:t>
            </a:r>
            <a:r>
              <a:rPr lang="zh-CN" altLang="en-US" dirty="0" smtClean="0"/>
              <a:t>这我知道</a:t>
            </a:r>
            <a:r>
              <a:rPr lang="en-US" dirty="0" smtClean="0"/>
              <a:t>,</a:t>
            </a:r>
            <a:r>
              <a:rPr lang="zh-CN" altLang="en-US" dirty="0" smtClean="0"/>
              <a:t>在海边种地的人</a:t>
            </a:r>
            <a:r>
              <a:rPr lang="en-US" dirty="0" smtClean="0"/>
              <a:t>,</a:t>
            </a:r>
            <a:r>
              <a:rPr lang="zh-CN" altLang="en-US" dirty="0" smtClean="0"/>
              <a:t>终日吹着海风</a:t>
            </a:r>
            <a:r>
              <a:rPr lang="en-US" dirty="0" smtClean="0"/>
              <a:t>,</a:t>
            </a:r>
            <a:r>
              <a:rPr lang="zh-CN" altLang="en-US" dirty="0" smtClean="0"/>
              <a:t>大抵是这样的。他头上是一顶破毡帽</a:t>
            </a:r>
            <a:r>
              <a:rPr lang="en-US" dirty="0" smtClean="0"/>
              <a:t>,</a:t>
            </a:r>
            <a:r>
              <a:rPr lang="zh-CN" altLang="en-US" dirty="0" smtClean="0"/>
              <a:t>身上只一件极薄的棉衣</a:t>
            </a:r>
            <a:r>
              <a:rPr lang="en-US" dirty="0" smtClean="0"/>
              <a:t>,</a:t>
            </a:r>
            <a:r>
              <a:rPr lang="zh-CN" altLang="en-US" dirty="0" smtClean="0"/>
              <a:t>浑身瑟缩着</a:t>
            </a:r>
            <a:r>
              <a:rPr lang="en-US" dirty="0" smtClean="0"/>
              <a:t>;</a:t>
            </a:r>
            <a:r>
              <a:rPr lang="zh-CN" altLang="en-US" dirty="0" smtClean="0"/>
              <a:t>手里提着一个纸包和一支长烟管</a:t>
            </a:r>
            <a:r>
              <a:rPr lang="en-US" dirty="0" smtClean="0"/>
              <a:t>,</a:t>
            </a:r>
            <a:r>
              <a:rPr lang="zh-CN" altLang="en-US" dirty="0" smtClean="0"/>
              <a:t>那手也不是我所记得的红活圆实的手</a:t>
            </a:r>
            <a:r>
              <a:rPr lang="en-US" dirty="0" smtClean="0"/>
              <a:t>,</a:t>
            </a:r>
            <a:r>
              <a:rPr lang="zh-CN" altLang="en-US" dirty="0" smtClean="0"/>
              <a:t>却又粗又笨而且开裂</a:t>
            </a:r>
            <a:r>
              <a:rPr lang="en-US" dirty="0" smtClean="0"/>
              <a:t>,</a:t>
            </a:r>
            <a:r>
              <a:rPr lang="zh-CN" altLang="en-US" dirty="0" smtClean="0"/>
              <a:t>像是松树皮了。</a:t>
            </a:r>
          </a:p>
          <a:p>
            <a:pPr algn="r">
              <a:lnSpc>
                <a:spcPct val="130000"/>
              </a:lnSpc>
            </a:pPr>
            <a:r>
              <a:rPr lang="en-US" dirty="0" smtClean="0"/>
              <a:t>——</a:t>
            </a:r>
            <a:r>
              <a:rPr lang="zh-CN" altLang="en-US" dirty="0" smtClean="0"/>
              <a:t>鲁迅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故乡</a:t>
            </a:r>
            <a:r>
              <a:rPr lang="en-US" altLang="zh-CN" dirty="0" smtClean="0"/>
              <a:t>》</a:t>
            </a:r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14314" y="1142984"/>
            <a:ext cx="11739602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偶然间见到了一煤矿工人</a:t>
            </a:r>
            <a:r>
              <a:rPr lang="en-US" dirty="0" smtClean="0"/>
              <a:t>,</a:t>
            </a:r>
            <a:r>
              <a:rPr lang="zh-CN" altLang="en-US" dirty="0" smtClean="0"/>
              <a:t>一见那一成不变的服饰</a:t>
            </a:r>
            <a:r>
              <a:rPr lang="en-US" dirty="0" smtClean="0"/>
              <a:t>,</a:t>
            </a:r>
            <a:r>
              <a:rPr lang="zh-CN" altLang="en-US" dirty="0" smtClean="0"/>
              <a:t>便知他是什么行业。他戴着一顶满是黑渍的安全帽</a:t>
            </a:r>
            <a:r>
              <a:rPr lang="en-US" dirty="0" smtClean="0"/>
              <a:t>,</a:t>
            </a:r>
            <a:r>
              <a:rPr lang="zh-CN" altLang="en-US" dirty="0" smtClean="0"/>
              <a:t>上面附带了一个小型探照灯</a:t>
            </a:r>
            <a:r>
              <a:rPr lang="en-US" dirty="0" smtClean="0"/>
              <a:t>,</a:t>
            </a:r>
            <a:r>
              <a:rPr lang="zh-CN" altLang="en-US" dirty="0" smtClean="0"/>
              <a:t>但那镜片也早已被灰尘所覆盖。残破的衣服与他风尘仆仆的脸倒是很般配。用一个词来形容他</a:t>
            </a:r>
            <a:r>
              <a:rPr lang="en-US" dirty="0" smtClean="0"/>
              <a:t>,</a:t>
            </a:r>
            <a:r>
              <a:rPr lang="zh-CN" altLang="en-US" dirty="0" smtClean="0"/>
              <a:t>就是黑。他几乎全身都是黑的。望着他深凹的眼窝和布满老茧的手</a:t>
            </a:r>
            <a:r>
              <a:rPr lang="en-US" dirty="0" smtClean="0"/>
              <a:t>,</a:t>
            </a:r>
            <a:r>
              <a:rPr lang="zh-CN" altLang="en-US" dirty="0" smtClean="0"/>
              <a:t>便知他的生活条件很差。即使他矮小的个头在他人眼中是那么的不起眼</a:t>
            </a:r>
            <a:r>
              <a:rPr lang="en-US" dirty="0" smtClean="0"/>
              <a:t>,</a:t>
            </a:r>
            <a:r>
              <a:rPr lang="zh-CN" altLang="en-US" dirty="0" smtClean="0"/>
              <a:t>但在我心中却是一位活</a:t>
            </a:r>
            <a:r>
              <a:rPr lang="en-US" dirty="0" smtClean="0"/>
              <a:t>“</a:t>
            </a:r>
            <a:r>
              <a:rPr lang="zh-CN" altLang="en-US" dirty="0" smtClean="0"/>
              <a:t>丰碑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设置情境</a:t>
            </a:r>
            <a:r>
              <a:rPr lang="en-US" dirty="0" smtClean="0"/>
              <a:t>,</a:t>
            </a:r>
            <a:r>
              <a:rPr lang="zh-CN" altLang="en-US" dirty="0" smtClean="0"/>
              <a:t>巧妙应对。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李军在上学路上因帮助一个走失的小孩寻找爸爸妈妈迟到了。面对老师的查问</a:t>
            </a:r>
            <a:r>
              <a:rPr lang="en-US" dirty="0" smtClean="0"/>
              <a:t>,</a:t>
            </a:r>
            <a:r>
              <a:rPr lang="zh-CN" altLang="en-US" dirty="0" smtClean="0"/>
              <a:t>李军既不想表现自己</a:t>
            </a:r>
            <a:r>
              <a:rPr lang="en-US" dirty="0" smtClean="0"/>
              <a:t>,</a:t>
            </a:r>
            <a:r>
              <a:rPr lang="zh-CN" altLang="en-US" dirty="0" smtClean="0"/>
              <a:t>又不想受到老师的批评</a:t>
            </a:r>
            <a:r>
              <a:rPr lang="en-US" dirty="0" smtClean="0"/>
              <a:t>,</a:t>
            </a:r>
            <a:r>
              <a:rPr lang="zh-CN" altLang="en-US" dirty="0" smtClean="0"/>
              <a:t>他该怎么说才能达到以上的目的</a:t>
            </a:r>
            <a:r>
              <a:rPr lang="en-US" dirty="0" smtClean="0"/>
              <a:t>,</a:t>
            </a:r>
            <a:r>
              <a:rPr lang="zh-CN" altLang="en-US" dirty="0" smtClean="0"/>
              <a:t>又显得自然得体呢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对不起</a:t>
            </a:r>
            <a:r>
              <a:rPr lang="en-US" dirty="0" smtClean="0"/>
              <a:t>,</a:t>
            </a:r>
            <a:r>
              <a:rPr lang="zh-CN" altLang="en-US" dirty="0" smtClean="0"/>
              <a:t>老师</a:t>
            </a:r>
            <a:r>
              <a:rPr lang="en-US" dirty="0" smtClean="0"/>
              <a:t>!</a:t>
            </a:r>
            <a:r>
              <a:rPr lang="zh-CN" altLang="en-US" dirty="0" smtClean="0"/>
              <a:t>我不是无故迟到的</a:t>
            </a:r>
            <a:r>
              <a:rPr lang="en-US" dirty="0" smtClean="0"/>
              <a:t>,</a:t>
            </a:r>
            <a:r>
              <a:rPr lang="zh-CN" altLang="en-US" dirty="0" smtClean="0"/>
              <a:t>我有不得已的原因</a:t>
            </a:r>
            <a:r>
              <a:rPr lang="en-US" dirty="0" smtClean="0"/>
              <a:t>,</a:t>
            </a:r>
            <a:r>
              <a:rPr lang="zh-CN" altLang="en-US" dirty="0" smtClean="0"/>
              <a:t>请老师相信我</a:t>
            </a:r>
            <a:r>
              <a:rPr lang="en-US" dirty="0" smtClean="0"/>
              <a:t>,</a:t>
            </a:r>
            <a:r>
              <a:rPr lang="zh-CN" altLang="en-US" dirty="0" smtClean="0"/>
              <a:t>我自认不愧为您的学生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快期末考试了</a:t>
            </a:r>
            <a:r>
              <a:rPr lang="en-US" dirty="0" smtClean="0"/>
              <a:t>,</a:t>
            </a:r>
            <a:r>
              <a:rPr lang="zh-CN" altLang="en-US" dirty="0" smtClean="0"/>
              <a:t>你在看世界杯足球赛直播时被妈妈发现了</a:t>
            </a:r>
            <a:r>
              <a:rPr lang="en-US" dirty="0" smtClean="0"/>
              <a:t>,</a:t>
            </a:r>
            <a:r>
              <a:rPr lang="zh-CN" altLang="en-US" dirty="0" smtClean="0"/>
              <a:t>她告诉你现在不能看球赛</a:t>
            </a:r>
            <a:r>
              <a:rPr lang="en-US" dirty="0" smtClean="0"/>
              <a:t>,</a:t>
            </a:r>
            <a:r>
              <a:rPr lang="zh-CN" altLang="en-US" dirty="0" smtClean="0"/>
              <a:t>会耽误学习</a:t>
            </a:r>
            <a:r>
              <a:rPr lang="en-US" dirty="0" smtClean="0"/>
              <a:t>,</a:t>
            </a:r>
            <a:r>
              <a:rPr lang="zh-CN" altLang="en-US" dirty="0" smtClean="0"/>
              <a:t>你会怎样和妈妈沟通呢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掌握仿写的技巧</a:t>
            </a:r>
            <a:r>
              <a:rPr lang="en-US" dirty="0" smtClean="0"/>
              <a:t>,</a:t>
            </a:r>
            <a:r>
              <a:rPr lang="zh-CN" altLang="en-US" dirty="0" smtClean="0"/>
              <a:t>学习如何做到形似和神似。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能准确领悟说话人的意图</a:t>
            </a:r>
            <a:r>
              <a:rPr lang="en-US" dirty="0" smtClean="0"/>
              <a:t>,</a:t>
            </a:r>
            <a:r>
              <a:rPr lang="zh-CN" altLang="en-US" dirty="0" smtClean="0"/>
              <a:t>学会巧妙应对的技巧。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提高语言鉴赏能力和口语表达能力。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3857628"/>
            <a:ext cx="1093001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掌握仿写的技巧</a:t>
            </a:r>
            <a:r>
              <a:rPr lang="en-US" dirty="0" smtClean="0"/>
              <a:t>,</a:t>
            </a:r>
            <a:r>
              <a:rPr lang="zh-CN" altLang="en-US" dirty="0" smtClean="0"/>
              <a:t>学习如何做到形似和神似。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能准确领悟说话人的意图</a:t>
            </a:r>
            <a:r>
              <a:rPr lang="en-US" dirty="0" smtClean="0"/>
              <a:t>,</a:t>
            </a:r>
            <a:r>
              <a:rPr lang="zh-CN" altLang="en-US" dirty="0" smtClean="0"/>
              <a:t>学会巧妙应对的技巧。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妈妈</a:t>
            </a:r>
            <a:r>
              <a:rPr lang="en-US" dirty="0" smtClean="0"/>
              <a:t>,</a:t>
            </a:r>
            <a:r>
              <a:rPr lang="zh-CN" altLang="en-US" dirty="0" smtClean="0"/>
              <a:t>学习也要劳逸结合</a:t>
            </a:r>
            <a:r>
              <a:rPr lang="en-US" dirty="0" smtClean="0"/>
              <a:t>,</a:t>
            </a:r>
            <a:r>
              <a:rPr lang="zh-CN" altLang="en-US" dirty="0" smtClean="0"/>
              <a:t>看一会儿球赛能帮我放松心情</a:t>
            </a:r>
            <a:r>
              <a:rPr lang="en-US" dirty="0" smtClean="0"/>
              <a:t>,</a:t>
            </a:r>
            <a:r>
              <a:rPr lang="zh-CN" altLang="en-US" dirty="0" smtClean="0"/>
              <a:t>给紧绷的神经减压</a:t>
            </a:r>
            <a:r>
              <a:rPr lang="en-US" dirty="0" smtClean="0"/>
              <a:t>,</a:t>
            </a:r>
            <a:r>
              <a:rPr lang="zh-CN" altLang="en-US" dirty="0" smtClean="0"/>
              <a:t>我看会儿球赛</a:t>
            </a:r>
            <a:r>
              <a:rPr lang="en-US" dirty="0" smtClean="0"/>
              <a:t>,</a:t>
            </a:r>
            <a:r>
              <a:rPr lang="zh-CN" altLang="en-US" dirty="0" smtClean="0"/>
              <a:t>放松一下</a:t>
            </a:r>
            <a:r>
              <a:rPr lang="en-US" dirty="0" smtClean="0"/>
              <a:t>,</a:t>
            </a:r>
            <a:r>
              <a:rPr lang="zh-CN" altLang="en-US" dirty="0" smtClean="0"/>
              <a:t>马上就去学习</a:t>
            </a:r>
            <a:r>
              <a:rPr lang="en-US" dirty="0" smtClean="0"/>
              <a:t>,</a:t>
            </a:r>
            <a:r>
              <a:rPr lang="zh-CN" altLang="en-US" dirty="0" smtClean="0"/>
              <a:t>可以吗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假如你获得了全国中学生</a:t>
            </a:r>
            <a:r>
              <a:rPr lang="en-US" dirty="0" smtClean="0"/>
              <a:t>“</a:t>
            </a:r>
            <a:r>
              <a:rPr lang="zh-CN" altLang="en-US" dirty="0" smtClean="0"/>
              <a:t>新世纪杯</a:t>
            </a:r>
            <a:r>
              <a:rPr lang="en-US" dirty="0" smtClean="0"/>
              <a:t>”</a:t>
            </a:r>
            <a:r>
              <a:rPr lang="zh-CN" altLang="en-US" dirty="0" smtClean="0"/>
              <a:t>作文比赛一等奖</a:t>
            </a:r>
            <a:r>
              <a:rPr lang="en-US" dirty="0" smtClean="0"/>
              <a:t>,</a:t>
            </a:r>
            <a:r>
              <a:rPr lang="zh-CN" altLang="en-US" dirty="0" smtClean="0"/>
              <a:t>有人向你祝贺</a:t>
            </a:r>
            <a:r>
              <a:rPr lang="en-US" dirty="0" smtClean="0"/>
              <a:t>,</a:t>
            </a:r>
            <a:r>
              <a:rPr lang="zh-CN" altLang="en-US" dirty="0" smtClean="0"/>
              <a:t>请根据不同语体要求</a:t>
            </a:r>
            <a:r>
              <a:rPr lang="en-US" dirty="0" smtClean="0"/>
              <a:t>,</a:t>
            </a:r>
            <a:r>
              <a:rPr lang="zh-CN" altLang="en-US" dirty="0" smtClean="0"/>
              <a:t>做出表示谦虚、上进的回答。</a:t>
            </a:r>
          </a:p>
          <a:p>
            <a:r>
              <a:rPr lang="en-US" dirty="0" smtClean="0"/>
              <a:t>①</a:t>
            </a:r>
            <a:r>
              <a:rPr lang="zh-CN" altLang="en-US" dirty="0" smtClean="0"/>
              <a:t>使人感到亲切而易于接受的口语体</a:t>
            </a:r>
            <a:r>
              <a:rPr lang="en-US" dirty="0" smtClean="0"/>
              <a:t>: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3071810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谢谢大家的关注</a:t>
            </a:r>
            <a:r>
              <a:rPr lang="en-US" dirty="0" smtClean="0"/>
              <a:t>,</a:t>
            </a:r>
            <a:r>
              <a:rPr lang="zh-CN" altLang="en-US" dirty="0" smtClean="0"/>
              <a:t>首先</a:t>
            </a:r>
            <a:r>
              <a:rPr lang="en-US" dirty="0" smtClean="0"/>
              <a:t>,</a:t>
            </a:r>
            <a:r>
              <a:rPr lang="zh-CN" altLang="en-US" dirty="0" smtClean="0"/>
              <a:t>我要感谢我的指导老师</a:t>
            </a:r>
            <a:r>
              <a:rPr lang="en-US" dirty="0" smtClean="0"/>
              <a:t>,</a:t>
            </a:r>
            <a:r>
              <a:rPr lang="zh-CN" altLang="en-US" dirty="0" smtClean="0"/>
              <a:t>这个奖的背后是她孜孜不倦的指导和帮助</a:t>
            </a:r>
            <a:r>
              <a:rPr lang="en-US" dirty="0" smtClean="0"/>
              <a:t>;</a:t>
            </a:r>
            <a:r>
              <a:rPr lang="zh-CN" altLang="en-US" dirty="0" smtClean="0"/>
              <a:t>其次</a:t>
            </a:r>
            <a:r>
              <a:rPr lang="en-US" dirty="0" smtClean="0"/>
              <a:t>,</a:t>
            </a:r>
            <a:r>
              <a:rPr lang="zh-CN" altLang="en-US" dirty="0" smtClean="0"/>
              <a:t>感谢我的家人和同学一直默默地支持着我</a:t>
            </a:r>
            <a:r>
              <a:rPr lang="en-US" dirty="0" smtClean="0"/>
              <a:t>,</a:t>
            </a:r>
            <a:r>
              <a:rPr lang="zh-CN" altLang="en-US" dirty="0" smtClean="0"/>
              <a:t>让我有不竭的动力</a:t>
            </a:r>
            <a:r>
              <a:rPr lang="en-US" dirty="0" smtClean="0"/>
              <a:t>;</a:t>
            </a:r>
            <a:r>
              <a:rPr lang="zh-CN" altLang="en-US" dirty="0" smtClean="0"/>
              <a:t>最后</a:t>
            </a:r>
            <a:r>
              <a:rPr lang="en-US" dirty="0" smtClean="0"/>
              <a:t>,</a:t>
            </a:r>
            <a:r>
              <a:rPr lang="zh-CN" altLang="en-US" dirty="0" smtClean="0"/>
              <a:t>感谢</a:t>
            </a:r>
            <a:r>
              <a:rPr lang="en-US" dirty="0" smtClean="0"/>
              <a:t>“</a:t>
            </a:r>
            <a:r>
              <a:rPr lang="zh-CN" altLang="en-US" dirty="0" smtClean="0"/>
              <a:t>新世纪杯</a:t>
            </a:r>
            <a:r>
              <a:rPr lang="en-US" dirty="0" smtClean="0"/>
              <a:t>”</a:t>
            </a:r>
            <a:r>
              <a:rPr lang="zh-CN" altLang="en-US" dirty="0" smtClean="0"/>
              <a:t>作文比赛主办方给我颁这个奖</a:t>
            </a:r>
            <a:r>
              <a:rPr lang="en-US" dirty="0" smtClean="0"/>
              <a:t>,</a:t>
            </a:r>
            <a:r>
              <a:rPr lang="zh-CN" altLang="en-US" dirty="0" smtClean="0"/>
              <a:t>谢谢大家</a:t>
            </a:r>
            <a:r>
              <a:rPr lang="en-US" dirty="0" smtClean="0"/>
              <a:t>,</a:t>
            </a:r>
            <a:r>
              <a:rPr lang="zh-CN" altLang="en-US" dirty="0" smtClean="0"/>
              <a:t>谢谢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②</a:t>
            </a:r>
            <a:r>
              <a:rPr lang="zh-CN" altLang="en-US" dirty="0" smtClean="0"/>
              <a:t>庄重、严肃的正规语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③</a:t>
            </a:r>
            <a:r>
              <a:rPr lang="zh-CN" altLang="en-US" dirty="0" smtClean="0"/>
              <a:t>含蓄、富有文采的书面语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④</a:t>
            </a:r>
            <a:r>
              <a:rPr lang="zh-CN" altLang="en-US" dirty="0" smtClean="0"/>
              <a:t>幽默、诙谐的口语体</a:t>
            </a:r>
            <a:r>
              <a:rPr lang="en-US" dirty="0" smtClean="0"/>
              <a:t>:</a:t>
            </a:r>
          </a:p>
        </p:txBody>
      </p:sp>
      <p:sp>
        <p:nvSpPr>
          <p:cNvPr id="7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185736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感谢大家</a:t>
            </a:r>
            <a:r>
              <a:rPr lang="en-US" dirty="0" smtClean="0"/>
              <a:t>,</a:t>
            </a:r>
            <a:r>
              <a:rPr lang="zh-CN" altLang="en-US" dirty="0" smtClean="0"/>
              <a:t>感谢我的老师</a:t>
            </a:r>
            <a:r>
              <a:rPr lang="en-US" dirty="0" smtClean="0"/>
              <a:t>,</a:t>
            </a:r>
            <a:r>
              <a:rPr lang="zh-CN" altLang="en-US" dirty="0" smtClean="0"/>
              <a:t>感谢一直支持我的人</a:t>
            </a:r>
            <a:r>
              <a:rPr lang="en-US" dirty="0" smtClean="0"/>
              <a:t>,</a:t>
            </a:r>
            <a:r>
              <a:rPr lang="zh-CN" altLang="en-US" dirty="0" smtClean="0"/>
              <a:t>谢谢大家</a:t>
            </a:r>
            <a:r>
              <a:rPr lang="en-US" dirty="0" smtClean="0"/>
              <a:t>,</a:t>
            </a:r>
            <a:r>
              <a:rPr lang="zh-CN" altLang="en-US" dirty="0" smtClean="0"/>
              <a:t>谢谢</a:t>
            </a:r>
            <a:r>
              <a:rPr lang="en-US" dirty="0" smtClean="0"/>
              <a:t>! </a:t>
            </a:r>
            <a:endParaRPr lang="zh-CN" altLang="en-US" dirty="0" smtClean="0"/>
          </a:p>
        </p:txBody>
      </p:sp>
      <p:sp>
        <p:nvSpPr>
          <p:cNvPr id="8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595406" y="3214686"/>
            <a:ext cx="6715172" cy="85725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一分耕耘一分收获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我的努力没有白费。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595406" y="4500570"/>
            <a:ext cx="8643998" cy="85725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大奖年年发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今天来我家。拿到一等奖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抱走幸福花。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  <p:bldLst>
      <p:bldP spid="7" grpId="0" build="p"/>
      <p:bldP spid="9" grpId="0" build="p"/>
      <p:bldP spid="10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文言故事</a:t>
            </a:r>
            <a:r>
              <a:rPr lang="en-US" dirty="0" smtClean="0"/>
              <a:t>,</a:t>
            </a:r>
            <a:r>
              <a:rPr lang="zh-CN" altLang="en-US" dirty="0" smtClean="0"/>
              <a:t>品评鉴赏。</a:t>
            </a:r>
          </a:p>
          <a:p>
            <a:r>
              <a:rPr lang="zh-CN" altLang="en-US" dirty="0" smtClean="0"/>
              <a:t>下面两则文言故事均选自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世说新语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也都体现了巧妙应对的技巧</a:t>
            </a:r>
            <a:r>
              <a:rPr lang="en-US" dirty="0" smtClean="0"/>
              <a:t>,</a:t>
            </a:r>
            <a:r>
              <a:rPr lang="zh-CN" altLang="en-US" dirty="0" smtClean="0"/>
              <a:t>你能分析一下吗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zh-CN" altLang="en-US" dirty="0" smtClean="0"/>
              <a:t>故事一</a:t>
            </a:r>
            <a:r>
              <a:rPr lang="en-US" dirty="0" smtClean="0"/>
              <a:t>:</a:t>
            </a:r>
            <a:r>
              <a:rPr lang="zh-CN" altLang="en-US" dirty="0" smtClean="0"/>
              <a:t>梁国杨氏子九岁</a:t>
            </a:r>
            <a:r>
              <a:rPr lang="en-US" dirty="0" smtClean="0"/>
              <a:t>,</a:t>
            </a:r>
            <a:r>
              <a:rPr lang="zh-CN" altLang="en-US" dirty="0" smtClean="0"/>
              <a:t>甚聪慧。孔君平诣其父</a:t>
            </a:r>
            <a:r>
              <a:rPr lang="en-US" dirty="0" smtClean="0"/>
              <a:t>,</a:t>
            </a:r>
            <a:r>
              <a:rPr lang="zh-CN" altLang="en-US" dirty="0" smtClean="0"/>
              <a:t>父不在</a:t>
            </a:r>
            <a:r>
              <a:rPr lang="en-US" dirty="0" smtClean="0"/>
              <a:t>,</a:t>
            </a:r>
            <a:r>
              <a:rPr lang="zh-CN" altLang="en-US" dirty="0" smtClean="0"/>
              <a:t>乃呼儿出。为设果</a:t>
            </a:r>
            <a:r>
              <a:rPr lang="en-US" dirty="0" smtClean="0"/>
              <a:t>,</a:t>
            </a:r>
            <a:r>
              <a:rPr lang="zh-CN" altLang="en-US" dirty="0" smtClean="0"/>
              <a:t>果有杨梅。孔指以示儿曰</a:t>
            </a:r>
            <a:r>
              <a:rPr lang="en-US" dirty="0" smtClean="0"/>
              <a:t>:“</a:t>
            </a:r>
            <a:r>
              <a:rPr lang="zh-CN" altLang="en-US" dirty="0" smtClean="0"/>
              <a:t>此是君家果。</a:t>
            </a:r>
            <a:r>
              <a:rPr lang="en-US" dirty="0" smtClean="0"/>
              <a:t>”</a:t>
            </a:r>
            <a:r>
              <a:rPr lang="zh-CN" altLang="en-US" dirty="0" smtClean="0"/>
              <a:t>儿应声答曰</a:t>
            </a:r>
            <a:r>
              <a:rPr lang="en-US" dirty="0" smtClean="0"/>
              <a:t>:“</a:t>
            </a:r>
            <a:r>
              <a:rPr lang="zh-CN" altLang="en-US" dirty="0" smtClean="0"/>
              <a:t>未闻孔雀是夫子家禽。</a:t>
            </a:r>
            <a:r>
              <a:rPr lang="en-US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084" y="1142984"/>
            <a:ext cx="11739602" cy="857256"/>
          </a:xfrm>
        </p:spPr>
        <p:txBody>
          <a:bodyPr/>
          <a:lstStyle/>
          <a:p>
            <a:pPr algn="just">
              <a:lnSpc>
                <a:spcPct val="130000"/>
              </a:lnSpc>
            </a:pPr>
            <a:r>
              <a:rPr lang="en-US" dirty="0" err="1" smtClean="0"/>
              <a:t>参考译文:梁国有一户姓杨的人家,家里有一个九岁的儿子,非常聪明</a:t>
            </a:r>
            <a:r>
              <a:rPr lang="en-US" dirty="0" smtClean="0"/>
              <a:t>。</a:t>
            </a:r>
            <a:r>
              <a:rPr lang="en-US" dirty="0" err="1" smtClean="0"/>
              <a:t>有一天,孔君平来拜见他的父亲,恰巧他的父亲不在家,孔君平就把这个孩子叫了出来</a:t>
            </a:r>
            <a:r>
              <a:rPr lang="en-US" dirty="0" smtClean="0"/>
              <a:t>。</a:t>
            </a:r>
            <a:r>
              <a:rPr lang="en-US" dirty="0" err="1" smtClean="0"/>
              <a:t>孩子给孔君平端来了水果,水果中有杨梅</a:t>
            </a:r>
            <a:r>
              <a:rPr lang="en-US" dirty="0" smtClean="0"/>
              <a:t>。</a:t>
            </a:r>
            <a:r>
              <a:rPr lang="en-US" dirty="0" err="1" smtClean="0"/>
              <a:t>孔君平指着杨梅对孩子说</a:t>
            </a:r>
            <a:r>
              <a:rPr lang="en-US" dirty="0" smtClean="0"/>
              <a:t>:“</a:t>
            </a:r>
            <a:r>
              <a:rPr lang="en-US" dirty="0" err="1" smtClean="0"/>
              <a:t>这是你家的水果</a:t>
            </a:r>
            <a:r>
              <a:rPr lang="en-US" dirty="0" smtClean="0"/>
              <a:t>。”</a:t>
            </a:r>
            <a:r>
              <a:rPr lang="en-US" dirty="0" err="1" smtClean="0"/>
              <a:t>孩子马上回答</a:t>
            </a:r>
            <a:r>
              <a:rPr lang="en-US" dirty="0" smtClean="0"/>
              <a:t>:“</a:t>
            </a:r>
            <a:r>
              <a:rPr lang="en-US" dirty="0" err="1" smtClean="0"/>
              <a:t>我可没听说过孔雀是先生您家的鸟</a:t>
            </a:r>
            <a:r>
              <a:rPr lang="en-US" dirty="0" smtClean="0"/>
              <a:t>。”</a:t>
            </a:r>
          </a:p>
          <a:p>
            <a:pPr algn="just">
              <a:lnSpc>
                <a:spcPct val="130000"/>
              </a:lnSpc>
            </a:pPr>
            <a:r>
              <a:rPr lang="zh-CN" altLang="en-US" dirty="0" smtClean="0"/>
              <a:t>杨氏子的</a:t>
            </a:r>
            <a:r>
              <a:rPr lang="en-US" dirty="0" smtClean="0"/>
              <a:t>“</a:t>
            </a:r>
            <a:r>
              <a:rPr lang="zh-CN" altLang="en-US" dirty="0" smtClean="0"/>
              <a:t>未闻孔雀是夫子家禽</a:t>
            </a:r>
            <a:r>
              <a:rPr lang="en-US" dirty="0" smtClean="0"/>
              <a:t>”</a:t>
            </a:r>
            <a:r>
              <a:rPr lang="zh-CN" altLang="en-US" dirty="0" smtClean="0"/>
              <a:t>答语非常巧妙。孔君平在姓上做文章</a:t>
            </a:r>
            <a:r>
              <a:rPr lang="en-US" dirty="0" smtClean="0"/>
              <a:t>,</a:t>
            </a:r>
            <a:r>
              <a:rPr lang="zh-CN" altLang="en-US" dirty="0" smtClean="0"/>
              <a:t>孩子也在姓上做文章</a:t>
            </a:r>
            <a:r>
              <a:rPr lang="en-US" dirty="0" smtClean="0"/>
              <a:t>,</a:t>
            </a:r>
            <a:r>
              <a:rPr lang="zh-CN" altLang="en-US" dirty="0" smtClean="0"/>
              <a:t>由孔君平的</a:t>
            </a:r>
            <a:r>
              <a:rPr lang="en-US" dirty="0" smtClean="0"/>
              <a:t>“</a:t>
            </a:r>
            <a:r>
              <a:rPr lang="zh-CN" altLang="en-US" dirty="0" smtClean="0"/>
              <a:t>孔</a:t>
            </a:r>
            <a:r>
              <a:rPr lang="en-US" dirty="0" smtClean="0"/>
              <a:t>”</a:t>
            </a:r>
            <a:r>
              <a:rPr lang="zh-CN" altLang="en-US" dirty="0" smtClean="0"/>
              <a:t>姓想到了孔雀</a:t>
            </a:r>
            <a:r>
              <a:rPr lang="en-US" dirty="0" smtClean="0"/>
              <a:t>;</a:t>
            </a:r>
            <a:r>
              <a:rPr lang="zh-CN" altLang="en-US" dirty="0" smtClean="0"/>
              <a:t>最妙的是</a:t>
            </a:r>
            <a:r>
              <a:rPr lang="en-US" dirty="0" smtClean="0"/>
              <a:t>,</a:t>
            </a:r>
            <a:r>
              <a:rPr lang="zh-CN" altLang="en-US" dirty="0" smtClean="0"/>
              <a:t>他没有生硬地直接说</a:t>
            </a:r>
            <a:r>
              <a:rPr lang="en-US" dirty="0" smtClean="0"/>
              <a:t>“</a:t>
            </a:r>
            <a:r>
              <a:rPr lang="zh-CN" altLang="en-US" dirty="0" smtClean="0"/>
              <a:t>孔雀是夫子家禽</a:t>
            </a:r>
            <a:r>
              <a:rPr lang="en-US" dirty="0" smtClean="0"/>
              <a:t>”,</a:t>
            </a:r>
            <a:r>
              <a:rPr lang="zh-CN" altLang="en-US" dirty="0" smtClean="0"/>
              <a:t>而是采用了否定的方式</a:t>
            </a:r>
            <a:r>
              <a:rPr lang="en-US" dirty="0" smtClean="0"/>
              <a:t>,</a:t>
            </a:r>
            <a:r>
              <a:rPr lang="zh-CN" altLang="en-US" dirty="0" smtClean="0"/>
              <a:t>说</a:t>
            </a:r>
            <a:r>
              <a:rPr lang="en-US" dirty="0" smtClean="0"/>
              <a:t>“</a:t>
            </a:r>
            <a:r>
              <a:rPr lang="zh-CN" altLang="en-US" dirty="0" smtClean="0"/>
              <a:t>未闻孔雀是夫子家禽</a:t>
            </a:r>
            <a:r>
              <a:rPr lang="en-US" dirty="0" smtClean="0"/>
              <a:t>”,</a:t>
            </a:r>
            <a:r>
              <a:rPr lang="zh-CN" altLang="en-US" dirty="0" smtClean="0"/>
              <a:t>婉转对答</a:t>
            </a:r>
            <a:r>
              <a:rPr lang="en-US" dirty="0" smtClean="0"/>
              <a:t>,</a:t>
            </a:r>
            <a:r>
              <a:rPr lang="zh-CN" altLang="en-US" dirty="0" smtClean="0"/>
              <a:t>既表现了应有的礼貌</a:t>
            </a:r>
            <a:r>
              <a:rPr lang="en-US" dirty="0" smtClean="0"/>
              <a:t>,</a:t>
            </a:r>
            <a:r>
              <a:rPr lang="zh-CN" altLang="en-US" dirty="0" smtClean="0"/>
              <a:t>又表达了</a:t>
            </a:r>
            <a:r>
              <a:rPr lang="en-US" dirty="0" smtClean="0"/>
              <a:t>“</a:t>
            </a:r>
            <a:r>
              <a:rPr lang="zh-CN" altLang="en-US" dirty="0" smtClean="0"/>
              <a:t>既然孔雀不是您家的鸟</a:t>
            </a:r>
            <a:r>
              <a:rPr lang="en-US" dirty="0" smtClean="0"/>
              <a:t>,</a:t>
            </a:r>
            <a:r>
              <a:rPr lang="zh-CN" altLang="en-US" dirty="0" smtClean="0"/>
              <a:t>杨梅岂是我家的果</a:t>
            </a:r>
            <a:r>
              <a:rPr lang="en-US" dirty="0" smtClean="0"/>
              <a:t>”</a:t>
            </a:r>
            <a:r>
              <a:rPr lang="zh-CN" altLang="en-US" dirty="0" smtClean="0"/>
              <a:t>这个意思</a:t>
            </a:r>
            <a:r>
              <a:rPr lang="en-US" dirty="0" smtClean="0"/>
              <a:t>,</a:t>
            </a:r>
            <a:r>
              <a:rPr lang="zh-CN" altLang="en-US" dirty="0" smtClean="0"/>
              <a:t>使孔君平无言以对。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故事二</a:t>
            </a:r>
            <a:r>
              <a:rPr lang="en-US" dirty="0" smtClean="0"/>
              <a:t>:</a:t>
            </a:r>
            <a:r>
              <a:rPr lang="zh-CN" altLang="en-US" dirty="0" smtClean="0"/>
              <a:t>孔文举年十岁</a:t>
            </a:r>
            <a:r>
              <a:rPr lang="en-US" dirty="0" smtClean="0"/>
              <a:t>,</a:t>
            </a:r>
            <a:r>
              <a:rPr lang="zh-CN" altLang="en-US" dirty="0" smtClean="0"/>
              <a:t>随父到洛。时李元礼有盛名</a:t>
            </a:r>
            <a:r>
              <a:rPr lang="en-US" dirty="0" smtClean="0"/>
              <a:t>,</a:t>
            </a:r>
            <a:r>
              <a:rPr lang="zh-CN" altLang="en-US" dirty="0" smtClean="0"/>
              <a:t>为司隶校尉。诣门者</a:t>
            </a:r>
            <a:r>
              <a:rPr lang="en-US" dirty="0" smtClean="0"/>
              <a:t>,</a:t>
            </a:r>
            <a:r>
              <a:rPr lang="zh-CN" altLang="en-US" dirty="0" smtClean="0"/>
              <a:t>皆俊才清称及中表亲戚乃通。文举至门</a:t>
            </a:r>
            <a:r>
              <a:rPr lang="en-US" dirty="0" smtClean="0"/>
              <a:t>,</a:t>
            </a:r>
            <a:r>
              <a:rPr lang="zh-CN" altLang="en-US" dirty="0" smtClean="0"/>
              <a:t>谓吏曰</a:t>
            </a:r>
            <a:r>
              <a:rPr lang="en-US" dirty="0" smtClean="0"/>
              <a:t>:“</a:t>
            </a:r>
            <a:r>
              <a:rPr lang="zh-CN" altLang="en-US" dirty="0" smtClean="0"/>
              <a:t>我是李府君亲。</a:t>
            </a:r>
            <a:r>
              <a:rPr lang="en-US" dirty="0" smtClean="0"/>
              <a:t>”</a:t>
            </a:r>
            <a:r>
              <a:rPr lang="zh-CN" altLang="en-US" dirty="0" smtClean="0"/>
              <a:t>既通</a:t>
            </a:r>
            <a:r>
              <a:rPr lang="en-US" dirty="0" smtClean="0"/>
              <a:t>,</a:t>
            </a:r>
            <a:r>
              <a:rPr lang="zh-CN" altLang="en-US" dirty="0" smtClean="0"/>
              <a:t>前坐。元礼问曰</a:t>
            </a:r>
            <a:r>
              <a:rPr lang="en-US" dirty="0" smtClean="0"/>
              <a:t>:“</a:t>
            </a:r>
            <a:r>
              <a:rPr lang="zh-CN" altLang="en-US" dirty="0" smtClean="0"/>
              <a:t>君与仆有何亲</a:t>
            </a:r>
            <a:r>
              <a:rPr lang="en-US" dirty="0" smtClean="0"/>
              <a:t>?”</a:t>
            </a:r>
            <a:r>
              <a:rPr lang="zh-CN" altLang="en-US" dirty="0" smtClean="0"/>
              <a:t>对曰</a:t>
            </a:r>
            <a:r>
              <a:rPr lang="en-US" dirty="0" smtClean="0"/>
              <a:t>:“</a:t>
            </a:r>
            <a:r>
              <a:rPr lang="zh-CN" altLang="en-US" dirty="0" smtClean="0"/>
              <a:t>昔先君仲尼与君先人伯阳有师资之尊</a:t>
            </a:r>
            <a:r>
              <a:rPr lang="en-US" dirty="0" smtClean="0"/>
              <a:t>,</a:t>
            </a:r>
            <a:r>
              <a:rPr lang="zh-CN" altLang="en-US" dirty="0" smtClean="0"/>
              <a:t>是仆与君奕世为通好也。</a:t>
            </a:r>
            <a:r>
              <a:rPr lang="en-US" dirty="0" smtClean="0"/>
              <a:t>”</a:t>
            </a:r>
            <a:r>
              <a:rPr lang="zh-CN" altLang="en-US" dirty="0" smtClean="0"/>
              <a:t>元礼及宾客莫不奇之。太中大夫陈韪后至</a:t>
            </a:r>
            <a:r>
              <a:rPr lang="en-US" dirty="0" smtClean="0"/>
              <a:t>,</a:t>
            </a:r>
            <a:r>
              <a:rPr lang="zh-CN" altLang="en-US" dirty="0" smtClean="0"/>
              <a:t>人以其语语之</a:t>
            </a:r>
            <a:r>
              <a:rPr lang="en-US" dirty="0" smtClean="0"/>
              <a:t>,</a:t>
            </a:r>
            <a:r>
              <a:rPr lang="zh-CN" altLang="en-US" dirty="0" smtClean="0"/>
              <a:t>韪曰</a:t>
            </a:r>
            <a:r>
              <a:rPr lang="en-US" dirty="0" smtClean="0"/>
              <a:t>:“</a:t>
            </a:r>
            <a:r>
              <a:rPr lang="zh-CN" altLang="en-US" dirty="0" smtClean="0"/>
              <a:t>小时了了</a:t>
            </a:r>
            <a:r>
              <a:rPr lang="en-US" dirty="0" smtClean="0"/>
              <a:t>,</a:t>
            </a:r>
            <a:r>
              <a:rPr lang="zh-CN" altLang="en-US" dirty="0" smtClean="0"/>
              <a:t>大未必佳。</a:t>
            </a:r>
            <a:r>
              <a:rPr lang="en-US" dirty="0" smtClean="0"/>
              <a:t>”</a:t>
            </a:r>
            <a:r>
              <a:rPr lang="zh-CN" altLang="en-US" dirty="0" smtClean="0"/>
              <a:t>文举曰</a:t>
            </a:r>
            <a:r>
              <a:rPr lang="en-US" dirty="0" smtClean="0"/>
              <a:t>:“</a:t>
            </a:r>
            <a:r>
              <a:rPr lang="zh-CN" altLang="en-US" dirty="0" smtClean="0"/>
              <a:t>想君小时必当了了。</a:t>
            </a:r>
            <a:r>
              <a:rPr lang="en-US" dirty="0" smtClean="0"/>
              <a:t>”</a:t>
            </a:r>
            <a:r>
              <a:rPr lang="zh-CN" altLang="en-US" dirty="0" smtClean="0"/>
              <a:t>韪大踧踖。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1000108"/>
            <a:ext cx="11215766" cy="857256"/>
          </a:xfrm>
        </p:spPr>
        <p:txBody>
          <a:bodyPr/>
          <a:lstStyle/>
          <a:p>
            <a:r>
              <a:rPr lang="en-US" dirty="0" err="1" smtClean="0"/>
              <a:t>参考译文:孔融十岁的时候,跟随父亲到洛阳</a:t>
            </a:r>
            <a:r>
              <a:rPr lang="en-US" dirty="0" smtClean="0"/>
              <a:t>。</a:t>
            </a:r>
            <a:r>
              <a:rPr lang="en-US" dirty="0" err="1" smtClean="0"/>
              <a:t>那时李元礼名气很大,担任司隶校尉的职务</a:t>
            </a:r>
            <a:r>
              <a:rPr lang="en-US" dirty="0" smtClean="0"/>
              <a:t>。</a:t>
            </a:r>
            <a:r>
              <a:rPr lang="en-US" dirty="0" err="1" smtClean="0"/>
              <a:t>到他家去的人,都是那些才智出众、有名誉的人以及自己的亲戚才去通报</a:t>
            </a:r>
            <a:r>
              <a:rPr lang="en-US" dirty="0" smtClean="0"/>
              <a:t>。</a:t>
            </a:r>
            <a:r>
              <a:rPr lang="en-US" dirty="0" err="1" smtClean="0"/>
              <a:t>孔融到了他家门前,对看门的官吏说</a:t>
            </a:r>
            <a:r>
              <a:rPr lang="en-US" dirty="0" smtClean="0"/>
              <a:t>:“</a:t>
            </a:r>
            <a:r>
              <a:rPr lang="en-US" dirty="0" err="1" smtClean="0"/>
              <a:t>我是李元礼的亲戚</a:t>
            </a:r>
            <a:r>
              <a:rPr lang="en-US" dirty="0" smtClean="0"/>
              <a:t>。”(</a:t>
            </a:r>
            <a:r>
              <a:rPr lang="en-US" dirty="0" err="1" smtClean="0"/>
              <a:t>门吏</a:t>
            </a:r>
            <a:r>
              <a:rPr lang="en-US" dirty="0" smtClean="0"/>
              <a:t>)</a:t>
            </a:r>
            <a:r>
              <a:rPr lang="en-US" dirty="0" err="1" smtClean="0"/>
              <a:t>通报了以后</a:t>
            </a:r>
            <a:r>
              <a:rPr lang="en-US" dirty="0" smtClean="0"/>
              <a:t>,(</a:t>
            </a:r>
            <a:r>
              <a:rPr lang="en-US" dirty="0" err="1" smtClean="0"/>
              <a:t>孔融</a:t>
            </a:r>
            <a:r>
              <a:rPr lang="en-US" dirty="0" smtClean="0"/>
              <a:t>)</a:t>
            </a:r>
            <a:r>
              <a:rPr lang="en-US" dirty="0" err="1" smtClean="0"/>
              <a:t>上前坐下来</a:t>
            </a:r>
            <a:r>
              <a:rPr lang="en-US" dirty="0" smtClean="0"/>
              <a:t>。</a:t>
            </a:r>
            <a:r>
              <a:rPr lang="en-US" dirty="0" err="1" smtClean="0"/>
              <a:t>李元礼问</a:t>
            </a:r>
            <a:r>
              <a:rPr lang="en-US" dirty="0" smtClean="0"/>
              <a:t>:“</a:t>
            </a:r>
            <a:r>
              <a:rPr lang="en-US" dirty="0" err="1" smtClean="0"/>
              <a:t>您和我有什么亲戚关系</a:t>
            </a:r>
            <a:r>
              <a:rPr lang="en-US" dirty="0" smtClean="0"/>
              <a:t>?”</a:t>
            </a:r>
            <a:r>
              <a:rPr lang="en-US" dirty="0" err="1" smtClean="0"/>
              <a:t>孔融回答</a:t>
            </a:r>
            <a:r>
              <a:rPr lang="en-US" dirty="0" smtClean="0"/>
              <a:t>:“</a:t>
            </a:r>
            <a:r>
              <a:rPr lang="en-US" dirty="0" err="1" smtClean="0"/>
              <a:t>从前我的祖先孔子曾经拜您的祖先老子为师,所以我和您是世代通好</a:t>
            </a:r>
            <a:r>
              <a:rPr lang="en-US" dirty="0" smtClean="0"/>
              <a:t>。”</a:t>
            </a:r>
            <a:r>
              <a:rPr lang="en-US" dirty="0" err="1" smtClean="0"/>
              <a:t>李元礼和在场宾客没有不对他的话感到惊奇的</a:t>
            </a:r>
            <a:r>
              <a:rPr lang="en-US" dirty="0" smtClean="0"/>
              <a:t>。</a:t>
            </a:r>
            <a:r>
              <a:rPr lang="en-US" dirty="0" err="1" smtClean="0"/>
              <a:t>太中大夫陈韪后来才到,别人就把孔融说的话告诉他,陈韪说</a:t>
            </a:r>
            <a:r>
              <a:rPr lang="en-US" dirty="0" smtClean="0"/>
              <a:t>:“</a:t>
            </a:r>
            <a:r>
              <a:rPr lang="en-US" dirty="0" err="1" smtClean="0"/>
              <a:t>小的时候很聪明,长大了未必很有才华</a:t>
            </a:r>
            <a:r>
              <a:rPr lang="en-US" dirty="0" smtClean="0"/>
              <a:t>。”</a:t>
            </a:r>
            <a:r>
              <a:rPr lang="en-US" dirty="0" err="1" smtClean="0"/>
              <a:t>孔融说</a:t>
            </a:r>
            <a:r>
              <a:rPr lang="en-US" dirty="0" smtClean="0"/>
              <a:t>:“</a:t>
            </a:r>
            <a:r>
              <a:rPr lang="en-US" dirty="0" err="1" smtClean="0"/>
              <a:t>我猜想您小的时候一定很聪明吧</a:t>
            </a:r>
            <a:r>
              <a:rPr lang="en-US" dirty="0" smtClean="0"/>
              <a:t>。”</a:t>
            </a:r>
            <a:r>
              <a:rPr lang="en-US" dirty="0" err="1" smtClean="0"/>
              <a:t>陈韪听了局促不安</a:t>
            </a:r>
            <a:r>
              <a:rPr lang="en-US" dirty="0" smtClean="0"/>
              <a:t>。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357298"/>
            <a:ext cx="11358642" cy="857256"/>
          </a:xfrm>
        </p:spPr>
        <p:txBody>
          <a:bodyPr/>
          <a:lstStyle/>
          <a:p>
            <a:r>
              <a:rPr lang="zh-CN" altLang="en-US" dirty="0" smtClean="0"/>
              <a:t>孔融能够拜访李元礼</a:t>
            </a:r>
            <a:r>
              <a:rPr lang="en-US" dirty="0" smtClean="0"/>
              <a:t>,</a:t>
            </a:r>
            <a:r>
              <a:rPr lang="zh-CN" altLang="en-US" dirty="0" smtClean="0"/>
              <a:t>是巧妙运用了</a:t>
            </a:r>
            <a:r>
              <a:rPr lang="en-US" dirty="0" smtClean="0"/>
              <a:t>“</a:t>
            </a:r>
            <a:r>
              <a:rPr lang="zh-CN" altLang="en-US" dirty="0" smtClean="0"/>
              <a:t>亲戚关系</a:t>
            </a:r>
            <a:r>
              <a:rPr lang="en-US" dirty="0" smtClean="0"/>
              <a:t>”</a:t>
            </a:r>
            <a:r>
              <a:rPr lang="zh-CN" altLang="en-US" dirty="0" smtClean="0"/>
              <a:t>这个概念</a:t>
            </a:r>
            <a:r>
              <a:rPr lang="en-US" dirty="0" smtClean="0"/>
              <a:t>,</a:t>
            </a:r>
            <a:r>
              <a:rPr lang="zh-CN" altLang="en-US" dirty="0" smtClean="0"/>
              <a:t>将孔子与老子二人之间的师生关系延伸到自己与李元礼的关系上</a:t>
            </a:r>
            <a:r>
              <a:rPr lang="en-US" dirty="0" smtClean="0"/>
              <a:t>,</a:t>
            </a:r>
            <a:r>
              <a:rPr lang="zh-CN" altLang="en-US" dirty="0" smtClean="0"/>
              <a:t>其头脑不可谓不机灵</a:t>
            </a:r>
            <a:r>
              <a:rPr lang="en-US" dirty="0" smtClean="0"/>
              <a:t>,</a:t>
            </a:r>
            <a:r>
              <a:rPr lang="zh-CN" altLang="en-US" dirty="0" smtClean="0"/>
              <a:t>其思维不可谓不敏捷。</a:t>
            </a:r>
          </a:p>
          <a:p>
            <a:r>
              <a:rPr lang="zh-CN" altLang="en-US" dirty="0" smtClean="0"/>
              <a:t>孔融还机智地反驳陈韪的刁难。陈韪显然是轻视孔融</a:t>
            </a:r>
            <a:r>
              <a:rPr lang="en-US" dirty="0" smtClean="0"/>
              <a:t>,</a:t>
            </a:r>
            <a:r>
              <a:rPr lang="zh-CN" altLang="en-US" dirty="0" smtClean="0"/>
              <a:t>认为他不过是一个乳臭未干的孩童</a:t>
            </a:r>
            <a:r>
              <a:rPr lang="en-US" dirty="0" smtClean="0"/>
              <a:t>,</a:t>
            </a:r>
            <a:r>
              <a:rPr lang="zh-CN" altLang="en-US" dirty="0" smtClean="0"/>
              <a:t>故意出语刁难</a:t>
            </a:r>
            <a:r>
              <a:rPr lang="en-US" dirty="0" smtClean="0"/>
              <a:t>,</a:t>
            </a:r>
            <a:r>
              <a:rPr lang="zh-CN" altLang="en-US" dirty="0" smtClean="0"/>
              <a:t>意为</a:t>
            </a:r>
            <a:r>
              <a:rPr lang="en-US" dirty="0" smtClean="0"/>
              <a:t>:</a:t>
            </a:r>
            <a:r>
              <a:rPr lang="zh-CN" altLang="en-US" dirty="0" smtClean="0"/>
              <a:t>你现在年龄小</a:t>
            </a:r>
            <a:r>
              <a:rPr lang="en-US" dirty="0" smtClean="0"/>
              <a:t>,</a:t>
            </a:r>
            <a:r>
              <a:rPr lang="zh-CN" altLang="en-US" dirty="0" smtClean="0"/>
              <a:t>虽然聪明</a:t>
            </a:r>
            <a:r>
              <a:rPr lang="en-US" dirty="0" smtClean="0"/>
              <a:t>,</a:t>
            </a:r>
            <a:r>
              <a:rPr lang="zh-CN" altLang="en-US" dirty="0" smtClean="0"/>
              <a:t>也别得意太早了</a:t>
            </a:r>
            <a:r>
              <a:rPr lang="en-US" dirty="0" smtClean="0"/>
              <a:t>,</a:t>
            </a:r>
            <a:r>
              <a:rPr lang="zh-CN" altLang="en-US" dirty="0" smtClean="0"/>
              <a:t>长大后未必就有出息。孔融巧妙地利用陈韪批评他的话来逆推</a:t>
            </a:r>
            <a:r>
              <a:rPr lang="en-US" dirty="0" smtClean="0"/>
              <a:t>,</a:t>
            </a:r>
            <a:r>
              <a:rPr lang="zh-CN" altLang="en-US" dirty="0" smtClean="0"/>
              <a:t>使陈韪陷入窘困的境地</a:t>
            </a:r>
            <a:r>
              <a:rPr lang="en-US" dirty="0" smtClean="0"/>
              <a:t>,</a:t>
            </a:r>
            <a:r>
              <a:rPr lang="zh-CN" altLang="en-US" dirty="0" smtClean="0"/>
              <a:t>正所谓</a:t>
            </a:r>
            <a:r>
              <a:rPr lang="en-US" dirty="0" smtClean="0"/>
              <a:t>“</a:t>
            </a:r>
            <a:r>
              <a:rPr lang="zh-CN" altLang="en-US" dirty="0" smtClean="0"/>
              <a:t>以其人之道</a:t>
            </a:r>
            <a:r>
              <a:rPr lang="en-US" dirty="0" smtClean="0"/>
              <a:t>,</a:t>
            </a:r>
            <a:r>
              <a:rPr lang="zh-CN" altLang="en-US" dirty="0" smtClean="0"/>
              <a:t>还治其人之身</a:t>
            </a:r>
            <a:r>
              <a:rPr lang="en-US" dirty="0" smtClean="0"/>
              <a:t>”“</a:t>
            </a:r>
            <a:r>
              <a:rPr lang="zh-CN" altLang="en-US" dirty="0" smtClean="0"/>
              <a:t>以子之矛</a:t>
            </a:r>
            <a:r>
              <a:rPr lang="en-US" dirty="0" smtClean="0"/>
              <a:t>,</a:t>
            </a:r>
            <a:r>
              <a:rPr lang="zh-CN" altLang="en-US" dirty="0" smtClean="0"/>
              <a:t>攻子之盾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2" name="18DXAYWRJ8XDYT3.eps" descr="id:2147495403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809588" y="2571744"/>
            <a:ext cx="3128956" cy="2298443"/>
          </a:xfrm>
          <a:prstGeom prst="rect">
            <a:avLst/>
          </a:prstGeom>
        </p:spPr>
      </p:pic>
      <p:pic>
        <p:nvPicPr>
          <p:cNvPr id="33" name="18DXAYWRJ8XDYT4.eps" descr="id:21474954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524364" y="2786058"/>
            <a:ext cx="6963536" cy="16430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巧妙应对小技巧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反问。针对对方思想、观点中的破绽</a:t>
            </a:r>
            <a:r>
              <a:rPr lang="en-US" dirty="0" smtClean="0"/>
              <a:t>,</a:t>
            </a:r>
            <a:r>
              <a:rPr lang="zh-CN" altLang="en-US" dirty="0" smtClean="0"/>
              <a:t>提出一个针锋相对的问题</a:t>
            </a:r>
            <a:r>
              <a:rPr lang="en-US" dirty="0" smtClean="0"/>
              <a:t>,</a:t>
            </a:r>
            <a:r>
              <a:rPr lang="zh-CN" altLang="en-US" dirty="0" smtClean="0"/>
              <a:t>由于这类问题的提出往往出人意料</a:t>
            </a:r>
            <a:r>
              <a:rPr lang="en-US" dirty="0" smtClean="0"/>
              <a:t>,</a:t>
            </a:r>
            <a:r>
              <a:rPr lang="zh-CN" altLang="en-US" dirty="0" smtClean="0"/>
              <a:t>所以产生了强烈的幽默效果。</a:t>
            </a:r>
          </a:p>
          <a:p>
            <a:r>
              <a:rPr lang="zh-CN" altLang="en-US" dirty="0" smtClean="0"/>
              <a:t>例</a:t>
            </a:r>
            <a:r>
              <a:rPr lang="en-US" dirty="0" smtClean="0"/>
              <a:t>:</a:t>
            </a:r>
            <a:r>
              <a:rPr lang="zh-CN" altLang="en-US" dirty="0" smtClean="0"/>
              <a:t>在一个休闲沙龙里</a:t>
            </a:r>
            <a:r>
              <a:rPr lang="en-US" dirty="0" smtClean="0"/>
              <a:t>,</a:t>
            </a:r>
            <a:r>
              <a:rPr lang="zh-CN" altLang="en-US" dirty="0" smtClean="0"/>
              <a:t>一位绅士在高谈阔论</a:t>
            </a:r>
            <a:r>
              <a:rPr lang="en-US" dirty="0" smtClean="0"/>
              <a:t>,</a:t>
            </a:r>
            <a:r>
              <a:rPr lang="zh-CN" altLang="en-US" dirty="0" smtClean="0"/>
              <a:t>认为凡是流行的都是好的。</a:t>
            </a:r>
            <a:r>
              <a:rPr lang="en-US" dirty="0" smtClean="0"/>
              <a:t>“</a:t>
            </a:r>
            <a:r>
              <a:rPr lang="zh-CN" altLang="en-US" dirty="0" smtClean="0"/>
              <a:t>那么</a:t>
            </a:r>
            <a:r>
              <a:rPr lang="en-US" dirty="0" smtClean="0"/>
              <a:t>,</a:t>
            </a:r>
            <a:r>
              <a:rPr lang="zh-CN" altLang="en-US" dirty="0" smtClean="0"/>
              <a:t>流行感冒呢</a:t>
            </a:r>
            <a:r>
              <a:rPr lang="en-US" dirty="0" smtClean="0"/>
              <a:t>,</a:t>
            </a:r>
            <a:r>
              <a:rPr lang="zh-CN" altLang="en-US" dirty="0" smtClean="0"/>
              <a:t>先生</a:t>
            </a:r>
            <a:r>
              <a:rPr lang="en-US" dirty="0" smtClean="0"/>
              <a:t>?”</a:t>
            </a:r>
            <a:r>
              <a:rPr lang="zh-CN" altLang="en-US" dirty="0" smtClean="0"/>
              <a:t>旁边的一位女士问道。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以富有幽默感的评语来代替抱怨。当我们需要把别人的态度从否定变为肯定时</a:t>
            </a:r>
            <a:r>
              <a:rPr lang="en-US" dirty="0" smtClean="0"/>
              <a:t>,</a:t>
            </a:r>
            <a:r>
              <a:rPr lang="zh-CN" altLang="en-US" dirty="0" smtClean="0"/>
              <a:t>幽默是一种有效的特殊处方。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例</a:t>
            </a:r>
            <a:r>
              <a:rPr lang="en-US" dirty="0" smtClean="0"/>
              <a:t>:</a:t>
            </a:r>
            <a:r>
              <a:rPr lang="zh-CN" altLang="en-US" dirty="0" smtClean="0"/>
              <a:t>有一次</a:t>
            </a:r>
            <a:r>
              <a:rPr lang="en-US" dirty="0" smtClean="0"/>
              <a:t>,</a:t>
            </a:r>
            <a:r>
              <a:rPr lang="zh-CN" altLang="en-US" dirty="0" smtClean="0"/>
              <a:t>安德鲁到一家旅馆投宿</a:t>
            </a:r>
            <a:r>
              <a:rPr lang="en-US" dirty="0" smtClean="0"/>
              <a:t>,</a:t>
            </a:r>
            <a:r>
              <a:rPr lang="zh-CN" altLang="en-US" dirty="0" smtClean="0"/>
              <a:t>旅馆职员说</a:t>
            </a:r>
            <a:r>
              <a:rPr lang="en-US" dirty="0" smtClean="0"/>
              <a:t>:“</a:t>
            </a:r>
            <a:r>
              <a:rPr lang="zh-CN" altLang="en-US" dirty="0" smtClean="0"/>
              <a:t>对不起</a:t>
            </a:r>
            <a:r>
              <a:rPr lang="en-US" dirty="0" smtClean="0"/>
              <a:t>,</a:t>
            </a:r>
            <a:r>
              <a:rPr lang="zh-CN" altLang="en-US" dirty="0" smtClean="0"/>
              <a:t>我们的房间全部客满了。</a:t>
            </a:r>
            <a:r>
              <a:rPr lang="en-US" dirty="0" smtClean="0"/>
              <a:t>”</a:t>
            </a:r>
            <a:r>
              <a:rPr lang="zh-CN" altLang="en-US" dirty="0" smtClean="0"/>
              <a:t>安德鲁问</a:t>
            </a:r>
            <a:r>
              <a:rPr lang="en-US" dirty="0" smtClean="0"/>
              <a:t>:“</a:t>
            </a:r>
            <a:r>
              <a:rPr lang="zh-CN" altLang="en-US" dirty="0" smtClean="0"/>
              <a:t>假如总统来了</a:t>
            </a:r>
            <a:r>
              <a:rPr lang="en-US" dirty="0" smtClean="0"/>
              <a:t>,</a:t>
            </a:r>
            <a:r>
              <a:rPr lang="zh-CN" altLang="en-US" dirty="0" smtClean="0"/>
              <a:t>你可有房间给他</a:t>
            </a:r>
            <a:r>
              <a:rPr lang="en-US" dirty="0" smtClean="0"/>
              <a:t>?”“</a:t>
            </a:r>
            <a:r>
              <a:rPr lang="zh-CN" altLang="en-US" dirty="0" smtClean="0"/>
              <a:t>当然有</a:t>
            </a:r>
            <a:r>
              <a:rPr lang="en-US" dirty="0" smtClean="0"/>
              <a:t>!”</a:t>
            </a:r>
            <a:r>
              <a:rPr lang="zh-CN" altLang="en-US" dirty="0" smtClean="0"/>
              <a:t>旅馆职员说。</a:t>
            </a:r>
            <a:r>
              <a:rPr lang="en-US" dirty="0" smtClean="0"/>
              <a:t>“</a:t>
            </a:r>
            <a:r>
              <a:rPr lang="zh-CN" altLang="en-US" dirty="0" smtClean="0"/>
              <a:t>好。现在总统没来</a:t>
            </a:r>
            <a:r>
              <a:rPr lang="en-US" dirty="0" smtClean="0"/>
              <a:t>,</a:t>
            </a:r>
            <a:r>
              <a:rPr lang="zh-CN" altLang="en-US" dirty="0" smtClean="0"/>
              <a:t>那么你是否可以把他的房间给我</a:t>
            </a:r>
            <a:r>
              <a:rPr lang="en-US" dirty="0" smtClean="0"/>
              <a:t>?”</a:t>
            </a:r>
            <a:r>
              <a:rPr lang="zh-CN" altLang="en-US" dirty="0" smtClean="0"/>
              <a:t>于是安德鲁得到了房间。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72890" cy="435771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趣讲故事巧引入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有一个小男孩</a:t>
            </a:r>
            <a:r>
              <a:rPr lang="en-US" dirty="0" smtClean="0"/>
              <a:t>,</a:t>
            </a:r>
            <a:r>
              <a:rPr lang="zh-CN" altLang="en-US" dirty="0" smtClean="0"/>
              <a:t>一向是很机灵的</a:t>
            </a:r>
            <a:r>
              <a:rPr lang="en-US" dirty="0" smtClean="0"/>
              <a:t>,</a:t>
            </a:r>
            <a:r>
              <a:rPr lang="zh-CN" altLang="en-US" dirty="0" smtClean="0"/>
              <a:t>当然也是调皮捣蛋的。为了改掉他身上的坏毛病</a:t>
            </a:r>
            <a:r>
              <a:rPr lang="en-US" dirty="0" smtClean="0"/>
              <a:t>,</a:t>
            </a:r>
            <a:r>
              <a:rPr lang="zh-CN" altLang="en-US" dirty="0" smtClean="0"/>
              <a:t>促使他在学业上取得更大的进步</a:t>
            </a:r>
            <a:r>
              <a:rPr lang="en-US" dirty="0" smtClean="0"/>
              <a:t>,</a:t>
            </a:r>
            <a:r>
              <a:rPr lang="zh-CN" altLang="en-US" dirty="0" smtClean="0"/>
              <a:t>父母专门请了一个心理医生来帮助他。在谈话的过程中</a:t>
            </a:r>
            <a:r>
              <a:rPr lang="en-US" dirty="0" smtClean="0"/>
              <a:t>,</a:t>
            </a:r>
            <a:r>
              <a:rPr lang="zh-CN" altLang="en-US" dirty="0" smtClean="0"/>
              <a:t>心理医生提出了一个问题</a:t>
            </a:r>
            <a:r>
              <a:rPr lang="en-US" dirty="0" smtClean="0"/>
              <a:t>,</a:t>
            </a:r>
            <a:r>
              <a:rPr lang="zh-CN" altLang="en-US" dirty="0" smtClean="0"/>
              <a:t>以考查他的知识面。心理医生问</a:t>
            </a:r>
            <a:r>
              <a:rPr lang="en-US" dirty="0" smtClean="0"/>
              <a:t>:“</a:t>
            </a:r>
            <a:r>
              <a:rPr lang="zh-CN" altLang="en-US" dirty="0" smtClean="0"/>
              <a:t>你说说看</a:t>
            </a:r>
            <a:r>
              <a:rPr lang="en-US" dirty="0" smtClean="0"/>
              <a:t>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战争与和平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是谁的作品</a:t>
            </a:r>
            <a:r>
              <a:rPr lang="en-US" dirty="0" smtClean="0"/>
              <a:t>?”</a:t>
            </a:r>
            <a:r>
              <a:rPr lang="zh-CN" altLang="en-US" dirty="0" smtClean="0"/>
              <a:t>小男孩慢条斯理地回答</a:t>
            </a:r>
            <a:r>
              <a:rPr lang="en-US" dirty="0" smtClean="0"/>
              <a:t>:“</a:t>
            </a:r>
            <a:r>
              <a:rPr lang="zh-CN" altLang="en-US" dirty="0" smtClean="0"/>
              <a:t>我不可能知道的</a:t>
            </a:r>
            <a:r>
              <a:rPr lang="en-US" dirty="0" smtClean="0"/>
              <a:t>,</a:t>
            </a:r>
            <a:r>
              <a:rPr lang="zh-CN" altLang="en-US" dirty="0" smtClean="0"/>
              <a:t>我才这么一点年纪</a:t>
            </a:r>
            <a:r>
              <a:rPr lang="en-US" dirty="0" smtClean="0"/>
              <a:t>,</a:t>
            </a:r>
            <a:r>
              <a:rPr lang="zh-CN" altLang="en-US" dirty="0" smtClean="0"/>
              <a:t>怎么会去读托尔斯泰的书呢</a:t>
            </a:r>
            <a:r>
              <a:rPr lang="en-US" dirty="0" smtClean="0"/>
              <a:t>?”</a:t>
            </a:r>
            <a:r>
              <a:rPr lang="zh-CN" altLang="en-US" dirty="0" smtClean="0"/>
              <a:t>小男孩的回答就是典型的大智若愚</a:t>
            </a:r>
            <a:r>
              <a:rPr lang="en-US" dirty="0" smtClean="0"/>
              <a:t>,</a:t>
            </a:r>
            <a:r>
              <a:rPr lang="zh-CN" altLang="en-US" dirty="0" smtClean="0"/>
              <a:t>他坦承自己不可能知道</a:t>
            </a:r>
            <a:r>
              <a:rPr lang="en-US" dirty="0" smtClean="0"/>
              <a:t>,</a:t>
            </a:r>
            <a:r>
              <a:rPr lang="zh-CN" altLang="en-US" dirty="0" smtClean="0"/>
              <a:t>但事实上他已经把这个问题准确地回答了出来。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95208" y="1071546"/>
            <a:ext cx="1181104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知识搜集小测试。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应答的目的是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在沟通过程中表达自己的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和对事物的</a:t>
            </a:r>
            <a:r>
              <a:rPr lang="zh-CN" altLang="en-US" u="sng" dirty="0" smtClean="0"/>
              <a:t>　　</a:t>
            </a:r>
            <a:r>
              <a:rPr lang="en-US" altLang="zh-CN" dirty="0" smtClean="0"/>
              <a:t>______</a:t>
            </a:r>
            <a:r>
              <a:rPr lang="zh-CN" altLang="en-US" dirty="0" smtClean="0"/>
              <a:t>以及</a:t>
            </a:r>
            <a:r>
              <a:rPr lang="zh-CN" altLang="en-US" dirty="0" smtClean="0"/>
              <a:t>解决问题的一种有效方法。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与人面对面说话时</a:t>
            </a:r>
            <a:r>
              <a:rPr lang="en-US" dirty="0" smtClean="0"/>
              <a:t>,</a:t>
            </a:r>
            <a:r>
              <a:rPr lang="zh-CN" altLang="en-US" dirty="0" smtClean="0"/>
              <a:t>眼睛要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目光要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听别人讲话要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            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应答需要具备的知识及能力有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的能力、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的能力、文字组织能力、语言表达能力、辩论能力、丰富的社会经验等。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应答时</a:t>
            </a:r>
            <a:r>
              <a:rPr lang="en-US" dirty="0" smtClean="0"/>
              <a:t>,</a:t>
            </a:r>
            <a:r>
              <a:rPr lang="zh-CN" altLang="en-US" dirty="0" smtClean="0"/>
              <a:t>需要注意说话人的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、身份及说话的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用语要文明得体。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595670" y="1643050"/>
            <a:ext cx="1000132" cy="857256"/>
          </a:xfrm>
        </p:spPr>
        <p:txBody>
          <a:bodyPr/>
          <a:lstStyle/>
          <a:p>
            <a:r>
              <a:rPr lang="zh-CN" altLang="en-US" dirty="0" smtClean="0"/>
              <a:t>沟通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7"/>
          <p:cNvSpPr txBox="1">
            <a:spLocks/>
          </p:cNvSpPr>
          <p:nvPr/>
        </p:nvSpPr>
        <p:spPr>
          <a:xfrm>
            <a:off x="309522" y="2285992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看法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5310182" y="2928934"/>
            <a:ext cx="228601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注视说话人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" name="文本占位符 7"/>
          <p:cNvSpPr txBox="1">
            <a:spLocks/>
          </p:cNvSpPr>
          <p:nvPr/>
        </p:nvSpPr>
        <p:spPr>
          <a:xfrm>
            <a:off x="881026" y="3571876"/>
            <a:ext cx="228601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神情专注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6" name="文本占位符 7"/>
          <p:cNvSpPr txBox="1">
            <a:spLocks/>
          </p:cNvSpPr>
          <p:nvPr/>
        </p:nvSpPr>
        <p:spPr>
          <a:xfrm>
            <a:off x="5953124" y="4214818"/>
            <a:ext cx="164307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分析问题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占位符 7"/>
          <p:cNvSpPr txBox="1">
            <a:spLocks/>
          </p:cNvSpPr>
          <p:nvPr/>
        </p:nvSpPr>
        <p:spPr>
          <a:xfrm>
            <a:off x="8739206" y="1643050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观点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7"/>
          <p:cNvSpPr txBox="1">
            <a:spLocks/>
          </p:cNvSpPr>
          <p:nvPr/>
        </p:nvSpPr>
        <p:spPr>
          <a:xfrm>
            <a:off x="8524892" y="2928934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诚恳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7"/>
          <p:cNvSpPr txBox="1">
            <a:spLocks/>
          </p:cNvSpPr>
          <p:nvPr/>
        </p:nvSpPr>
        <p:spPr>
          <a:xfrm>
            <a:off x="5310182" y="5429264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意图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7" name="文本占位符 7"/>
          <p:cNvSpPr txBox="1">
            <a:spLocks/>
          </p:cNvSpPr>
          <p:nvPr/>
        </p:nvSpPr>
        <p:spPr>
          <a:xfrm>
            <a:off x="8810644" y="5500702"/>
            <a:ext cx="121444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场合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8" name="文本占位符 7"/>
          <p:cNvSpPr txBox="1">
            <a:spLocks/>
          </p:cNvSpPr>
          <p:nvPr/>
        </p:nvSpPr>
        <p:spPr>
          <a:xfrm>
            <a:off x="9024958" y="4214818"/>
            <a:ext cx="164307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快速反应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/>
      <p:bldP spid="15" grpId="0"/>
      <p:bldP spid="16" grpId="0"/>
      <p:bldP spid="12" grpId="0"/>
      <p:bldP spid="13" grpId="0"/>
      <p:bldP spid="14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95208" y="1071546"/>
            <a:ext cx="11811040" cy="1857388"/>
          </a:xfrm>
        </p:spPr>
        <p:txBody>
          <a:bodyPr/>
          <a:lstStyle/>
          <a:p>
            <a:r>
              <a:rPr lang="en-US" dirty="0" smtClean="0"/>
              <a:t>(5)</a:t>
            </a:r>
            <a:r>
              <a:rPr lang="zh-CN" altLang="en-US" dirty="0" smtClean="0"/>
              <a:t>仿写的基本原则</a:t>
            </a:r>
            <a:r>
              <a:rPr lang="en-US" dirty="0" smtClean="0"/>
              <a:t>:“</a:t>
            </a:r>
            <a:r>
              <a:rPr lang="zh-CN" altLang="en-US" dirty="0" smtClean="0"/>
              <a:t>形神兼备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“</a:t>
            </a:r>
            <a:r>
              <a:rPr lang="zh-CN" altLang="en-US" dirty="0" smtClean="0"/>
              <a:t>形</a:t>
            </a:r>
            <a:r>
              <a:rPr lang="en-US" dirty="0" smtClean="0"/>
              <a:t>”</a:t>
            </a:r>
            <a:r>
              <a:rPr lang="zh-CN" altLang="en-US" dirty="0" smtClean="0"/>
              <a:t>即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</a:t>
            </a:r>
            <a:r>
              <a:rPr lang="en-US" dirty="0" smtClean="0"/>
              <a:t>,“</a:t>
            </a:r>
            <a:r>
              <a:rPr lang="zh-CN" altLang="en-US" dirty="0" smtClean="0"/>
              <a:t>神</a:t>
            </a:r>
            <a:r>
              <a:rPr lang="en-US" dirty="0" smtClean="0"/>
              <a:t>”</a:t>
            </a:r>
            <a:r>
              <a:rPr lang="zh-CN" altLang="en-US" dirty="0" smtClean="0"/>
              <a:t>即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。要注意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的一致性、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的统一性、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和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的相同性。</a:t>
            </a:r>
          </a:p>
          <a:p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7953388" y="1000108"/>
            <a:ext cx="1000132" cy="857256"/>
          </a:xfrm>
        </p:spPr>
        <p:txBody>
          <a:bodyPr/>
          <a:lstStyle/>
          <a:p>
            <a:r>
              <a:rPr lang="zh-CN" altLang="en-US" dirty="0" smtClean="0"/>
              <a:t>结构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7"/>
          <p:cNvSpPr txBox="1">
            <a:spLocks/>
          </p:cNvSpPr>
          <p:nvPr/>
        </p:nvSpPr>
        <p:spPr>
          <a:xfrm>
            <a:off x="10453718" y="1000108"/>
            <a:ext cx="1143008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内容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6596066" y="1643050"/>
            <a:ext cx="100013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修辞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6" name="文本占位符 7"/>
          <p:cNvSpPr txBox="1">
            <a:spLocks/>
          </p:cNvSpPr>
          <p:nvPr/>
        </p:nvSpPr>
        <p:spPr>
          <a:xfrm>
            <a:off x="7953388" y="1643050"/>
            <a:ext cx="100013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描写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238216" y="1643050"/>
            <a:ext cx="1000132" cy="857256"/>
          </a:xfrm>
        </p:spPr>
        <p:txBody>
          <a:bodyPr/>
          <a:lstStyle/>
          <a:p>
            <a:r>
              <a:rPr lang="zh-CN" altLang="en-US" dirty="0" smtClean="0"/>
              <a:t>结构</a:t>
            </a:r>
            <a:endParaRPr lang="zh-CN" altLang="en-US" dirty="0"/>
          </a:p>
        </p:txBody>
      </p:sp>
      <p:sp>
        <p:nvSpPr>
          <p:cNvPr id="13" name="文本占位符 7"/>
          <p:cNvSpPr txBox="1">
            <a:spLocks/>
          </p:cNvSpPr>
          <p:nvPr/>
        </p:nvSpPr>
        <p:spPr>
          <a:xfrm>
            <a:off x="3881422" y="1643050"/>
            <a:ext cx="1143008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内容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/>
      <p:bldP spid="16" grpId="0"/>
      <p:bldP spid="12" grpId="0" build="p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242889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仿照例句写小诗。</a:t>
            </a:r>
          </a:p>
          <a:p>
            <a:r>
              <a:rPr lang="zh-CN" altLang="en-US" dirty="0" smtClean="0"/>
              <a:t>例句</a:t>
            </a:r>
            <a:r>
              <a:rPr lang="en-US" dirty="0" smtClean="0"/>
              <a:t>:</a:t>
            </a:r>
            <a:r>
              <a:rPr lang="zh-CN" altLang="en-US" dirty="0" smtClean="0"/>
              <a:t>竹</a:t>
            </a:r>
            <a:r>
              <a:rPr lang="en-US" dirty="0" smtClean="0"/>
              <a:t>——</a:t>
            </a:r>
            <a:r>
              <a:rPr lang="zh-CN" altLang="en-US" dirty="0" smtClean="0"/>
              <a:t>每攀登一步</a:t>
            </a:r>
            <a:r>
              <a:rPr lang="en-US" dirty="0" smtClean="0"/>
              <a:t>,</a:t>
            </a:r>
            <a:r>
              <a:rPr lang="zh-CN" altLang="en-US" dirty="0" smtClean="0"/>
              <a:t>都作一次小结。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1438" y="1071546"/>
            <a:ext cx="11739602" cy="857256"/>
          </a:xfrm>
        </p:spPr>
        <p:txBody>
          <a:bodyPr/>
          <a:lstStyle/>
          <a:p>
            <a:r>
              <a:rPr lang="zh-CN" altLang="en-US" dirty="0" smtClean="0"/>
              <a:t>火山</a:t>
            </a:r>
            <a:r>
              <a:rPr lang="en-US" dirty="0" smtClean="0"/>
              <a:t>:</a:t>
            </a:r>
            <a:r>
              <a:rPr lang="zh-CN" altLang="en-US" dirty="0" smtClean="0"/>
              <a:t>过分的热情</a:t>
            </a:r>
            <a:r>
              <a:rPr lang="en-US" dirty="0" smtClean="0"/>
              <a:t>,</a:t>
            </a:r>
            <a:r>
              <a:rPr lang="zh-CN" altLang="en-US" dirty="0" smtClean="0"/>
              <a:t>反而成了一种灾难。</a:t>
            </a:r>
          </a:p>
          <a:p>
            <a:r>
              <a:rPr lang="zh-CN" altLang="en-US" dirty="0" smtClean="0"/>
              <a:t>谷穗</a:t>
            </a:r>
            <a:r>
              <a:rPr lang="en-US" dirty="0" smtClean="0"/>
              <a:t>:</a:t>
            </a:r>
            <a:r>
              <a:rPr lang="zh-CN" altLang="en-US" dirty="0" smtClean="0"/>
              <a:t>越是饱满</a:t>
            </a:r>
            <a:r>
              <a:rPr lang="en-US" dirty="0" smtClean="0"/>
              <a:t>,</a:t>
            </a:r>
            <a:r>
              <a:rPr lang="zh-CN" altLang="en-US" dirty="0" smtClean="0"/>
              <a:t>就越谦逊地弯腰低头。</a:t>
            </a:r>
          </a:p>
          <a:p>
            <a:r>
              <a:rPr lang="zh-CN" altLang="en-US" dirty="0" smtClean="0"/>
              <a:t>玻璃窗</a:t>
            </a:r>
            <a:r>
              <a:rPr lang="en-US" dirty="0" smtClean="0"/>
              <a:t>:</a:t>
            </a:r>
            <a:r>
              <a:rPr lang="zh-CN" altLang="en-US" dirty="0" smtClean="0"/>
              <a:t>因为单纯得透明</a:t>
            </a:r>
            <a:r>
              <a:rPr lang="en-US" dirty="0" smtClean="0"/>
              <a:t>,</a:t>
            </a:r>
            <a:r>
              <a:rPr lang="zh-CN" altLang="en-US" dirty="0" smtClean="0"/>
              <a:t>所以一眼就叫人看穿。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2517</TotalTime>
  <Words>2629</Words>
  <Application>Microsoft Office PowerPoint</Application>
  <PresentationFormat>自定义</PresentationFormat>
  <Paragraphs>112</Paragraphs>
  <Slides>30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605</cp:revision>
  <dcterms:created xsi:type="dcterms:W3CDTF">2017-02-11T06:33:00Z</dcterms:created>
  <dcterms:modified xsi:type="dcterms:W3CDTF">2019-12-27T00:29:38Z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